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3" r:id="rId57"/>
    <p:sldId id="311" r:id="rId58"/>
    <p:sldId id="314" r:id="rId59"/>
    <p:sldId id="312" r:id="rId60"/>
    <p:sldId id="315" r:id="rId6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E477F-3848-4465-84AF-9A107A508F43}" v="54" dt="2021-05-24T09:13:37.068"/>
    <p1510:client id="{21F73D6B-1994-4B17-A24F-CE94179A7803}" v="70" dt="2021-05-24T06:16:38.004"/>
    <p1510:client id="{3286EA5C-C712-4946-87B6-003DC7881727}" v="455" dt="2021-05-24T07:55:19.918"/>
    <p1510:client id="{5678DEC5-6528-427F-9035-BD62E48DE537}" v="432" dt="2021-05-24T06:54:22.864"/>
    <p1510:client id="{9792CFA9-9021-477F-8761-BF7802D151F5}" v="10" dt="2021-05-24T06:20:21.772"/>
    <p1510:client id="{FB8790B2-C0D1-4330-8E39-798A5D4B9846}" v="93" dt="2021-05-24T09:31:29.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02" y="53"/>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F64AFA-A1FE-481B-9DFC-E54222509226}" type="datetimeFigureOut">
              <a:rPr lang="zh-TW" altLang="en-US" smtClean="0"/>
              <a:t>2021/7/10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B47E3-696A-43E1-AAB1-602D092A6BEF}" type="slidenum">
              <a:rPr lang="zh-TW" altLang="en-US" smtClean="0"/>
              <a:t>‹#›</a:t>
            </a:fld>
            <a:endParaRPr lang="zh-TW" altLang="en-US"/>
          </a:p>
        </p:txBody>
      </p:sp>
    </p:spTree>
    <p:extLst>
      <p:ext uri="{BB962C8B-B14F-4D97-AF65-F5344CB8AC3E}">
        <p14:creationId xmlns:p14="http://schemas.microsoft.com/office/powerpoint/2010/main" val="2850044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85C70-0418-4859-9376-7FB70EF51C2B}" type="datetimeFigureOut">
              <a:rPr lang="zh-TW" altLang="en-US" smtClean="0"/>
              <a:t>2021/7/10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6EC77-112E-421A-9DFB-353801508D28}" type="slidenum">
              <a:rPr lang="zh-TW" altLang="en-US" smtClean="0"/>
              <a:t>‹#›</a:t>
            </a:fld>
            <a:endParaRPr lang="zh-TW" altLang="en-US"/>
          </a:p>
        </p:txBody>
      </p:sp>
    </p:spTree>
    <p:extLst>
      <p:ext uri="{BB962C8B-B14F-4D97-AF65-F5344CB8AC3E}">
        <p14:creationId xmlns:p14="http://schemas.microsoft.com/office/powerpoint/2010/main" val="1972142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0</a:t>
            </a:fld>
            <a:endParaRPr lang="zh-TW" altLang="en-US"/>
          </a:p>
        </p:txBody>
      </p:sp>
    </p:spTree>
    <p:extLst>
      <p:ext uri="{BB962C8B-B14F-4D97-AF65-F5344CB8AC3E}">
        <p14:creationId xmlns:p14="http://schemas.microsoft.com/office/powerpoint/2010/main" val="399769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1</a:t>
            </a:fld>
            <a:endParaRPr lang="zh-TW" altLang="en-US"/>
          </a:p>
        </p:txBody>
      </p:sp>
    </p:spTree>
    <p:extLst>
      <p:ext uri="{BB962C8B-B14F-4D97-AF65-F5344CB8AC3E}">
        <p14:creationId xmlns:p14="http://schemas.microsoft.com/office/powerpoint/2010/main" val="424961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3</a:t>
            </a:fld>
            <a:endParaRPr lang="zh-TW" altLang="en-US"/>
          </a:p>
        </p:txBody>
      </p:sp>
    </p:spTree>
    <p:extLst>
      <p:ext uri="{BB962C8B-B14F-4D97-AF65-F5344CB8AC3E}">
        <p14:creationId xmlns:p14="http://schemas.microsoft.com/office/powerpoint/2010/main" val="327025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37</a:t>
            </a:fld>
            <a:endParaRPr lang="zh-TW" altLang="en-US"/>
          </a:p>
        </p:txBody>
      </p:sp>
    </p:spTree>
    <p:extLst>
      <p:ext uri="{BB962C8B-B14F-4D97-AF65-F5344CB8AC3E}">
        <p14:creationId xmlns:p14="http://schemas.microsoft.com/office/powerpoint/2010/main" val="390735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52</a:t>
            </a:fld>
            <a:endParaRPr lang="zh-TW" altLang="en-US"/>
          </a:p>
        </p:txBody>
      </p:sp>
    </p:spTree>
    <p:extLst>
      <p:ext uri="{BB962C8B-B14F-4D97-AF65-F5344CB8AC3E}">
        <p14:creationId xmlns:p14="http://schemas.microsoft.com/office/powerpoint/2010/main" val="3555631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69918"/>
            <a:ext cx="7772400" cy="920587"/>
          </a:xfrm>
        </p:spPr>
        <p:txBody>
          <a:bodyPr anchor="b"/>
          <a:lstStyle>
            <a:lvl1pPr algn="ctr">
              <a:defRPr sz="6000" b="1">
                <a:latin typeface="Times New Roman" panose="02020603050405020304" pitchFamily="18" charset="0"/>
                <a:cs typeface="Times New Roman" panose="02020603050405020304" pitchFamily="18" charset="0"/>
              </a:defRPr>
            </a:lvl1pPr>
          </a:lstStyle>
          <a:p>
            <a:endParaRPr lang="en-US" dirty="0"/>
          </a:p>
        </p:txBody>
      </p:sp>
      <p:sp>
        <p:nvSpPr>
          <p:cNvPr id="3" name="Subtitle 2"/>
          <p:cNvSpPr>
            <a:spLocks noGrp="1"/>
          </p:cNvSpPr>
          <p:nvPr>
            <p:ph type="subTitle" idx="1"/>
          </p:nvPr>
        </p:nvSpPr>
        <p:spPr>
          <a:xfrm>
            <a:off x="2503916" y="2827839"/>
            <a:ext cx="4898877" cy="1655762"/>
          </a:xfrm>
        </p:spPr>
        <p:txBody>
          <a:bodyPr/>
          <a:lstStyle>
            <a:lvl1pPr marL="0" indent="0" algn="l">
              <a:buNone/>
              <a:defRPr sz="2400" baseline="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3AC74439-0D21-4A02-82D3-0B7D79BD853E}"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dirty="0"/>
          </a:p>
        </p:txBody>
      </p:sp>
      <p:sp>
        <p:nvSpPr>
          <p:cNvPr id="6" name="Slide Number Placeholder 5"/>
          <p:cNvSpPr>
            <a:spLocks noGrp="1"/>
          </p:cNvSpPr>
          <p:nvPr>
            <p:ph type="sldNum" sz="quarter" idx="12"/>
          </p:nvPr>
        </p:nvSpPr>
        <p:spPr/>
        <p:txBody>
          <a:bodyPr/>
          <a:lstStyle/>
          <a:p>
            <a:endParaRPr lang="zh-TW" altLang="en-US" dirty="0"/>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777" y="0"/>
            <a:ext cx="2444273" cy="1311999"/>
          </a:xfrm>
          <a:prstGeom prst="rect">
            <a:avLst/>
          </a:prstGeom>
        </p:spPr>
      </p:pic>
      <p:pic>
        <p:nvPicPr>
          <p:cNvPr id="9" name="圖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93323" y="4576099"/>
            <a:ext cx="3063550" cy="1635170"/>
          </a:xfrm>
          <a:prstGeom prst="rect">
            <a:avLst/>
          </a:prstGeom>
        </p:spPr>
      </p:pic>
      <p:pic>
        <p:nvPicPr>
          <p:cNvPr id="10" name="圖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10698" y="4576099"/>
            <a:ext cx="1816604" cy="1511567"/>
          </a:xfrm>
          <a:prstGeom prst="rect">
            <a:avLst/>
          </a:prstGeom>
        </p:spPr>
      </p:pic>
    </p:spTree>
    <p:extLst>
      <p:ext uri="{BB962C8B-B14F-4D97-AF65-F5344CB8AC3E}">
        <p14:creationId xmlns:p14="http://schemas.microsoft.com/office/powerpoint/2010/main" val="2741170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995235E-D60B-4074-AB45-EA7FC8274F63}"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68344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8BC4D27D-A3C6-46E6-8A18-CD15DE6CC331}"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8079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TW" altLang="en-US"/>
              <a:t>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0253B98-C2C9-42F0-8F79-C4F9BB190640}"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endParaRPr lang="zh-TW" altLang="en-US" dirty="0"/>
          </a:p>
        </p:txBody>
      </p:sp>
      <p:pic>
        <p:nvPicPr>
          <p:cNvPr id="7" name="圖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290" y="0"/>
            <a:ext cx="1245906" cy="1245906"/>
          </a:xfrm>
          <a:prstGeom prst="rect">
            <a:avLst/>
          </a:prstGeom>
        </p:spPr>
      </p:pic>
    </p:spTree>
    <p:extLst>
      <p:ext uri="{BB962C8B-B14F-4D97-AF65-F5344CB8AC3E}">
        <p14:creationId xmlns:p14="http://schemas.microsoft.com/office/powerpoint/2010/main" val="405878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6A2412-48AA-4CD0-8E7B-2EF86A0694A6}"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7092209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AB849143-B7BD-4ECC-82EF-C2561204D86A}"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26371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50CCA9B-974B-459A-B048-BC699ABAA969}" type="datetime1">
              <a:rPr lang="zh-TW" altLang="en-US" smtClean="0"/>
              <a:t>2021/7/10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245900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D4330811-99ED-4D4D-ACCD-1F9B99C2B9E0}" type="datetime1">
              <a:rPr lang="zh-TW" altLang="en-US" smtClean="0"/>
              <a:t>2021/7/10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31596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430B8-2558-45B5-8B9B-B839CBB3581D}" type="datetime1">
              <a:rPr lang="zh-TW" altLang="en-US" smtClean="0"/>
              <a:t>2021/7/10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7137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2FE49FF-D8E7-470E-BA09-565A8B726037}"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38448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31C8AB-244D-4DD8-B582-1DBFEF561B1A}"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788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a:t>
            </a:r>
            <a:r>
              <a:rPr lang="zh-TW" altLang="en-US" dirty="0" smtClean="0"/>
              <a:t>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8CA7C-7B41-499E-BC8B-64DE45511A98}" type="datetime1">
              <a:rPr lang="zh-TW" altLang="en-US" smtClean="0"/>
              <a:t>2021/7/10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TW" dirty="0" smtClean="0"/>
              <a:t>1</a:t>
            </a:r>
            <a:endParaRPr lang="zh-TW" altLang="en-US" dirty="0"/>
          </a:p>
        </p:txBody>
      </p:sp>
    </p:spTree>
    <p:extLst>
      <p:ext uri="{BB962C8B-B14F-4D97-AF65-F5344CB8AC3E}">
        <p14:creationId xmlns:p14="http://schemas.microsoft.com/office/powerpoint/2010/main" val="816569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ros.org/en/foxy/Tutorials/Understanding-ROS2-Nodes.html#ros2nod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ROS2 </a:t>
            </a:r>
            <a:r>
              <a:rPr lang="en-US" altLang="zh-TW" dirty="0" smtClean="0"/>
              <a:t>package</a:t>
            </a:r>
            <a:endParaRPr lang="zh-TW" altLang="en-US" dirty="0"/>
          </a:p>
        </p:txBody>
      </p:sp>
      <p:sp>
        <p:nvSpPr>
          <p:cNvPr id="5" name="副標題 4"/>
          <p:cNvSpPr>
            <a:spLocks noGrp="1"/>
          </p:cNvSpPr>
          <p:nvPr>
            <p:ph type="subTitle" idx="1"/>
          </p:nvPr>
        </p:nvSpPr>
        <p:spPr/>
        <p:txBody>
          <a:bodyPr>
            <a:normAutofit lnSpcReduction="10000"/>
          </a:bodyPr>
          <a:lstStyle/>
          <a:p>
            <a:r>
              <a:rPr lang="en-US" altLang="zh-TW" dirty="0"/>
              <a:t>Date</a:t>
            </a:r>
            <a:r>
              <a:rPr lang="zh-TW" altLang="en-US" dirty="0"/>
              <a:t>：</a:t>
            </a:r>
            <a:r>
              <a:rPr lang="en-US" altLang="zh-TW" dirty="0" smtClean="0"/>
              <a:t>2021.05.25</a:t>
            </a:r>
            <a:endParaRPr lang="en-US" altLang="zh-TW" dirty="0"/>
          </a:p>
          <a:p>
            <a:r>
              <a:rPr lang="en-US" altLang="zh-TW" dirty="0"/>
              <a:t>OS: Ubuntu 20.04 L.T.S</a:t>
            </a:r>
          </a:p>
          <a:p>
            <a:r>
              <a:rPr lang="en-US" altLang="zh-TW" dirty="0"/>
              <a:t>Version: Foxy</a:t>
            </a:r>
          </a:p>
          <a:p>
            <a:r>
              <a:rPr lang="en-US" altLang="zh-TW" dirty="0"/>
              <a:t>Author: </a:t>
            </a:r>
            <a:r>
              <a:rPr lang="en-US" altLang="zh-TW" dirty="0" smtClean="0"/>
              <a:t>Z.M. </a:t>
            </a:r>
            <a:r>
              <a:rPr lang="en-US" altLang="zh-TW" dirty="0"/>
              <a:t>Zhang</a:t>
            </a:r>
          </a:p>
          <a:p>
            <a:endParaRPr lang="zh-TW" altLang="en-US" dirty="0"/>
          </a:p>
        </p:txBody>
      </p:sp>
    </p:spTree>
    <p:extLst>
      <p:ext uri="{BB962C8B-B14F-4D97-AF65-F5344CB8AC3E}">
        <p14:creationId xmlns:p14="http://schemas.microsoft.com/office/powerpoint/2010/main" val="49071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9499" y="184057"/>
            <a:ext cx="7632073" cy="793718"/>
          </a:xfrm>
        </p:spPr>
        <p:txBody>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9</a:t>
            </a:r>
            <a:endParaRPr lang="zh-TW" altLang="en-US" dirty="0"/>
          </a:p>
        </p:txBody>
      </p:sp>
      <p:sp>
        <p:nvSpPr>
          <p:cNvPr id="6" name="內容版面配置區 2"/>
          <p:cNvSpPr txBox="1">
            <a:spLocks/>
          </p:cNvSpPr>
          <p:nvPr/>
        </p:nvSpPr>
        <p:spPr>
          <a:xfrm>
            <a:off x="208228" y="1256460"/>
            <a:ext cx="8736596" cy="2446408"/>
          </a:xfrm>
          <a:prstGeom prst="rect">
            <a:avLst/>
          </a:prstGeom>
          <a:ln w="38100" cap="flat" cmpd="sng" algn="ctr">
            <a:solidFill>
              <a:schemeClr val="accent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CMakeList.txt:</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rgbClr val="00B050"/>
                </a:solidFill>
                <a:latin typeface="Times New Roman" panose="02020603050405020304" pitchFamily="18" charset="0"/>
                <a:cs typeface="Times New Roman" panose="02020603050405020304" pitchFamily="18" charset="0"/>
              </a:rPr>
              <a:t>   # subscriber_member_function.cpp nod is talker</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add_executable</a:t>
            </a:r>
            <a:r>
              <a:rPr lang="en-US" altLang="zh-TW" sz="2000" dirty="0" smtClean="0">
                <a:solidFill>
                  <a:schemeClr val="tx1"/>
                </a:solidFill>
                <a:latin typeface="Times New Roman" panose="02020603050405020304" pitchFamily="18" charset="0"/>
                <a:cs typeface="Times New Roman" panose="02020603050405020304" pitchFamily="18" charset="0"/>
              </a:rPr>
              <a:t>(listener </a:t>
            </a:r>
            <a:r>
              <a:rPr lang="en-US" altLang="zh-TW" sz="2000" dirty="0" err="1" smtClean="0">
                <a:solidFill>
                  <a:schemeClr val="tx1"/>
                </a:solidFill>
                <a:latin typeface="Times New Roman" panose="02020603050405020304" pitchFamily="18" charset="0"/>
                <a:cs typeface="Times New Roman" panose="02020603050405020304" pitchFamily="18" charset="0"/>
              </a:rPr>
              <a:t>src</a:t>
            </a:r>
            <a:r>
              <a:rPr lang="en-US" altLang="zh-TW" sz="2000" dirty="0" smtClean="0">
                <a:solidFill>
                  <a:schemeClr val="tx1"/>
                </a:solidFill>
                <a:latin typeface="Times New Roman" panose="02020603050405020304" pitchFamily="18" charset="0"/>
                <a:cs typeface="Times New Roman" panose="02020603050405020304" pitchFamily="18" charset="0"/>
              </a:rPr>
              <a:t>/subscriber_member_function.cpp</a:t>
            </a:r>
            <a:r>
              <a:rPr lang="en-US" altLang="zh-TW"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ament_target_dependencies</a:t>
            </a:r>
            <a:r>
              <a:rPr lang="en-US" altLang="zh-TW" sz="2000" dirty="0" smtClean="0">
                <a:solidFill>
                  <a:schemeClr val="tx1"/>
                </a:solidFill>
                <a:latin typeface="Times New Roman" panose="02020603050405020304" pitchFamily="18" charset="0"/>
                <a:cs typeface="Times New Roman" panose="02020603050405020304" pitchFamily="18" charset="0"/>
              </a:rPr>
              <a:t>(</a:t>
            </a:r>
            <a:r>
              <a:rPr lang="en-US" altLang="zh-TW" sz="2000" dirty="0">
                <a:solidFill>
                  <a:schemeClr val="tx1"/>
                </a:solidFill>
                <a:latin typeface="Times New Roman" panose="02020603050405020304" pitchFamily="18" charset="0"/>
                <a:cs typeface="Times New Roman" panose="02020603050405020304" pitchFamily="18" charset="0"/>
              </a:rPr>
              <a:t>listener</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a:solidFill>
                  <a:schemeClr val="tx1"/>
                </a:solidFill>
                <a:latin typeface="Times New Roman" panose="02020603050405020304" pitchFamily="18" charset="0"/>
                <a:cs typeface="Times New Roman" panose="02020603050405020304" pitchFamily="18" charset="0"/>
              </a:rPr>
              <a:t>rclcpp</a:t>
            </a: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err="1">
                <a:solidFill>
                  <a:schemeClr val="tx1"/>
                </a:solidFill>
                <a:latin typeface="Times New Roman" panose="02020603050405020304" pitchFamily="18" charset="0"/>
                <a:cs typeface="Times New Roman" panose="02020603050405020304" pitchFamily="18" charset="0"/>
              </a:rPr>
              <a:t>std_msgs</a:t>
            </a:r>
            <a:r>
              <a:rPr lang="en-US" altLang="zh-TW" sz="20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altLang="zh-TW"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install(TARGETS   talker   listener   DESTINATION </a:t>
            </a:r>
            <a:r>
              <a:rPr lang="en-US" altLang="zh-TW" sz="2000" dirty="0">
                <a:solidFill>
                  <a:schemeClr val="tx1"/>
                </a:solidFill>
                <a:latin typeface="Times New Roman" panose="02020603050405020304" pitchFamily="18" charset="0"/>
                <a:cs typeface="Times New Roman" panose="02020603050405020304" pitchFamily="18" charset="0"/>
              </a:rPr>
              <a:t>lib/${PROJECT_NAME})</a:t>
            </a:r>
            <a:endParaRPr lang="en-US" altLang="zh-TW" sz="2000" dirty="0" smtClean="0">
              <a:solidFill>
                <a:schemeClr val="tx1"/>
              </a:solidFill>
              <a:latin typeface="Times New Roman" panose="02020603050405020304" pitchFamily="18" charset="0"/>
              <a:cs typeface="Times New Roman" panose="02020603050405020304" pitchFamily="18" charset="0"/>
            </a:endParaRPr>
          </a:p>
        </p:txBody>
      </p:sp>
      <p:sp>
        <p:nvSpPr>
          <p:cNvPr id="8" name="內容版面配置區 2"/>
          <p:cNvSpPr txBox="1">
            <a:spLocks/>
          </p:cNvSpPr>
          <p:nvPr/>
        </p:nvSpPr>
        <p:spPr>
          <a:xfrm>
            <a:off x="208228" y="3981553"/>
            <a:ext cx="8736596" cy="2464514"/>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Command:</a:t>
            </a:r>
          </a:p>
          <a:p>
            <a:pPr marL="0" indent="0">
              <a:buFont typeface="Arial" panose="020B0604020202020204" pitchFamily="34" charse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 run ros2 talker and listener</a:t>
            </a: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err="1">
                <a:solidFill>
                  <a:schemeClr val="tx1"/>
                </a:solidFill>
                <a:latin typeface="Times New Roman" panose="02020603050405020304" pitchFamily="18" charset="0"/>
                <a:cs typeface="Times New Roman" panose="02020603050405020304" pitchFamily="18" charset="0"/>
              </a:rPr>
              <a:t>colcon</a:t>
            </a:r>
            <a:r>
              <a:rPr lang="en-US" altLang="zh-TW" sz="2000" dirty="0">
                <a:solidFill>
                  <a:schemeClr val="tx1"/>
                </a:solidFill>
                <a:latin typeface="Times New Roman" panose="02020603050405020304" pitchFamily="18" charset="0"/>
                <a:cs typeface="Times New Roman" panose="02020603050405020304" pitchFamily="18" charset="0"/>
              </a:rPr>
              <a:t> build --packages-select </a:t>
            </a:r>
            <a:r>
              <a:rPr lang="en-US" altLang="zh-TW" sz="2000" dirty="0" err="1" smtClean="0">
                <a:solidFill>
                  <a:schemeClr val="tx1"/>
                </a:solidFill>
                <a:latin typeface="Times New Roman" panose="02020603050405020304" pitchFamily="18" charset="0"/>
                <a:cs typeface="Times New Roman" panose="02020603050405020304" pitchFamily="18" charset="0"/>
              </a:rPr>
              <a:t>cpp_pubsub</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build </a:t>
            </a:r>
            <a:r>
              <a:rPr lang="en-US" altLang="zh-TW" sz="2000" dirty="0" err="1" smtClean="0">
                <a:solidFill>
                  <a:srgbClr val="00B050"/>
                </a:solidFill>
                <a:latin typeface="Times New Roman" panose="02020603050405020304" pitchFamily="18" charset="0"/>
                <a:cs typeface="Times New Roman" panose="02020603050405020304" pitchFamily="18" charset="0"/>
              </a:rPr>
              <a:t>cpp_pubsub</a:t>
            </a:r>
            <a:endParaRPr lang="en-US" altLang="zh-TW" sz="2000"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install/</a:t>
            </a:r>
            <a:r>
              <a:rPr lang="en-US" altLang="zh-TW" sz="2000" dirty="0" err="1" smtClean="0">
                <a:solidFill>
                  <a:schemeClr val="tx1"/>
                </a:solidFill>
                <a:latin typeface="Times New Roman" panose="02020603050405020304" pitchFamily="18" charset="0"/>
                <a:cs typeface="Times New Roman" panose="02020603050405020304" pitchFamily="18" charset="0"/>
              </a:rPr>
              <a:t>setup.bash</a:t>
            </a:r>
            <a:endParaRPr lang="en-US" altLang="zh-TW"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ros2 </a:t>
            </a:r>
            <a:r>
              <a:rPr lang="en-US" altLang="zh-TW" sz="2000" dirty="0">
                <a:solidFill>
                  <a:schemeClr val="tx1"/>
                </a:solidFill>
                <a:latin typeface="Times New Roman" panose="02020603050405020304" pitchFamily="18" charset="0"/>
                <a:cs typeface="Times New Roman" panose="02020603050405020304" pitchFamily="18" charset="0"/>
              </a:rPr>
              <a:t>run </a:t>
            </a:r>
            <a:r>
              <a:rPr lang="en-US" altLang="zh-TW" sz="2000" dirty="0" err="1">
                <a:solidFill>
                  <a:schemeClr val="tx1"/>
                </a:solidFill>
                <a:latin typeface="Times New Roman" panose="02020603050405020304" pitchFamily="18" charset="0"/>
                <a:cs typeface="Times New Roman" panose="02020603050405020304" pitchFamily="18" charset="0"/>
              </a:rPr>
              <a:t>cpp_pubsub</a:t>
            </a: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talker </a:t>
            </a:r>
            <a:r>
              <a:rPr lang="en-US" altLang="zh-TW" sz="2000" dirty="0" smtClean="0">
                <a:solidFill>
                  <a:srgbClr val="00B050"/>
                </a:solidFill>
                <a:latin typeface="Times New Roman" panose="02020603050405020304" pitchFamily="18" charset="0"/>
                <a:cs typeface="Times New Roman" panose="02020603050405020304" pitchFamily="18" charset="0"/>
              </a:rPr>
              <a:t># run talker</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ros2 </a:t>
            </a:r>
            <a:r>
              <a:rPr lang="en-US" altLang="zh-TW" sz="2000" dirty="0">
                <a:solidFill>
                  <a:schemeClr val="tx1"/>
                </a:solidFill>
                <a:latin typeface="Times New Roman" panose="02020603050405020304" pitchFamily="18" charset="0"/>
                <a:cs typeface="Times New Roman" panose="02020603050405020304" pitchFamily="18" charset="0"/>
              </a:rPr>
              <a:t>run </a:t>
            </a:r>
            <a:r>
              <a:rPr lang="en-US" altLang="zh-TW" sz="2000" dirty="0" err="1">
                <a:solidFill>
                  <a:schemeClr val="tx1"/>
                </a:solidFill>
                <a:latin typeface="Times New Roman" panose="02020603050405020304" pitchFamily="18" charset="0"/>
                <a:cs typeface="Times New Roman" panose="02020603050405020304" pitchFamily="18" charset="0"/>
              </a:rPr>
              <a:t>cpp_pubsub</a:t>
            </a: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listener </a:t>
            </a:r>
            <a:r>
              <a:rPr lang="en-US" altLang="zh-TW" sz="2000" dirty="0" smtClean="0">
                <a:solidFill>
                  <a:srgbClr val="00B050"/>
                </a:solidFill>
                <a:latin typeface="Times New Roman" panose="02020603050405020304" pitchFamily="18" charset="0"/>
                <a:cs typeface="Times New Roman" panose="02020603050405020304" pitchFamily="18" charset="0"/>
              </a:rPr>
              <a:t># run listener</a:t>
            </a:r>
          </a:p>
        </p:txBody>
      </p:sp>
    </p:spTree>
    <p:extLst>
      <p:ext uri="{BB962C8B-B14F-4D97-AF65-F5344CB8AC3E}">
        <p14:creationId xmlns:p14="http://schemas.microsoft.com/office/powerpoint/2010/main" val="2962056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7607" y="102575"/>
            <a:ext cx="7604912" cy="730343"/>
          </a:xfrm>
        </p:spPr>
        <p:txBody>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4711" y="1859563"/>
            <a:ext cx="4487808" cy="3277356"/>
          </a:xfrm>
        </p:spPr>
      </p:pic>
      <p:sp>
        <p:nvSpPr>
          <p:cNvPr id="4" name="投影片編號版面配置區 3"/>
          <p:cNvSpPr>
            <a:spLocks noGrp="1"/>
          </p:cNvSpPr>
          <p:nvPr>
            <p:ph type="sldNum" sz="quarter" idx="12"/>
          </p:nvPr>
        </p:nvSpPr>
        <p:spPr/>
        <p:txBody>
          <a:bodyPr/>
          <a:lstStyle/>
          <a:p>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3" y="1859563"/>
            <a:ext cx="4487808" cy="3277356"/>
          </a:xfrm>
          <a:prstGeom prst="rect">
            <a:avLst/>
          </a:prstGeom>
        </p:spPr>
      </p:pic>
      <p:sp>
        <p:nvSpPr>
          <p:cNvPr id="7" name="內容版面配置區 2"/>
          <p:cNvSpPr txBox="1">
            <a:spLocks/>
          </p:cNvSpPr>
          <p:nvPr/>
        </p:nvSpPr>
        <p:spPr>
          <a:xfrm>
            <a:off x="306001" y="1476530"/>
            <a:ext cx="5158659" cy="383033"/>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Run talker and listener result.</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
        <p:nvSpPr>
          <p:cNvPr id="8" name="內容版面配置區 2"/>
          <p:cNvSpPr txBox="1">
            <a:spLocks/>
          </p:cNvSpPr>
          <p:nvPr/>
        </p:nvSpPr>
        <p:spPr>
          <a:xfrm>
            <a:off x="1938645" y="5136918"/>
            <a:ext cx="784325" cy="383033"/>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talker</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
        <p:nvSpPr>
          <p:cNvPr id="9" name="內容版面配置區 2"/>
          <p:cNvSpPr txBox="1">
            <a:spLocks/>
          </p:cNvSpPr>
          <p:nvPr/>
        </p:nvSpPr>
        <p:spPr>
          <a:xfrm>
            <a:off x="6311774" y="5136918"/>
            <a:ext cx="1013681" cy="383033"/>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listener</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176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6662" y="229324"/>
            <a:ext cx="7514376" cy="66696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a:t>
            </a:r>
            <a:r>
              <a:rPr lang="en-US" altLang="zh-TW" b="1" dirty="0" smtClean="0">
                <a:latin typeface="Times New Roman" panose="02020603050405020304" pitchFamily="18" charset="0"/>
                <a:cs typeface="Times New Roman" panose="02020603050405020304" pitchFamily="18" charset="0"/>
              </a:rPr>
              <a:t>(Python)</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10</a:t>
            </a:r>
            <a:endParaRPr lang="zh-TW" altLang="en-US" dirty="0"/>
          </a:p>
        </p:txBody>
      </p:sp>
      <p:sp>
        <p:nvSpPr>
          <p:cNvPr id="5" name="內容版面配置區 2"/>
          <p:cNvSpPr>
            <a:spLocks noGrp="1"/>
          </p:cNvSpPr>
          <p:nvPr>
            <p:ph idx="1"/>
          </p:nvPr>
        </p:nvSpPr>
        <p:spPr>
          <a:xfrm>
            <a:off x="307818" y="1146615"/>
            <a:ext cx="6029608" cy="881361"/>
          </a:xfrm>
          <a:ln w="38100">
            <a:solidFill>
              <a:srgbClr val="FF0000"/>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p>
          <a:p>
            <a:pPr marL="0" indent="0">
              <a:buNone/>
            </a:pPr>
            <a:r>
              <a:rPr lang="en-US" altLang="zh-TW" sz="2000" dirty="0">
                <a:latin typeface="Times New Roman" panose="02020603050405020304" pitchFamily="18" charset="0"/>
                <a:cs typeface="Times New Roman" panose="02020603050405020304" pitchFamily="18" charset="0"/>
              </a:rPr>
              <a:t>   ros2 </a:t>
            </a:r>
            <a:r>
              <a:rPr lang="en-US" altLang="zh-TW" sz="2000" dirty="0" err="1">
                <a:latin typeface="Times New Roman" panose="02020603050405020304" pitchFamily="18" charset="0"/>
                <a:cs typeface="Times New Roman" panose="02020603050405020304" pitchFamily="18" charset="0"/>
              </a:rPr>
              <a:t>pkg</a:t>
            </a:r>
            <a:r>
              <a:rPr lang="en-US" altLang="zh-TW" sz="2000" dirty="0">
                <a:latin typeface="Times New Roman" panose="02020603050405020304" pitchFamily="18" charset="0"/>
                <a:cs typeface="Times New Roman" panose="02020603050405020304" pitchFamily="18" charset="0"/>
              </a:rPr>
              <a:t> create --build-type </a:t>
            </a:r>
            <a:r>
              <a:rPr lang="en-US" altLang="zh-TW" sz="2000" dirty="0" err="1">
                <a:latin typeface="Times New Roman" panose="02020603050405020304" pitchFamily="18" charset="0"/>
                <a:cs typeface="Times New Roman" panose="02020603050405020304" pitchFamily="18" charset="0"/>
              </a:rPr>
              <a:t>ament_python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py_pubsub</a:t>
            </a:r>
            <a:endParaRPr lang="en-US" altLang="zh-TW" sz="2000" dirty="0" smtClean="0">
              <a:latin typeface="Times New Roman" panose="02020603050405020304" pitchFamily="18" charset="0"/>
              <a:cs typeface="Times New Roman" panose="02020603050405020304" pitchFamily="18" charset="0"/>
            </a:endParaRPr>
          </a:p>
        </p:txBody>
      </p:sp>
      <p:sp>
        <p:nvSpPr>
          <p:cNvPr id="6" name="矩形 5"/>
          <p:cNvSpPr/>
          <p:nvPr/>
        </p:nvSpPr>
        <p:spPr>
          <a:xfrm>
            <a:off x="479833" y="2432193"/>
            <a:ext cx="8428777" cy="4093428"/>
          </a:xfrm>
          <a:prstGeom prst="rect">
            <a:avLst/>
          </a:prstGeom>
        </p:spPr>
        <p:txBody>
          <a:bodyPr wrap="square">
            <a:spAutoFit/>
          </a:bodyPr>
          <a:lstStyle/>
          <a:p>
            <a:r>
              <a:rPr lang="en-US" altLang="zh-TW" sz="2000" dirty="0" smtClean="0">
                <a:solidFill>
                  <a:srgbClr val="00B050"/>
                </a:solidFill>
                <a:latin typeface="Times New Roman" panose="02020603050405020304" pitchFamily="18" charset="0"/>
                <a:cs typeface="Times New Roman" panose="02020603050405020304" pitchFamily="18" charset="0"/>
              </a:rPr>
              <a:t># import </a:t>
            </a:r>
            <a:r>
              <a:rPr lang="zh-TW" altLang="en-US" sz="2000" dirty="0">
                <a:solidFill>
                  <a:srgbClr val="00B050"/>
                </a:solidFill>
                <a:latin typeface="Times New Roman" panose="02020603050405020304" pitchFamily="18" charset="0"/>
                <a:cs typeface="Times New Roman" panose="02020603050405020304" pitchFamily="18" charset="0"/>
              </a:rPr>
              <a:t>rclpy.node </a:t>
            </a:r>
            <a:r>
              <a:rPr lang="en-US" altLang="zh-TW" sz="2000" dirty="0" smtClean="0">
                <a:solidFill>
                  <a:srgbClr val="00B050"/>
                </a:solidFill>
                <a:latin typeface="Times New Roman" panose="02020603050405020304" pitchFamily="18" charset="0"/>
                <a:cs typeface="Times New Roman" panose="02020603050405020304" pitchFamily="18" charset="0"/>
              </a:rPr>
              <a:t>and </a:t>
            </a:r>
            <a:r>
              <a:rPr lang="zh-TW" altLang="en-US" sz="2000" dirty="0">
                <a:solidFill>
                  <a:srgbClr val="00B050"/>
                </a:solidFill>
                <a:latin typeface="Times New Roman" panose="02020603050405020304" pitchFamily="18" charset="0"/>
                <a:cs typeface="Times New Roman" panose="02020603050405020304" pitchFamily="18" charset="0"/>
              </a:rPr>
              <a:t>std_msgs</a:t>
            </a:r>
            <a:r>
              <a:rPr lang="zh-TW" altLang="en-US" sz="2000" dirty="0" smtClean="0">
                <a:solidFill>
                  <a:srgbClr val="00B050"/>
                </a:solidFill>
                <a:latin typeface="Times New Roman" panose="02020603050405020304" pitchFamily="18" charset="0"/>
                <a:cs typeface="Times New Roman" panose="02020603050405020304" pitchFamily="18" charset="0"/>
              </a:rPr>
              <a:t>.msg</a:t>
            </a:r>
            <a:r>
              <a:rPr lang="en-US" altLang="zh-TW" sz="2000" dirty="0" smtClean="0">
                <a:solidFill>
                  <a:srgbClr val="00B050"/>
                </a:solidFill>
                <a:latin typeface="Times New Roman" panose="02020603050405020304" pitchFamily="18" charset="0"/>
                <a:cs typeface="Times New Roman" panose="02020603050405020304" pitchFamily="18" charset="0"/>
              </a:rPr>
              <a:t>.</a:t>
            </a:r>
          </a:p>
          <a:p>
            <a:r>
              <a:rPr lang="zh-TW" altLang="en-US" sz="2000" dirty="0" smtClean="0">
                <a:latin typeface="Times New Roman" panose="02020603050405020304" pitchFamily="18" charset="0"/>
                <a:cs typeface="Times New Roman" panose="02020603050405020304" pitchFamily="18" charset="0"/>
              </a:rPr>
              <a:t>import </a:t>
            </a:r>
            <a:r>
              <a:rPr lang="zh-TW" altLang="en-US" sz="2000" dirty="0">
                <a:latin typeface="Times New Roman" panose="02020603050405020304" pitchFamily="18" charset="0"/>
                <a:cs typeface="Times New Roman" panose="02020603050405020304" pitchFamily="18" charset="0"/>
              </a:rPr>
              <a:t>rclpy</a:t>
            </a:r>
          </a:p>
          <a:p>
            <a:r>
              <a:rPr lang="zh-TW" altLang="en-US" sz="2000" dirty="0">
                <a:latin typeface="Times New Roman" panose="02020603050405020304" pitchFamily="18" charset="0"/>
                <a:cs typeface="Times New Roman" panose="02020603050405020304" pitchFamily="18" charset="0"/>
              </a:rPr>
              <a:t>from rclpy.node import </a:t>
            </a:r>
            <a:r>
              <a:rPr lang="zh-TW" altLang="en-US" sz="2000" dirty="0" smtClean="0">
                <a:latin typeface="Times New Roman" panose="02020603050405020304" pitchFamily="18" charset="0"/>
                <a:cs typeface="Times New Roman" panose="02020603050405020304" pitchFamily="18" charset="0"/>
              </a:rPr>
              <a:t>Node</a:t>
            </a:r>
            <a:endParaRPr lang="zh-TW" altLang="en-US" sz="2000" dirty="0">
              <a:latin typeface="Times New Roman" panose="02020603050405020304" pitchFamily="18" charset="0"/>
              <a:cs typeface="Times New Roman" panose="02020603050405020304" pitchFamily="18" charset="0"/>
            </a:endParaRPr>
          </a:p>
          <a:p>
            <a:r>
              <a:rPr lang="zh-TW" altLang="en-US" sz="2000" dirty="0">
                <a:latin typeface="Times New Roman" panose="02020603050405020304" pitchFamily="18" charset="0"/>
                <a:cs typeface="Times New Roman" panose="02020603050405020304" pitchFamily="18" charset="0"/>
              </a:rPr>
              <a:t>from std_msgs.msg import </a:t>
            </a:r>
            <a:r>
              <a:rPr lang="zh-TW" altLang="en-US" sz="2000" dirty="0" smtClean="0">
                <a:latin typeface="Times New Roman" panose="02020603050405020304" pitchFamily="18" charset="0"/>
                <a:cs typeface="Times New Roman" panose="02020603050405020304" pitchFamily="18" charset="0"/>
              </a:rPr>
              <a:t>String</a:t>
            </a:r>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class </a:t>
            </a: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a:latin typeface="Times New Roman" panose="02020603050405020304" pitchFamily="18" charset="0"/>
                <a:cs typeface="Times New Roman" panose="02020603050405020304" pitchFamily="18" charset="0"/>
              </a:rPr>
              <a:t>(Node):</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__(self</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#class </a:t>
            </a:r>
            <a:r>
              <a:rPr lang="en-US" altLang="zh-TW" sz="2000" dirty="0" err="1" smtClean="0">
                <a:solidFill>
                  <a:srgbClr val="00B050"/>
                </a:solidFill>
                <a:latin typeface="Times New Roman" panose="02020603050405020304" pitchFamily="18" charset="0"/>
                <a:cs typeface="Times New Roman" panose="02020603050405020304" pitchFamily="18" charset="0"/>
              </a:rPr>
              <a:t>MinimalPublisher</a:t>
            </a:r>
            <a:r>
              <a:rPr lang="en-US" altLang="zh-TW" sz="2000" dirty="0" smtClean="0">
                <a:solidFill>
                  <a:srgbClr val="00B050"/>
                </a:solidFill>
                <a:latin typeface="Times New Roman" panose="02020603050405020304" pitchFamily="18" charset="0"/>
                <a:cs typeface="Times New Roman" panose="02020603050405020304" pitchFamily="18" charset="0"/>
              </a:rPr>
              <a:t> main</a:t>
            </a:r>
            <a:endParaRPr lang="en-US" altLang="zh-TW" sz="2000" dirty="0">
              <a:solidFill>
                <a:srgbClr val="00B050"/>
              </a:solidFill>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super().__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a:t>
            </a:r>
            <a:r>
              <a:rPr lang="en-US" altLang="zh-TW" sz="2000" dirty="0" err="1">
                <a:latin typeface="Times New Roman" panose="02020603050405020304" pitchFamily="18" charset="0"/>
                <a:cs typeface="Times New Roman" panose="02020603050405020304" pitchFamily="18" charset="0"/>
              </a:rPr>
              <a:t>minimal_publisher</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self.publisher</a:t>
            </a:r>
            <a:r>
              <a:rPr lang="en-US" altLang="zh-TW" sz="2000" dirty="0">
                <a:latin typeface="Times New Roman" panose="02020603050405020304" pitchFamily="18" charset="0"/>
                <a:cs typeface="Times New Roman" panose="02020603050405020304" pitchFamily="18" charset="0"/>
              </a:rPr>
              <a:t>_ = </a:t>
            </a:r>
            <a:r>
              <a:rPr lang="en-US" altLang="zh-TW" sz="2000" dirty="0" err="1">
                <a:latin typeface="Times New Roman" panose="02020603050405020304" pitchFamily="18" charset="0"/>
                <a:cs typeface="Times New Roman" panose="02020603050405020304" pitchFamily="18" charset="0"/>
              </a:rPr>
              <a:t>self.create_publisher</a:t>
            </a:r>
            <a:r>
              <a:rPr lang="en-US" altLang="zh-TW" sz="2000" dirty="0">
                <a:latin typeface="Times New Roman" panose="02020603050405020304" pitchFamily="18" charset="0"/>
                <a:cs typeface="Times New Roman" panose="02020603050405020304" pitchFamily="18" charset="0"/>
              </a:rPr>
              <a:t>(String, 'topic', 10)</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timer_period</a:t>
            </a:r>
            <a:r>
              <a:rPr lang="en-US" altLang="zh-TW" sz="2000" dirty="0">
                <a:latin typeface="Times New Roman" panose="02020603050405020304" pitchFamily="18" charset="0"/>
                <a:cs typeface="Times New Roman" panose="02020603050405020304" pitchFamily="18" charset="0"/>
              </a:rPr>
              <a:t> = 0.5  </a:t>
            </a:r>
            <a:r>
              <a:rPr lang="en-US" altLang="zh-TW" sz="2000" dirty="0">
                <a:solidFill>
                  <a:srgbClr val="00B050"/>
                </a:solidFill>
                <a:latin typeface="Times New Roman" panose="02020603050405020304" pitchFamily="18" charset="0"/>
                <a:cs typeface="Times New Roman" panose="02020603050405020304" pitchFamily="18" charset="0"/>
              </a:rPr>
              <a:t># seconds</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self.timer</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self.create_timer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timer_period</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self.timer_callback</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self.i</a:t>
            </a:r>
            <a:r>
              <a:rPr lang="en-US" altLang="zh-TW" sz="2000" dirty="0">
                <a:latin typeface="Times New Roman" panose="02020603050405020304" pitchFamily="18" charset="0"/>
                <a:cs typeface="Times New Roman" panose="02020603050405020304" pitchFamily="18" charset="0"/>
              </a:rPr>
              <a:t> = 0</a:t>
            </a:r>
            <a:endParaRPr lang="zh-TW"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170642" y="2078243"/>
            <a:ext cx="8665540" cy="400110"/>
          </a:xfrm>
          <a:prstGeom prst="rect">
            <a:avLst/>
          </a:prstGeom>
          <a:noFill/>
        </p:spPr>
        <p:txBody>
          <a:bodyPr wrap="square" lIns="91440" tIns="45720" rIns="91440" bIns="45720">
            <a:spAutoFit/>
          </a:bodyPr>
          <a:lstStyle/>
          <a:p>
            <a:r>
              <a:rPr lang="en-US" altLang="zh-TW" sz="2000" cap="none" spc="0" dirty="0" smtClean="0">
                <a:ln w="0"/>
                <a:solidFill>
                  <a:schemeClr val="tx1"/>
                </a:solidFill>
                <a:latin typeface="Times New Roman" panose="02020603050405020304" pitchFamily="18" charset="0"/>
                <a:cs typeface="Times New Roman" panose="02020603050405020304" pitchFamily="18" charset="0"/>
              </a:rPr>
              <a:t>Create a file </a:t>
            </a:r>
            <a:r>
              <a:rPr lang="en-US" altLang="zh-TW" sz="2000" dirty="0" smtClean="0">
                <a:latin typeface="Times New Roman" panose="02020603050405020304" pitchFamily="18" charset="0"/>
                <a:cs typeface="Times New Roman" panose="02020603050405020304" pitchFamily="18" charset="0"/>
              </a:rPr>
              <a:t>publisher_member_function.py in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cpp_pubsub</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29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11928" y="184058"/>
            <a:ext cx="8193387" cy="712236"/>
          </a:xfrm>
        </p:spPr>
        <p:txBody>
          <a:bodyPr>
            <a:normAutofit/>
          </a:bodyPr>
          <a:lstStyle/>
          <a:p>
            <a:r>
              <a:rPr lang="en-US" altLang="zh-TW" sz="4000" b="1" dirty="0">
                <a:latin typeface="Times New Roman" panose="02020603050405020304" pitchFamily="18" charset="0"/>
                <a:cs typeface="Times New Roman" panose="02020603050405020304" pitchFamily="18" charset="0"/>
              </a:rPr>
              <a:t>publisher and subscriber (Python)</a:t>
            </a:r>
            <a:endParaRPr lang="zh-TW" altLang="en-US" sz="4000" dirty="0"/>
          </a:p>
        </p:txBody>
      </p:sp>
      <p:sp>
        <p:nvSpPr>
          <p:cNvPr id="3" name="內容版面配置區 2"/>
          <p:cNvSpPr>
            <a:spLocks noGrp="1"/>
          </p:cNvSpPr>
          <p:nvPr>
            <p:ph idx="1"/>
          </p:nvPr>
        </p:nvSpPr>
        <p:spPr>
          <a:xfrm>
            <a:off x="1330858" y="885787"/>
            <a:ext cx="6980223" cy="5199865"/>
          </a:xfrm>
        </p:spPr>
        <p:txBody>
          <a:bodyPr>
            <a:normAutofit/>
          </a:bodyPr>
          <a:lstStyle/>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timer_callback</a:t>
            </a:r>
            <a:r>
              <a:rPr lang="en-US" altLang="zh-TW" sz="2000" dirty="0">
                <a:latin typeface="Times New Roman" panose="02020603050405020304" pitchFamily="18" charset="0"/>
                <a:cs typeface="Times New Roman" panose="02020603050405020304" pitchFamily="18" charset="0"/>
              </a:rPr>
              <a:t>(self</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while loop publisher</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 = String()</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msg.data</a:t>
            </a:r>
            <a:r>
              <a:rPr lang="en-US" altLang="zh-TW" sz="2000" dirty="0">
                <a:latin typeface="Times New Roman" panose="02020603050405020304" pitchFamily="18" charset="0"/>
                <a:cs typeface="Times New Roman" panose="02020603050405020304" pitchFamily="18" charset="0"/>
              </a:rPr>
              <a:t> = 'Hello World: %d' % </a:t>
            </a:r>
            <a:r>
              <a:rPr lang="en-US" altLang="zh-TW" sz="2000" dirty="0" err="1">
                <a:latin typeface="Times New Roman" panose="02020603050405020304" pitchFamily="18" charset="0"/>
                <a:cs typeface="Times New Roman" panose="02020603050405020304" pitchFamily="18" charset="0"/>
              </a:rPr>
              <a:t>self.i</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self.publisher_.publish</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self.get_logger</a:t>
            </a:r>
            <a:r>
              <a:rPr lang="en-US" altLang="zh-TW" sz="2000" dirty="0">
                <a:latin typeface="Times New Roman" panose="02020603050405020304" pitchFamily="18" charset="0"/>
                <a:cs typeface="Times New Roman" panose="02020603050405020304" pitchFamily="18" charset="0"/>
              </a:rPr>
              <a:t>().info('Publishing: "%s"' % </a:t>
            </a:r>
            <a:r>
              <a:rPr lang="en-US" altLang="zh-TW" sz="2000" dirty="0" err="1">
                <a:latin typeface="Times New Roman" panose="02020603050405020304" pitchFamily="18" charset="0"/>
                <a:cs typeface="Times New Roman" panose="02020603050405020304" pitchFamily="18" charset="0"/>
              </a:rPr>
              <a:t>msg.data</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self.i</a:t>
            </a:r>
            <a:r>
              <a:rPr lang="en-US" altLang="zh-TW" sz="2000" dirty="0">
                <a:latin typeface="Times New Roman" panose="02020603050405020304" pitchFamily="18" charset="0"/>
                <a:cs typeface="Times New Roman" panose="02020603050405020304" pitchFamily="18" charset="0"/>
              </a:rPr>
              <a:t> += </a:t>
            </a:r>
            <a:r>
              <a:rPr lang="en-US" altLang="zh-TW" sz="2000" dirty="0" smtClean="0">
                <a:latin typeface="Times New Roman" panose="02020603050405020304" pitchFamily="18" charset="0"/>
                <a:cs typeface="Times New Roman" panose="02020603050405020304" pitchFamily="18" charset="0"/>
              </a:rPr>
              <a:t>1</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main(</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=None</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main</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rclpy.init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minimal_publisher</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rclpy.spin</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minimal_publisher</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minimal_publisher.destroy_node</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rclpy.shutdown</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11</a:t>
            </a:r>
            <a:endParaRPr lang="zh-TW" altLang="en-US" dirty="0"/>
          </a:p>
        </p:txBody>
      </p:sp>
      <p:sp>
        <p:nvSpPr>
          <p:cNvPr id="5" name="矩形 4"/>
          <p:cNvSpPr/>
          <p:nvPr/>
        </p:nvSpPr>
        <p:spPr>
          <a:xfrm>
            <a:off x="1276535" y="6151827"/>
            <a:ext cx="7804091" cy="646331"/>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if __name__ == '__main</a:t>
            </a:r>
            <a:r>
              <a:rPr lang="en-US" altLang="zh-TW" dirty="0" smtClean="0">
                <a:latin typeface="Times New Roman" panose="02020603050405020304" pitchFamily="18" charset="0"/>
                <a:cs typeface="Times New Roman" panose="02020603050405020304" pitchFamily="18" charset="0"/>
              </a:rPr>
              <a:t>__':  </a:t>
            </a:r>
            <a:r>
              <a:rPr lang="en-US" altLang="zh-TW" dirty="0" smtClean="0">
                <a:solidFill>
                  <a:srgbClr val="00B050"/>
                </a:solidFill>
                <a:latin typeface="Times New Roman" panose="02020603050405020304" pitchFamily="18" charset="0"/>
                <a:cs typeface="Times New Roman" panose="02020603050405020304" pitchFamily="18" charset="0"/>
              </a:rPr>
              <a:t>#Python int main()</a:t>
            </a:r>
            <a:endParaRPr lang="en-US" altLang="zh-TW" dirty="0">
              <a:solidFill>
                <a:srgbClr val="00B050"/>
              </a:solidFill>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1819665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714" y="120684"/>
            <a:ext cx="7496270" cy="721290"/>
          </a:xfrm>
        </p:spPr>
        <p:txBody>
          <a:bodyPr>
            <a:normAutofit/>
          </a:bodyPr>
          <a:lstStyle/>
          <a:p>
            <a:r>
              <a:rPr lang="en-US" altLang="zh-TW" sz="4000" b="1" dirty="0">
                <a:latin typeface="Times New Roman" panose="02020603050405020304" pitchFamily="18" charset="0"/>
                <a:cs typeface="Times New Roman" panose="02020603050405020304" pitchFamily="18" charset="0"/>
              </a:rPr>
              <a:t>publisher and subscriber (Python)</a:t>
            </a:r>
            <a:endParaRPr lang="zh-TW" altLang="en-US" sz="4000" dirty="0"/>
          </a:p>
        </p:txBody>
      </p:sp>
      <p:sp>
        <p:nvSpPr>
          <p:cNvPr id="3" name="內容版面配置區 2"/>
          <p:cNvSpPr>
            <a:spLocks noGrp="1"/>
          </p:cNvSpPr>
          <p:nvPr>
            <p:ph idx="1"/>
          </p:nvPr>
        </p:nvSpPr>
        <p:spPr>
          <a:xfrm>
            <a:off x="181069" y="1195056"/>
            <a:ext cx="8790915" cy="5526419"/>
          </a:xfrm>
        </p:spPr>
        <p:txBody>
          <a:bodyPr>
            <a:normAutofit/>
          </a:bodyPr>
          <a:lstStyle/>
          <a:p>
            <a:pPr marL="0" indent="0">
              <a:buNone/>
            </a:pPr>
            <a:r>
              <a:rPr lang="en-US" altLang="zh-TW" sz="2000" dirty="0">
                <a:ln w="0"/>
                <a:latin typeface="Times New Roman" panose="02020603050405020304" pitchFamily="18" charset="0"/>
                <a:cs typeface="Times New Roman" panose="02020603050405020304" pitchFamily="18" charset="0"/>
              </a:rPr>
              <a:t>Create a file </a:t>
            </a:r>
            <a:r>
              <a:rPr lang="en-US" altLang="zh-TW" sz="2000" dirty="0" smtClean="0">
                <a:latin typeface="Times New Roman" panose="02020603050405020304" pitchFamily="18" charset="0"/>
                <a:cs typeface="Times New Roman" panose="02020603050405020304" pitchFamily="18" charset="0"/>
              </a:rPr>
              <a:t>subscriber_member_function.py </a:t>
            </a:r>
            <a:r>
              <a:rPr lang="en-US" altLang="zh-TW" sz="2000" dirty="0">
                <a:latin typeface="Times New Roman" panose="02020603050405020304" pitchFamily="18" charset="0"/>
                <a:cs typeface="Times New Roman" panose="02020603050405020304" pitchFamily="18" charset="0"/>
              </a:rPr>
              <a:t>in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cpp_pubsub</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12</a:t>
            </a:r>
            <a:endParaRPr lang="zh-TW" altLang="en-US" dirty="0"/>
          </a:p>
        </p:txBody>
      </p:sp>
      <p:sp>
        <p:nvSpPr>
          <p:cNvPr id="7" name="矩形 6"/>
          <p:cNvSpPr/>
          <p:nvPr/>
        </p:nvSpPr>
        <p:spPr>
          <a:xfrm>
            <a:off x="475306" y="1579458"/>
            <a:ext cx="8297502" cy="5078313"/>
          </a:xfrm>
          <a:prstGeom prst="rect">
            <a:avLst/>
          </a:prstGeom>
        </p:spPr>
        <p:txBody>
          <a:bodyPr wrap="square">
            <a:spAutoFit/>
          </a:bodyPr>
          <a:lstStyle/>
          <a:p>
            <a:pPr>
              <a:lnSpc>
                <a:spcPct val="150000"/>
              </a:lnSpc>
            </a:pPr>
            <a:r>
              <a:rPr lang="en-US" altLang="zh-TW" dirty="0">
                <a:solidFill>
                  <a:srgbClr val="00B050"/>
                </a:solidFill>
                <a:latin typeface="Times New Roman" panose="02020603050405020304" pitchFamily="18" charset="0"/>
                <a:cs typeface="Times New Roman" panose="02020603050405020304" pitchFamily="18" charset="0"/>
              </a:rPr>
              <a:t># import </a:t>
            </a:r>
            <a:r>
              <a:rPr lang="zh-TW" altLang="en-US" dirty="0">
                <a:solidFill>
                  <a:srgbClr val="00B050"/>
                </a:solidFill>
                <a:latin typeface="Times New Roman" panose="02020603050405020304" pitchFamily="18" charset="0"/>
                <a:cs typeface="Times New Roman" panose="02020603050405020304" pitchFamily="18" charset="0"/>
              </a:rPr>
              <a:t>rclpy.node </a:t>
            </a:r>
            <a:r>
              <a:rPr lang="en-US" altLang="zh-TW" dirty="0">
                <a:solidFill>
                  <a:srgbClr val="00B050"/>
                </a:solidFill>
                <a:latin typeface="Times New Roman" panose="02020603050405020304" pitchFamily="18" charset="0"/>
                <a:cs typeface="Times New Roman" panose="02020603050405020304" pitchFamily="18" charset="0"/>
              </a:rPr>
              <a:t>and </a:t>
            </a:r>
            <a:r>
              <a:rPr lang="zh-TW" altLang="en-US" dirty="0">
                <a:solidFill>
                  <a:srgbClr val="00B050"/>
                </a:solidFill>
                <a:latin typeface="Times New Roman" panose="02020603050405020304" pitchFamily="18" charset="0"/>
                <a:cs typeface="Times New Roman" panose="02020603050405020304" pitchFamily="18" charset="0"/>
              </a:rPr>
              <a:t>std_msgs.msg</a:t>
            </a:r>
            <a:r>
              <a:rPr lang="en-US" altLang="zh-TW" dirty="0" smtClean="0">
                <a:solidFill>
                  <a:srgbClr val="00B050"/>
                </a:solidFill>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a:lnSpc>
                <a:spcPct val="150000"/>
              </a:lnSpc>
            </a:pPr>
            <a:r>
              <a:rPr lang="zh-TW" altLang="en-US" dirty="0" smtClean="0">
                <a:latin typeface="Times New Roman" panose="02020603050405020304" pitchFamily="18" charset="0"/>
                <a:cs typeface="Times New Roman" panose="02020603050405020304" pitchFamily="18" charset="0"/>
              </a:rPr>
              <a:t>import </a:t>
            </a:r>
            <a:r>
              <a:rPr lang="zh-TW" altLang="en-US" dirty="0">
                <a:latin typeface="Times New Roman" panose="02020603050405020304" pitchFamily="18" charset="0"/>
                <a:cs typeface="Times New Roman" panose="02020603050405020304" pitchFamily="18" charset="0"/>
              </a:rPr>
              <a:t>rclpy</a:t>
            </a:r>
          </a:p>
          <a:p>
            <a:pPr>
              <a:lnSpc>
                <a:spcPct val="150000"/>
              </a:lnSpc>
            </a:pPr>
            <a:r>
              <a:rPr lang="zh-TW" altLang="en-US" dirty="0">
                <a:latin typeface="Times New Roman" panose="02020603050405020304" pitchFamily="18" charset="0"/>
                <a:cs typeface="Times New Roman" panose="02020603050405020304" pitchFamily="18" charset="0"/>
              </a:rPr>
              <a:t>from rclpy.node import </a:t>
            </a:r>
            <a:r>
              <a:rPr lang="zh-TW" altLang="en-US" dirty="0" smtClean="0">
                <a:latin typeface="Times New Roman" panose="02020603050405020304" pitchFamily="18" charset="0"/>
                <a:cs typeface="Times New Roman" panose="02020603050405020304" pitchFamily="18" charset="0"/>
              </a:rPr>
              <a:t>Node</a:t>
            </a:r>
            <a:endParaRPr lang="zh-TW" altLang="en-US" dirty="0">
              <a:latin typeface="Times New Roman" panose="02020603050405020304" pitchFamily="18" charset="0"/>
              <a:cs typeface="Times New Roman" panose="02020603050405020304" pitchFamily="18" charset="0"/>
            </a:endParaRPr>
          </a:p>
          <a:p>
            <a:pPr>
              <a:lnSpc>
                <a:spcPct val="150000"/>
              </a:lnSpc>
            </a:pPr>
            <a:r>
              <a:rPr lang="zh-TW" altLang="en-US" dirty="0">
                <a:latin typeface="Times New Roman" panose="02020603050405020304" pitchFamily="18" charset="0"/>
                <a:cs typeface="Times New Roman" panose="02020603050405020304" pitchFamily="18" charset="0"/>
              </a:rPr>
              <a:t>from std_msgs.msg import </a:t>
            </a:r>
            <a:r>
              <a:rPr lang="zh-TW" altLang="en-US" dirty="0" smtClean="0">
                <a:latin typeface="Times New Roman" panose="02020603050405020304" pitchFamily="18" charset="0"/>
                <a:cs typeface="Times New Roman" panose="02020603050405020304" pitchFamily="18" charset="0"/>
              </a:rPr>
              <a:t>String</a:t>
            </a:r>
            <a:endParaRPr lang="en-US" altLang="zh-TW" dirty="0" smtClean="0">
              <a:latin typeface="Times New Roman" panose="02020603050405020304" pitchFamily="18" charset="0"/>
              <a:cs typeface="Times New Roman" panose="02020603050405020304" pitchFamily="18" charset="0"/>
            </a:endParaRPr>
          </a:p>
          <a:p>
            <a:pPr>
              <a:lnSpc>
                <a:spcPct val="150000"/>
              </a:lnSpc>
            </a:pPr>
            <a:r>
              <a:rPr lang="en-US" altLang="zh-TW" dirty="0">
                <a:latin typeface="Times New Roman" panose="02020603050405020304" pitchFamily="18" charset="0"/>
                <a:cs typeface="Times New Roman" panose="02020603050405020304" pitchFamily="18" charset="0"/>
              </a:rPr>
              <a:t>class </a:t>
            </a:r>
            <a:r>
              <a:rPr lang="en-US" altLang="zh-TW" dirty="0" err="1">
                <a:latin typeface="Times New Roman" panose="02020603050405020304" pitchFamily="18" charset="0"/>
                <a:cs typeface="Times New Roman" panose="02020603050405020304" pitchFamily="18" charset="0"/>
              </a:rPr>
              <a:t>MinimalSubscriber</a:t>
            </a:r>
            <a:r>
              <a:rPr lang="en-US" altLang="zh-TW" dirty="0">
                <a:latin typeface="Times New Roman" panose="02020603050405020304" pitchFamily="18" charset="0"/>
                <a:cs typeface="Times New Roman" panose="02020603050405020304" pitchFamily="18" charset="0"/>
              </a:rPr>
              <a:t>(Node</a:t>
            </a:r>
            <a:r>
              <a:rPr lang="en-US" altLang="zh-TW" dirty="0" smtClean="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def</a:t>
            </a:r>
            <a:r>
              <a:rPr lang="en-US" altLang="zh-TW" dirty="0">
                <a:latin typeface="Times New Roman" panose="02020603050405020304" pitchFamily="18" charset="0"/>
                <a:cs typeface="Times New Roman" panose="02020603050405020304" pitchFamily="18" charset="0"/>
              </a:rPr>
              <a:t> __</a:t>
            </a:r>
            <a:r>
              <a:rPr lang="en-US" altLang="zh-TW" dirty="0" err="1">
                <a:latin typeface="Times New Roman" panose="02020603050405020304" pitchFamily="18" charset="0"/>
                <a:cs typeface="Times New Roman" panose="02020603050405020304" pitchFamily="18" charset="0"/>
              </a:rPr>
              <a:t>init</a:t>
            </a:r>
            <a:r>
              <a:rPr lang="en-US" altLang="zh-TW" dirty="0">
                <a:latin typeface="Times New Roman" panose="02020603050405020304" pitchFamily="18" charset="0"/>
                <a:cs typeface="Times New Roman" panose="02020603050405020304" pitchFamily="18" charset="0"/>
              </a:rPr>
              <a:t>__(self</a:t>
            </a:r>
            <a:r>
              <a:rPr lang="en-US" altLang="zh-TW" dirty="0" smtClean="0">
                <a:latin typeface="Times New Roman" panose="02020603050405020304" pitchFamily="18" charset="0"/>
                <a:cs typeface="Times New Roman" panose="02020603050405020304" pitchFamily="18" charset="0"/>
              </a:rPr>
              <a:t>): </a:t>
            </a:r>
            <a:r>
              <a:rPr lang="en-US" altLang="zh-TW" dirty="0">
                <a:solidFill>
                  <a:srgbClr val="00B050"/>
                </a:solidFill>
                <a:latin typeface="Times New Roman" panose="02020603050405020304" pitchFamily="18" charset="0"/>
                <a:cs typeface="Times New Roman" panose="02020603050405020304" pitchFamily="18" charset="0"/>
              </a:rPr>
              <a:t>#class </a:t>
            </a:r>
            <a:r>
              <a:rPr lang="en-US" altLang="zh-TW" dirty="0" err="1" smtClean="0">
                <a:solidFill>
                  <a:srgbClr val="00B050"/>
                </a:solidFill>
                <a:latin typeface="Times New Roman" panose="02020603050405020304" pitchFamily="18" charset="0"/>
                <a:cs typeface="Times New Roman" panose="02020603050405020304" pitchFamily="18" charset="0"/>
              </a:rPr>
              <a:t>Minimal</a:t>
            </a:r>
            <a:r>
              <a:rPr lang="en-US" altLang="zh-TW" dirty="0" err="1">
                <a:solidFill>
                  <a:srgbClr val="00B050"/>
                </a:solidFill>
                <a:latin typeface="Times New Roman" panose="02020603050405020304" pitchFamily="18" charset="0"/>
                <a:cs typeface="Times New Roman" panose="02020603050405020304" pitchFamily="18" charset="0"/>
              </a:rPr>
              <a:t>Subscriber</a:t>
            </a:r>
            <a:r>
              <a:rPr lang="en-US" altLang="zh-TW" dirty="0" smtClean="0">
                <a:solidFill>
                  <a:srgbClr val="00B050"/>
                </a:solidFill>
                <a:latin typeface="Times New Roman" panose="02020603050405020304" pitchFamily="18" charset="0"/>
                <a:cs typeface="Times New Roman" panose="02020603050405020304" pitchFamily="18" charset="0"/>
              </a:rPr>
              <a:t> main</a:t>
            </a:r>
            <a:endParaRPr lang="en-US" altLang="zh-TW" dirty="0">
              <a:latin typeface="Times New Roman" panose="02020603050405020304" pitchFamily="18" charset="0"/>
              <a:cs typeface="Times New Roman" panose="02020603050405020304" pitchFamily="18" charset="0"/>
            </a:endParaRPr>
          </a:p>
          <a:p>
            <a:pPr>
              <a:lnSpc>
                <a:spcPct val="150000"/>
              </a:lnSpc>
            </a:pPr>
            <a:r>
              <a:rPr lang="en-US" altLang="zh-TW" dirty="0">
                <a:latin typeface="Times New Roman" panose="02020603050405020304" pitchFamily="18" charset="0"/>
                <a:cs typeface="Times New Roman" panose="02020603050405020304" pitchFamily="18" charset="0"/>
              </a:rPr>
              <a:t>        super().__</a:t>
            </a:r>
            <a:r>
              <a:rPr lang="en-US" altLang="zh-TW" dirty="0" err="1">
                <a:latin typeface="Times New Roman" panose="02020603050405020304" pitchFamily="18" charset="0"/>
                <a:cs typeface="Times New Roman" panose="02020603050405020304" pitchFamily="18" charset="0"/>
              </a:rPr>
              <a:t>init</a:t>
            </a:r>
            <a:r>
              <a:rPr lang="en-US" altLang="zh-TW" dirty="0">
                <a:latin typeface="Times New Roman" panose="02020603050405020304" pitchFamily="18" charset="0"/>
                <a:cs typeface="Times New Roman" panose="02020603050405020304" pitchFamily="18" charset="0"/>
              </a:rPr>
              <a:t>__('</a:t>
            </a:r>
            <a:r>
              <a:rPr lang="en-US" altLang="zh-TW" dirty="0" err="1">
                <a:latin typeface="Times New Roman" panose="02020603050405020304" pitchFamily="18" charset="0"/>
                <a:cs typeface="Times New Roman" panose="02020603050405020304" pitchFamily="18" charset="0"/>
              </a:rPr>
              <a:t>minimal_subscriber</a:t>
            </a:r>
            <a:r>
              <a:rPr lang="en-US" altLang="zh-TW" dirty="0">
                <a:latin typeface="Times New Roman" panose="02020603050405020304" pitchFamily="18" charset="0"/>
                <a:cs typeface="Times New Roman" panose="02020603050405020304" pitchFamily="18" charset="0"/>
              </a:rPr>
              <a:t>')</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self.subscription</a:t>
            </a:r>
            <a:r>
              <a:rPr lang="en-US" altLang="zh-TW" dirty="0">
                <a:latin typeface="Times New Roman" panose="02020603050405020304" pitchFamily="18" charset="0"/>
                <a:cs typeface="Times New Roman" panose="02020603050405020304" pitchFamily="18" charset="0"/>
              </a:rPr>
              <a:t> = </a:t>
            </a:r>
            <a:r>
              <a:rPr lang="en-US" altLang="zh-TW" dirty="0" err="1" smtClean="0">
                <a:latin typeface="Times New Roman" panose="02020603050405020304" pitchFamily="18" charset="0"/>
                <a:cs typeface="Times New Roman" panose="02020603050405020304" pitchFamily="18" charset="0"/>
              </a:rPr>
              <a:t>self.create_subscription</a:t>
            </a:r>
            <a:r>
              <a:rPr lang="en-US" altLang="zh-TW" dirty="0" smtClean="0">
                <a:latin typeface="Times New Roman" panose="02020603050405020304" pitchFamily="18" charset="0"/>
                <a:cs typeface="Times New Roman" panose="02020603050405020304" pitchFamily="18" charset="0"/>
              </a:rPr>
              <a:t>(String, 'topic', </a:t>
            </a:r>
            <a:r>
              <a:rPr lang="en-US" altLang="zh-TW" dirty="0" err="1" smtClean="0">
                <a:latin typeface="Times New Roman" panose="02020603050405020304" pitchFamily="18" charset="0"/>
                <a:cs typeface="Times New Roman" panose="02020603050405020304" pitchFamily="18" charset="0"/>
              </a:rPr>
              <a:t>self.listener_callback</a:t>
            </a:r>
            <a:r>
              <a:rPr lang="en-US" altLang="zh-TW" dirty="0" smtClean="0">
                <a:latin typeface="Times New Roman" panose="02020603050405020304" pitchFamily="18" charset="0"/>
                <a:cs typeface="Times New Roman" panose="02020603050405020304" pitchFamily="18" charset="0"/>
              </a:rPr>
              <a:t>, 10</a:t>
            </a:r>
            <a:r>
              <a:rPr lang="en-US" altLang="zh-TW" dirty="0">
                <a:latin typeface="Times New Roman" panose="02020603050405020304" pitchFamily="18" charset="0"/>
                <a:cs typeface="Times New Roman" panose="02020603050405020304" pitchFamily="18" charset="0"/>
              </a:rPr>
              <a:t>)</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self.subscription</a:t>
            </a:r>
            <a:r>
              <a:rPr lang="en-US" altLang="zh-TW" dirty="0">
                <a:latin typeface="Times New Roman" panose="02020603050405020304" pitchFamily="18" charset="0"/>
                <a:cs typeface="Times New Roman" panose="02020603050405020304" pitchFamily="18" charset="0"/>
              </a:rPr>
              <a:t>  </a:t>
            </a:r>
            <a:r>
              <a:rPr lang="en-US" altLang="zh-TW" dirty="0">
                <a:solidFill>
                  <a:srgbClr val="00B050"/>
                </a:solidFill>
                <a:latin typeface="Times New Roman" panose="02020603050405020304" pitchFamily="18" charset="0"/>
                <a:cs typeface="Times New Roman" panose="02020603050405020304" pitchFamily="18" charset="0"/>
              </a:rPr>
              <a:t># prevent unused variable warning</a:t>
            </a:r>
          </a:p>
          <a:p>
            <a:pPr>
              <a:lnSpc>
                <a:spcPct val="150000"/>
              </a:lnSpc>
            </a:pPr>
            <a:endParaRPr lang="en-US" altLang="zh-TW" dirty="0">
              <a:latin typeface="Times New Roman" panose="02020603050405020304" pitchFamily="18" charset="0"/>
              <a:cs typeface="Times New Roman" panose="02020603050405020304" pitchFamily="18" charset="0"/>
            </a:endParaRP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def</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listener_callback</a:t>
            </a:r>
            <a:r>
              <a:rPr lang="en-US" altLang="zh-TW" dirty="0">
                <a:latin typeface="Times New Roman" panose="02020603050405020304" pitchFamily="18" charset="0"/>
                <a:cs typeface="Times New Roman" panose="02020603050405020304" pitchFamily="18" charset="0"/>
              </a:rPr>
              <a:t>(self, </a:t>
            </a:r>
            <a:r>
              <a:rPr lang="en-US" altLang="zh-TW" dirty="0" err="1">
                <a:latin typeface="Times New Roman" panose="02020603050405020304" pitchFamily="18" charset="0"/>
                <a:cs typeface="Times New Roman" panose="02020603050405020304" pitchFamily="18" charset="0"/>
              </a:rPr>
              <a:t>msg</a:t>
            </a:r>
            <a:r>
              <a:rPr lang="en-US" altLang="zh-TW" dirty="0">
                <a:latin typeface="Times New Roman" panose="02020603050405020304" pitchFamily="18" charset="0"/>
                <a:cs typeface="Times New Roman" panose="02020603050405020304" pitchFamily="18" charset="0"/>
              </a:rPr>
              <a:t>):</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self.get_logger</a:t>
            </a:r>
            <a:r>
              <a:rPr lang="en-US" altLang="zh-TW" dirty="0">
                <a:latin typeface="Times New Roman" panose="02020603050405020304" pitchFamily="18" charset="0"/>
                <a:cs typeface="Times New Roman" panose="02020603050405020304" pitchFamily="18" charset="0"/>
              </a:rPr>
              <a:t>().info('I heard: "%s"' % </a:t>
            </a:r>
            <a:r>
              <a:rPr lang="en-US" altLang="zh-TW" dirty="0" err="1">
                <a:latin typeface="Times New Roman" panose="02020603050405020304" pitchFamily="18" charset="0"/>
                <a:cs typeface="Times New Roman" panose="02020603050405020304" pitchFamily="18" charset="0"/>
              </a:rPr>
              <a:t>msg.data</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638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30035" y="184057"/>
            <a:ext cx="7460057" cy="513060"/>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(Python)</a:t>
            </a:r>
            <a:endParaRPr lang="zh-TW" altLang="en-US" dirty="0"/>
          </a:p>
        </p:txBody>
      </p:sp>
      <p:sp>
        <p:nvSpPr>
          <p:cNvPr id="3" name="內容版面配置區 2"/>
          <p:cNvSpPr>
            <a:spLocks noGrp="1"/>
          </p:cNvSpPr>
          <p:nvPr>
            <p:ph idx="1"/>
          </p:nvPr>
        </p:nvSpPr>
        <p:spPr>
          <a:xfrm>
            <a:off x="135801" y="1095471"/>
            <a:ext cx="6885727" cy="3204926"/>
          </a:xfrm>
        </p:spPr>
        <p:txBody>
          <a:bodyPr>
            <a:normAutofit/>
          </a:bodyPr>
          <a:lstStyle/>
          <a:p>
            <a:pPr marL="0" indent="0">
              <a:buNone/>
            </a:pP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main(</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=None</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main</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rclpy.init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minimal_subscriber</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MinimalSubscriber</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rclpy.spin</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minimal_subscriber</a:t>
            </a: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minimal_subscriber.destroy_node</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rclpy.shutdown</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if __name__ == '__main</a:t>
            </a:r>
            <a:r>
              <a:rPr lang="en-US" altLang="zh-TW" sz="2000" dirty="0" smtClean="0">
                <a:latin typeface="Times New Roman" panose="02020603050405020304" pitchFamily="18" charset="0"/>
                <a:cs typeface="Times New Roman" panose="02020603050405020304" pitchFamily="18" charset="0"/>
              </a:rPr>
              <a:t>__': </a:t>
            </a:r>
            <a:r>
              <a:rPr lang="en-US" altLang="zh-TW" sz="2000" dirty="0">
                <a:solidFill>
                  <a:srgbClr val="00B050"/>
                </a:solidFill>
                <a:latin typeface="Times New Roman" panose="02020603050405020304" pitchFamily="18" charset="0"/>
                <a:cs typeface="Times New Roman" panose="02020603050405020304" pitchFamily="18" charset="0"/>
              </a:rPr>
              <a:t>#Python int main</a:t>
            </a:r>
            <a:r>
              <a:rPr lang="en-US" altLang="zh-TW" sz="2000" dirty="0" smtClean="0">
                <a:solidFill>
                  <a:srgbClr val="00B050"/>
                </a:solidFill>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main</a:t>
            </a:r>
            <a:r>
              <a:rPr lang="en-US" altLang="zh-TW" sz="2000" dirty="0" smtClean="0">
                <a:latin typeface="Times New Roman" panose="02020603050405020304" pitchFamily="18" charset="0"/>
                <a:cs typeface="Times New Roman" panose="02020603050405020304" pitchFamily="18" charset="0"/>
              </a:rPr>
              <a:t>()</a:t>
            </a:r>
          </a:p>
        </p:txBody>
      </p:sp>
      <p:sp>
        <p:nvSpPr>
          <p:cNvPr id="4" name="投影片編號版面配置區 3"/>
          <p:cNvSpPr>
            <a:spLocks noGrp="1"/>
          </p:cNvSpPr>
          <p:nvPr>
            <p:ph type="sldNum" sz="quarter" idx="12"/>
          </p:nvPr>
        </p:nvSpPr>
        <p:spPr/>
        <p:txBody>
          <a:bodyPr/>
          <a:lstStyle/>
          <a:p>
            <a:r>
              <a:rPr lang="en-US" altLang="zh-TW" dirty="0" smtClean="0"/>
              <a:t>13</a:t>
            </a:r>
            <a:endParaRPr lang="zh-TW" altLang="en-US" dirty="0"/>
          </a:p>
        </p:txBody>
      </p:sp>
      <p:sp>
        <p:nvSpPr>
          <p:cNvPr id="5" name="矩形 4"/>
          <p:cNvSpPr/>
          <p:nvPr/>
        </p:nvSpPr>
        <p:spPr>
          <a:xfrm>
            <a:off x="1453081" y="4009421"/>
            <a:ext cx="6477755" cy="2031325"/>
          </a:xfrm>
          <a:prstGeom prst="rect">
            <a:avLst/>
          </a:prstGeom>
          <a:ln w="38100">
            <a:solidFill>
              <a:srgbClr val="FF0000"/>
            </a:solidFill>
          </a:ln>
        </p:spPr>
        <p:txBody>
          <a:bodyPr wrap="square">
            <a:spAutoFit/>
          </a:bodyPr>
          <a:lstStyle/>
          <a:p>
            <a:r>
              <a:rPr lang="en-US" altLang="zh-TW" dirty="0">
                <a:solidFill>
                  <a:srgbClr val="FF0000"/>
                </a:solidFill>
                <a:latin typeface="Times New Roman" panose="02020603050405020304" pitchFamily="18" charset="0"/>
                <a:cs typeface="Times New Roman" panose="02020603050405020304" pitchFamily="18" charset="0"/>
              </a:rPr>
              <a:t>#Add talker and listener to </a:t>
            </a:r>
            <a:r>
              <a:rPr lang="en-US" altLang="zh-TW" dirty="0" err="1">
                <a:solidFill>
                  <a:srgbClr val="FF0000"/>
                </a:solidFill>
                <a:latin typeface="Times New Roman" panose="02020603050405020304" pitchFamily="18" charset="0"/>
                <a:cs typeface="Times New Roman" panose="02020603050405020304" pitchFamily="18" charset="0"/>
              </a:rPr>
              <a:t>entry_points</a:t>
            </a:r>
            <a:r>
              <a:rPr lang="en-US" altLang="zh-TW" dirty="0">
                <a:solidFill>
                  <a:srgbClr val="FF0000"/>
                </a:solidFill>
                <a:latin typeface="Times New Roman" panose="02020603050405020304" pitchFamily="18" charset="0"/>
                <a:cs typeface="Times New Roman" panose="02020603050405020304" pitchFamily="18" charset="0"/>
              </a:rPr>
              <a:t> in setup.py</a:t>
            </a:r>
          </a:p>
          <a:p>
            <a:r>
              <a:rPr lang="en-US" altLang="zh-TW" dirty="0" err="1">
                <a:latin typeface="Times New Roman" panose="02020603050405020304" pitchFamily="18" charset="0"/>
                <a:cs typeface="Times New Roman" panose="02020603050405020304" pitchFamily="18" charset="0"/>
              </a:rPr>
              <a:t>entry_points</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console_scripts</a:t>
            </a:r>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'talker = </a:t>
            </a:r>
            <a:r>
              <a:rPr lang="en-US" altLang="zh-TW" dirty="0" err="1">
                <a:latin typeface="Times New Roman" panose="02020603050405020304" pitchFamily="18" charset="0"/>
                <a:cs typeface="Times New Roman" panose="02020603050405020304" pitchFamily="18" charset="0"/>
              </a:rPr>
              <a:t>py_pubsub.publisher_member_function:main</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'listener = </a:t>
            </a:r>
            <a:r>
              <a:rPr lang="en-US" altLang="zh-TW" dirty="0" err="1">
                <a:latin typeface="Times New Roman" panose="02020603050405020304" pitchFamily="18" charset="0"/>
                <a:cs typeface="Times New Roman" panose="02020603050405020304" pitchFamily="18" charset="0"/>
              </a:rPr>
              <a:t>py_pubsub.subscriber_member_function:main</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662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39088" y="196387"/>
            <a:ext cx="7523430" cy="63980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(Python)</a:t>
            </a:r>
            <a:endParaRPr lang="zh-TW" altLang="en-US" dirty="0"/>
          </a:p>
        </p:txBody>
      </p:sp>
      <p:sp>
        <p:nvSpPr>
          <p:cNvPr id="4" name="投影片編號版面配置區 3"/>
          <p:cNvSpPr>
            <a:spLocks noGrp="1"/>
          </p:cNvSpPr>
          <p:nvPr>
            <p:ph type="sldNum" sz="quarter" idx="12"/>
          </p:nvPr>
        </p:nvSpPr>
        <p:spPr>
          <a:xfrm>
            <a:off x="6521324" y="6356351"/>
            <a:ext cx="2057400" cy="365125"/>
          </a:xfrm>
        </p:spPr>
        <p:txBody>
          <a:bodyPr/>
          <a:lstStyle/>
          <a:p>
            <a:r>
              <a:rPr lang="en-US" altLang="zh-TW" dirty="0" smtClean="0"/>
              <a:t>14</a:t>
            </a:r>
            <a:endParaRPr lang="zh-TW" altLang="en-US" dirty="0"/>
          </a:p>
        </p:txBody>
      </p:sp>
      <p:sp>
        <p:nvSpPr>
          <p:cNvPr id="5" name="內容版面配置區 2"/>
          <p:cNvSpPr txBox="1">
            <a:spLocks/>
          </p:cNvSpPr>
          <p:nvPr/>
        </p:nvSpPr>
        <p:spPr>
          <a:xfrm>
            <a:off x="140328" y="1131759"/>
            <a:ext cx="8736596" cy="2464514"/>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Command:</a:t>
            </a:r>
          </a:p>
          <a:p>
            <a:pPr marL="0" indent="0">
              <a:buFont typeface="Arial" panose="020B0604020202020204" pitchFamily="34" charse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 run ros2 talker and listener</a:t>
            </a: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err="1">
                <a:solidFill>
                  <a:schemeClr val="tx1"/>
                </a:solidFill>
                <a:latin typeface="Times New Roman" panose="02020603050405020304" pitchFamily="18" charset="0"/>
                <a:cs typeface="Times New Roman" panose="02020603050405020304" pitchFamily="18" charset="0"/>
              </a:rPr>
              <a:t>colcon</a:t>
            </a:r>
            <a:r>
              <a:rPr lang="en-US" altLang="zh-TW" sz="2000" dirty="0">
                <a:solidFill>
                  <a:schemeClr val="tx1"/>
                </a:solidFill>
                <a:latin typeface="Times New Roman" panose="02020603050405020304" pitchFamily="18" charset="0"/>
                <a:cs typeface="Times New Roman" panose="02020603050405020304" pitchFamily="18" charset="0"/>
              </a:rPr>
              <a:t> build --packages-select </a:t>
            </a:r>
            <a:r>
              <a:rPr lang="en-US" altLang="zh-TW" sz="2000" dirty="0" err="1" smtClean="0">
                <a:solidFill>
                  <a:schemeClr val="tx1"/>
                </a:solidFill>
                <a:latin typeface="Times New Roman" panose="02020603050405020304" pitchFamily="18" charset="0"/>
                <a:cs typeface="Times New Roman" panose="02020603050405020304" pitchFamily="18" charset="0"/>
              </a:rPr>
              <a:t>py_pubsub</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build </a:t>
            </a:r>
            <a:r>
              <a:rPr lang="en-US" altLang="zh-TW" sz="2000" dirty="0" err="1" smtClean="0">
                <a:solidFill>
                  <a:srgbClr val="00B050"/>
                </a:solidFill>
                <a:latin typeface="Times New Roman" panose="02020603050405020304" pitchFamily="18" charset="0"/>
                <a:cs typeface="Times New Roman" panose="02020603050405020304" pitchFamily="18" charset="0"/>
              </a:rPr>
              <a:t>py_pubsub</a:t>
            </a:r>
            <a:endParaRPr lang="en-US" altLang="zh-TW" sz="2000"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install/</a:t>
            </a:r>
            <a:r>
              <a:rPr lang="en-US" altLang="zh-TW" sz="2000" dirty="0" err="1" smtClean="0">
                <a:solidFill>
                  <a:schemeClr val="tx1"/>
                </a:solidFill>
                <a:latin typeface="Times New Roman" panose="02020603050405020304" pitchFamily="18" charset="0"/>
                <a:cs typeface="Times New Roman" panose="02020603050405020304" pitchFamily="18" charset="0"/>
              </a:rPr>
              <a:t>setup.bash</a:t>
            </a:r>
            <a:endParaRPr lang="en-US" altLang="zh-TW"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ros2 </a:t>
            </a:r>
            <a:r>
              <a:rPr lang="en-US" altLang="zh-TW" sz="2000" dirty="0">
                <a:solidFill>
                  <a:schemeClr val="tx1"/>
                </a:solidFill>
                <a:latin typeface="Times New Roman" panose="02020603050405020304" pitchFamily="18" charset="0"/>
                <a:cs typeface="Times New Roman" panose="02020603050405020304" pitchFamily="18" charset="0"/>
              </a:rPr>
              <a:t>run </a:t>
            </a:r>
            <a:r>
              <a:rPr lang="en-US" altLang="zh-TW" sz="2000" dirty="0" err="1" smtClean="0">
                <a:solidFill>
                  <a:schemeClr val="tx1"/>
                </a:solidFill>
                <a:latin typeface="Times New Roman" panose="02020603050405020304" pitchFamily="18" charset="0"/>
                <a:cs typeface="Times New Roman" panose="02020603050405020304" pitchFamily="18" charset="0"/>
              </a:rPr>
              <a:t>py_pubsub</a:t>
            </a:r>
            <a:r>
              <a:rPr lang="en-US" altLang="zh-TW" sz="2000" dirty="0" smtClean="0">
                <a:solidFill>
                  <a:schemeClr val="tx1"/>
                </a:solidFill>
                <a:latin typeface="Times New Roman" panose="02020603050405020304" pitchFamily="18" charset="0"/>
                <a:cs typeface="Times New Roman" panose="02020603050405020304" pitchFamily="18" charset="0"/>
              </a:rPr>
              <a:t> talker </a:t>
            </a:r>
            <a:r>
              <a:rPr lang="en-US" altLang="zh-TW" sz="2000" dirty="0" smtClean="0">
                <a:solidFill>
                  <a:srgbClr val="00B050"/>
                </a:solidFill>
                <a:latin typeface="Times New Roman" panose="02020603050405020304" pitchFamily="18" charset="0"/>
                <a:cs typeface="Times New Roman" panose="02020603050405020304" pitchFamily="18" charset="0"/>
              </a:rPr>
              <a:t># run talker</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 ros2 </a:t>
            </a:r>
            <a:r>
              <a:rPr lang="en-US" altLang="zh-TW" sz="2000" dirty="0">
                <a:solidFill>
                  <a:schemeClr val="tx1"/>
                </a:solidFill>
                <a:latin typeface="Times New Roman" panose="02020603050405020304" pitchFamily="18" charset="0"/>
                <a:cs typeface="Times New Roman" panose="02020603050405020304" pitchFamily="18" charset="0"/>
              </a:rPr>
              <a:t>run </a:t>
            </a:r>
            <a:r>
              <a:rPr lang="en-US" altLang="zh-TW" sz="2000" dirty="0" err="1" smtClean="0">
                <a:solidFill>
                  <a:schemeClr val="tx1"/>
                </a:solidFill>
                <a:latin typeface="Times New Roman" panose="02020603050405020304" pitchFamily="18" charset="0"/>
                <a:cs typeface="Times New Roman" panose="02020603050405020304" pitchFamily="18" charset="0"/>
              </a:rPr>
              <a:t>py_pubsub</a:t>
            </a:r>
            <a:r>
              <a:rPr lang="en-US" altLang="zh-TW" sz="2000" dirty="0" smtClean="0">
                <a:solidFill>
                  <a:schemeClr val="tx1"/>
                </a:solidFill>
                <a:latin typeface="Times New Roman" panose="02020603050405020304" pitchFamily="18" charset="0"/>
                <a:cs typeface="Times New Roman" panose="02020603050405020304" pitchFamily="18" charset="0"/>
              </a:rPr>
              <a:t> listener </a:t>
            </a:r>
            <a:r>
              <a:rPr lang="en-US" altLang="zh-TW" sz="2000" dirty="0" smtClean="0">
                <a:solidFill>
                  <a:srgbClr val="00B050"/>
                </a:solidFill>
                <a:latin typeface="Times New Roman" panose="02020603050405020304" pitchFamily="18" charset="0"/>
                <a:cs typeface="Times New Roman" panose="02020603050405020304" pitchFamily="18" charset="0"/>
              </a:rPr>
              <a:t># run listener</a:t>
            </a:r>
          </a:p>
        </p:txBody>
      </p:sp>
      <p:pic>
        <p:nvPicPr>
          <p:cNvPr id="6"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007" y="3832440"/>
            <a:ext cx="3697299" cy="2700063"/>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2" y="3832440"/>
            <a:ext cx="3696207" cy="2700063"/>
          </a:xfrm>
          <a:prstGeom prst="rect">
            <a:avLst/>
          </a:prstGeom>
        </p:spPr>
      </p:pic>
      <p:sp>
        <p:nvSpPr>
          <p:cNvPr id="8" name="內容版面配置區 2"/>
          <p:cNvSpPr txBox="1">
            <a:spLocks/>
          </p:cNvSpPr>
          <p:nvPr/>
        </p:nvSpPr>
        <p:spPr>
          <a:xfrm>
            <a:off x="86902" y="3588035"/>
            <a:ext cx="4901557" cy="303802"/>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Run talker and listener result.</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
        <p:nvSpPr>
          <p:cNvPr id="9" name="內容版面配置區 2"/>
          <p:cNvSpPr txBox="1">
            <a:spLocks/>
          </p:cNvSpPr>
          <p:nvPr/>
        </p:nvSpPr>
        <p:spPr>
          <a:xfrm>
            <a:off x="1539088" y="6435473"/>
            <a:ext cx="784325" cy="374902"/>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talker</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
        <p:nvSpPr>
          <p:cNvPr id="10" name="內容版面配置區 2"/>
          <p:cNvSpPr txBox="1">
            <a:spLocks/>
          </p:cNvSpPr>
          <p:nvPr/>
        </p:nvSpPr>
        <p:spPr>
          <a:xfrm>
            <a:off x="5406815" y="6435473"/>
            <a:ext cx="1013681" cy="383033"/>
          </a:xfrm>
          <a:prstGeom prst="rect">
            <a:avLst/>
          </a:prstGeom>
          <a:ln w="38100" cap="flat" cmpd="sng" algn="ctr">
            <a:solidFill>
              <a:schemeClr val="bg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listener</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03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50456" y="202165"/>
            <a:ext cx="5998488" cy="685076"/>
          </a:xfrm>
        </p:spPr>
        <p:txBody>
          <a:bodyPr>
            <a:normAutofit fontScale="90000"/>
          </a:bodyPr>
          <a:lstStyle/>
          <a:p>
            <a:pPr algn="ctr"/>
            <a:r>
              <a:rPr lang="en-US" altLang="zh-TW" b="1" dirty="0" smtClean="0">
                <a:latin typeface="Times New Roman" panose="02020603050405020304" pitchFamily="18" charset="0"/>
                <a:cs typeface="Times New Roman" panose="02020603050405020304" pitchFamily="18" charset="0"/>
              </a:rPr>
              <a:t>service </a:t>
            </a:r>
            <a:r>
              <a:rPr lang="en-US" altLang="zh-TW" b="1" dirty="0">
                <a:latin typeface="Times New Roman" panose="02020603050405020304" pitchFamily="18" charset="0"/>
                <a:cs typeface="Times New Roman" panose="02020603050405020304" pitchFamily="18" charset="0"/>
              </a:rPr>
              <a:t>and client (C</a:t>
            </a:r>
            <a:r>
              <a:rPr lang="en-US" altLang="zh-TW" b="1"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15</a:t>
            </a:r>
            <a:endParaRPr lang="zh-TW" altLang="en-US" dirty="0"/>
          </a:p>
        </p:txBody>
      </p:sp>
      <p:sp>
        <p:nvSpPr>
          <p:cNvPr id="6" name="內容版面配置區 2"/>
          <p:cNvSpPr txBox="1">
            <a:spLocks/>
          </p:cNvSpPr>
          <p:nvPr/>
        </p:nvSpPr>
        <p:spPr>
          <a:xfrm>
            <a:off x="211248" y="2658753"/>
            <a:ext cx="5908895" cy="2002377"/>
          </a:xfrm>
          <a:prstGeom prst="rect">
            <a:avLst/>
          </a:prstGeom>
          <a:ln w="38100" cap="flat" cmpd="sng" algn="ctr">
            <a:solidFill>
              <a:schemeClr val="accent2"/>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p>
          <a:p>
            <a:pPr marL="0" indent="0">
              <a:buNone/>
            </a:pPr>
            <a:r>
              <a:rPr lang="en-US" altLang="zh-TW" sz="2000" dirty="0" smtClean="0">
                <a:latin typeface="Times New Roman" panose="02020603050405020304" pitchFamily="18" charset="0"/>
                <a:cs typeface="Times New Roman" panose="02020603050405020304" pitchFamily="18" charset="0"/>
              </a:rPr>
              <a:t>   ros2 </a:t>
            </a:r>
            <a:r>
              <a:rPr lang="en-US" altLang="zh-TW" sz="2000" dirty="0" err="1" smtClean="0">
                <a:latin typeface="Times New Roman" panose="02020603050405020304" pitchFamily="18" charset="0"/>
                <a:cs typeface="Times New Roman" panose="02020603050405020304" pitchFamily="18" charset="0"/>
              </a:rPr>
              <a:t>pkg</a:t>
            </a:r>
            <a:r>
              <a:rPr lang="en-US" altLang="zh-TW" sz="2000" dirty="0" smtClean="0">
                <a:latin typeface="Times New Roman" panose="02020603050405020304" pitchFamily="18" charset="0"/>
                <a:cs typeface="Times New Roman" panose="02020603050405020304" pitchFamily="18" charset="0"/>
              </a:rPr>
              <a:t> create --build-type </a:t>
            </a:r>
            <a:r>
              <a:rPr lang="en-US" altLang="zh-TW" sz="2000" dirty="0" err="1" smtClean="0">
                <a:latin typeface="Times New Roman" panose="02020603050405020304" pitchFamily="18" charset="0"/>
                <a:cs typeface="Times New Roman" panose="02020603050405020304" pitchFamily="18" charset="0"/>
              </a:rPr>
              <a:t>ament_cmake</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cpp_srvcli</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cd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cpp_srvcli</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mkdir</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srv</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cd </a:t>
            </a:r>
            <a:r>
              <a:rPr lang="en-US" altLang="zh-TW" sz="2000" dirty="0" err="1" smtClean="0">
                <a:latin typeface="Times New Roman" panose="02020603050405020304" pitchFamily="18" charset="0"/>
                <a:cs typeface="Times New Roman" panose="02020603050405020304" pitchFamily="18" charset="0"/>
              </a:rPr>
              <a:t>srv</a:t>
            </a:r>
            <a:endParaRPr lang="en-US" altLang="zh-TW" sz="2000" dirty="0" smtClean="0">
              <a:latin typeface="Times New Roman" panose="02020603050405020304" pitchFamily="18" charset="0"/>
              <a:cs typeface="Times New Roman" panose="02020603050405020304" pitchFamily="18" charset="0"/>
            </a:endParaRPr>
          </a:p>
        </p:txBody>
      </p:sp>
      <p:sp>
        <p:nvSpPr>
          <p:cNvPr id="8" name="內容版面配置區 2"/>
          <p:cNvSpPr txBox="1">
            <a:spLocks/>
          </p:cNvSpPr>
          <p:nvPr/>
        </p:nvSpPr>
        <p:spPr>
          <a:xfrm>
            <a:off x="5658415" y="3891879"/>
            <a:ext cx="3349783" cy="2445254"/>
          </a:xfrm>
          <a:prstGeom prst="rect">
            <a:avLst/>
          </a:prstGeom>
          <a:ln w="38100" cap="flat" cmpd="sng" algn="ctr">
            <a:solidFill>
              <a:srgbClr val="00B0F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Create </a:t>
            </a:r>
            <a:r>
              <a:rPr lang="en-US" altLang="zh-TW" sz="2000" dirty="0">
                <a:solidFill>
                  <a:schemeClr val="tx1"/>
                </a:solidFill>
                <a:latin typeface="Times New Roman" panose="02020603050405020304" pitchFamily="18" charset="0"/>
                <a:cs typeface="Times New Roman" panose="02020603050405020304" pitchFamily="18" charset="0"/>
              </a:rPr>
              <a:t>a </a:t>
            </a:r>
            <a:r>
              <a:rPr lang="en-US" altLang="zh-TW" sz="2000" dirty="0" err="1">
                <a:solidFill>
                  <a:schemeClr val="tx1"/>
                </a:solidFill>
                <a:latin typeface="Times New Roman" panose="02020603050405020304" pitchFamily="18" charset="0"/>
                <a:cs typeface="Times New Roman" panose="02020603050405020304" pitchFamily="18" charset="0"/>
              </a:rPr>
              <a:t>A</a:t>
            </a:r>
            <a:r>
              <a:rPr lang="en-US" altLang="zh-TW" sz="2000" dirty="0" err="1" smtClean="0">
                <a:solidFill>
                  <a:schemeClr val="tx1"/>
                </a:solidFill>
                <a:latin typeface="Times New Roman" panose="02020603050405020304" pitchFamily="18" charset="0"/>
                <a:cs typeface="Times New Roman" panose="02020603050405020304" pitchFamily="18" charset="0"/>
              </a:rPr>
              <a:t>dd_two_ints.srv</a:t>
            </a:r>
            <a:r>
              <a:rPr lang="en-US" altLang="zh-TW" sz="2000" dirty="0" smtClean="0">
                <a:solidFill>
                  <a:schemeClr val="tx1"/>
                </a:solidFill>
                <a:latin typeface="Times New Roman" panose="02020603050405020304" pitchFamily="18" charset="0"/>
                <a:cs typeface="Times New Roman" panose="02020603050405020304" pitchFamily="18" charset="0"/>
              </a:rPr>
              <a:t> file.</a:t>
            </a:r>
          </a:p>
          <a:p>
            <a:pPr marL="0" indent="0">
              <a:buNone/>
            </a:pPr>
            <a:r>
              <a:rPr lang="zh-TW" altLang="en-US"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content</a:t>
            </a:r>
            <a:r>
              <a:rPr lang="zh-TW" altLang="en-US" sz="2000" dirty="0" smtClean="0">
                <a:solidFill>
                  <a:schemeClr val="tx1"/>
                </a:solidFill>
                <a:latin typeface="Times New Roman" panose="02020603050405020304" pitchFamily="18" charset="0"/>
                <a:cs typeface="Times New Roman" panose="02020603050405020304" pitchFamily="18" charset="0"/>
              </a:rPr>
              <a:t>：</a:t>
            </a:r>
            <a:endParaRPr lang="en-US" altLang="zh-TW"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a:solidFill>
                  <a:schemeClr val="tx1"/>
                </a:solidFill>
                <a:latin typeface="Times New Roman" panose="02020603050405020304" pitchFamily="18" charset="0"/>
                <a:cs typeface="Times New Roman" panose="02020603050405020304" pitchFamily="18" charset="0"/>
              </a:rPr>
              <a:t>     int64 a</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int64 </a:t>
            </a:r>
            <a:r>
              <a:rPr lang="en-US" altLang="zh-TW" sz="2000" dirty="0">
                <a:solidFill>
                  <a:schemeClr val="tx1"/>
                </a:solidFill>
                <a:latin typeface="Times New Roman" panose="02020603050405020304" pitchFamily="18" charset="0"/>
                <a:cs typeface="Times New Roman" panose="02020603050405020304" pitchFamily="18" charset="0"/>
              </a:rPr>
              <a:t>b</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endParaRPr lang="en-US" altLang="zh-TW"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int64 </a:t>
            </a:r>
            <a:r>
              <a:rPr lang="en-US" altLang="zh-TW" sz="2000" dirty="0">
                <a:solidFill>
                  <a:schemeClr val="tx1"/>
                </a:solidFill>
                <a:latin typeface="Times New Roman" panose="02020603050405020304" pitchFamily="18" charset="0"/>
                <a:cs typeface="Times New Roman" panose="02020603050405020304" pitchFamily="18" charset="0"/>
              </a:rPr>
              <a:t>sum</a:t>
            </a:r>
            <a:endParaRPr lang="en-US" altLang="zh-TW" sz="2000" dirty="0" smtClean="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129765" y="1062001"/>
            <a:ext cx="8724523" cy="1421992"/>
          </a:xfrm>
          <a:prstGeom prst="rect">
            <a:avLst/>
          </a:prstGeom>
        </p:spPr>
        <p:txBody>
          <a:bodyPr wrap="square">
            <a:spAutoFit/>
          </a:bodyPr>
          <a:lstStyle/>
          <a:p>
            <a:pPr algn="just">
              <a:lnSpc>
                <a:spcPct val="150000"/>
              </a:lnSpc>
            </a:pPr>
            <a:r>
              <a:rPr lang="zh-TW" altLang="en-US" sz="2000" dirty="0">
                <a:latin typeface="Times New Roman" panose="02020603050405020304" pitchFamily="18" charset="0"/>
                <a:cs typeface="Times New Roman" panose="02020603050405020304" pitchFamily="18" charset="0"/>
              </a:rPr>
              <a:t>When nodes communicate using services, the node that sends a request for data is called the client node, and the one that responds to the request is the service node. The structure of the request and response is determined by a .srv file.</a:t>
            </a:r>
          </a:p>
        </p:txBody>
      </p:sp>
      <p:sp>
        <p:nvSpPr>
          <p:cNvPr id="10" name="內容版面配置區 2"/>
          <p:cNvSpPr txBox="1">
            <a:spLocks/>
          </p:cNvSpPr>
          <p:nvPr/>
        </p:nvSpPr>
        <p:spPr>
          <a:xfrm>
            <a:off x="129765" y="4983083"/>
            <a:ext cx="5447170" cy="1231272"/>
          </a:xfrm>
          <a:prstGeom prst="rect">
            <a:avLst/>
          </a:prstGeom>
          <a:ln w="38100" cap="flat" cmpd="sng" algn="ctr">
            <a:solidFill>
              <a:srgbClr val="7030A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altLang="zh-TW" sz="2000" dirty="0" err="1" smtClean="0">
                <a:solidFill>
                  <a:schemeClr val="tx1"/>
                </a:solidFill>
                <a:latin typeface="Times New Roman" panose="02020603050405020304" pitchFamily="18" charset="0"/>
                <a:cs typeface="Times New Roman" panose="02020603050405020304" pitchFamily="18" charset="0"/>
              </a:rPr>
              <a:t>cpp_srvcil</a:t>
            </a:r>
            <a:r>
              <a:rPr lang="en-US" altLang="zh-TW" sz="2000" dirty="0" smtClean="0">
                <a:solidFill>
                  <a:schemeClr val="tx1"/>
                </a:solidFill>
                <a:latin typeface="Times New Roman" panose="02020603050405020304" pitchFamily="18" charset="0"/>
                <a:cs typeface="Times New Roman" panose="02020603050405020304" pitchFamily="18" charset="0"/>
              </a:rPr>
              <a:t> build after finishing </a:t>
            </a:r>
            <a:r>
              <a:rPr lang="en-US" altLang="zh-TW" sz="2000" dirty="0" err="1">
                <a:solidFill>
                  <a:schemeClr val="tx1"/>
                </a:solidFill>
                <a:latin typeface="Times New Roman" panose="02020603050405020304" pitchFamily="18" charset="0"/>
                <a:cs typeface="Times New Roman" panose="02020603050405020304" pitchFamily="18" charset="0"/>
              </a:rPr>
              <a:t>Add_two_ints.srv</a:t>
            </a:r>
            <a:r>
              <a:rPr lang="en-US" altLang="zh-TW" sz="2000" dirty="0">
                <a:solidFill>
                  <a:schemeClr val="tx1"/>
                </a:solidFill>
                <a:latin typeface="Times New Roman" panose="02020603050405020304" pitchFamily="18" charset="0"/>
                <a:cs typeface="Times New Roman" panose="02020603050405020304" pitchFamily="18" charset="0"/>
              </a:rPr>
              <a:t> file.</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Command:</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colcon</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a:solidFill>
                  <a:schemeClr val="tx1"/>
                </a:solidFill>
                <a:latin typeface="Times New Roman" panose="02020603050405020304" pitchFamily="18" charset="0"/>
                <a:cs typeface="Times New Roman" panose="02020603050405020304" pitchFamily="18" charset="0"/>
              </a:rPr>
              <a:t>build --packages-select </a:t>
            </a:r>
            <a:r>
              <a:rPr lang="en-US" altLang="zh-TW" sz="2000" dirty="0" err="1">
                <a:solidFill>
                  <a:schemeClr val="tx1"/>
                </a:solidFill>
                <a:latin typeface="Times New Roman" panose="02020603050405020304" pitchFamily="18" charset="0"/>
                <a:cs typeface="Times New Roman" panose="02020603050405020304" pitchFamily="18" charset="0"/>
              </a:rPr>
              <a:t>cpp_srvcli</a:t>
            </a:r>
            <a:endParaRPr lang="en-US" altLang="zh-TW"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710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38264" y="147842"/>
            <a:ext cx="6777085" cy="676023"/>
          </a:xfrm>
        </p:spPr>
        <p:txBody>
          <a:bodyPr>
            <a:normAutofit/>
          </a:bodyPr>
          <a:lstStyle/>
          <a:p>
            <a:pPr algn="ctr"/>
            <a:r>
              <a:rPr lang="en-US" altLang="zh-TW" sz="4000" b="1" dirty="0">
                <a:latin typeface="Times New Roman" panose="02020603050405020304" pitchFamily="18" charset="0"/>
                <a:cs typeface="Times New Roman" panose="02020603050405020304" pitchFamily="18" charset="0"/>
              </a:rPr>
              <a:t>service and client (C++)</a:t>
            </a:r>
            <a:endParaRPr lang="zh-TW" altLang="en-US" sz="4000" dirty="0"/>
          </a:p>
        </p:txBody>
      </p:sp>
      <p:sp>
        <p:nvSpPr>
          <p:cNvPr id="3" name="內容版面配置區 2"/>
          <p:cNvSpPr>
            <a:spLocks noGrp="1"/>
          </p:cNvSpPr>
          <p:nvPr>
            <p:ph idx="1"/>
          </p:nvPr>
        </p:nvSpPr>
        <p:spPr>
          <a:xfrm>
            <a:off x="271604" y="1276538"/>
            <a:ext cx="8564578" cy="769545"/>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Create a add_two_ints_server.cpp in ~/</a:t>
            </a:r>
            <a:r>
              <a:rPr lang="en-US" altLang="zh-TW" sz="2000" dirty="0" err="1">
                <a:latin typeface="Times New Roman" panose="02020603050405020304" pitchFamily="18" charset="0"/>
                <a:cs typeface="Times New Roman" panose="02020603050405020304" pitchFamily="18" charset="0"/>
              </a:rPr>
              <a:t>catkin_ws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cpp_pubsub</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 </a:t>
            </a:r>
          </a:p>
          <a:p>
            <a:pPr marL="0" indent="0">
              <a:buNone/>
            </a:pPr>
            <a:r>
              <a:rPr lang="en-US" altLang="zh-TW" sz="2000" dirty="0" smtClean="0">
                <a:latin typeface="Times New Roman" panose="02020603050405020304" pitchFamily="18" charset="0"/>
                <a:cs typeface="Times New Roman" panose="02020603050405020304" pitchFamily="18" charset="0"/>
              </a:rPr>
              <a:t>Content</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16</a:t>
            </a:r>
            <a:endParaRPr lang="zh-TW" altLang="en-US" dirty="0"/>
          </a:p>
        </p:txBody>
      </p:sp>
      <p:sp>
        <p:nvSpPr>
          <p:cNvPr id="5" name="矩形 4"/>
          <p:cNvSpPr/>
          <p:nvPr/>
        </p:nvSpPr>
        <p:spPr>
          <a:xfrm>
            <a:off x="470780" y="2109457"/>
            <a:ext cx="8365402" cy="3970318"/>
          </a:xfrm>
          <a:prstGeom prst="rect">
            <a:avLst/>
          </a:prstGeom>
        </p:spPr>
        <p:txBody>
          <a:bodyPr wrap="square">
            <a:spAutoFit/>
          </a:bodyPr>
          <a:lstStyle/>
          <a:p>
            <a:r>
              <a:rPr lang="en-US" altLang="zh-TW" dirty="0" smtClean="0">
                <a:solidFill>
                  <a:srgbClr val="00B050"/>
                </a:solidFill>
                <a:latin typeface="Times New Roman" panose="02020603050405020304" pitchFamily="18" charset="0"/>
                <a:cs typeface="Times New Roman" panose="02020603050405020304" pitchFamily="18" charset="0"/>
              </a:rPr>
              <a:t>// include </a:t>
            </a:r>
            <a:r>
              <a:rPr lang="en-US" altLang="zh-TW" dirty="0" err="1" smtClean="0">
                <a:solidFill>
                  <a:srgbClr val="00B050"/>
                </a:solidFill>
                <a:latin typeface="Times New Roman" panose="02020603050405020304" pitchFamily="18" charset="0"/>
                <a:cs typeface="Times New Roman" panose="02020603050405020304" pitchFamily="18" charset="0"/>
              </a:rPr>
              <a:t>rclcpp</a:t>
            </a:r>
            <a:r>
              <a:rPr lang="en-US" altLang="zh-TW" dirty="0" smtClean="0">
                <a:solidFill>
                  <a:srgbClr val="00B050"/>
                </a:solidFill>
                <a:latin typeface="Times New Roman" panose="02020603050405020304" pitchFamily="18" charset="0"/>
                <a:cs typeface="Times New Roman" panose="02020603050405020304" pitchFamily="18" charset="0"/>
              </a:rPr>
              <a:t> and </a:t>
            </a:r>
            <a:r>
              <a:rPr lang="en-US" altLang="zh-TW" dirty="0" err="1" smtClean="0">
                <a:solidFill>
                  <a:srgbClr val="00B050"/>
                </a:solidFill>
                <a:latin typeface="Times New Roman" panose="02020603050405020304" pitchFamily="18" charset="0"/>
                <a:cs typeface="Times New Roman" panose="02020603050405020304" pitchFamily="18" charset="0"/>
              </a:rPr>
              <a:t>cpp_srvcli</a:t>
            </a:r>
            <a:r>
              <a:rPr lang="en-US" altLang="zh-TW" dirty="0" smtClean="0">
                <a:solidFill>
                  <a:srgbClr val="00B050"/>
                </a:solidFill>
                <a:latin typeface="Times New Roman" panose="02020603050405020304" pitchFamily="18" charset="0"/>
                <a:cs typeface="Times New Roman" panose="02020603050405020304" pitchFamily="18" charset="0"/>
              </a:rPr>
              <a:t> package</a:t>
            </a:r>
          </a:p>
          <a:p>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include &lt;</a:t>
            </a:r>
            <a:r>
              <a:rPr lang="en-US" altLang="zh-TW" dirty="0" err="1" smtClean="0">
                <a:latin typeface="Times New Roman" panose="02020603050405020304" pitchFamily="18" charset="0"/>
                <a:cs typeface="Times New Roman" panose="02020603050405020304" pitchFamily="18" charset="0"/>
              </a:rPr>
              <a:t>rclcpp</a:t>
            </a:r>
            <a:r>
              <a:rPr lang="en-US" altLang="zh-TW" dirty="0" smtClean="0">
                <a:latin typeface="Times New Roman" panose="02020603050405020304" pitchFamily="18" charset="0"/>
                <a:cs typeface="Times New Roman" panose="02020603050405020304" pitchFamily="18" charset="0"/>
              </a:rPr>
              <a:t>/rclcpp.hpp&gt;</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include &lt;</a:t>
            </a:r>
            <a:r>
              <a:rPr lang="en-US" altLang="zh-TW" dirty="0" err="1" smtClean="0">
                <a:latin typeface="Times New Roman" panose="02020603050405020304" pitchFamily="18" charset="0"/>
                <a:cs typeface="Times New Roman" panose="02020603050405020304" pitchFamily="18" charset="0"/>
              </a:rPr>
              <a:t>cpp_srvcli</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srv</a:t>
            </a:r>
            <a:r>
              <a:rPr lang="en-US" altLang="zh-TW" dirty="0" smtClean="0">
                <a:latin typeface="Times New Roman" panose="02020603050405020304" pitchFamily="18" charset="0"/>
                <a:cs typeface="Times New Roman" panose="02020603050405020304" pitchFamily="18" charset="0"/>
              </a:rPr>
              <a:t>/add_two_ints.hpp&gt;</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include &lt;</a:t>
            </a:r>
            <a:r>
              <a:rPr lang="en-US" altLang="zh-TW" dirty="0" smtClean="0">
                <a:latin typeface="Times New Roman" panose="02020603050405020304" pitchFamily="18" charset="0"/>
                <a:cs typeface="Times New Roman" panose="02020603050405020304" pitchFamily="18" charset="0"/>
              </a:rPr>
              <a:t>memory&gt;</a:t>
            </a:r>
          </a:p>
          <a:p>
            <a:r>
              <a:rPr lang="en-US" altLang="zh-TW" dirty="0" smtClean="0">
                <a:solidFill>
                  <a:srgbClr val="00B050"/>
                </a:solidFill>
                <a:latin typeface="Times New Roman" panose="02020603050405020304" pitchFamily="18" charset="0"/>
                <a:cs typeface="Times New Roman" panose="02020603050405020304" pitchFamily="18" charset="0"/>
              </a:rPr>
              <a:t>// </a:t>
            </a:r>
            <a:r>
              <a:rPr lang="en-US" altLang="zh-TW" dirty="0" err="1" smtClean="0">
                <a:solidFill>
                  <a:srgbClr val="00B050"/>
                </a:solidFill>
                <a:latin typeface="Times New Roman" panose="02020603050405020304" pitchFamily="18" charset="0"/>
                <a:cs typeface="Times New Roman" panose="02020603050405020304" pitchFamily="18" charset="0"/>
              </a:rPr>
              <a:t>cpp_srvcli</a:t>
            </a:r>
            <a:r>
              <a:rPr lang="en-US" altLang="zh-TW" dirty="0" smtClean="0">
                <a:solidFill>
                  <a:srgbClr val="00B050"/>
                </a:solidFill>
                <a:latin typeface="Times New Roman" panose="02020603050405020304" pitchFamily="18" charset="0"/>
                <a:cs typeface="Times New Roman" panose="02020603050405020304" pitchFamily="18" charset="0"/>
              </a:rPr>
              <a:t> service </a:t>
            </a:r>
            <a:r>
              <a:rPr lang="en-US" altLang="zh-TW" dirty="0" err="1" smtClean="0">
                <a:solidFill>
                  <a:srgbClr val="00B050"/>
                </a:solidFill>
                <a:latin typeface="Times New Roman" panose="02020603050405020304" pitchFamily="18" charset="0"/>
                <a:cs typeface="Times New Roman" panose="02020603050405020304" pitchFamily="18" charset="0"/>
              </a:rPr>
              <a:t>AddTwoInts</a:t>
            </a:r>
            <a:r>
              <a:rPr lang="en-US" altLang="zh-TW" dirty="0" smtClean="0">
                <a:solidFill>
                  <a:srgbClr val="00B050"/>
                </a:solidFill>
                <a:latin typeface="Times New Roman" panose="02020603050405020304" pitchFamily="18" charset="0"/>
                <a:cs typeface="Times New Roman" panose="02020603050405020304" pitchFamily="18" charset="0"/>
              </a:rPr>
              <a:t> function</a:t>
            </a:r>
            <a:endParaRPr lang="en-US" altLang="zh-TW" dirty="0">
              <a:solidFill>
                <a:srgbClr val="00B050"/>
              </a:solidFill>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void add(</a:t>
            </a:r>
            <a:r>
              <a:rPr lang="en-US" altLang="zh-TW" dirty="0" err="1">
                <a:latin typeface="Times New Roman" panose="02020603050405020304" pitchFamily="18" charset="0"/>
                <a:cs typeface="Times New Roman" panose="02020603050405020304" pitchFamily="18" charset="0"/>
              </a:rPr>
              <a:t>const</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std</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shared_ptr</a:t>
            </a:r>
            <a:r>
              <a:rPr lang="en-US" altLang="zh-TW" dirty="0">
                <a:latin typeface="Times New Roman" panose="02020603050405020304" pitchFamily="18" charset="0"/>
                <a:cs typeface="Times New Roman" panose="02020603050405020304" pitchFamily="18" charset="0"/>
              </a:rPr>
              <a:t>&lt;</a:t>
            </a:r>
            <a:r>
              <a:rPr lang="en-US" altLang="zh-TW" dirty="0" err="1">
                <a:latin typeface="Times New Roman" panose="02020603050405020304" pitchFamily="18" charset="0"/>
                <a:cs typeface="Times New Roman" panose="02020603050405020304" pitchFamily="18" charset="0"/>
              </a:rPr>
              <a:t>cpp_srvcli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srv</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AddTwoInts</a:t>
            </a:r>
            <a:r>
              <a:rPr lang="en-US" altLang="zh-TW" dirty="0">
                <a:latin typeface="Times New Roman" panose="02020603050405020304" pitchFamily="18" charset="0"/>
                <a:cs typeface="Times New Roman" panose="02020603050405020304" pitchFamily="18" charset="0"/>
              </a:rPr>
              <a:t>::Request&gt; request,</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std</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shared_ptr</a:t>
            </a:r>
            <a:r>
              <a:rPr lang="en-US" altLang="zh-TW" dirty="0">
                <a:latin typeface="Times New Roman" panose="02020603050405020304" pitchFamily="18" charset="0"/>
                <a:cs typeface="Times New Roman" panose="02020603050405020304" pitchFamily="18" charset="0"/>
              </a:rPr>
              <a:t>&lt;</a:t>
            </a:r>
            <a:r>
              <a:rPr lang="en-US" altLang="zh-TW" dirty="0" err="1">
                <a:latin typeface="Times New Roman" panose="02020603050405020304" pitchFamily="18" charset="0"/>
                <a:cs typeface="Times New Roman" panose="02020603050405020304" pitchFamily="18" charset="0"/>
              </a:rPr>
              <a:t>cpp_srvcli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srv</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AddTwoInts</a:t>
            </a:r>
            <a:r>
              <a:rPr lang="en-US" altLang="zh-TW" dirty="0">
                <a:latin typeface="Times New Roman" panose="02020603050405020304" pitchFamily="18" charset="0"/>
                <a:cs typeface="Times New Roman" panose="02020603050405020304" pitchFamily="18" charset="0"/>
              </a:rPr>
              <a:t>::Response&gt; response)</a:t>
            </a:r>
          </a:p>
          <a:p>
            <a:r>
              <a:rPr lang="en-US" altLang="zh-TW" dirty="0" smtClean="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response-</a:t>
            </a:r>
            <a:r>
              <a:rPr lang="en-US" altLang="zh-TW" dirty="0">
                <a:latin typeface="Times New Roman" panose="02020603050405020304" pitchFamily="18" charset="0"/>
                <a:cs typeface="Times New Roman" panose="02020603050405020304" pitchFamily="18" charset="0"/>
              </a:rPr>
              <a:t>&gt;sum = request-&gt;a + request-&gt;</a:t>
            </a:r>
            <a:r>
              <a:rPr lang="en-US" altLang="zh-TW" dirty="0" smtClean="0">
                <a:latin typeface="Times New Roman" panose="02020603050405020304" pitchFamily="18" charset="0"/>
                <a:cs typeface="Times New Roman" panose="02020603050405020304" pitchFamily="18" charset="0"/>
              </a:rPr>
              <a:t>b;</a:t>
            </a:r>
          </a:p>
          <a:p>
            <a:r>
              <a:rPr lang="zh-TW" altLang="en-US"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RCLCPP_INFO(</a:t>
            </a:r>
            <a:r>
              <a:rPr lang="en-US" altLang="zh-TW" dirty="0" err="1" smtClean="0">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"Incoming request\</a:t>
            </a:r>
            <a:r>
              <a:rPr lang="en-US" altLang="zh-TW" dirty="0" err="1">
                <a:latin typeface="Times New Roman" panose="02020603050405020304" pitchFamily="18" charset="0"/>
                <a:cs typeface="Times New Roman" panose="02020603050405020304" pitchFamily="18" charset="0"/>
              </a:rPr>
              <a:t>na</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ld</a:t>
            </a:r>
            <a:r>
              <a:rPr lang="en-US" altLang="zh-TW" dirty="0">
                <a:latin typeface="Times New Roman" panose="02020603050405020304" pitchFamily="18" charset="0"/>
                <a:cs typeface="Times New Roman" panose="02020603050405020304" pitchFamily="18" charset="0"/>
              </a:rPr>
              <a:t>" " b: %</a:t>
            </a:r>
            <a:r>
              <a:rPr lang="en-US" altLang="zh-TW" dirty="0" err="1">
                <a:latin typeface="Times New Roman" panose="02020603050405020304" pitchFamily="18" charset="0"/>
                <a:cs typeface="Times New Roman" panose="02020603050405020304" pitchFamily="18" charset="0"/>
              </a:rPr>
              <a:t>ld</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request-&gt;a, request-&gt;b</a:t>
            </a:r>
            <a:r>
              <a:rPr lang="en-US" altLang="zh-TW" dirty="0" smtClean="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RCLCPP_INFO(</a:t>
            </a:r>
            <a:r>
              <a:rPr lang="en-US" altLang="zh-TW" dirty="0" err="1" smtClean="0">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"sending back response: [%</a:t>
            </a:r>
            <a:r>
              <a:rPr lang="en-US" altLang="zh-TW" dirty="0" err="1">
                <a:latin typeface="Times New Roman" panose="02020603050405020304" pitchFamily="18" charset="0"/>
                <a:cs typeface="Times New Roman" panose="02020603050405020304" pitchFamily="18" charset="0"/>
              </a:rPr>
              <a:t>ld</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long int)response-&gt;sum);</a:t>
            </a:r>
          </a:p>
          <a:p>
            <a:r>
              <a:rPr lang="en-US" altLang="zh-TW"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67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1629"/>
            <a:ext cx="7886700" cy="875199"/>
          </a:xfrm>
        </p:spPr>
        <p:txBody>
          <a:bodyPr>
            <a:normAutofit/>
          </a:bodyPr>
          <a:lstStyle/>
          <a:p>
            <a:pPr algn="ctr"/>
            <a:r>
              <a:rPr lang="en-US" altLang="zh-TW" b="1" dirty="0">
                <a:latin typeface="Times New Roman" panose="02020603050405020304" pitchFamily="18" charset="0"/>
                <a:cs typeface="Times New Roman" panose="02020603050405020304" pitchFamily="18" charset="0"/>
              </a:rPr>
              <a:t>service and client (C++)</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17</a:t>
            </a:r>
            <a:endParaRPr lang="zh-TW" altLang="en-US" dirty="0"/>
          </a:p>
        </p:txBody>
      </p:sp>
      <p:sp>
        <p:nvSpPr>
          <p:cNvPr id="7" name="矩形 6"/>
          <p:cNvSpPr/>
          <p:nvPr/>
        </p:nvSpPr>
        <p:spPr>
          <a:xfrm>
            <a:off x="262551" y="1409432"/>
            <a:ext cx="8365402" cy="4524315"/>
          </a:xfrm>
          <a:prstGeom prst="rect">
            <a:avLst/>
          </a:prstGeom>
        </p:spPr>
        <p:txBody>
          <a:bodyPr wrap="square">
            <a:spAutoFit/>
          </a:bodyPr>
          <a:lstStyle/>
          <a:p>
            <a:r>
              <a:rPr lang="en-US" altLang="zh-TW" dirty="0" smtClean="0">
                <a:solidFill>
                  <a:srgbClr val="00B050"/>
                </a:solidFill>
                <a:latin typeface="Times New Roman" panose="02020603050405020304" pitchFamily="18" charset="0"/>
                <a:cs typeface="Times New Roman" panose="02020603050405020304" pitchFamily="18" charset="0"/>
              </a:rPr>
              <a:t>// int main function</a:t>
            </a:r>
          </a:p>
          <a:p>
            <a:r>
              <a:rPr lang="en-US" altLang="zh-TW" dirty="0" smtClean="0">
                <a:latin typeface="Times New Roman" panose="02020603050405020304" pitchFamily="18" charset="0"/>
                <a:cs typeface="Times New Roman" panose="02020603050405020304" pitchFamily="18" charset="0"/>
              </a:rPr>
              <a:t>int </a:t>
            </a:r>
            <a:r>
              <a:rPr lang="en-US" altLang="zh-TW" dirty="0">
                <a:latin typeface="Times New Roman" panose="02020603050405020304" pitchFamily="18" charset="0"/>
                <a:cs typeface="Times New Roman" panose="02020603050405020304" pitchFamily="18" charset="0"/>
              </a:rPr>
              <a:t>main(int </a:t>
            </a:r>
            <a:r>
              <a:rPr lang="en-US" altLang="zh-TW" dirty="0" err="1">
                <a:latin typeface="Times New Roman" panose="02020603050405020304" pitchFamily="18" charset="0"/>
                <a:cs typeface="Times New Roman" panose="02020603050405020304" pitchFamily="18" charset="0"/>
              </a:rPr>
              <a:t>argc</a:t>
            </a:r>
            <a:r>
              <a:rPr lang="en-US" altLang="zh-TW" dirty="0">
                <a:latin typeface="Times New Roman" panose="02020603050405020304" pitchFamily="18" charset="0"/>
                <a:cs typeface="Times New Roman" panose="02020603050405020304" pitchFamily="18" charset="0"/>
              </a:rPr>
              <a:t>, char **</a:t>
            </a:r>
            <a:r>
              <a:rPr lang="en-US" altLang="zh-TW" dirty="0" err="1">
                <a:latin typeface="Times New Roman" panose="02020603050405020304" pitchFamily="18" charset="0"/>
                <a:cs typeface="Times New Roman" panose="02020603050405020304" pitchFamily="18" charset="0"/>
              </a:rPr>
              <a:t>argv</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init</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argc</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argv</a:t>
            </a:r>
            <a:r>
              <a:rPr lang="en-US" altLang="zh-TW" dirty="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std</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shared_ptr</a:t>
            </a:r>
            <a:r>
              <a:rPr lang="en-US" altLang="zh-TW" dirty="0">
                <a:latin typeface="Times New Roman" panose="02020603050405020304" pitchFamily="18" charset="0"/>
                <a:cs typeface="Times New Roman" panose="02020603050405020304" pitchFamily="18" charset="0"/>
              </a:rPr>
              <a:t>&lt;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::Node&gt; node </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r>
              <a:rPr lang="zh-TW" altLang="en-US"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::Node::</a:t>
            </a:r>
            <a:r>
              <a:rPr lang="en-US" altLang="zh-TW" dirty="0" err="1">
                <a:latin typeface="Times New Roman" panose="02020603050405020304" pitchFamily="18" charset="0"/>
                <a:cs typeface="Times New Roman" panose="02020603050405020304" pitchFamily="18" charset="0"/>
              </a:rPr>
              <a:t>make_shared</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add_two_ints_server</a:t>
            </a:r>
            <a:r>
              <a:rPr lang="en-US" altLang="zh-TW" dirty="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::Service&lt;</a:t>
            </a:r>
            <a:r>
              <a:rPr lang="en-US" altLang="zh-TW" dirty="0" err="1">
                <a:latin typeface="Times New Roman" panose="02020603050405020304" pitchFamily="18" charset="0"/>
                <a:cs typeface="Times New Roman" panose="02020603050405020304" pitchFamily="18" charset="0"/>
              </a:rPr>
              <a:t>cpp_srvcli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srv</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AddTwoInts</a:t>
            </a:r>
            <a:r>
              <a:rPr lang="en-US" altLang="zh-TW" dirty="0">
                <a:latin typeface="Times New Roman" panose="02020603050405020304" pitchFamily="18" charset="0"/>
                <a:cs typeface="Times New Roman" panose="02020603050405020304" pitchFamily="18" charset="0"/>
              </a:rPr>
              <a:t>&gt;::</a:t>
            </a:r>
            <a:r>
              <a:rPr lang="en-US" altLang="zh-TW" dirty="0" err="1">
                <a:latin typeface="Times New Roman" panose="02020603050405020304" pitchFamily="18" charset="0"/>
                <a:cs typeface="Times New Roman" panose="02020603050405020304" pitchFamily="18" charset="0"/>
              </a:rPr>
              <a:t>SharedPtr</a:t>
            </a:r>
            <a:r>
              <a:rPr lang="en-US" altLang="zh-TW" dirty="0">
                <a:latin typeface="Times New Roman" panose="02020603050405020304" pitchFamily="18" charset="0"/>
                <a:cs typeface="Times New Roman" panose="02020603050405020304" pitchFamily="18" charset="0"/>
              </a:rPr>
              <a:t> service =</a:t>
            </a:r>
          </a:p>
          <a:p>
            <a:r>
              <a:rPr lang="en-US" altLang="zh-TW" dirty="0">
                <a:latin typeface="Times New Roman" panose="02020603050405020304" pitchFamily="18" charset="0"/>
                <a:cs typeface="Times New Roman" panose="02020603050405020304" pitchFamily="18" charset="0"/>
              </a:rPr>
              <a:t>    node-&gt;</a:t>
            </a:r>
            <a:r>
              <a:rPr lang="en-US" altLang="zh-TW" dirty="0" err="1">
                <a:latin typeface="Times New Roman" panose="02020603050405020304" pitchFamily="18" charset="0"/>
                <a:cs typeface="Times New Roman" panose="02020603050405020304" pitchFamily="18" charset="0"/>
              </a:rPr>
              <a:t>create_service</a:t>
            </a:r>
            <a:r>
              <a:rPr lang="en-US" altLang="zh-TW" dirty="0">
                <a:latin typeface="Times New Roman" panose="02020603050405020304" pitchFamily="18" charset="0"/>
                <a:cs typeface="Times New Roman" panose="02020603050405020304" pitchFamily="18" charset="0"/>
              </a:rPr>
              <a:t>&lt;</a:t>
            </a:r>
            <a:r>
              <a:rPr lang="en-US" altLang="zh-TW" dirty="0" err="1">
                <a:latin typeface="Times New Roman" panose="02020603050405020304" pitchFamily="18" charset="0"/>
                <a:cs typeface="Times New Roman" panose="02020603050405020304" pitchFamily="18" charset="0"/>
              </a:rPr>
              <a:t>cpp_srvcli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srv</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AddTwoInts</a:t>
            </a:r>
            <a:r>
              <a:rPr lang="en-US" altLang="zh-TW" dirty="0">
                <a:latin typeface="Times New Roman" panose="02020603050405020304" pitchFamily="18" charset="0"/>
                <a:cs typeface="Times New Roman" panose="02020603050405020304" pitchFamily="18" charset="0"/>
              </a:rPr>
              <a:t>&gt;("</a:t>
            </a:r>
            <a:r>
              <a:rPr lang="en-US" altLang="zh-TW" dirty="0" err="1">
                <a:latin typeface="Times New Roman" panose="02020603050405020304" pitchFamily="18" charset="0"/>
                <a:cs typeface="Times New Roman" panose="02020603050405020304" pitchFamily="18" charset="0"/>
              </a:rPr>
              <a:t>add_two_ints</a:t>
            </a:r>
            <a:r>
              <a:rPr lang="en-US" altLang="zh-TW" dirty="0">
                <a:latin typeface="Times New Roman" panose="02020603050405020304" pitchFamily="18" charset="0"/>
                <a:cs typeface="Times New Roman" panose="02020603050405020304" pitchFamily="18" charset="0"/>
              </a:rPr>
              <a:t>", &amp;add);</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RCLCPP_INFO(</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"Ready to add two </a:t>
            </a:r>
            <a:r>
              <a:rPr lang="en-US" altLang="zh-TW" dirty="0" err="1">
                <a:latin typeface="Times New Roman" panose="02020603050405020304" pitchFamily="18" charset="0"/>
                <a:cs typeface="Times New Roman" panose="02020603050405020304" pitchFamily="18" charset="0"/>
              </a:rPr>
              <a:t>ints</a:t>
            </a:r>
            <a:r>
              <a:rPr lang="en-US" altLang="zh-TW" dirty="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::spin(node);</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::shutdown();</a:t>
            </a:r>
          </a:p>
          <a:p>
            <a:r>
              <a:rPr lang="en-US" altLang="zh-TW"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9666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55680"/>
            <a:ext cx="7886700" cy="1325563"/>
          </a:xfrm>
        </p:spPr>
        <p:txBody>
          <a:bodyPr/>
          <a:lstStyle/>
          <a:p>
            <a:pPr algn="ctr"/>
            <a:r>
              <a:rPr lang="en-US" altLang="zh-TW" b="1" dirty="0" smtClean="0">
                <a:latin typeface="Times New Roman" panose="02020603050405020304" pitchFamily="18" charset="0"/>
                <a:cs typeface="Times New Roman" panose="02020603050405020304" pitchFamily="18" charset="0"/>
              </a:rPr>
              <a:t>Creating a </a:t>
            </a:r>
            <a:r>
              <a:rPr lang="en-US" altLang="zh-TW" b="1" dirty="0" err="1" smtClean="0">
                <a:latin typeface="Times New Roman" panose="02020603050405020304" pitchFamily="18" charset="0"/>
                <a:cs typeface="Times New Roman" panose="02020603050405020304" pitchFamily="18" charset="0"/>
              </a:rPr>
              <a:t>workcpace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44444" y="1195057"/>
            <a:ext cx="8655112" cy="5470663"/>
          </a:xfrm>
        </p:spPr>
        <p:txBody>
          <a:bodyPr>
            <a:normAutofit lnSpcReduction="10000"/>
          </a:bodyPr>
          <a:lstStyle/>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A workspace is a directory containing ROS 2 packages. Before using ROS 2, it’s necessary to source your ROS 2 installation workspace in the terminal you plan to work in. This makes ROS 2’s packages available for you to use in that terminal</a:t>
            </a:r>
            <a:r>
              <a:rPr lang="en-US" altLang="zh-TW"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r</a:t>
            </a:r>
            <a:r>
              <a:rPr lang="en-US" altLang="zh-TW" sz="2000" dirty="0" smtClean="0">
                <a:latin typeface="Times New Roman" panose="02020603050405020304" pitchFamily="18" charset="0"/>
                <a:cs typeface="Times New Roman" panose="02020603050405020304" pitchFamily="18" charset="0"/>
              </a:rPr>
              <a:t>un the ros2 command:</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source /opt/</a:t>
            </a:r>
            <a:r>
              <a:rPr lang="en-US" altLang="zh-TW" sz="2000" dirty="0" err="1" smtClean="0">
                <a:latin typeface="Times New Roman" panose="02020603050405020304" pitchFamily="18" charset="0"/>
                <a:cs typeface="Times New Roman" panose="02020603050405020304" pitchFamily="18" charset="0"/>
              </a:rPr>
              <a:t>ros</a:t>
            </a:r>
            <a:r>
              <a:rPr lang="en-US" altLang="zh-TW" sz="2000" dirty="0" smtClean="0">
                <a:latin typeface="Times New Roman" panose="02020603050405020304" pitchFamily="18" charset="0"/>
                <a:cs typeface="Times New Roman" panose="02020603050405020304" pitchFamily="18" charset="0"/>
              </a:rPr>
              <a:t>/foxy/</a:t>
            </a:r>
            <a:r>
              <a:rPr lang="en-US" altLang="zh-TW" sz="2000" dirty="0" err="1" smtClean="0">
                <a:latin typeface="Times New Roman" panose="02020603050405020304" pitchFamily="18" charset="0"/>
                <a:cs typeface="Times New Roman" panose="02020603050405020304" pitchFamily="18" charset="0"/>
              </a:rPr>
              <a:t>setup.bash</a:t>
            </a:r>
            <a:endParaRPr lang="en-US" altLang="zh-TW"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mkdir</a:t>
            </a:r>
            <a:r>
              <a:rPr lang="en-US" altLang="zh-TW" sz="2000" dirty="0" smtClean="0">
                <a:latin typeface="Times New Roman" panose="02020603050405020304" pitchFamily="18" charset="0"/>
                <a:cs typeface="Times New Roman" panose="02020603050405020304" pitchFamily="18" charset="0"/>
              </a:rPr>
              <a:t> –p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cd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cd ..</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colcon</a:t>
            </a:r>
            <a:r>
              <a:rPr lang="en-US" altLang="zh-TW" sz="2000" dirty="0" smtClean="0">
                <a:latin typeface="Times New Roman" panose="02020603050405020304" pitchFamily="18" charset="0"/>
                <a:cs typeface="Times New Roman" panose="02020603050405020304" pitchFamily="18" charset="0"/>
              </a:rPr>
              <a:t> build </a:t>
            </a:r>
            <a:r>
              <a:rPr lang="en-US" altLang="zh-TW" sz="2000" dirty="0" smtClean="0">
                <a:solidFill>
                  <a:srgbClr val="00B050"/>
                </a:solidFill>
                <a:latin typeface="Times New Roman" panose="02020603050405020304" pitchFamily="18" charset="0"/>
                <a:cs typeface="Times New Roman" panose="02020603050405020304" pitchFamily="18" charset="0"/>
              </a:rPr>
              <a:t># create 3 directories, build, install, log.</a:t>
            </a:r>
          </a:p>
          <a:p>
            <a:pPr marL="0" indent="0" algn="just">
              <a:lnSpc>
                <a:spcPct val="150000"/>
              </a:lnSpc>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install/</a:t>
            </a:r>
            <a:r>
              <a:rPr lang="en-US" altLang="zh-TW" sz="2000" dirty="0" err="1" smtClean="0">
                <a:latin typeface="Times New Roman" panose="02020603050405020304" pitchFamily="18" charset="0"/>
                <a:cs typeface="Times New Roman" panose="02020603050405020304" pitchFamily="18" charset="0"/>
              </a:rPr>
              <a:t>local_setup.bash</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run creating a workspace command.</a:t>
            </a:r>
            <a:endParaRPr lang="zh-TW" altLang="en-US" sz="20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9645389-3E92-4666-9520-98FE6F8B4834}" type="slidenum">
              <a:rPr lang="zh-TW" altLang="en-US" smtClean="0"/>
              <a:t>1</a:t>
            </a:fld>
            <a:endParaRPr lang="zh-TW" altLang="en-US" dirty="0"/>
          </a:p>
        </p:txBody>
      </p:sp>
    </p:spTree>
    <p:extLst>
      <p:ext uri="{BB962C8B-B14F-4D97-AF65-F5344CB8AC3E}">
        <p14:creationId xmlns:p14="http://schemas.microsoft.com/office/powerpoint/2010/main" val="3208355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r>
              <a:rPr lang="en-US" altLang="zh-TW" dirty="0" smtClean="0"/>
              <a:t>18</a:t>
            </a:r>
            <a:endParaRPr lang="zh-TW" altLang="en-US" dirty="0"/>
          </a:p>
        </p:txBody>
      </p:sp>
      <p:sp>
        <p:nvSpPr>
          <p:cNvPr id="5" name="內容版面配置區 2"/>
          <p:cNvSpPr txBox="1">
            <a:spLocks/>
          </p:cNvSpPr>
          <p:nvPr/>
        </p:nvSpPr>
        <p:spPr>
          <a:xfrm>
            <a:off x="271604" y="1276538"/>
            <a:ext cx="8564578" cy="769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Create a add_two_ints_client.cpp in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cpp_pubsub</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Content</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
        <p:nvSpPr>
          <p:cNvPr id="6" name="標題 1"/>
          <p:cNvSpPr>
            <a:spLocks noGrp="1"/>
          </p:cNvSpPr>
          <p:nvPr>
            <p:ph type="title"/>
          </p:nvPr>
        </p:nvSpPr>
        <p:spPr>
          <a:xfrm>
            <a:off x="1738264" y="147842"/>
            <a:ext cx="6777085" cy="676023"/>
          </a:xfrm>
        </p:spPr>
        <p:txBody>
          <a:bodyPr>
            <a:normAutofit/>
          </a:bodyPr>
          <a:lstStyle/>
          <a:p>
            <a:pPr algn="ctr"/>
            <a:r>
              <a:rPr lang="en-US" altLang="zh-TW" sz="4000" b="1" dirty="0">
                <a:latin typeface="Times New Roman" panose="02020603050405020304" pitchFamily="18" charset="0"/>
                <a:cs typeface="Times New Roman" panose="02020603050405020304" pitchFamily="18" charset="0"/>
              </a:rPr>
              <a:t>service and client (C++)</a:t>
            </a:r>
            <a:endParaRPr lang="zh-TW" altLang="en-US" sz="4000" dirty="0"/>
          </a:p>
        </p:txBody>
      </p:sp>
      <p:sp>
        <p:nvSpPr>
          <p:cNvPr id="8" name="內容版面配置區 2"/>
          <p:cNvSpPr txBox="1">
            <a:spLocks/>
          </p:cNvSpPr>
          <p:nvPr/>
        </p:nvSpPr>
        <p:spPr>
          <a:xfrm>
            <a:off x="579422" y="2113982"/>
            <a:ext cx="8193386" cy="4476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TW" sz="1800" dirty="0" smtClean="0">
                <a:solidFill>
                  <a:srgbClr val="00B050"/>
                </a:solidFill>
                <a:latin typeface="Times New Roman" panose="02020603050405020304" pitchFamily="18" charset="0"/>
                <a:cs typeface="Times New Roman" panose="02020603050405020304" pitchFamily="18" charset="0"/>
              </a:rPr>
              <a:t>//include </a:t>
            </a:r>
            <a:r>
              <a:rPr lang="en-US" altLang="zh-TW" sz="1800" dirty="0" err="1" smtClean="0">
                <a:solidFill>
                  <a:srgbClr val="00B050"/>
                </a:solidFill>
                <a:latin typeface="Times New Roman" panose="02020603050405020304" pitchFamily="18" charset="0"/>
                <a:cs typeface="Times New Roman" panose="02020603050405020304" pitchFamily="18" charset="0"/>
              </a:rPr>
              <a:t>rclcpp</a:t>
            </a:r>
            <a:r>
              <a:rPr lang="en-US" altLang="zh-TW" sz="1800" dirty="0" smtClean="0">
                <a:solidFill>
                  <a:srgbClr val="00B050"/>
                </a:solidFill>
                <a:latin typeface="Times New Roman" panose="02020603050405020304" pitchFamily="18" charset="0"/>
                <a:cs typeface="Times New Roman" panose="02020603050405020304" pitchFamily="18" charset="0"/>
              </a:rPr>
              <a:t>/</a:t>
            </a:r>
            <a:r>
              <a:rPr lang="en-US" altLang="zh-TW" sz="1800" dirty="0" err="1" smtClean="0">
                <a:solidFill>
                  <a:srgbClr val="00B050"/>
                </a:solidFill>
                <a:latin typeface="Times New Roman" panose="02020603050405020304" pitchFamily="18" charset="0"/>
                <a:cs typeface="Times New Roman" panose="02020603050405020304" pitchFamily="18" charset="0"/>
              </a:rPr>
              <a:t>rclcpp</a:t>
            </a:r>
            <a:r>
              <a:rPr lang="en-US" altLang="zh-TW" sz="1800" dirty="0" smtClean="0">
                <a:solidFill>
                  <a:srgbClr val="00B050"/>
                </a:solidFill>
                <a:latin typeface="Times New Roman" panose="02020603050405020304" pitchFamily="18" charset="0"/>
                <a:cs typeface="Times New Roman" panose="02020603050405020304" pitchFamily="18" charset="0"/>
              </a:rPr>
              <a:t> and </a:t>
            </a:r>
            <a:r>
              <a:rPr lang="en-US" altLang="zh-TW" sz="1800" dirty="0" err="1" smtClean="0">
                <a:solidFill>
                  <a:srgbClr val="00B050"/>
                </a:solidFill>
                <a:latin typeface="Times New Roman" panose="02020603050405020304" pitchFamily="18" charset="0"/>
                <a:cs typeface="Times New Roman" panose="02020603050405020304" pitchFamily="18" charset="0"/>
              </a:rPr>
              <a:t>cpp_srvcli</a:t>
            </a:r>
            <a:r>
              <a:rPr lang="en-US" altLang="zh-TW" sz="1800" dirty="0" smtClean="0">
                <a:solidFill>
                  <a:srgbClr val="00B050"/>
                </a:solidFill>
                <a:latin typeface="Times New Roman" panose="02020603050405020304" pitchFamily="18" charset="0"/>
                <a:cs typeface="Times New Roman" panose="02020603050405020304" pitchFamily="18" charset="0"/>
              </a:rPr>
              <a:t>/</a:t>
            </a:r>
            <a:r>
              <a:rPr lang="en-US" altLang="zh-TW" sz="1800" dirty="0" err="1" smtClean="0">
                <a:solidFill>
                  <a:srgbClr val="00B050"/>
                </a:solidFill>
                <a:latin typeface="Times New Roman" panose="02020603050405020304" pitchFamily="18" charset="0"/>
                <a:cs typeface="Times New Roman" panose="02020603050405020304" pitchFamily="18" charset="0"/>
              </a:rPr>
              <a:t>srv</a:t>
            </a:r>
            <a:r>
              <a:rPr lang="en-US" altLang="zh-TW" sz="1800" dirty="0" smtClean="0">
                <a:solidFill>
                  <a:srgbClr val="00B050"/>
                </a:solidFill>
                <a:latin typeface="Times New Roman" panose="02020603050405020304" pitchFamily="18" charset="0"/>
                <a:cs typeface="Times New Roman" panose="02020603050405020304" pitchFamily="18" charset="0"/>
              </a:rPr>
              <a:t>/</a:t>
            </a:r>
            <a:r>
              <a:rPr lang="en-US" altLang="zh-TW" sz="1800" dirty="0" err="1" smtClean="0">
                <a:solidFill>
                  <a:srgbClr val="00B050"/>
                </a:solidFill>
                <a:latin typeface="Times New Roman" panose="02020603050405020304" pitchFamily="18" charset="0"/>
                <a:cs typeface="Times New Roman" panose="02020603050405020304" pitchFamily="18" charset="0"/>
              </a:rPr>
              <a:t>add_two_ints</a:t>
            </a:r>
            <a:endParaRPr lang="en-US" altLang="zh-TW" sz="1800" dirty="0" smtClean="0">
              <a:solidFill>
                <a:srgbClr val="00B050"/>
              </a:solidFill>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smtClean="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/rclcpp.hpp"</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cpp_srvcli</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srv</a:t>
            </a:r>
            <a:r>
              <a:rPr lang="en-US" altLang="zh-TW" sz="1800" dirty="0">
                <a:latin typeface="Times New Roman" panose="02020603050405020304" pitchFamily="18" charset="0"/>
                <a:cs typeface="Times New Roman" panose="02020603050405020304" pitchFamily="18" charset="0"/>
              </a:rPr>
              <a:t>/add_two_ints.hpp</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#include &lt;</a:t>
            </a:r>
            <a:r>
              <a:rPr lang="en-US" altLang="zh-TW" sz="1800" dirty="0" err="1">
                <a:latin typeface="Times New Roman" panose="02020603050405020304" pitchFamily="18" charset="0"/>
                <a:cs typeface="Times New Roman" panose="02020603050405020304" pitchFamily="18" charset="0"/>
              </a:rPr>
              <a:t>chrono</a:t>
            </a:r>
            <a:r>
              <a:rPr lang="en-US" altLang="zh-TW" sz="1800" dirty="0">
                <a:latin typeface="Times New Roman" panose="02020603050405020304" pitchFamily="18" charset="0"/>
                <a:cs typeface="Times New Roman" panose="02020603050405020304" pitchFamily="18" charset="0"/>
              </a:rPr>
              <a:t>&gt;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#include &lt;</a:t>
            </a:r>
            <a:r>
              <a:rPr lang="en-US" altLang="zh-TW" sz="1800" dirty="0" err="1">
                <a:latin typeface="Times New Roman" panose="02020603050405020304" pitchFamily="18" charset="0"/>
                <a:cs typeface="Times New Roman" panose="02020603050405020304" pitchFamily="18" charset="0"/>
              </a:rPr>
              <a:t>cstdlib</a:t>
            </a:r>
            <a:r>
              <a:rPr lang="en-US" altLang="zh-TW" sz="1800" dirty="0">
                <a:latin typeface="Times New Roman" panose="02020603050405020304" pitchFamily="18" charset="0"/>
                <a:cs typeface="Times New Roman" panose="02020603050405020304" pitchFamily="18" charset="0"/>
              </a:rPr>
              <a:t>&gt;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#include &lt;memory</a:t>
            </a:r>
            <a:r>
              <a:rPr lang="en-US" altLang="zh-TW" sz="1800" dirty="0" smtClean="0">
                <a:latin typeface="Times New Roman" panose="02020603050405020304" pitchFamily="18" charset="0"/>
                <a:cs typeface="Times New Roman" panose="02020603050405020304" pitchFamily="18" charset="0"/>
              </a:rPr>
              <a:t>&gt;</a:t>
            </a:r>
            <a:endParaRPr lang="en-US" altLang="zh-TW" sz="1800" dirty="0">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using namespace </a:t>
            </a:r>
            <a:r>
              <a:rPr lang="en-US" altLang="zh-TW" sz="1800" dirty="0" err="1">
                <a:latin typeface="Times New Roman" panose="02020603050405020304" pitchFamily="18" charset="0"/>
                <a:cs typeface="Times New Roman" panose="02020603050405020304" pitchFamily="18" charset="0"/>
              </a:rPr>
              <a:t>std</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chrono_literals</a:t>
            </a:r>
            <a:r>
              <a:rPr lang="en-US" altLang="zh-TW" sz="1800" dirty="0" smtClean="0">
                <a:latin typeface="Times New Roman" panose="02020603050405020304" pitchFamily="18" charset="0"/>
                <a:cs typeface="Times New Roman" panose="02020603050405020304" pitchFamily="18" charset="0"/>
              </a:rPr>
              <a:t>;</a:t>
            </a:r>
          </a:p>
          <a:p>
            <a:pPr marL="0" indent="0">
              <a:lnSpc>
                <a:spcPct val="100000"/>
              </a:lnSpc>
              <a:buNone/>
            </a:pPr>
            <a:r>
              <a:rPr lang="en-US" altLang="zh-TW" sz="1800" dirty="0" smtClean="0">
                <a:solidFill>
                  <a:srgbClr val="00B050"/>
                </a:solidFill>
                <a:latin typeface="Times New Roman" panose="02020603050405020304" pitchFamily="18" charset="0"/>
                <a:cs typeface="Times New Roman" panose="02020603050405020304" pitchFamily="18" charset="0"/>
              </a:rPr>
              <a:t>// int main function</a:t>
            </a:r>
            <a:endParaRPr lang="en-US" altLang="zh-TW" sz="1800" dirty="0">
              <a:solidFill>
                <a:srgbClr val="00B050"/>
              </a:solidFill>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int main(int </a:t>
            </a:r>
            <a:r>
              <a:rPr lang="en-US" altLang="zh-TW" sz="1800" dirty="0" err="1">
                <a:latin typeface="Times New Roman" panose="02020603050405020304" pitchFamily="18" charset="0"/>
                <a:cs typeface="Times New Roman" panose="02020603050405020304" pitchFamily="18" charset="0"/>
              </a:rPr>
              <a:t>argc</a:t>
            </a:r>
            <a:r>
              <a:rPr lang="en-US" altLang="zh-TW" sz="1800" dirty="0">
                <a:latin typeface="Times New Roman" panose="02020603050405020304" pitchFamily="18" charset="0"/>
                <a:cs typeface="Times New Roman" panose="02020603050405020304" pitchFamily="18" charset="0"/>
              </a:rPr>
              <a:t>, char **</a:t>
            </a:r>
            <a:r>
              <a:rPr lang="en-US" altLang="zh-TW" sz="1800" dirty="0" err="1">
                <a:latin typeface="Times New Roman" panose="02020603050405020304" pitchFamily="18" charset="0"/>
                <a:cs typeface="Times New Roman" panose="02020603050405020304" pitchFamily="18" charset="0"/>
              </a:rPr>
              <a:t>argv</a:t>
            </a:r>
            <a:r>
              <a:rPr lang="en-US" altLang="zh-TW" sz="1800" dirty="0">
                <a:latin typeface="Times New Roman" panose="02020603050405020304" pitchFamily="18" charset="0"/>
                <a:cs typeface="Times New Roman" panose="02020603050405020304" pitchFamily="18" charset="0"/>
              </a:rPr>
              <a: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init</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argc</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argv</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54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6879" y="102577"/>
            <a:ext cx="7886700" cy="712236"/>
          </a:xfrm>
        </p:spPr>
        <p:txBody>
          <a:bodyPr>
            <a:normAutofit/>
          </a:bodyPr>
          <a:lstStyle/>
          <a:p>
            <a:pPr algn="ctr"/>
            <a:r>
              <a:rPr lang="en-US" altLang="zh-TW" b="1" dirty="0">
                <a:latin typeface="Times New Roman" panose="02020603050405020304" pitchFamily="18" charset="0"/>
                <a:cs typeface="Times New Roman" panose="02020603050405020304" pitchFamily="18" charset="0"/>
              </a:rPr>
              <a:t>service and client (C++)</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19</a:t>
            </a:r>
            <a:endParaRPr lang="zh-TW" altLang="en-US" dirty="0"/>
          </a:p>
        </p:txBody>
      </p:sp>
      <p:sp>
        <p:nvSpPr>
          <p:cNvPr id="5" name="內容版面配置區 2"/>
          <p:cNvSpPr txBox="1">
            <a:spLocks/>
          </p:cNvSpPr>
          <p:nvPr/>
        </p:nvSpPr>
        <p:spPr>
          <a:xfrm>
            <a:off x="226337" y="1217688"/>
            <a:ext cx="8700380" cy="5503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TW" sz="1800" dirty="0">
                <a:latin typeface="Times New Roman" panose="02020603050405020304" pitchFamily="18" charset="0"/>
                <a:cs typeface="Times New Roman" panose="02020603050405020304" pitchFamily="18" charset="0"/>
              </a:rPr>
              <a:t>if (</a:t>
            </a:r>
            <a:r>
              <a:rPr lang="en-US" altLang="zh-TW" sz="1800" dirty="0" err="1">
                <a:latin typeface="Times New Roman" panose="02020603050405020304" pitchFamily="18" charset="0"/>
                <a:cs typeface="Times New Roman" panose="02020603050405020304" pitchFamily="18" charset="0"/>
              </a:rPr>
              <a:t>argc</a:t>
            </a:r>
            <a:r>
              <a:rPr lang="en-US" altLang="zh-TW" sz="1800" dirty="0">
                <a:latin typeface="Times New Roman" panose="02020603050405020304" pitchFamily="18" charset="0"/>
                <a:cs typeface="Times New Roman" panose="02020603050405020304" pitchFamily="18" charset="0"/>
              </a:rPr>
              <a:t> != 3) {</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RCLCPP_INFO(</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get_logger</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 "usage: </a:t>
            </a:r>
            <a:r>
              <a:rPr lang="en-US" altLang="zh-TW" sz="1800" dirty="0" err="1">
                <a:latin typeface="Times New Roman" panose="02020603050405020304" pitchFamily="18" charset="0"/>
                <a:cs typeface="Times New Roman" panose="02020603050405020304" pitchFamily="18" charset="0"/>
              </a:rPr>
              <a:t>add_two_ints_client</a:t>
            </a:r>
            <a:r>
              <a:rPr lang="en-US" altLang="zh-TW" sz="1800" dirty="0">
                <a:latin typeface="Times New Roman" panose="02020603050405020304" pitchFamily="18" charset="0"/>
                <a:cs typeface="Times New Roman" panose="02020603050405020304" pitchFamily="18" charset="0"/>
              </a:rPr>
              <a:t> X Y");</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return 1;</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a:t>
            </a:r>
          </a:p>
          <a:p>
            <a:pPr marL="0" indent="0">
              <a:lnSpc>
                <a:spcPct val="100000"/>
              </a:lnSpc>
              <a:buNone/>
            </a:pPr>
            <a:endParaRPr lang="en-US" altLang="zh-TW" sz="1800" dirty="0">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std</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shared_ptr</a:t>
            </a:r>
            <a:r>
              <a:rPr lang="en-US" altLang="zh-TW" sz="1800" dirty="0">
                <a:latin typeface="Times New Roman" panose="02020603050405020304" pitchFamily="18" charset="0"/>
                <a:cs typeface="Times New Roman" panose="02020603050405020304" pitchFamily="18" charset="0"/>
              </a:rPr>
              <a:t>&lt;</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::Node&gt; node = </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::Node::</a:t>
            </a:r>
            <a:r>
              <a:rPr lang="en-US" altLang="zh-TW" sz="1800" dirty="0" err="1">
                <a:latin typeface="Times New Roman" panose="02020603050405020304" pitchFamily="18" charset="0"/>
                <a:cs typeface="Times New Roman" panose="02020603050405020304" pitchFamily="18" charset="0"/>
              </a:rPr>
              <a:t>make_shared</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add_two_ints_client</a:t>
            </a:r>
            <a:r>
              <a:rPr lang="en-US" altLang="zh-TW" sz="1800" dirty="0">
                <a:latin typeface="Times New Roman" panose="02020603050405020304" pitchFamily="18" charset="0"/>
                <a:cs typeface="Times New Roman" panose="02020603050405020304" pitchFamily="18" charset="0"/>
              </a:rPr>
              <a: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rclcpp</a:t>
            </a:r>
            <a:r>
              <a:rPr lang="en-US" altLang="zh-TW" sz="1800" dirty="0">
                <a:latin typeface="Times New Roman" panose="02020603050405020304" pitchFamily="18" charset="0"/>
                <a:cs typeface="Times New Roman" panose="02020603050405020304" pitchFamily="18" charset="0"/>
              </a:rPr>
              <a:t>::Client&lt;</a:t>
            </a:r>
            <a:r>
              <a:rPr lang="en-US" altLang="zh-TW" sz="1800" dirty="0" err="1">
                <a:latin typeface="Times New Roman" panose="02020603050405020304" pitchFamily="18" charset="0"/>
                <a:cs typeface="Times New Roman" panose="02020603050405020304" pitchFamily="18" charset="0"/>
              </a:rPr>
              <a:t>cpp_srvcli</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srv</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AddTwoInts</a:t>
            </a:r>
            <a:r>
              <a:rPr lang="en-US" altLang="zh-TW" sz="1800" dirty="0">
                <a:latin typeface="Times New Roman" panose="02020603050405020304" pitchFamily="18" charset="0"/>
                <a:cs typeface="Times New Roman" panose="02020603050405020304" pitchFamily="18" charset="0"/>
              </a:rPr>
              <a:t>&gt;::</a:t>
            </a:r>
            <a:r>
              <a:rPr lang="en-US" altLang="zh-TW" sz="1800" dirty="0" err="1">
                <a:latin typeface="Times New Roman" panose="02020603050405020304" pitchFamily="18" charset="0"/>
                <a:cs typeface="Times New Roman" panose="02020603050405020304" pitchFamily="18" charset="0"/>
              </a:rPr>
              <a:t>SharedPtr</a:t>
            </a:r>
            <a:r>
              <a:rPr lang="en-US" altLang="zh-TW" sz="1800" dirty="0">
                <a:latin typeface="Times New Roman" panose="02020603050405020304" pitchFamily="18" charset="0"/>
                <a:cs typeface="Times New Roman" panose="02020603050405020304" pitchFamily="18" charset="0"/>
              </a:rPr>
              <a:t> client =</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node-&gt;</a:t>
            </a:r>
            <a:r>
              <a:rPr lang="en-US" altLang="zh-TW" sz="1800" dirty="0" err="1">
                <a:latin typeface="Times New Roman" panose="02020603050405020304" pitchFamily="18" charset="0"/>
                <a:cs typeface="Times New Roman" panose="02020603050405020304" pitchFamily="18" charset="0"/>
              </a:rPr>
              <a:t>create_client</a:t>
            </a:r>
            <a:r>
              <a:rPr lang="en-US" altLang="zh-TW" sz="1800" dirty="0">
                <a:latin typeface="Times New Roman" panose="02020603050405020304" pitchFamily="18" charset="0"/>
                <a:cs typeface="Times New Roman" panose="02020603050405020304" pitchFamily="18" charset="0"/>
              </a:rPr>
              <a:t>&lt;</a:t>
            </a:r>
            <a:r>
              <a:rPr lang="en-US" altLang="zh-TW" sz="1800" dirty="0" err="1">
                <a:latin typeface="Times New Roman" panose="02020603050405020304" pitchFamily="18" charset="0"/>
                <a:cs typeface="Times New Roman" panose="02020603050405020304" pitchFamily="18" charset="0"/>
              </a:rPr>
              <a:t>cpp_srvcli</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srv</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AddTwoInts</a:t>
            </a:r>
            <a:r>
              <a:rPr lang="en-US" altLang="zh-TW" sz="1800" dirty="0">
                <a:latin typeface="Times New Roman" panose="02020603050405020304" pitchFamily="18" charset="0"/>
                <a:cs typeface="Times New Roman" panose="02020603050405020304" pitchFamily="18" charset="0"/>
              </a:rPr>
              <a:t>&gt;("</a:t>
            </a:r>
            <a:r>
              <a:rPr lang="en-US" altLang="zh-TW" sz="1800" dirty="0" err="1">
                <a:latin typeface="Times New Roman" panose="02020603050405020304" pitchFamily="18" charset="0"/>
                <a:cs typeface="Times New Roman" panose="02020603050405020304" pitchFamily="18" charset="0"/>
              </a:rPr>
              <a:t>add_two_ints</a:t>
            </a:r>
            <a:r>
              <a:rPr lang="en-US" altLang="zh-TW" sz="1800" dirty="0">
                <a:latin typeface="Times New Roman" panose="02020603050405020304" pitchFamily="18" charset="0"/>
                <a:cs typeface="Times New Roman" panose="02020603050405020304" pitchFamily="18" charset="0"/>
              </a:rPr>
              <a:t>");</a:t>
            </a:r>
          </a:p>
          <a:p>
            <a:pPr marL="0" indent="0">
              <a:lnSpc>
                <a:spcPct val="100000"/>
              </a:lnSpc>
              <a:buNone/>
            </a:pPr>
            <a:endParaRPr lang="en-US" altLang="zh-TW" sz="1800" dirty="0">
              <a:latin typeface="Times New Roman" panose="02020603050405020304" pitchFamily="18" charset="0"/>
              <a:cs typeface="Times New Roman" panose="02020603050405020304" pitchFamily="18" charset="0"/>
            </a:endParaRP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auto request = </a:t>
            </a:r>
            <a:r>
              <a:rPr lang="en-US" altLang="zh-TW" sz="1800" dirty="0" err="1">
                <a:latin typeface="Times New Roman" panose="02020603050405020304" pitchFamily="18" charset="0"/>
                <a:cs typeface="Times New Roman" panose="02020603050405020304" pitchFamily="18" charset="0"/>
              </a:rPr>
              <a:t>std</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make_shared</a:t>
            </a:r>
            <a:r>
              <a:rPr lang="en-US" altLang="zh-TW" sz="1800" dirty="0">
                <a:latin typeface="Times New Roman" panose="02020603050405020304" pitchFamily="18" charset="0"/>
                <a:cs typeface="Times New Roman" panose="02020603050405020304" pitchFamily="18" charset="0"/>
              </a:rPr>
              <a:t>&lt;</a:t>
            </a:r>
            <a:r>
              <a:rPr lang="en-US" altLang="zh-TW" sz="1800" dirty="0" err="1">
                <a:latin typeface="Times New Roman" panose="02020603050405020304" pitchFamily="18" charset="0"/>
                <a:cs typeface="Times New Roman" panose="02020603050405020304" pitchFamily="18" charset="0"/>
              </a:rPr>
              <a:t>cpp_srvcli</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srv</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AddTwoInts</a:t>
            </a:r>
            <a:r>
              <a:rPr lang="en-US" altLang="zh-TW" sz="1800" dirty="0">
                <a:latin typeface="Times New Roman" panose="02020603050405020304" pitchFamily="18" charset="0"/>
                <a:cs typeface="Times New Roman" panose="02020603050405020304" pitchFamily="18" charset="0"/>
              </a:rPr>
              <a:t>::Request&gt;();</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request-&gt;a = atoll(</a:t>
            </a:r>
            <a:r>
              <a:rPr lang="en-US" altLang="zh-TW" sz="1800" dirty="0" err="1">
                <a:latin typeface="Times New Roman" panose="02020603050405020304" pitchFamily="18" charset="0"/>
                <a:cs typeface="Times New Roman" panose="02020603050405020304" pitchFamily="18" charset="0"/>
              </a:rPr>
              <a:t>argv</a:t>
            </a:r>
            <a:r>
              <a:rPr lang="en-US" altLang="zh-TW" sz="1800" dirty="0">
                <a:latin typeface="Times New Roman" panose="02020603050405020304" pitchFamily="18" charset="0"/>
                <a:cs typeface="Times New Roman" panose="02020603050405020304" pitchFamily="18" charset="0"/>
              </a:rPr>
              <a:t>[1]);</a:t>
            </a:r>
          </a:p>
          <a:p>
            <a:pPr marL="0" indent="0">
              <a:lnSpc>
                <a:spcPct val="100000"/>
              </a:lnSpc>
              <a:buNone/>
            </a:pPr>
            <a:r>
              <a:rPr lang="en-US" altLang="zh-TW" sz="1800" dirty="0">
                <a:latin typeface="Times New Roman" panose="02020603050405020304" pitchFamily="18" charset="0"/>
                <a:cs typeface="Times New Roman" panose="02020603050405020304" pitchFamily="18" charset="0"/>
              </a:rPr>
              <a:t>  request-&gt;b = atoll(</a:t>
            </a:r>
            <a:r>
              <a:rPr lang="en-US" altLang="zh-TW" sz="1800" dirty="0" err="1">
                <a:latin typeface="Times New Roman" panose="02020603050405020304" pitchFamily="18" charset="0"/>
                <a:cs typeface="Times New Roman" panose="02020603050405020304" pitchFamily="18" charset="0"/>
              </a:rPr>
              <a:t>argv</a:t>
            </a:r>
            <a:r>
              <a:rPr lang="en-US" altLang="zh-TW" sz="1800" dirty="0">
                <a:latin typeface="Times New Roman" panose="02020603050405020304" pitchFamily="18" charset="0"/>
                <a:cs typeface="Times New Roman" panose="02020603050405020304" pitchFamily="18" charset="0"/>
              </a:rPr>
              <a:t>[2</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035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63637"/>
            <a:ext cx="7886700" cy="676023"/>
          </a:xfrm>
        </p:spPr>
        <p:txBody>
          <a:bodyPr>
            <a:normAutofit fontScale="90000"/>
          </a:bodyPr>
          <a:lstStyle/>
          <a:p>
            <a:pPr algn="ctr"/>
            <a:r>
              <a:rPr lang="en-US" altLang="zh-TW" b="1" dirty="0">
                <a:latin typeface="Times New Roman" panose="02020603050405020304" pitchFamily="18" charset="0"/>
                <a:cs typeface="Times New Roman" panose="02020603050405020304" pitchFamily="18" charset="0"/>
              </a:rPr>
              <a:t>service and client (C++)</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20</a:t>
            </a:r>
            <a:endParaRPr lang="zh-TW" altLang="en-US" dirty="0"/>
          </a:p>
        </p:txBody>
      </p:sp>
      <p:sp>
        <p:nvSpPr>
          <p:cNvPr id="5" name="矩形 4"/>
          <p:cNvSpPr/>
          <p:nvPr/>
        </p:nvSpPr>
        <p:spPr>
          <a:xfrm>
            <a:off x="307819" y="1222217"/>
            <a:ext cx="8537418" cy="507831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while (!client-&gt;</a:t>
            </a:r>
            <a:r>
              <a:rPr lang="en-US" altLang="zh-TW" dirty="0" err="1">
                <a:latin typeface="Times New Roman" panose="02020603050405020304" pitchFamily="18" charset="0"/>
                <a:cs typeface="Times New Roman" panose="02020603050405020304" pitchFamily="18" charset="0"/>
              </a:rPr>
              <a:t>wait_for_service</a:t>
            </a:r>
            <a:r>
              <a:rPr lang="en-US" altLang="zh-TW" dirty="0">
                <a:latin typeface="Times New Roman" panose="02020603050405020304" pitchFamily="18" charset="0"/>
                <a:cs typeface="Times New Roman" panose="02020603050405020304" pitchFamily="18" charset="0"/>
              </a:rPr>
              <a:t>(1s)) {</a:t>
            </a:r>
          </a:p>
          <a:p>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::ok()) {</a:t>
            </a:r>
          </a:p>
          <a:p>
            <a:r>
              <a:rPr lang="en-US" altLang="zh-TW" dirty="0">
                <a:latin typeface="Times New Roman" panose="02020603050405020304" pitchFamily="18" charset="0"/>
                <a:cs typeface="Times New Roman" panose="02020603050405020304" pitchFamily="18" charset="0"/>
              </a:rPr>
              <a:t>      RCLCPP_ERROR(</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"Interrupted while waiting for the service. Exiting.");</a:t>
            </a:r>
          </a:p>
          <a:p>
            <a:r>
              <a:rPr lang="en-US" altLang="zh-TW" dirty="0">
                <a:latin typeface="Times New Roman" panose="02020603050405020304" pitchFamily="18" charset="0"/>
                <a:cs typeface="Times New Roman" panose="02020603050405020304" pitchFamily="18" charset="0"/>
              </a:rPr>
              <a:t>      return 0;</a:t>
            </a:r>
          </a:p>
          <a:p>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RCLCPP_INFO(</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"service not available, waiting again...");</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auto result = client-&gt;</a:t>
            </a:r>
            <a:r>
              <a:rPr lang="en-US" altLang="zh-TW" dirty="0" err="1">
                <a:latin typeface="Times New Roman" panose="02020603050405020304" pitchFamily="18" charset="0"/>
                <a:cs typeface="Times New Roman" panose="02020603050405020304" pitchFamily="18" charset="0"/>
              </a:rPr>
              <a:t>async_send_request</a:t>
            </a:r>
            <a:r>
              <a:rPr lang="en-US" altLang="zh-TW" dirty="0">
                <a:latin typeface="Times New Roman" panose="02020603050405020304" pitchFamily="18" charset="0"/>
                <a:cs typeface="Times New Roman" panose="02020603050405020304" pitchFamily="18" charset="0"/>
              </a:rPr>
              <a:t>(request);</a:t>
            </a:r>
          </a:p>
          <a:p>
            <a:r>
              <a:rPr lang="en-US" altLang="zh-TW" dirty="0">
                <a:solidFill>
                  <a:srgbClr val="00B050"/>
                </a:solidFill>
                <a:latin typeface="Times New Roman" panose="02020603050405020304" pitchFamily="18" charset="0"/>
                <a:cs typeface="Times New Roman" panose="02020603050405020304" pitchFamily="18" charset="0"/>
              </a:rPr>
              <a:t>  // Wait for the result.</a:t>
            </a:r>
          </a:p>
          <a:p>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spin_until_future_complete</a:t>
            </a:r>
            <a:r>
              <a:rPr lang="en-US" altLang="zh-TW" dirty="0">
                <a:latin typeface="Times New Roman" panose="02020603050405020304" pitchFamily="18" charset="0"/>
                <a:cs typeface="Times New Roman" panose="02020603050405020304" pitchFamily="18" charset="0"/>
              </a:rPr>
              <a:t>(node, result) ==</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FutureReturnCode</a:t>
            </a:r>
            <a:r>
              <a:rPr lang="en-US" altLang="zh-TW" dirty="0">
                <a:latin typeface="Times New Roman" panose="02020603050405020304" pitchFamily="18" charset="0"/>
                <a:cs typeface="Times New Roman" panose="02020603050405020304" pitchFamily="18" charset="0"/>
              </a:rPr>
              <a:t>::SUCCESS)</a:t>
            </a:r>
          </a:p>
          <a:p>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    RCLCPP_INFO(</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"Sum: %</a:t>
            </a:r>
            <a:r>
              <a:rPr lang="en-US" altLang="zh-TW" dirty="0" err="1">
                <a:latin typeface="Times New Roman" panose="02020603050405020304" pitchFamily="18" charset="0"/>
                <a:cs typeface="Times New Roman" panose="02020603050405020304" pitchFamily="18" charset="0"/>
              </a:rPr>
              <a:t>ld</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result.get</a:t>
            </a:r>
            <a:r>
              <a:rPr lang="en-US" altLang="zh-TW" dirty="0">
                <a:latin typeface="Times New Roman" panose="02020603050405020304" pitchFamily="18" charset="0"/>
                <a:cs typeface="Times New Roman" panose="02020603050405020304" pitchFamily="18" charset="0"/>
              </a:rPr>
              <a:t>()-&gt;sum);</a:t>
            </a:r>
          </a:p>
          <a:p>
            <a:r>
              <a:rPr lang="en-US" altLang="zh-TW" dirty="0">
                <a:latin typeface="Times New Roman" panose="02020603050405020304" pitchFamily="18" charset="0"/>
                <a:cs typeface="Times New Roman" panose="02020603050405020304" pitchFamily="18" charset="0"/>
              </a:rPr>
              <a:t>  } else {</a:t>
            </a:r>
          </a:p>
          <a:p>
            <a:r>
              <a:rPr lang="en-US" altLang="zh-TW" dirty="0">
                <a:latin typeface="Times New Roman" panose="02020603050405020304" pitchFamily="18" charset="0"/>
                <a:cs typeface="Times New Roman" panose="02020603050405020304" pitchFamily="18" charset="0"/>
              </a:rPr>
              <a:t>    RCLCPP_ERROR(</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get_logger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rclcpp</a:t>
            </a:r>
            <a:r>
              <a:rPr lang="en-US" altLang="zh-TW" dirty="0">
                <a:latin typeface="Times New Roman" panose="02020603050405020304" pitchFamily="18" charset="0"/>
                <a:cs typeface="Times New Roman" panose="02020603050405020304" pitchFamily="18" charset="0"/>
              </a:rPr>
              <a:t>"), "Failed to call service </a:t>
            </a:r>
            <a:r>
              <a:rPr lang="en-US" altLang="zh-TW" dirty="0" err="1">
                <a:latin typeface="Times New Roman" panose="02020603050405020304" pitchFamily="18" charset="0"/>
                <a:cs typeface="Times New Roman" panose="02020603050405020304" pitchFamily="18" charset="0"/>
              </a:rPr>
              <a:t>add_two_ints</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156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93111"/>
            <a:ext cx="7886700" cy="657916"/>
          </a:xfrm>
        </p:spPr>
        <p:txBody>
          <a:bodyPr>
            <a:normAutofit fontScale="90000"/>
          </a:bodyPr>
          <a:lstStyle/>
          <a:p>
            <a:pPr algn="ctr"/>
            <a:r>
              <a:rPr lang="en-US" altLang="zh-TW" b="1" dirty="0">
                <a:latin typeface="Times New Roman" panose="02020603050405020304" pitchFamily="18" charset="0"/>
                <a:cs typeface="Times New Roman" panose="02020603050405020304" pitchFamily="18" charset="0"/>
              </a:rPr>
              <a:t>service and client (C++)</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21</a:t>
            </a:r>
            <a:endParaRPr lang="zh-TW" altLang="en-US" dirty="0"/>
          </a:p>
        </p:txBody>
      </p:sp>
      <p:sp>
        <p:nvSpPr>
          <p:cNvPr id="5" name="矩形 4"/>
          <p:cNvSpPr/>
          <p:nvPr/>
        </p:nvSpPr>
        <p:spPr>
          <a:xfrm>
            <a:off x="628650" y="1156641"/>
            <a:ext cx="4572000" cy="923330"/>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rclcpp::shutdown();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6" name="內容版面配置區 2"/>
          <p:cNvSpPr>
            <a:spLocks noGrp="1"/>
          </p:cNvSpPr>
          <p:nvPr>
            <p:ph idx="1"/>
          </p:nvPr>
        </p:nvSpPr>
        <p:spPr>
          <a:xfrm>
            <a:off x="226337" y="2163778"/>
            <a:ext cx="8564578" cy="3186820"/>
          </a:xfrm>
          <a:ln w="38100">
            <a:solidFill>
              <a:srgbClr val="FF0000"/>
            </a:solidFill>
          </a:ln>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CmakeList.txt</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cpp_srvcli</a:t>
            </a:r>
            <a:r>
              <a:rPr lang="en-US" altLang="zh-TW" sz="2000" dirty="0">
                <a:latin typeface="Times New Roman" panose="02020603050405020304" pitchFamily="18" charset="0"/>
                <a:cs typeface="Times New Roman" panose="02020603050405020304" pitchFamily="18" charset="0"/>
              </a:rPr>
              <a:t> REQUIRED</a:t>
            </a: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 REQUIRED</a:t>
            </a: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add_executable</a:t>
            </a:r>
            <a:r>
              <a:rPr lang="en-US" altLang="zh-TW" sz="2000" dirty="0">
                <a:latin typeface="Times New Roman" panose="02020603050405020304" pitchFamily="18" charset="0"/>
                <a:cs typeface="Times New Roman" panose="02020603050405020304" pitchFamily="18" charset="0"/>
              </a:rPr>
              <a:t>(server </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/add_two_ints_server.cpp)</a:t>
            </a: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ament_target_dependencies</a:t>
            </a:r>
            <a:r>
              <a:rPr lang="en-US" altLang="zh-TW" sz="2000" dirty="0" smtClean="0">
                <a:latin typeface="Times New Roman" panose="02020603050405020304" pitchFamily="18" charset="0"/>
                <a:cs typeface="Times New Roman" panose="02020603050405020304" pitchFamily="18" charset="0"/>
              </a:rPr>
              <a:t>(server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cpp_srvcli</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add_executable</a:t>
            </a:r>
            <a:r>
              <a:rPr lang="en-US" altLang="zh-TW" sz="2000" dirty="0" smtClean="0">
                <a:latin typeface="Times New Roman" panose="02020603050405020304" pitchFamily="18" charset="0"/>
                <a:cs typeface="Times New Roman" panose="02020603050405020304" pitchFamily="18" charset="0"/>
              </a:rPr>
              <a:t>(client </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/add_two_ints_client.cpp)</a:t>
            </a: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ament_target_dependencies</a:t>
            </a:r>
            <a:r>
              <a:rPr lang="en-US" altLang="zh-TW" sz="2000" dirty="0" smtClean="0">
                <a:latin typeface="Times New Roman" panose="02020603050405020304" pitchFamily="18" charset="0"/>
                <a:cs typeface="Times New Roman" panose="02020603050405020304" pitchFamily="18" charset="0"/>
              </a:rPr>
              <a:t>(client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cpp_srvcli</a:t>
            </a: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install(TARGETS server client DESTINATION </a:t>
            </a:r>
            <a:r>
              <a:rPr lang="en-US" altLang="zh-TW" sz="2000" dirty="0">
                <a:latin typeface="Times New Roman" panose="02020603050405020304" pitchFamily="18" charset="0"/>
                <a:cs typeface="Times New Roman" panose="02020603050405020304" pitchFamily="18" charset="0"/>
              </a:rPr>
              <a:t>lib/${PROJECT_NAME</a:t>
            </a:r>
            <a:r>
              <a:rPr lang="en-US" altLang="zh-TW" sz="2000" dirty="0" smtClean="0">
                <a:latin typeface="Times New Roman" panose="02020603050405020304" pitchFamily="18" charset="0"/>
                <a:cs typeface="Times New Roman" panose="02020603050405020304" pitchFamily="18" charset="0"/>
              </a:rPr>
              <a:t>})</a:t>
            </a:r>
          </a:p>
        </p:txBody>
      </p:sp>
      <p:sp>
        <p:nvSpPr>
          <p:cNvPr id="11" name="內容版面配置區 2"/>
          <p:cNvSpPr txBox="1">
            <a:spLocks/>
          </p:cNvSpPr>
          <p:nvPr/>
        </p:nvSpPr>
        <p:spPr>
          <a:xfrm>
            <a:off x="226337" y="5461534"/>
            <a:ext cx="5116717" cy="1259942"/>
          </a:xfrm>
          <a:prstGeom prst="rect">
            <a:avLst/>
          </a:prstGeom>
          <a:ln w="38100">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Package.xml</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&lt;</a:t>
            </a:r>
            <a:r>
              <a:rPr lang="en-US" altLang="zh-TW" sz="2000" dirty="0">
                <a:latin typeface="Times New Roman" panose="02020603050405020304" pitchFamily="18" charset="0"/>
                <a:cs typeface="Times New Roman" panose="02020603050405020304" pitchFamily="18" charset="0"/>
              </a:rPr>
              <a:t>depend&gt;</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&lt;/depend&gt;</a:t>
            </a:r>
          </a:p>
          <a:p>
            <a:pPr marL="0" indent="0">
              <a:buNone/>
            </a:pPr>
            <a:r>
              <a:rPr lang="en-US" altLang="zh-TW" sz="2000" dirty="0" smtClean="0">
                <a:latin typeface="Times New Roman" panose="02020603050405020304" pitchFamily="18" charset="0"/>
                <a:cs typeface="Times New Roman" panose="02020603050405020304" pitchFamily="18" charset="0"/>
              </a:rPr>
              <a:t>  &lt;</a:t>
            </a:r>
            <a:r>
              <a:rPr lang="en-US" altLang="zh-TW" sz="2000" dirty="0">
                <a:latin typeface="Times New Roman" panose="02020603050405020304" pitchFamily="18" charset="0"/>
                <a:cs typeface="Times New Roman" panose="02020603050405020304" pitchFamily="18" charset="0"/>
              </a:rPr>
              <a:t>depend&gt;</a:t>
            </a:r>
            <a:r>
              <a:rPr lang="en-US" altLang="zh-TW" sz="2000" dirty="0" err="1">
                <a:latin typeface="Times New Roman" panose="02020603050405020304" pitchFamily="18" charset="0"/>
                <a:cs typeface="Times New Roman" panose="02020603050405020304" pitchFamily="18" charset="0"/>
              </a:rPr>
              <a:t>cpp_srvcli</a:t>
            </a:r>
            <a:r>
              <a:rPr lang="en-US" altLang="zh-TW" sz="2000" dirty="0">
                <a:latin typeface="Times New Roman" panose="02020603050405020304" pitchFamily="18" charset="0"/>
                <a:cs typeface="Times New Roman" panose="02020603050405020304" pitchFamily="18" charset="0"/>
              </a:rPr>
              <a:t>&lt;/depend&gt;</a:t>
            </a:r>
            <a:endParaRPr lang="en-US" altLang="zh-TW"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3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4355" y="247432"/>
            <a:ext cx="7333307" cy="657916"/>
          </a:xfrm>
        </p:spPr>
        <p:txBody>
          <a:bodyPr>
            <a:normAutofit fontScale="90000"/>
          </a:bodyPr>
          <a:lstStyle/>
          <a:p>
            <a:r>
              <a:rPr lang="en-US" altLang="zh-TW" b="1" dirty="0" smtClean="0">
                <a:latin typeface="Times New Roman" panose="02020603050405020304" pitchFamily="18" charset="0"/>
                <a:cs typeface="Times New Roman" panose="02020603050405020304" pitchFamily="18" charset="0"/>
              </a:rPr>
              <a:t>Run service </a:t>
            </a:r>
            <a:r>
              <a:rPr lang="en-US" altLang="zh-TW" b="1" dirty="0">
                <a:latin typeface="Times New Roman" panose="02020603050405020304" pitchFamily="18" charset="0"/>
                <a:cs typeface="Times New Roman" panose="02020603050405020304" pitchFamily="18" charset="0"/>
              </a:rPr>
              <a:t>and client (C++)</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22</a:t>
            </a:r>
            <a:endParaRPr lang="zh-TW" altLang="en-US" dirty="0"/>
          </a:p>
        </p:txBody>
      </p:sp>
      <p:sp>
        <p:nvSpPr>
          <p:cNvPr id="5" name="矩形 4"/>
          <p:cNvSpPr/>
          <p:nvPr/>
        </p:nvSpPr>
        <p:spPr>
          <a:xfrm>
            <a:off x="303291" y="1184025"/>
            <a:ext cx="8351822" cy="1631216"/>
          </a:xfrm>
          <a:prstGeom prst="rect">
            <a:avLst/>
          </a:prstGeom>
        </p:spPr>
        <p:txBody>
          <a:bodyPr wrap="square">
            <a:spAutoFit/>
          </a:bodyPr>
          <a:lstStyle/>
          <a:p>
            <a:r>
              <a:rPr lang="en-US" altLang="zh-TW" sz="2000" dirty="0" smtClean="0">
                <a:latin typeface="Times New Roman" panose="02020603050405020304" pitchFamily="18" charset="0"/>
                <a:cs typeface="Times New Roman" panose="02020603050405020304" pitchFamily="18" charset="0"/>
              </a:rPr>
              <a:t>Command:</a:t>
            </a:r>
          </a:p>
          <a:p>
            <a:r>
              <a:rPr lang="zh-TW" altLang="en-US" sz="2000" dirty="0" smtClean="0">
                <a:latin typeface="Times New Roman" panose="02020603050405020304" pitchFamily="18" charset="0"/>
                <a:cs typeface="Times New Roman" panose="02020603050405020304" pitchFamily="18" charset="0"/>
              </a:rPr>
              <a:t>   colcon </a:t>
            </a:r>
            <a:r>
              <a:rPr lang="zh-TW" altLang="en-US" sz="2000" dirty="0">
                <a:latin typeface="Times New Roman" panose="02020603050405020304" pitchFamily="18" charset="0"/>
                <a:cs typeface="Times New Roman" panose="02020603050405020304" pitchFamily="18" charset="0"/>
              </a:rPr>
              <a:t>build --packages-select cpp_srvcli</a:t>
            </a:r>
          </a:p>
          <a:p>
            <a:r>
              <a:rPr lang="zh-TW" altLang="en-US" sz="2000" dirty="0" smtClean="0">
                <a:latin typeface="Times New Roman" panose="02020603050405020304" pitchFamily="18" charset="0"/>
                <a:cs typeface="Times New Roman" panose="02020603050405020304" pitchFamily="18" charset="0"/>
              </a:rPr>
              <a:t>   . </a:t>
            </a:r>
            <a:r>
              <a:rPr lang="zh-TW" altLang="en-US" sz="2000" dirty="0">
                <a:latin typeface="Times New Roman" panose="02020603050405020304" pitchFamily="18" charset="0"/>
                <a:cs typeface="Times New Roman" panose="02020603050405020304" pitchFamily="18" charset="0"/>
              </a:rPr>
              <a:t>install/setup.bash</a:t>
            </a:r>
          </a:p>
          <a:p>
            <a:r>
              <a:rPr lang="zh-TW" altLang="en-US" sz="2000" dirty="0" smtClean="0">
                <a:latin typeface="Times New Roman" panose="02020603050405020304" pitchFamily="18" charset="0"/>
                <a:cs typeface="Times New Roman" panose="02020603050405020304" pitchFamily="18" charset="0"/>
              </a:rPr>
              <a:t>   r</a:t>
            </a:r>
            <a:r>
              <a:rPr lang="zh-TW" altLang="en-US" sz="2000" dirty="0">
                <a:latin typeface="Times New Roman" panose="02020603050405020304" pitchFamily="18" charset="0"/>
                <a:cs typeface="Times New Roman" panose="02020603050405020304" pitchFamily="18" charset="0"/>
              </a:rPr>
              <a:t>os2 run cpp_srvcli server</a:t>
            </a:r>
          </a:p>
          <a:p>
            <a:r>
              <a:rPr lang="zh-TW" altLang="en-US" sz="2000" dirty="0" smtClean="0">
                <a:latin typeface="Times New Roman" panose="02020603050405020304" pitchFamily="18" charset="0"/>
                <a:cs typeface="Times New Roman" panose="02020603050405020304" pitchFamily="18" charset="0"/>
              </a:rPr>
              <a:t>   r</a:t>
            </a:r>
            <a:r>
              <a:rPr lang="zh-TW" altLang="en-US" sz="2000" dirty="0">
                <a:latin typeface="Times New Roman" panose="02020603050405020304" pitchFamily="18" charset="0"/>
                <a:cs typeface="Times New Roman" panose="02020603050405020304" pitchFamily="18" charset="0"/>
              </a:rPr>
              <a:t>os2 run cpp_srvcli client 2 3</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1" y="2815241"/>
            <a:ext cx="4567168" cy="3335311"/>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02" y="2815240"/>
            <a:ext cx="4567170" cy="3335312"/>
          </a:xfrm>
          <a:prstGeom prst="rect">
            <a:avLst/>
          </a:prstGeom>
        </p:spPr>
      </p:pic>
    </p:spTree>
    <p:extLst>
      <p:ext uri="{BB962C8B-B14F-4D97-AF65-F5344CB8AC3E}">
        <p14:creationId xmlns:p14="http://schemas.microsoft.com/office/powerpoint/2010/main" val="320459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02463" y="229324"/>
            <a:ext cx="6912887" cy="739397"/>
          </a:xfrm>
        </p:spPr>
        <p:txBody>
          <a:bodyPr/>
          <a:lstStyle/>
          <a:p>
            <a:pPr algn="ctr"/>
            <a:r>
              <a:rPr lang="en-US" altLang="zh-TW" b="1" dirty="0">
                <a:latin typeface="Times New Roman" panose="02020603050405020304" pitchFamily="18" charset="0"/>
                <a:cs typeface="Times New Roman" panose="02020603050405020304" pitchFamily="18" charset="0"/>
              </a:rPr>
              <a:t>service and client </a:t>
            </a:r>
            <a:r>
              <a:rPr lang="en-US" altLang="zh-TW" b="1" dirty="0" smtClean="0">
                <a:latin typeface="Times New Roman" panose="02020603050405020304" pitchFamily="18" charset="0"/>
                <a:cs typeface="Times New Roman" panose="02020603050405020304" pitchFamily="18" charset="0"/>
              </a:rPr>
              <a:t>(Python)</a:t>
            </a:r>
            <a:endParaRPr lang="zh-TW" altLang="en-US" b="1" dirty="0"/>
          </a:p>
        </p:txBody>
      </p:sp>
      <p:sp>
        <p:nvSpPr>
          <p:cNvPr id="3" name="內容版面配置區 2"/>
          <p:cNvSpPr>
            <a:spLocks noGrp="1"/>
          </p:cNvSpPr>
          <p:nvPr>
            <p:ph idx="1"/>
          </p:nvPr>
        </p:nvSpPr>
        <p:spPr>
          <a:xfrm>
            <a:off x="579422" y="2005014"/>
            <a:ext cx="8175279" cy="4069862"/>
          </a:xfrm>
        </p:spPr>
        <p:txBody>
          <a:bodyPr>
            <a:noAutofit/>
          </a:bodyPr>
          <a:lstStyle/>
          <a:p>
            <a:pPr marL="0" indent="0">
              <a:buNone/>
            </a:pPr>
            <a:r>
              <a:rPr lang="en-US" altLang="zh-TW" sz="2000" dirty="0">
                <a:latin typeface="Times New Roman" panose="02020603050405020304" pitchFamily="18" charset="0"/>
                <a:cs typeface="Times New Roman" panose="02020603050405020304" pitchFamily="18" charset="0"/>
              </a:rPr>
              <a:t>from </a:t>
            </a:r>
            <a:r>
              <a:rPr lang="en-US" altLang="zh-TW" sz="2000" dirty="0" err="1">
                <a:latin typeface="Times New Roman" panose="02020603050405020304" pitchFamily="18" charset="0"/>
                <a:cs typeface="Times New Roman" panose="02020603050405020304" pitchFamily="18" charset="0"/>
              </a:rPr>
              <a:t>cpp_srvcli.srv</a:t>
            </a:r>
            <a:r>
              <a:rPr lang="en-US" altLang="zh-TW" sz="2000" dirty="0">
                <a:latin typeface="Times New Roman" panose="02020603050405020304" pitchFamily="18" charset="0"/>
                <a:cs typeface="Times New Roman" panose="02020603050405020304" pitchFamily="18" charset="0"/>
              </a:rPr>
              <a:t> import </a:t>
            </a:r>
            <a:r>
              <a:rPr lang="en-US" altLang="zh-TW" sz="2000" dirty="0" err="1" smtClean="0">
                <a:latin typeface="Times New Roman" panose="02020603050405020304" pitchFamily="18" charset="0"/>
                <a:cs typeface="Times New Roman" panose="02020603050405020304" pitchFamily="18" charset="0"/>
              </a:rPr>
              <a:t>AddTwoInts</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#import </a:t>
            </a:r>
            <a:r>
              <a:rPr lang="en-US" altLang="zh-TW" sz="2000" dirty="0" err="1">
                <a:solidFill>
                  <a:srgbClr val="00B050"/>
                </a:solidFill>
                <a:latin typeface="Times New Roman" panose="02020603050405020304" pitchFamily="18" charset="0"/>
                <a:cs typeface="Times New Roman" panose="02020603050405020304" pitchFamily="18" charset="0"/>
              </a:rPr>
              <a:t>AddTwoInts</a:t>
            </a:r>
            <a:r>
              <a:rPr lang="en-US" altLang="zh-TW" sz="2000" dirty="0">
                <a:solidFill>
                  <a:srgbClr val="00B050"/>
                </a:solidFill>
                <a:latin typeface="Times New Roman" panose="02020603050405020304" pitchFamily="18" charset="0"/>
                <a:cs typeface="Times New Roman" panose="02020603050405020304" pitchFamily="18" charset="0"/>
              </a:rPr>
              <a:t> </a:t>
            </a:r>
          </a:p>
          <a:p>
            <a:pPr marL="0" indent="0">
              <a:buNone/>
            </a:pPr>
            <a:r>
              <a:rPr lang="en-US" altLang="zh-TW" sz="2000" dirty="0">
                <a:latin typeface="Times New Roman" panose="02020603050405020304" pitchFamily="18" charset="0"/>
                <a:cs typeface="Times New Roman" panose="02020603050405020304" pitchFamily="18" charset="0"/>
              </a:rPr>
              <a:t>import </a:t>
            </a:r>
            <a:r>
              <a:rPr lang="en-US" altLang="zh-TW" sz="2000" dirty="0" err="1" smtClean="0">
                <a:latin typeface="Times New Roman" panose="02020603050405020304" pitchFamily="18" charset="0"/>
                <a:cs typeface="Times New Roman" panose="02020603050405020304" pitchFamily="18" charset="0"/>
              </a:rPr>
              <a:t>rclpy</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#import </a:t>
            </a:r>
            <a:r>
              <a:rPr lang="en-US" altLang="zh-TW" sz="2000" dirty="0" err="1" smtClean="0">
                <a:solidFill>
                  <a:srgbClr val="00B050"/>
                </a:solidFill>
                <a:latin typeface="Times New Roman" panose="02020603050405020304" pitchFamily="18" charset="0"/>
                <a:cs typeface="Times New Roman" panose="02020603050405020304" pitchFamily="18" charset="0"/>
              </a:rPr>
              <a:t>rcly</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from </a:t>
            </a:r>
            <a:r>
              <a:rPr lang="en-US" altLang="zh-TW" sz="2000" dirty="0" err="1">
                <a:latin typeface="Times New Roman" panose="02020603050405020304" pitchFamily="18" charset="0"/>
                <a:cs typeface="Times New Roman" panose="02020603050405020304" pitchFamily="18" charset="0"/>
              </a:rPr>
              <a:t>rclpy.node</a:t>
            </a:r>
            <a:r>
              <a:rPr lang="en-US" altLang="zh-TW" sz="2000" dirty="0">
                <a:latin typeface="Times New Roman" panose="02020603050405020304" pitchFamily="18" charset="0"/>
                <a:cs typeface="Times New Roman" panose="02020603050405020304" pitchFamily="18" charset="0"/>
              </a:rPr>
              <a:t> import </a:t>
            </a:r>
            <a:r>
              <a:rPr lang="en-US" altLang="zh-TW" sz="2000" dirty="0" smtClean="0">
                <a:latin typeface="Times New Roman" panose="02020603050405020304" pitchFamily="18" charset="0"/>
                <a:cs typeface="Times New Roman" panose="02020603050405020304" pitchFamily="18" charset="0"/>
              </a:rPr>
              <a:t>Node </a:t>
            </a:r>
            <a:r>
              <a:rPr lang="en-US" altLang="zh-TW" sz="2000" dirty="0">
                <a:solidFill>
                  <a:srgbClr val="00B050"/>
                </a:solidFill>
                <a:latin typeface="Times New Roman" panose="02020603050405020304" pitchFamily="18" charset="0"/>
                <a:cs typeface="Times New Roman" panose="02020603050405020304" pitchFamily="18" charset="0"/>
              </a:rPr>
              <a:t>#import </a:t>
            </a:r>
            <a:r>
              <a:rPr lang="en-US" altLang="zh-TW" sz="2000" dirty="0" smtClean="0">
                <a:solidFill>
                  <a:srgbClr val="00B050"/>
                </a:solidFill>
                <a:latin typeface="Times New Roman" panose="02020603050405020304" pitchFamily="18" charset="0"/>
                <a:cs typeface="Times New Roman" panose="02020603050405020304" pitchFamily="18" charset="0"/>
              </a:rPr>
              <a:t>Node</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class </a:t>
            </a:r>
            <a:r>
              <a:rPr lang="en-US" altLang="zh-TW" sz="2000" dirty="0" err="1">
                <a:latin typeface="Times New Roman" panose="02020603050405020304" pitchFamily="18" charset="0"/>
                <a:cs typeface="Times New Roman" panose="02020603050405020304" pitchFamily="18" charset="0"/>
              </a:rPr>
              <a:t>MinimalService</a:t>
            </a:r>
            <a:r>
              <a:rPr lang="en-US" altLang="zh-TW" sz="2000" dirty="0">
                <a:latin typeface="Times New Roman" panose="02020603050405020304" pitchFamily="18" charset="0"/>
                <a:cs typeface="Times New Roman" panose="02020603050405020304" pitchFamily="18" charset="0"/>
              </a:rPr>
              <a:t>(Node):</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__(self):</a:t>
            </a:r>
          </a:p>
          <a:p>
            <a:pPr marL="0" indent="0">
              <a:buNone/>
            </a:pPr>
            <a:r>
              <a:rPr lang="en-US" altLang="zh-TW" sz="2000" dirty="0">
                <a:latin typeface="Times New Roman" panose="02020603050405020304" pitchFamily="18" charset="0"/>
                <a:cs typeface="Times New Roman" panose="02020603050405020304" pitchFamily="18" charset="0"/>
              </a:rPr>
              <a:t>        super().__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a:t>
            </a:r>
            <a:r>
              <a:rPr lang="en-US" altLang="zh-TW" sz="2000" dirty="0" err="1">
                <a:latin typeface="Times New Roman" panose="02020603050405020304" pitchFamily="18" charset="0"/>
                <a:cs typeface="Times New Roman" panose="02020603050405020304" pitchFamily="18" charset="0"/>
              </a:rPr>
              <a:t>minimal_service</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Node name</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self.srv</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self.create_service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AddTwoInts</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add_two_ints</a:t>
            </a:r>
            <a:r>
              <a:rPr lang="en-US"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self.add_two_ints_callback</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//create ros2 service</a:t>
            </a:r>
            <a:endParaRPr lang="en-US" altLang="zh-TW" sz="20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23</a:t>
            </a:r>
            <a:endParaRPr lang="zh-TW" altLang="en-US" dirty="0"/>
          </a:p>
        </p:txBody>
      </p:sp>
      <p:sp>
        <p:nvSpPr>
          <p:cNvPr id="5" name="內容版面配置區 2"/>
          <p:cNvSpPr txBox="1">
            <a:spLocks/>
          </p:cNvSpPr>
          <p:nvPr/>
        </p:nvSpPr>
        <p:spPr>
          <a:xfrm>
            <a:off x="289711" y="1148110"/>
            <a:ext cx="8564578" cy="6354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Create a server_member_function.py in ~/</a:t>
            </a:r>
            <a:r>
              <a:rPr lang="en-US" altLang="zh-TW" sz="2000" dirty="0" err="1">
                <a:latin typeface="Times New Roman" panose="02020603050405020304" pitchFamily="18" charset="0"/>
                <a:cs typeface="Times New Roman" panose="02020603050405020304" pitchFamily="18" charset="0"/>
              </a:rPr>
              <a:t>catkin_ws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py_pubsub</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py_pubsub</a:t>
            </a:r>
            <a:r>
              <a:rPr lang="en-US"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Content</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90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7196" y="274591"/>
            <a:ext cx="6958154" cy="703183"/>
          </a:xfrm>
        </p:spPr>
        <p:txBody>
          <a:bodyPr/>
          <a:lstStyle/>
          <a:p>
            <a:pPr algn="ctr"/>
            <a:r>
              <a:rPr lang="en-US" altLang="zh-TW" b="1" dirty="0">
                <a:latin typeface="Times New Roman" panose="02020603050405020304" pitchFamily="18" charset="0"/>
                <a:cs typeface="Times New Roman" panose="02020603050405020304" pitchFamily="18" charset="0"/>
              </a:rPr>
              <a:t>service and client (Python)</a:t>
            </a:r>
            <a:endParaRPr lang="zh-TW" altLang="en-US" dirty="0"/>
          </a:p>
        </p:txBody>
      </p:sp>
      <p:sp>
        <p:nvSpPr>
          <p:cNvPr id="3" name="內容版面配置區 2"/>
          <p:cNvSpPr>
            <a:spLocks noGrp="1"/>
          </p:cNvSpPr>
          <p:nvPr>
            <p:ph idx="1"/>
          </p:nvPr>
        </p:nvSpPr>
        <p:spPr>
          <a:xfrm>
            <a:off x="230298" y="1256750"/>
            <a:ext cx="8732633" cy="5099601"/>
          </a:xfrm>
        </p:spPr>
        <p:txBody>
          <a:bodyPr>
            <a:noAutofit/>
          </a:bodyPr>
          <a:lstStyle/>
          <a:p>
            <a:pPr marL="0" indent="0">
              <a:buNone/>
            </a:pP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add_two_ints_callback</a:t>
            </a:r>
            <a:r>
              <a:rPr lang="en-US" altLang="zh-TW" sz="2000" dirty="0">
                <a:latin typeface="Times New Roman" panose="02020603050405020304" pitchFamily="18" charset="0"/>
                <a:cs typeface="Times New Roman" panose="02020603050405020304" pitchFamily="18" charset="0"/>
              </a:rPr>
              <a:t>(self, request, response</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#service callback</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response.sum</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request.a</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request.b</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self.get_logger</a:t>
            </a:r>
            <a:r>
              <a:rPr lang="en-US" altLang="zh-TW" sz="2000" dirty="0">
                <a:latin typeface="Times New Roman" panose="02020603050405020304" pitchFamily="18" charset="0"/>
                <a:cs typeface="Times New Roman" panose="02020603050405020304" pitchFamily="18" charset="0"/>
              </a:rPr>
              <a:t>().info('Incoming request\</a:t>
            </a:r>
            <a:r>
              <a:rPr lang="en-US" altLang="zh-TW" sz="2000" dirty="0" err="1">
                <a:latin typeface="Times New Roman" panose="02020603050405020304" pitchFamily="18" charset="0"/>
                <a:cs typeface="Times New Roman" panose="02020603050405020304" pitchFamily="18" charset="0"/>
              </a:rPr>
              <a:t>na</a:t>
            </a:r>
            <a:r>
              <a:rPr lang="en-US" altLang="zh-TW" sz="2000" dirty="0">
                <a:latin typeface="Times New Roman" panose="02020603050405020304" pitchFamily="18" charset="0"/>
                <a:cs typeface="Times New Roman" panose="02020603050405020304" pitchFamily="18" charset="0"/>
              </a:rPr>
              <a:t>: %d b: %d' % (</a:t>
            </a:r>
            <a:r>
              <a:rPr lang="en-US" altLang="zh-TW" sz="2000" dirty="0" err="1">
                <a:latin typeface="Times New Roman" panose="02020603050405020304" pitchFamily="18" charset="0"/>
                <a:cs typeface="Times New Roman" panose="02020603050405020304" pitchFamily="18" charset="0"/>
              </a:rPr>
              <a:t>request.a</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request.b</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return response</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main(</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=None</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#main </a:t>
            </a:r>
            <a:r>
              <a:rPr lang="en-US" altLang="zh-TW" sz="2000" dirty="0" smtClean="0">
                <a:solidFill>
                  <a:srgbClr val="00B050"/>
                </a:solidFill>
                <a:latin typeface="Times New Roman" panose="02020603050405020304" pitchFamily="18" charset="0"/>
                <a:cs typeface="Times New Roman" panose="02020603050405020304" pitchFamily="18" charset="0"/>
              </a:rPr>
              <a:t>function</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rclpy.init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minimal_service</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MinimalService</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rclpy.spin</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minimal_service</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rclpy.shutdown</a:t>
            </a:r>
            <a:r>
              <a:rPr lang="en-US" altLang="zh-TW" sz="2000" dirty="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if __name__ == '__main</a:t>
            </a:r>
            <a:r>
              <a:rPr lang="en-US" altLang="zh-TW" sz="2000" dirty="0" smtClean="0">
                <a:latin typeface="Times New Roman" panose="02020603050405020304" pitchFamily="18" charset="0"/>
                <a:cs typeface="Times New Roman" panose="02020603050405020304" pitchFamily="18" charset="0"/>
              </a:rPr>
              <a:t>__': </a:t>
            </a:r>
            <a:r>
              <a:rPr lang="en-US" altLang="zh-TW" sz="2000" dirty="0" smtClean="0">
                <a:solidFill>
                  <a:srgbClr val="00B050"/>
                </a:solidFill>
                <a:latin typeface="Times New Roman" panose="02020603050405020304" pitchFamily="18" charset="0"/>
                <a:cs typeface="Times New Roman" panose="02020603050405020304" pitchFamily="18" charset="0"/>
              </a:rPr>
              <a:t>#main</a:t>
            </a: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main</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24</a:t>
            </a:r>
            <a:endParaRPr lang="zh-TW" altLang="en-US" dirty="0"/>
          </a:p>
        </p:txBody>
      </p:sp>
    </p:spTree>
    <p:extLst>
      <p:ext uri="{BB962C8B-B14F-4D97-AF65-F5344CB8AC3E}">
        <p14:creationId xmlns:p14="http://schemas.microsoft.com/office/powerpoint/2010/main" val="3132753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5"/>
            <a:ext cx="7886700" cy="4895852"/>
          </a:xfrm>
        </p:spPr>
        <p:txBody>
          <a:bodyPr>
            <a:noAutofit/>
          </a:bodyPr>
          <a:lstStyle/>
          <a:p>
            <a:pPr marL="0" indent="0">
              <a:buNone/>
            </a:pPr>
            <a:r>
              <a:rPr lang="en-US" altLang="zh-TW" sz="2000" dirty="0">
                <a:latin typeface="Times New Roman" panose="02020603050405020304" pitchFamily="18" charset="0"/>
                <a:cs typeface="Times New Roman" panose="02020603050405020304" pitchFamily="18" charset="0"/>
              </a:rPr>
              <a:t>import </a:t>
            </a:r>
            <a:r>
              <a:rPr lang="en-US" altLang="zh-TW" sz="2000" dirty="0" smtClean="0">
                <a:latin typeface="Times New Roman" panose="02020603050405020304" pitchFamily="18" charset="0"/>
                <a:cs typeface="Times New Roman" panose="02020603050405020304" pitchFamily="18" charset="0"/>
              </a:rPr>
              <a:t>sys</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from </a:t>
            </a:r>
            <a:r>
              <a:rPr lang="en-US" altLang="zh-TW" sz="2000" dirty="0" err="1">
                <a:latin typeface="Times New Roman" panose="02020603050405020304" pitchFamily="18" charset="0"/>
                <a:cs typeface="Times New Roman" panose="02020603050405020304" pitchFamily="18" charset="0"/>
              </a:rPr>
              <a:t>cpp_srvcli.srv</a:t>
            </a:r>
            <a:r>
              <a:rPr lang="en-US" altLang="zh-TW" sz="2000" dirty="0">
                <a:latin typeface="Times New Roman" panose="02020603050405020304" pitchFamily="18" charset="0"/>
                <a:cs typeface="Times New Roman" panose="02020603050405020304" pitchFamily="18" charset="0"/>
              </a:rPr>
              <a:t> import </a:t>
            </a:r>
            <a:r>
              <a:rPr lang="en-US" altLang="zh-TW" sz="2000" dirty="0" err="1">
                <a:latin typeface="Times New Roman" panose="02020603050405020304" pitchFamily="18" charset="0"/>
                <a:cs typeface="Times New Roman" panose="02020603050405020304" pitchFamily="18" charset="0"/>
              </a:rPr>
              <a:t>AddTwoInts</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import </a:t>
            </a:r>
            <a:r>
              <a:rPr lang="en-US" altLang="zh-TW" sz="2000" dirty="0" err="1">
                <a:latin typeface="Times New Roman" panose="02020603050405020304" pitchFamily="18" charset="0"/>
                <a:cs typeface="Times New Roman" panose="02020603050405020304" pitchFamily="18" charset="0"/>
              </a:rPr>
              <a:t>rclpy</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from </a:t>
            </a:r>
            <a:r>
              <a:rPr lang="en-US" altLang="zh-TW" sz="2000" dirty="0" err="1">
                <a:latin typeface="Times New Roman" panose="02020603050405020304" pitchFamily="18" charset="0"/>
                <a:cs typeface="Times New Roman" panose="02020603050405020304" pitchFamily="18" charset="0"/>
              </a:rPr>
              <a:t>rclpy.node</a:t>
            </a:r>
            <a:r>
              <a:rPr lang="en-US" altLang="zh-TW" sz="2000" dirty="0">
                <a:latin typeface="Times New Roman" panose="02020603050405020304" pitchFamily="18" charset="0"/>
                <a:cs typeface="Times New Roman" panose="02020603050405020304" pitchFamily="18" charset="0"/>
              </a:rPr>
              <a:t> import Node</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class </a:t>
            </a:r>
            <a:r>
              <a:rPr lang="en-US" altLang="zh-TW" sz="2000" dirty="0" err="1">
                <a:latin typeface="Times New Roman" panose="02020603050405020304" pitchFamily="18" charset="0"/>
                <a:cs typeface="Times New Roman" panose="02020603050405020304" pitchFamily="18" charset="0"/>
              </a:rPr>
              <a:t>MinimalClientAsync</a:t>
            </a:r>
            <a:r>
              <a:rPr lang="en-US" altLang="zh-TW" sz="2000" dirty="0">
                <a:latin typeface="Times New Roman" panose="02020603050405020304" pitchFamily="18" charset="0"/>
                <a:cs typeface="Times New Roman" panose="02020603050405020304" pitchFamily="18" charset="0"/>
              </a:rPr>
              <a:t>(Node</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__(self):</a:t>
            </a:r>
          </a:p>
          <a:p>
            <a:pPr marL="0" indent="0">
              <a:buNone/>
            </a:pPr>
            <a:r>
              <a:rPr lang="en-US" altLang="zh-TW" sz="2000" dirty="0">
                <a:latin typeface="Times New Roman" panose="02020603050405020304" pitchFamily="18" charset="0"/>
                <a:cs typeface="Times New Roman" panose="02020603050405020304" pitchFamily="18" charset="0"/>
              </a:rPr>
              <a:t>        super().__</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__('</a:t>
            </a:r>
            <a:r>
              <a:rPr lang="en-US" altLang="zh-TW" sz="2000" dirty="0" err="1">
                <a:latin typeface="Times New Roman" panose="02020603050405020304" pitchFamily="18" charset="0"/>
                <a:cs typeface="Times New Roman" panose="02020603050405020304" pitchFamily="18" charset="0"/>
              </a:rPr>
              <a:t>minimal_client_async</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self.cli</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self.create_client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AddTwoInts</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add_two_ints</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while not </a:t>
            </a:r>
            <a:r>
              <a:rPr lang="en-US" altLang="zh-TW" sz="2000" dirty="0" err="1">
                <a:latin typeface="Times New Roman" panose="02020603050405020304" pitchFamily="18" charset="0"/>
                <a:cs typeface="Times New Roman" panose="02020603050405020304" pitchFamily="18" charset="0"/>
              </a:rPr>
              <a:t>self.cli.wait_for_service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timeout_sec</a:t>
            </a:r>
            <a:r>
              <a:rPr lang="en-US" altLang="zh-TW" sz="2000" dirty="0">
                <a:latin typeface="Times New Roman" panose="02020603050405020304" pitchFamily="18" charset="0"/>
                <a:cs typeface="Times New Roman" panose="02020603050405020304" pitchFamily="18" charset="0"/>
              </a:rPr>
              <a:t>=1.0):</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self.get_logger</a:t>
            </a:r>
            <a:r>
              <a:rPr lang="en-US" altLang="zh-TW" sz="2000" dirty="0">
                <a:latin typeface="Times New Roman" panose="02020603050405020304" pitchFamily="18" charset="0"/>
                <a:cs typeface="Times New Roman" panose="02020603050405020304" pitchFamily="18" charset="0"/>
              </a:rPr>
              <a:t>().info('service not available, waiting again...')</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self.req</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AddTwoInts.Request</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25</a:t>
            </a:r>
            <a:endParaRPr lang="zh-TW" altLang="en-US" dirty="0"/>
          </a:p>
        </p:txBody>
      </p:sp>
      <p:sp>
        <p:nvSpPr>
          <p:cNvPr id="5" name="內容版面配置區 2"/>
          <p:cNvSpPr txBox="1">
            <a:spLocks/>
          </p:cNvSpPr>
          <p:nvPr/>
        </p:nvSpPr>
        <p:spPr>
          <a:xfrm>
            <a:off x="289711" y="1148110"/>
            <a:ext cx="8564578" cy="6354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Create a </a:t>
            </a:r>
            <a:r>
              <a:rPr lang="en-US" altLang="zh-TW" sz="2000" dirty="0" err="1" smtClean="0">
                <a:latin typeface="Times New Roman" panose="02020603050405020304" pitchFamily="18" charset="0"/>
                <a:cs typeface="Times New Roman" panose="02020603050405020304" pitchFamily="18" charset="0"/>
              </a:rPr>
              <a:t>clientin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catkin_ws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py_pubsub</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py_pubsub</a:t>
            </a:r>
            <a:r>
              <a:rPr lang="en-US"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Content</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
        <p:nvSpPr>
          <p:cNvPr id="6" name="標題 1"/>
          <p:cNvSpPr>
            <a:spLocks noGrp="1"/>
          </p:cNvSpPr>
          <p:nvPr>
            <p:ph type="title"/>
          </p:nvPr>
        </p:nvSpPr>
        <p:spPr>
          <a:xfrm>
            <a:off x="1557196" y="274591"/>
            <a:ext cx="6958154" cy="703183"/>
          </a:xfrm>
        </p:spPr>
        <p:txBody>
          <a:bodyPr/>
          <a:lstStyle/>
          <a:p>
            <a:pPr algn="ctr"/>
            <a:r>
              <a:rPr lang="en-US" altLang="zh-TW" b="1" dirty="0">
                <a:latin typeface="Times New Roman" panose="02020603050405020304" pitchFamily="18" charset="0"/>
                <a:cs typeface="Times New Roman" panose="02020603050405020304" pitchFamily="18" charset="0"/>
              </a:rPr>
              <a:t>service and client (Python)</a:t>
            </a:r>
            <a:endParaRPr lang="zh-TW" altLang="en-US" dirty="0"/>
          </a:p>
        </p:txBody>
      </p:sp>
    </p:spTree>
    <p:extLst>
      <p:ext uri="{BB962C8B-B14F-4D97-AF65-F5344CB8AC3E}">
        <p14:creationId xmlns:p14="http://schemas.microsoft.com/office/powerpoint/2010/main" val="1011626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158" y="66363"/>
            <a:ext cx="6967207" cy="938572"/>
          </a:xfrm>
        </p:spPr>
        <p:txBody>
          <a:bodyPr>
            <a:normAutofit/>
          </a:bodyPr>
          <a:lstStyle/>
          <a:p>
            <a:pPr algn="ctr"/>
            <a:r>
              <a:rPr lang="en-US" altLang="zh-TW" b="1" dirty="0">
                <a:latin typeface="Times New Roman" panose="02020603050405020304" pitchFamily="18" charset="0"/>
                <a:cs typeface="Times New Roman" panose="02020603050405020304" pitchFamily="18" charset="0"/>
              </a:rPr>
              <a:t>service and client (Python)</a:t>
            </a:r>
            <a:endParaRPr lang="zh-TW" altLang="en-US" dirty="0"/>
          </a:p>
        </p:txBody>
      </p:sp>
      <p:sp>
        <p:nvSpPr>
          <p:cNvPr id="3" name="內容版面配置區 2"/>
          <p:cNvSpPr>
            <a:spLocks noGrp="1"/>
          </p:cNvSpPr>
          <p:nvPr>
            <p:ph idx="1"/>
          </p:nvPr>
        </p:nvSpPr>
        <p:spPr>
          <a:xfrm>
            <a:off x="329886" y="1155667"/>
            <a:ext cx="8515350" cy="5484327"/>
          </a:xfrm>
        </p:spPr>
        <p:txBody>
          <a:bodyPr>
            <a:normAutofit/>
          </a:bodyPr>
          <a:lstStyle/>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r>
              <a:rPr lang="en-US" altLang="zh-TW" dirty="0" smtClean="0"/>
              <a:t>26</a:t>
            </a:r>
            <a:endParaRPr lang="zh-TW" altLang="en-US" dirty="0"/>
          </a:p>
        </p:txBody>
      </p:sp>
      <p:pic>
        <p:nvPicPr>
          <p:cNvPr id="7" name="圖片 6"/>
          <p:cNvPicPr>
            <a:picLocks noChangeAspect="1"/>
          </p:cNvPicPr>
          <p:nvPr/>
        </p:nvPicPr>
        <p:blipFill rotWithShape="1">
          <a:blip r:embed="rId2">
            <a:extLst>
              <a:ext uri="{28A0092B-C50C-407E-A947-70E740481C1C}">
                <a14:useLocalDpi xmlns:a14="http://schemas.microsoft.com/office/drawing/2010/main" val="0"/>
              </a:ext>
            </a:extLst>
          </a:blip>
          <a:srcRect b="20670"/>
          <a:stretch/>
        </p:blipFill>
        <p:spPr>
          <a:xfrm>
            <a:off x="880588" y="1024914"/>
            <a:ext cx="6208275" cy="5745831"/>
          </a:xfrm>
          <a:prstGeom prst="rect">
            <a:avLst/>
          </a:prstGeom>
        </p:spPr>
      </p:pic>
    </p:spTree>
    <p:extLst>
      <p:ext uri="{BB962C8B-B14F-4D97-AF65-F5344CB8AC3E}">
        <p14:creationId xmlns:p14="http://schemas.microsoft.com/office/powerpoint/2010/main" val="618143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410" y="238378"/>
            <a:ext cx="6921940" cy="712236"/>
          </a:xfrm>
        </p:spPr>
        <p:txBody>
          <a:bodyPr/>
          <a:lstStyle/>
          <a:p>
            <a:pPr algn="ctr"/>
            <a:r>
              <a:rPr lang="en-US" altLang="zh-TW" b="1" dirty="0">
                <a:latin typeface="Times New Roman" panose="02020603050405020304" pitchFamily="18" charset="0"/>
                <a:cs typeface="Times New Roman" panose="02020603050405020304" pitchFamily="18" charset="0"/>
              </a:rPr>
              <a:t>service and client (Python)</a:t>
            </a: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t="80385"/>
          <a:stretch/>
        </p:blipFill>
        <p:spPr>
          <a:xfrm>
            <a:off x="764451" y="1181886"/>
            <a:ext cx="7200225" cy="1647731"/>
          </a:xfrm>
        </p:spPr>
      </p:pic>
      <p:sp>
        <p:nvSpPr>
          <p:cNvPr id="4" name="投影片編號版面配置區 3"/>
          <p:cNvSpPr>
            <a:spLocks noGrp="1"/>
          </p:cNvSpPr>
          <p:nvPr>
            <p:ph type="sldNum" sz="quarter" idx="12"/>
          </p:nvPr>
        </p:nvSpPr>
        <p:spPr/>
        <p:txBody>
          <a:bodyPr/>
          <a:lstStyle/>
          <a:p>
            <a:r>
              <a:rPr lang="en-US" altLang="zh-TW" dirty="0" smtClean="0"/>
              <a:t>27</a:t>
            </a:r>
            <a:endParaRPr lang="zh-TW" altLang="en-US" dirty="0"/>
          </a:p>
        </p:txBody>
      </p:sp>
      <p:pic>
        <p:nvPicPr>
          <p:cNvPr id="7" name="圖片 6"/>
          <p:cNvPicPr>
            <a:picLocks noChangeAspect="1"/>
          </p:cNvPicPr>
          <p:nvPr/>
        </p:nvPicPr>
        <p:blipFill rotWithShape="1">
          <a:blip r:embed="rId3"/>
          <a:srcRect l="17253" t="60994" r="54040" b="22852"/>
          <a:stretch/>
        </p:blipFill>
        <p:spPr>
          <a:xfrm>
            <a:off x="1234580" y="3741958"/>
            <a:ext cx="6495355" cy="2055953"/>
          </a:xfrm>
          <a:prstGeom prst="rect">
            <a:avLst/>
          </a:prstGeom>
        </p:spPr>
      </p:pic>
      <p:sp>
        <p:nvSpPr>
          <p:cNvPr id="8" name="內容版面配置區 2"/>
          <p:cNvSpPr txBox="1">
            <a:spLocks/>
          </p:cNvSpPr>
          <p:nvPr/>
        </p:nvSpPr>
        <p:spPr>
          <a:xfrm>
            <a:off x="488319" y="3178166"/>
            <a:ext cx="6667371" cy="38684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open a ~/catkin_ws/src/py_pubsub/setup.py</a:t>
            </a: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58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56897"/>
            <a:ext cx="7886700" cy="820878"/>
          </a:xfrm>
        </p:spPr>
        <p:txBody>
          <a:bodyPr/>
          <a:lstStyle/>
          <a:p>
            <a:pPr algn="ctr"/>
            <a:r>
              <a:rPr lang="en-US" altLang="zh-TW" b="1" dirty="0" smtClean="0">
                <a:latin typeface="Times New Roman" panose="02020603050405020304" pitchFamily="18" charset="0"/>
                <a:cs typeface="Times New Roman" panose="02020603050405020304" pitchFamily="18" charset="0"/>
              </a:rPr>
              <a:t>Creating a package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21810" y="1101347"/>
            <a:ext cx="8700380" cy="5534844"/>
          </a:xfrm>
        </p:spPr>
        <p:txBody>
          <a:bodyPr>
            <a:normAutofit fontScale="92500"/>
          </a:bodyPr>
          <a:lstStyle/>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A package can be considered a container for your ROS 2 code. If you want to be able to install your code or share it with others, then you’ll need it organized in a package. With packages, you can release your ROS 2 work and allow others to build and use it easily</a:t>
            </a:r>
            <a:r>
              <a:rPr lang="en-US" altLang="zh-TW"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TW" altLang="en-US" sz="2000" dirty="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cd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ros2 create a my package</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ros2 </a:t>
            </a:r>
            <a:r>
              <a:rPr lang="en-US" altLang="zh-TW" sz="2000" dirty="0" err="1">
                <a:latin typeface="Times New Roman" panose="02020603050405020304" pitchFamily="18" charset="0"/>
                <a:cs typeface="Times New Roman" panose="02020603050405020304" pitchFamily="18" charset="0"/>
              </a:rPr>
              <a:t>pkg</a:t>
            </a:r>
            <a:r>
              <a:rPr lang="en-US" altLang="zh-TW" sz="2000" dirty="0">
                <a:latin typeface="Times New Roman" panose="02020603050405020304" pitchFamily="18" charset="0"/>
                <a:cs typeface="Times New Roman" panose="02020603050405020304" pitchFamily="18" charset="0"/>
              </a:rPr>
              <a:t> create --build-type </a:t>
            </a:r>
            <a:r>
              <a:rPr lang="en-US" altLang="zh-TW" sz="2000" dirty="0" err="1">
                <a:latin typeface="Times New Roman" panose="02020603050405020304" pitchFamily="18" charset="0"/>
                <a:cs typeface="Times New Roman" panose="02020603050405020304" pitchFamily="18" charset="0"/>
              </a:rPr>
              <a:t>ament_cmake</a:t>
            </a:r>
            <a:r>
              <a:rPr lang="en-US" altLang="zh-TW" sz="2000" dirty="0">
                <a:latin typeface="Times New Roman" panose="02020603050405020304" pitchFamily="18" charset="0"/>
                <a:cs typeface="Times New Roman" panose="02020603050405020304" pitchFamily="18" charset="0"/>
              </a:rPr>
              <a:t> &lt;</a:t>
            </a:r>
            <a:r>
              <a:rPr lang="en-US" altLang="zh-TW" sz="2000" dirty="0" err="1">
                <a:latin typeface="Times New Roman" panose="02020603050405020304" pitchFamily="18" charset="0"/>
                <a:cs typeface="Times New Roman" panose="02020603050405020304" pitchFamily="18" charset="0"/>
              </a:rPr>
              <a:t>package_name</a:t>
            </a:r>
            <a:r>
              <a:rPr lang="en-US" altLang="zh-TW" sz="2000" dirty="0" smtClean="0">
                <a:latin typeface="Times New Roman" panose="02020603050405020304" pitchFamily="18" charset="0"/>
                <a:cs typeface="Times New Roman" panose="02020603050405020304" pitchFamily="18" charset="0"/>
              </a:rPr>
              <a:t>&gt;</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Build : </a:t>
            </a:r>
            <a:r>
              <a:rPr lang="en-US" altLang="zh-TW" sz="2000" dirty="0" err="1" smtClean="0">
                <a:latin typeface="Times New Roman" panose="02020603050405020304" pitchFamily="18" charset="0"/>
                <a:cs typeface="Times New Roman" panose="02020603050405020304" pitchFamily="18" charset="0"/>
              </a:rPr>
              <a:t>colcon</a:t>
            </a:r>
            <a:r>
              <a:rPr lang="en-US" altLang="zh-TW" sz="2000" dirty="0" smtClean="0">
                <a:latin typeface="Times New Roman" panose="02020603050405020304" pitchFamily="18" charset="0"/>
                <a:cs typeface="Times New Roman" panose="02020603050405020304" pitchFamily="18" charset="0"/>
              </a:rPr>
              <a:t> build </a:t>
            </a:r>
            <a:r>
              <a:rPr lang="en-US" altLang="zh-TW" sz="2000" dirty="0" smtClean="0">
                <a:solidFill>
                  <a:srgbClr val="00B050"/>
                </a:solidFill>
                <a:latin typeface="Times New Roman" panose="02020603050405020304" pitchFamily="18" charset="0"/>
                <a:cs typeface="Times New Roman" panose="02020603050405020304" pitchFamily="18" charset="0"/>
              </a:rPr>
              <a:t># build workspace</a:t>
            </a:r>
          </a:p>
          <a:p>
            <a:pPr marL="0" indent="0" algn="just">
              <a:lnSpc>
                <a:spcPct val="150000"/>
              </a:lnSpc>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colcon</a:t>
            </a:r>
            <a:r>
              <a:rPr lang="en-US" altLang="zh-TW" sz="2000" dirty="0">
                <a:latin typeface="Times New Roman" panose="02020603050405020304" pitchFamily="18" charset="0"/>
                <a:cs typeface="Times New Roman" panose="02020603050405020304" pitchFamily="18" charset="0"/>
              </a:rPr>
              <a:t> build --packages-select &lt;</a:t>
            </a:r>
            <a:r>
              <a:rPr lang="en-US" altLang="zh-TW" sz="2000" dirty="0" err="1">
                <a:latin typeface="Times New Roman" panose="02020603050405020304" pitchFamily="18" charset="0"/>
                <a:cs typeface="Times New Roman" panose="02020603050405020304" pitchFamily="18" charset="0"/>
              </a:rPr>
              <a:t>package_name</a:t>
            </a:r>
            <a:r>
              <a:rPr lang="en-US" altLang="zh-TW" sz="2000" dirty="0" smtClean="0">
                <a:latin typeface="Times New Roman" panose="02020603050405020304" pitchFamily="18" charset="0"/>
                <a:cs typeface="Times New Roman" panose="02020603050405020304" pitchFamily="18" charset="0"/>
              </a:rPr>
              <a:t>&gt;  </a:t>
            </a:r>
            <a:r>
              <a:rPr lang="en-US" altLang="zh-TW" sz="2000" dirty="0" smtClean="0">
                <a:solidFill>
                  <a:srgbClr val="00B050"/>
                </a:solidFill>
                <a:latin typeface="Times New Roman" panose="02020603050405020304" pitchFamily="18" charset="0"/>
                <a:cs typeface="Times New Roman" panose="02020603050405020304" pitchFamily="18" charset="0"/>
              </a:rPr>
              <a:t># only </a:t>
            </a:r>
            <a:r>
              <a:rPr lang="en-US" altLang="zh-TW" sz="2000" dirty="0">
                <a:solidFill>
                  <a:srgbClr val="00B050"/>
                </a:solidFill>
                <a:latin typeface="Times New Roman" panose="02020603050405020304" pitchFamily="18" charset="0"/>
                <a:cs typeface="Times New Roman" panose="02020603050405020304" pitchFamily="18" charset="0"/>
              </a:rPr>
              <a:t>build &lt;</a:t>
            </a:r>
            <a:r>
              <a:rPr lang="en-US" altLang="zh-TW" sz="2000" dirty="0" err="1">
                <a:solidFill>
                  <a:srgbClr val="00B050"/>
                </a:solidFill>
                <a:latin typeface="Times New Roman" panose="02020603050405020304" pitchFamily="18" charset="0"/>
                <a:cs typeface="Times New Roman" panose="02020603050405020304" pitchFamily="18" charset="0"/>
              </a:rPr>
              <a:t>package_name</a:t>
            </a:r>
            <a:r>
              <a:rPr lang="en-US" altLang="zh-TW" sz="2000" dirty="0">
                <a:solidFill>
                  <a:srgbClr val="00B050"/>
                </a:solidFill>
                <a:latin typeface="Times New Roman" panose="02020603050405020304" pitchFamily="18" charset="0"/>
                <a:cs typeface="Times New Roman" panose="02020603050405020304" pitchFamily="18" charset="0"/>
              </a:rPr>
              <a:t>&gt;</a:t>
            </a:r>
            <a:endParaRPr lang="zh-TW" altLang="en-US" sz="20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a:t>
            </a:r>
            <a:endParaRPr lang="zh-TW" altLang="en-US" dirty="0"/>
          </a:p>
        </p:txBody>
      </p:sp>
    </p:spTree>
    <p:extLst>
      <p:ext uri="{BB962C8B-B14F-4D97-AF65-F5344CB8AC3E}">
        <p14:creationId xmlns:p14="http://schemas.microsoft.com/office/powerpoint/2010/main" val="333731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58019" y="165951"/>
            <a:ext cx="7890661" cy="757504"/>
          </a:xfrm>
        </p:spPr>
        <p:txBody>
          <a:bodyPr/>
          <a:lstStyle/>
          <a:p>
            <a:pPr algn="ctr"/>
            <a:r>
              <a:rPr lang="en-US" altLang="zh-TW" b="1" dirty="0">
                <a:latin typeface="Times New Roman" panose="02020603050405020304" pitchFamily="18" charset="0"/>
                <a:cs typeface="Times New Roman" panose="02020603050405020304" pitchFamily="18" charset="0"/>
              </a:rPr>
              <a:t>Using parameters in a </a:t>
            </a:r>
            <a:r>
              <a:rPr lang="en-US" altLang="zh-TW" b="1" dirty="0" smtClean="0">
                <a:latin typeface="Times New Roman" panose="02020603050405020304" pitchFamily="18" charset="0"/>
                <a:cs typeface="Times New Roman" panose="02020603050405020304" pitchFamily="18" charset="0"/>
              </a:rPr>
              <a:t>class </a:t>
            </a:r>
            <a:r>
              <a:rPr lang="en-US" altLang="zh-TW" b="1" dirty="0" err="1" smtClean="0">
                <a:latin typeface="Times New Roman" panose="02020603050405020304" pitchFamily="18" charset="0"/>
                <a:cs typeface="Times New Roman" panose="02020603050405020304" pitchFamily="18" charset="0"/>
              </a:rPr>
              <a:t>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565276" y="1228095"/>
            <a:ext cx="7886700" cy="5426201"/>
          </a:xfrm>
        </p:spPr>
        <p:txBody>
          <a:bodyPr>
            <a:normAutofit/>
          </a:bodyPr>
          <a:lstStyle/>
          <a:p>
            <a:pPr algn="just"/>
            <a:r>
              <a:rPr lang="en-US" altLang="zh-TW" sz="2000" dirty="0">
                <a:latin typeface="Times New Roman" panose="02020603050405020304" pitchFamily="18" charset="0"/>
                <a:cs typeface="Times New Roman" panose="02020603050405020304" pitchFamily="18" charset="0"/>
              </a:rPr>
              <a:t>When making your own </a:t>
            </a:r>
            <a:r>
              <a:rPr lang="en-US" altLang="zh-TW" sz="2000" dirty="0">
                <a:latin typeface="Times New Roman" panose="02020603050405020304" pitchFamily="18" charset="0"/>
                <a:cs typeface="Times New Roman" panose="02020603050405020304" pitchFamily="18" charset="0"/>
                <a:hlinkClick r:id="rId2"/>
              </a:rPr>
              <a:t>nodes</a:t>
            </a:r>
            <a:r>
              <a:rPr lang="en-US" altLang="zh-TW" sz="2000" dirty="0">
                <a:latin typeface="Times New Roman" panose="02020603050405020304" pitchFamily="18" charset="0"/>
                <a:cs typeface="Times New Roman" panose="02020603050405020304" pitchFamily="18" charset="0"/>
              </a:rPr>
              <a:t> you will sometimes need to add parameters that can be set from the launch file.</a:t>
            </a:r>
          </a:p>
          <a:p>
            <a:pPr algn="just"/>
            <a:r>
              <a:rPr lang="en-US" altLang="zh-TW" sz="2000" dirty="0">
                <a:latin typeface="Times New Roman" panose="02020603050405020304" pitchFamily="18" charset="0"/>
                <a:cs typeface="Times New Roman" panose="02020603050405020304" pitchFamily="18" charset="0"/>
              </a:rPr>
              <a:t>This tutorial will show you how to create those parameters in a C++ class, and how to set them in a launch </a:t>
            </a:r>
            <a:r>
              <a:rPr lang="en-US" altLang="zh-TW" sz="2000" dirty="0" smtClean="0">
                <a:latin typeface="Times New Roman" panose="02020603050405020304" pitchFamily="18" charset="0"/>
                <a:cs typeface="Times New Roman" panose="02020603050405020304" pitchFamily="18" charset="0"/>
              </a:rPr>
              <a:t>file</a:t>
            </a:r>
          </a:p>
          <a:p>
            <a:pPr marL="0" indent="0" algn="just">
              <a:buNone/>
            </a:pPr>
            <a:r>
              <a:rPr lang="en-US" altLang="zh-TW" sz="2000" dirty="0" smtClean="0">
                <a:latin typeface="Times New Roman" panose="02020603050405020304" pitchFamily="18" charset="0"/>
                <a:cs typeface="Times New Roman" panose="02020603050405020304" pitchFamily="18" charset="0"/>
              </a:rPr>
              <a:t>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lgn="just">
              <a:buNone/>
            </a:pPr>
            <a:r>
              <a:rPr lang="zh-TW" altLang="en-US" sz="20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ros2 </a:t>
            </a:r>
            <a:r>
              <a:rPr lang="en-US" altLang="zh-TW" sz="1600" dirty="0" err="1">
                <a:latin typeface="Times New Roman" panose="02020603050405020304" pitchFamily="18" charset="0"/>
                <a:cs typeface="Times New Roman" panose="02020603050405020304" pitchFamily="18" charset="0"/>
              </a:rPr>
              <a:t>pkg</a:t>
            </a:r>
            <a:r>
              <a:rPr lang="en-US" altLang="zh-TW" sz="1600" dirty="0">
                <a:latin typeface="Times New Roman" panose="02020603050405020304" pitchFamily="18" charset="0"/>
                <a:cs typeface="Times New Roman" panose="02020603050405020304" pitchFamily="18" charset="0"/>
              </a:rPr>
              <a:t> create --build-type </a:t>
            </a:r>
            <a:r>
              <a:rPr lang="en-US" altLang="zh-TW" sz="1600" dirty="0" err="1">
                <a:latin typeface="Times New Roman" panose="02020603050405020304" pitchFamily="18" charset="0"/>
                <a:cs typeface="Times New Roman" panose="02020603050405020304" pitchFamily="18" charset="0"/>
              </a:rPr>
              <a:t>ament_cmake</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cpp_parameters</a:t>
            </a:r>
            <a:r>
              <a:rPr lang="en-US" altLang="zh-TW" sz="1600" dirty="0">
                <a:latin typeface="Times New Roman" panose="02020603050405020304" pitchFamily="18" charset="0"/>
                <a:cs typeface="Times New Roman" panose="02020603050405020304" pitchFamily="18" charset="0"/>
              </a:rPr>
              <a:t> --dependencies </a:t>
            </a:r>
            <a:r>
              <a:rPr lang="en-US" altLang="zh-TW" sz="1600" dirty="0" err="1" smtClean="0">
                <a:latin typeface="Times New Roman" panose="02020603050405020304" pitchFamily="18" charset="0"/>
                <a:cs typeface="Times New Roman" panose="02020603050405020304" pitchFamily="18" charset="0"/>
              </a:rPr>
              <a:t>rclcpp</a:t>
            </a:r>
            <a:endParaRPr lang="en-US" altLang="zh-TW" sz="1600" dirty="0" smtClean="0">
              <a:latin typeface="Times New Roman" panose="02020603050405020304" pitchFamily="18" charset="0"/>
              <a:cs typeface="Times New Roman" panose="02020603050405020304" pitchFamily="18" charset="0"/>
            </a:endParaRPr>
          </a:p>
          <a:p>
            <a:pPr marL="0" indent="0" algn="just">
              <a:buNone/>
            </a:pPr>
            <a:endParaRPr lang="en-US" altLang="zh-TW" sz="1600" dirty="0">
              <a:latin typeface="Times New Roman" panose="02020603050405020304" pitchFamily="18" charset="0"/>
              <a:cs typeface="Times New Roman" panose="02020603050405020304" pitchFamily="18" charset="0"/>
            </a:endParaRPr>
          </a:p>
          <a:p>
            <a:pPr marL="0" indent="0" algn="just">
              <a:buNone/>
            </a:pPr>
            <a:r>
              <a:rPr lang="en-US" altLang="zh-TW" sz="2000" dirty="0" smtClean="0">
                <a:latin typeface="Times New Roman" panose="02020603050405020304" pitchFamily="18" charset="0"/>
                <a:cs typeface="Times New Roman" panose="02020603050405020304" pitchFamily="18" charset="0"/>
              </a:rPr>
              <a:t>Create a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cpp_parameters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/cpp_parameters_node.cpp</a:t>
            </a:r>
          </a:p>
          <a:p>
            <a:pPr marL="0" indent="0" algn="just">
              <a:buNone/>
            </a:pP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err="1">
                <a:solidFill>
                  <a:srgbClr val="00B050"/>
                </a:solidFill>
                <a:latin typeface="Times New Roman" panose="02020603050405020304" pitchFamily="18" charset="0"/>
                <a:cs typeface="Times New Roman" panose="02020603050405020304" pitchFamily="18" charset="0"/>
              </a:rPr>
              <a:t>dev_ws</a:t>
            </a:r>
            <a:r>
              <a:rPr lang="en-US" altLang="zh-TW" sz="2000" dirty="0">
                <a:solidFill>
                  <a:srgbClr val="00B050"/>
                </a:solidFill>
                <a:latin typeface="Times New Roman" panose="02020603050405020304" pitchFamily="18" charset="0"/>
                <a:cs typeface="Times New Roman" panose="02020603050405020304" pitchFamily="18" charset="0"/>
              </a:rPr>
              <a:t>/</a:t>
            </a:r>
            <a:r>
              <a:rPr lang="en-US" altLang="zh-TW" sz="2000" dirty="0" err="1">
                <a:solidFill>
                  <a:srgbClr val="00B050"/>
                </a:solidFill>
                <a:latin typeface="Times New Roman" panose="02020603050405020304" pitchFamily="18" charset="0"/>
                <a:cs typeface="Times New Roman" panose="02020603050405020304" pitchFamily="18" charset="0"/>
              </a:rPr>
              <a:t>src</a:t>
            </a:r>
            <a:r>
              <a:rPr lang="en-US" altLang="zh-TW" sz="2000" dirty="0">
                <a:solidFill>
                  <a:srgbClr val="00B050"/>
                </a:solidFill>
                <a:latin typeface="Times New Roman" panose="02020603050405020304" pitchFamily="18" charset="0"/>
                <a:cs typeface="Times New Roman" panose="02020603050405020304" pitchFamily="18" charset="0"/>
              </a:rPr>
              <a:t>/</a:t>
            </a:r>
            <a:r>
              <a:rPr lang="en-US" altLang="zh-TW" sz="2000" dirty="0" err="1">
                <a:solidFill>
                  <a:srgbClr val="00B050"/>
                </a:solidFill>
                <a:latin typeface="Times New Roman" panose="02020603050405020304" pitchFamily="18" charset="0"/>
                <a:cs typeface="Times New Roman" panose="02020603050405020304" pitchFamily="18" charset="0"/>
              </a:rPr>
              <a:t>cpp_parameters</a:t>
            </a:r>
            <a:r>
              <a:rPr lang="en-US" altLang="zh-TW" sz="2000" dirty="0">
                <a:solidFill>
                  <a:srgbClr val="00B050"/>
                </a:solidFill>
                <a:latin typeface="Times New Roman" panose="02020603050405020304" pitchFamily="18" charset="0"/>
                <a:cs typeface="Times New Roman" panose="02020603050405020304" pitchFamily="18" charset="0"/>
              </a:rPr>
              <a:t>/</a:t>
            </a:r>
            <a:r>
              <a:rPr lang="en-US" altLang="zh-TW" sz="2000" dirty="0" err="1">
                <a:solidFill>
                  <a:srgbClr val="00B050"/>
                </a:solidFill>
                <a:latin typeface="Times New Roman" panose="02020603050405020304" pitchFamily="18" charset="0"/>
                <a:cs typeface="Times New Roman" panose="02020603050405020304" pitchFamily="18" charset="0"/>
              </a:rPr>
              <a:t>src</a:t>
            </a:r>
            <a:r>
              <a:rPr lang="en-US" altLang="zh-TW" sz="2000" dirty="0">
                <a:solidFill>
                  <a:srgbClr val="00B050"/>
                </a:solidFill>
                <a:latin typeface="Times New Roman" panose="02020603050405020304" pitchFamily="18" charset="0"/>
                <a:cs typeface="Times New Roman" panose="02020603050405020304" pitchFamily="18" charset="0"/>
              </a:rPr>
              <a:t>/cpp_parameters_node.cpp</a:t>
            </a:r>
          </a:p>
          <a:p>
            <a:pPr marL="0" indent="0" algn="just">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include &lt;</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/rclcpp.hpp</a:t>
            </a:r>
            <a:r>
              <a:rPr lang="en-US" altLang="zh-TW" sz="2000" dirty="0" smtClean="0">
                <a:latin typeface="Times New Roman" panose="02020603050405020304" pitchFamily="18" charset="0"/>
                <a:cs typeface="Times New Roman" panose="02020603050405020304" pitchFamily="18" charset="0"/>
              </a:rPr>
              <a:t>&gt; </a:t>
            </a:r>
            <a:r>
              <a:rPr lang="en-US" altLang="zh-TW" sz="2000" dirty="0" smtClean="0">
                <a:solidFill>
                  <a:srgbClr val="00B050"/>
                </a:solidFill>
                <a:latin typeface="Times New Roman" panose="02020603050405020304" pitchFamily="18" charset="0"/>
                <a:cs typeface="Times New Roman" panose="02020603050405020304" pitchFamily="18" charset="0"/>
              </a:rPr>
              <a:t>//ros2 </a:t>
            </a:r>
            <a:r>
              <a:rPr lang="en-US" altLang="zh-TW" sz="2000" dirty="0" err="1" smtClean="0">
                <a:solidFill>
                  <a:srgbClr val="00B050"/>
                </a:solidFill>
                <a:latin typeface="Times New Roman" panose="02020603050405020304" pitchFamily="18" charset="0"/>
                <a:cs typeface="Times New Roman" panose="02020603050405020304" pitchFamily="18" charset="0"/>
              </a:rPr>
              <a:t>cpp</a:t>
            </a:r>
            <a:r>
              <a:rPr lang="en-US" altLang="zh-TW" sz="2000" dirty="0" smtClean="0">
                <a:solidFill>
                  <a:srgbClr val="00B050"/>
                </a:solidFill>
                <a:latin typeface="Times New Roman" panose="02020603050405020304" pitchFamily="18" charset="0"/>
                <a:cs typeface="Times New Roman" panose="02020603050405020304" pitchFamily="18" charset="0"/>
              </a:rPr>
              <a:t> lib</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lgn="just">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include &lt;</a:t>
            </a:r>
            <a:r>
              <a:rPr lang="en-US" altLang="zh-TW" sz="2000" dirty="0" err="1">
                <a:latin typeface="Times New Roman" panose="02020603050405020304" pitchFamily="18" charset="0"/>
                <a:cs typeface="Times New Roman" panose="02020603050405020304" pitchFamily="18" charset="0"/>
              </a:rPr>
              <a:t>chrono</a:t>
            </a:r>
            <a:r>
              <a:rPr lang="en-US" altLang="zh-TW" sz="2000" dirty="0">
                <a:latin typeface="Times New Roman" panose="02020603050405020304" pitchFamily="18" charset="0"/>
                <a:cs typeface="Times New Roman" panose="02020603050405020304" pitchFamily="18" charset="0"/>
              </a:rPr>
              <a:t>&gt;</a:t>
            </a:r>
          </a:p>
          <a:p>
            <a:pPr marL="0" indent="0" algn="just">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include &lt;string&gt;</a:t>
            </a:r>
          </a:p>
          <a:p>
            <a:pPr marL="0" indent="0" algn="just">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include &lt;functional&gt;</a:t>
            </a:r>
          </a:p>
          <a:p>
            <a:pPr marL="0" indent="0" algn="just">
              <a:buNone/>
            </a:pP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28</a:t>
            </a:r>
            <a:endParaRPr lang="zh-TW" altLang="en-US" dirty="0"/>
          </a:p>
        </p:txBody>
      </p:sp>
    </p:spTree>
    <p:extLst>
      <p:ext uri="{BB962C8B-B14F-4D97-AF65-F5344CB8AC3E}">
        <p14:creationId xmlns:p14="http://schemas.microsoft.com/office/powerpoint/2010/main" val="3637495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7730" y="247337"/>
            <a:ext cx="7112063" cy="686757"/>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Using parameters in a class </a:t>
            </a:r>
            <a:r>
              <a:rPr lang="en-US" altLang="zh-TW" b="1" dirty="0" err="1">
                <a:latin typeface="Times New Roman" panose="02020603050405020304" pitchFamily="18" charset="0"/>
                <a:cs typeface="Times New Roman" panose="02020603050405020304" pitchFamily="18" charset="0"/>
              </a:rPr>
              <a:t>c++</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29</a:t>
            </a:r>
            <a:endParaRPr lang="zh-TW" altLang="en-US" dirty="0"/>
          </a:p>
        </p:txBody>
      </p:sp>
      <p:pic>
        <p:nvPicPr>
          <p:cNvPr id="5" name="圖片 4"/>
          <p:cNvPicPr>
            <a:picLocks noChangeAspect="1"/>
          </p:cNvPicPr>
          <p:nvPr/>
        </p:nvPicPr>
        <p:blipFill rotWithShape="1">
          <a:blip r:embed="rId2"/>
          <a:srcRect l="16908" t="20484" r="52282" b="20132"/>
          <a:stretch/>
        </p:blipFill>
        <p:spPr>
          <a:xfrm>
            <a:off x="900254" y="1204110"/>
            <a:ext cx="5111247" cy="5541319"/>
          </a:xfrm>
          <a:prstGeom prst="rect">
            <a:avLst/>
          </a:prstGeom>
        </p:spPr>
      </p:pic>
    </p:spTree>
    <p:extLst>
      <p:ext uri="{BB962C8B-B14F-4D97-AF65-F5344CB8AC3E}">
        <p14:creationId xmlns:p14="http://schemas.microsoft.com/office/powerpoint/2010/main" val="375204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1516" y="211217"/>
            <a:ext cx="7288040" cy="80864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Using parameters in a class </a:t>
            </a:r>
            <a:r>
              <a:rPr lang="en-US" altLang="zh-TW" b="1" dirty="0" err="1">
                <a:latin typeface="Times New Roman" panose="02020603050405020304" pitchFamily="18" charset="0"/>
                <a:cs typeface="Times New Roman" panose="02020603050405020304" pitchFamily="18" charset="0"/>
              </a:rPr>
              <a:t>c++</a:t>
            </a:r>
            <a:endParaRPr lang="zh-TW" altLang="en-US" dirty="0"/>
          </a:p>
        </p:txBody>
      </p:sp>
      <p:sp>
        <p:nvSpPr>
          <p:cNvPr id="3" name="內容版面配置區 2"/>
          <p:cNvSpPr>
            <a:spLocks noGrp="1"/>
          </p:cNvSpPr>
          <p:nvPr>
            <p:ph idx="1"/>
          </p:nvPr>
        </p:nvSpPr>
        <p:spPr>
          <a:xfrm>
            <a:off x="320832" y="1173775"/>
            <a:ext cx="8578724" cy="5547701"/>
          </a:xfrm>
        </p:spPr>
        <p:txBody>
          <a:bodyPr>
            <a:normAutofit fontScale="92500" lnSpcReduction="10000"/>
          </a:bodyPr>
          <a:lstStyle/>
          <a:p>
            <a:r>
              <a:rPr lang="en-US" altLang="zh-TW" sz="2000" dirty="0">
                <a:latin typeface="Times New Roman" panose="02020603050405020304" pitchFamily="18" charset="0"/>
                <a:cs typeface="Times New Roman" panose="02020603050405020304" pitchFamily="18" charset="0"/>
              </a:rPr>
              <a:t>Create a ~/</a:t>
            </a:r>
            <a:r>
              <a:rPr lang="en-US" altLang="zh-TW" sz="2000" dirty="0" smtClean="0">
                <a:latin typeface="Times New Roman" panose="02020603050405020304" pitchFamily="18" charset="0"/>
                <a:cs typeface="Times New Roman" panose="02020603050405020304" pitchFamily="18" charset="0"/>
              </a:rPr>
              <a:t>dev_ws/src/cpp_parameters/launch/cpp_parameters_launch.py</a:t>
            </a:r>
          </a:p>
          <a:p>
            <a:pPr marL="0" indent="0">
              <a:buNone/>
            </a:pPr>
            <a:r>
              <a:rPr lang="en-US" altLang="zh-TW" sz="2000" dirty="0">
                <a:latin typeface="Times New Roman" panose="02020603050405020304" pitchFamily="18" charset="0"/>
                <a:cs typeface="Times New Roman" panose="02020603050405020304" pitchFamily="18" charset="0"/>
              </a:rPr>
              <a:t>from launch import </a:t>
            </a:r>
            <a:r>
              <a:rPr lang="en-US" altLang="zh-TW" sz="2000" dirty="0" err="1">
                <a:latin typeface="Times New Roman" panose="02020603050405020304" pitchFamily="18" charset="0"/>
                <a:cs typeface="Times New Roman" panose="02020603050405020304" pitchFamily="18" charset="0"/>
              </a:rPr>
              <a:t>LaunchDescription</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from </a:t>
            </a:r>
            <a:r>
              <a:rPr lang="en-US" altLang="zh-TW" sz="2000" dirty="0" err="1">
                <a:latin typeface="Times New Roman" panose="02020603050405020304" pitchFamily="18" charset="0"/>
                <a:cs typeface="Times New Roman" panose="02020603050405020304" pitchFamily="18" charset="0"/>
              </a:rPr>
              <a:t>launch_ros.actions</a:t>
            </a:r>
            <a:r>
              <a:rPr lang="en-US" altLang="zh-TW" sz="2000" dirty="0">
                <a:latin typeface="Times New Roman" panose="02020603050405020304" pitchFamily="18" charset="0"/>
                <a:cs typeface="Times New Roman" panose="02020603050405020304" pitchFamily="18" charset="0"/>
              </a:rPr>
              <a:t> import Node</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def</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generate_launch_description</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return </a:t>
            </a:r>
            <a:r>
              <a:rPr lang="en-US" altLang="zh-TW" sz="2000" dirty="0" err="1">
                <a:latin typeface="Times New Roman" panose="02020603050405020304" pitchFamily="18" charset="0"/>
                <a:cs typeface="Times New Roman" panose="02020603050405020304" pitchFamily="18" charset="0"/>
              </a:rPr>
              <a:t>LaunchDescription</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Node(</a:t>
            </a:r>
          </a:p>
          <a:p>
            <a:pPr marL="0" indent="0">
              <a:buNone/>
            </a:pPr>
            <a:r>
              <a:rPr lang="en-US" altLang="zh-TW" sz="2000" dirty="0">
                <a:latin typeface="Times New Roman" panose="02020603050405020304" pitchFamily="18" charset="0"/>
                <a:cs typeface="Times New Roman" panose="02020603050405020304" pitchFamily="18" charset="0"/>
              </a:rPr>
              <a:t>            package="</a:t>
            </a:r>
            <a:r>
              <a:rPr lang="en-US" altLang="zh-TW" sz="2000" dirty="0" err="1">
                <a:latin typeface="Times New Roman" panose="02020603050405020304" pitchFamily="18" charset="0"/>
                <a:cs typeface="Times New Roman" panose="02020603050405020304" pitchFamily="18" charset="0"/>
              </a:rPr>
              <a:t>cpp_parameters</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executable="</a:t>
            </a:r>
            <a:r>
              <a:rPr lang="en-US" altLang="zh-TW" sz="2000" dirty="0" err="1">
                <a:latin typeface="Times New Roman" panose="02020603050405020304" pitchFamily="18" charset="0"/>
                <a:cs typeface="Times New Roman" panose="02020603050405020304" pitchFamily="18" charset="0"/>
              </a:rPr>
              <a:t>parameter_node</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name="</a:t>
            </a:r>
            <a:r>
              <a:rPr lang="en-US" altLang="zh-TW" sz="2000" dirty="0" err="1">
                <a:latin typeface="Times New Roman" panose="02020603050405020304" pitchFamily="18" charset="0"/>
                <a:cs typeface="Times New Roman" panose="02020603050405020304" pitchFamily="18" charset="0"/>
              </a:rPr>
              <a:t>custom_parameter_node</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output="screen",</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emulate_tty</a:t>
            </a:r>
            <a:r>
              <a:rPr lang="en-US" altLang="zh-TW" sz="2000" dirty="0">
                <a:latin typeface="Times New Roman" panose="02020603050405020304" pitchFamily="18" charset="0"/>
                <a:cs typeface="Times New Roman" panose="02020603050405020304" pitchFamily="18" charset="0"/>
              </a:rPr>
              <a:t>=True,</a:t>
            </a:r>
          </a:p>
          <a:p>
            <a:pPr marL="0" indent="0">
              <a:buNone/>
            </a:pPr>
            <a:r>
              <a:rPr lang="en-US" altLang="zh-TW" sz="2000" dirty="0">
                <a:latin typeface="Times New Roman" panose="02020603050405020304" pitchFamily="18" charset="0"/>
                <a:cs typeface="Times New Roman" panose="02020603050405020304" pitchFamily="18" charset="0"/>
              </a:rPr>
              <a:t>            parameters</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my_parameter</a:t>
            </a:r>
            <a:r>
              <a:rPr lang="en-US" altLang="zh-TW" sz="2000" dirty="0">
                <a:latin typeface="Times New Roman" panose="02020603050405020304" pitchFamily="18" charset="0"/>
                <a:cs typeface="Times New Roman" panose="02020603050405020304" pitchFamily="18" charset="0"/>
              </a:rPr>
              <a:t>": "earth</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p>
          <a:p>
            <a:pPr marL="0" indent="0">
              <a:buNone/>
            </a:pPr>
            <a:r>
              <a:rPr lang="en-US" altLang="zh-TW" sz="2000" dirty="0">
                <a:latin typeface="Times New Roman" panose="02020603050405020304" pitchFamily="18" charset="0"/>
                <a:cs typeface="Times New Roman" panose="02020603050405020304" pitchFamily="18" charset="0"/>
              </a:rPr>
              <a:t>    ])</a:t>
            </a:r>
          </a:p>
        </p:txBody>
      </p:sp>
      <p:sp>
        <p:nvSpPr>
          <p:cNvPr id="4" name="投影片編號版面配置區 3"/>
          <p:cNvSpPr>
            <a:spLocks noGrp="1"/>
          </p:cNvSpPr>
          <p:nvPr>
            <p:ph type="sldNum" sz="quarter" idx="12"/>
          </p:nvPr>
        </p:nvSpPr>
        <p:spPr/>
        <p:txBody>
          <a:bodyPr/>
          <a:lstStyle/>
          <a:p>
            <a:r>
              <a:rPr lang="en-US" altLang="zh-TW" dirty="0" smtClean="0"/>
              <a:t>30</a:t>
            </a:r>
            <a:endParaRPr lang="zh-TW" altLang="en-US" dirty="0"/>
          </a:p>
        </p:txBody>
      </p:sp>
    </p:spTree>
    <p:extLst>
      <p:ext uri="{BB962C8B-B14F-4D97-AF65-F5344CB8AC3E}">
        <p14:creationId xmlns:p14="http://schemas.microsoft.com/office/powerpoint/2010/main" val="118054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94234" y="280657"/>
            <a:ext cx="7749766" cy="733331"/>
          </a:xfrm>
        </p:spPr>
        <p:txBody>
          <a:bodyPr/>
          <a:lstStyle/>
          <a:p>
            <a:pPr algn="ctr"/>
            <a:r>
              <a:rPr lang="en-US" altLang="zh-TW" b="1" dirty="0">
                <a:latin typeface="Times New Roman" panose="02020603050405020304" pitchFamily="18" charset="0"/>
                <a:cs typeface="Times New Roman" panose="02020603050405020304" pitchFamily="18" charset="0"/>
              </a:rPr>
              <a:t>Using parameters in a class </a:t>
            </a:r>
            <a:r>
              <a:rPr lang="en-US" altLang="zh-TW" b="1" dirty="0" err="1">
                <a:latin typeface="Times New Roman" panose="02020603050405020304" pitchFamily="18" charset="0"/>
                <a:cs typeface="Times New Roman" panose="02020603050405020304" pitchFamily="18" charset="0"/>
              </a:rPr>
              <a:t>c++</a:t>
            </a:r>
            <a:endParaRPr lang="zh-TW" altLang="en-US" dirty="0"/>
          </a:p>
        </p:txBody>
      </p:sp>
      <p:sp>
        <p:nvSpPr>
          <p:cNvPr id="3" name="內容版面配置區 2"/>
          <p:cNvSpPr>
            <a:spLocks noGrp="1"/>
          </p:cNvSpPr>
          <p:nvPr>
            <p:ph idx="1"/>
          </p:nvPr>
        </p:nvSpPr>
        <p:spPr>
          <a:xfrm>
            <a:off x="221244" y="1164722"/>
            <a:ext cx="8723580" cy="5556754"/>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Open </a:t>
            </a:r>
            <a:r>
              <a:rPr lang="en-US" altLang="zh-TW" sz="2000" dirty="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cpp_parameters</a:t>
            </a:r>
            <a:r>
              <a:rPr lang="en-US" altLang="zh-TW" sz="2000" dirty="0" smtClean="0">
                <a:latin typeface="Times New Roman" panose="02020603050405020304" pitchFamily="18" charset="0"/>
                <a:cs typeface="Times New Roman" panose="02020603050405020304" pitchFamily="18" charset="0"/>
              </a:rPr>
              <a:t>/CMakeLists.txt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a:xfrm>
            <a:off x="6887424" y="6356351"/>
            <a:ext cx="2057400" cy="365125"/>
          </a:xfrm>
        </p:spPr>
        <p:txBody>
          <a:bodyPr/>
          <a:lstStyle/>
          <a:p>
            <a:r>
              <a:rPr lang="en-US" altLang="zh-TW" dirty="0" smtClean="0"/>
              <a:t>31</a:t>
            </a:r>
            <a:endParaRPr lang="zh-TW" altLang="en-US" dirty="0"/>
          </a:p>
        </p:txBody>
      </p:sp>
      <p:sp>
        <p:nvSpPr>
          <p:cNvPr id="5" name="矩形 4"/>
          <p:cNvSpPr/>
          <p:nvPr/>
        </p:nvSpPr>
        <p:spPr>
          <a:xfrm>
            <a:off x="597245" y="1643163"/>
            <a:ext cx="7826721" cy="507831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if(BUILD_TESTING)</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find_package</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ament_lint_auto</a:t>
            </a:r>
            <a:r>
              <a:rPr lang="en-US" altLang="zh-TW" dirty="0">
                <a:latin typeface="Times New Roman" panose="02020603050405020304" pitchFamily="18" charset="0"/>
                <a:cs typeface="Times New Roman" panose="02020603050405020304" pitchFamily="18" charset="0"/>
              </a:rPr>
              <a:t> REQUIRED)</a:t>
            </a:r>
          </a:p>
          <a:p>
            <a:r>
              <a:rPr lang="en-US" altLang="zh-TW" dirty="0" err="1" smtClean="0">
                <a:latin typeface="Times New Roman" panose="02020603050405020304" pitchFamily="18" charset="0"/>
                <a:cs typeface="Times New Roman" panose="02020603050405020304" pitchFamily="18" charset="0"/>
              </a:rPr>
              <a:t>ament_lint_auto_find_test_dependencies</a:t>
            </a:r>
            <a:r>
              <a:rPr lang="en-US" altLang="zh-TW" dirty="0">
                <a:latin typeface="Times New Roman" panose="02020603050405020304" pitchFamily="18" charset="0"/>
                <a:cs typeface="Times New Roman" panose="02020603050405020304" pitchFamily="18" charset="0"/>
              </a:rPr>
              <a:t>()</a:t>
            </a:r>
          </a:p>
          <a:p>
            <a:r>
              <a:rPr lang="en-US" altLang="zh-TW" dirty="0" err="1">
                <a:latin typeface="Times New Roman" panose="02020603050405020304" pitchFamily="18" charset="0"/>
                <a:cs typeface="Times New Roman" panose="02020603050405020304" pitchFamily="18" charset="0"/>
              </a:rPr>
              <a:t>endif</a:t>
            </a:r>
            <a:r>
              <a:rPr lang="en-US" altLang="zh-TW"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solidFill>
                <a:srgbClr val="00B050"/>
              </a:solidFill>
              <a:latin typeface="Times New Roman" panose="02020603050405020304" pitchFamily="18" charset="0"/>
              <a:cs typeface="Times New Roman" panose="02020603050405020304" pitchFamily="18" charset="0"/>
            </a:endParaRPr>
          </a:p>
          <a:p>
            <a:r>
              <a:rPr lang="en-US" altLang="zh-TW" dirty="0" smtClean="0">
                <a:solidFill>
                  <a:srgbClr val="00B050"/>
                </a:solidFill>
                <a:latin typeface="Times New Roman" panose="02020603050405020304" pitchFamily="18" charset="0"/>
                <a:cs typeface="Times New Roman" panose="02020603050405020304" pitchFamily="18" charset="0"/>
              </a:rPr>
              <a:t># ------Add ------</a:t>
            </a:r>
            <a:endParaRPr lang="en-US" altLang="zh-TW" dirty="0">
              <a:solidFill>
                <a:srgbClr val="00B050"/>
              </a:solidFill>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add</a:t>
            </a:r>
            <a:r>
              <a:rPr lang="zh-TW" altLang="en-US" dirty="0">
                <a:latin typeface="Times New Roman" panose="02020603050405020304" pitchFamily="18" charset="0"/>
                <a:cs typeface="Times New Roman" panose="02020603050405020304" pitchFamily="18" charset="0"/>
              </a:rPr>
              <a:t>_executable(parameter_node src/cpp_parameters_node.cpp)</a:t>
            </a:r>
          </a:p>
          <a:p>
            <a:r>
              <a:rPr lang="zh-TW" altLang="en-US" dirty="0">
                <a:latin typeface="Times New Roman" panose="02020603050405020304" pitchFamily="18" charset="0"/>
                <a:cs typeface="Times New Roman" panose="02020603050405020304" pitchFamily="18" charset="0"/>
              </a:rPr>
              <a:t>ament_target_dependencies(parameter_node rclcpp)</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install(TARGETS</a:t>
            </a:r>
          </a:p>
          <a:p>
            <a:r>
              <a:rPr lang="zh-TW" altLang="en-US" dirty="0">
                <a:latin typeface="Times New Roman" panose="02020603050405020304" pitchFamily="18" charset="0"/>
                <a:cs typeface="Times New Roman" panose="02020603050405020304" pitchFamily="18" charset="0"/>
              </a:rPr>
              <a:t>  parameter_node</a:t>
            </a:r>
          </a:p>
          <a:p>
            <a:r>
              <a:rPr lang="zh-TW" altLang="en-US" dirty="0">
                <a:latin typeface="Times New Roman" panose="02020603050405020304" pitchFamily="18" charset="0"/>
                <a:cs typeface="Times New Roman" panose="02020603050405020304" pitchFamily="18" charset="0"/>
              </a:rPr>
              <a:t>  DESTINATION lib/${PROJECT_NAME}</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install(</a:t>
            </a:r>
          </a:p>
          <a:p>
            <a:r>
              <a:rPr lang="zh-TW" altLang="en-US" dirty="0">
                <a:latin typeface="Times New Roman" panose="02020603050405020304" pitchFamily="18" charset="0"/>
                <a:cs typeface="Times New Roman" panose="02020603050405020304" pitchFamily="18" charset="0"/>
              </a:rPr>
              <a:t>  DIRECTORY launch</a:t>
            </a:r>
          </a:p>
          <a:p>
            <a:r>
              <a:rPr lang="zh-TW" altLang="en-US" dirty="0">
                <a:latin typeface="Times New Roman" panose="02020603050405020304" pitchFamily="18" charset="0"/>
                <a:cs typeface="Times New Roman" panose="02020603050405020304" pitchFamily="18" charset="0"/>
              </a:rPr>
              <a:t>  DESTINATION share/${PROJECT_NAME}</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2915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409" y="220272"/>
            <a:ext cx="7387628" cy="703183"/>
          </a:xfrm>
        </p:spPr>
        <p:txBody>
          <a:bodyPr/>
          <a:lstStyle/>
          <a:p>
            <a:r>
              <a:rPr lang="en-US" altLang="zh-TW" b="1" dirty="0" smtClean="0">
                <a:latin typeface="Times New Roman" panose="02020603050405020304" pitchFamily="18" charset="0"/>
                <a:cs typeface="Times New Roman" panose="02020603050405020304" pitchFamily="18" charset="0"/>
              </a:rPr>
              <a:t>Run </a:t>
            </a:r>
            <a:r>
              <a:rPr lang="en-US" altLang="zh-TW" b="1" dirty="0">
                <a:latin typeface="Times New Roman" panose="02020603050405020304" pitchFamily="18" charset="0"/>
                <a:cs typeface="Times New Roman" panose="02020603050405020304" pitchFamily="18" charset="0"/>
              </a:rPr>
              <a:t>parameters in a class </a:t>
            </a:r>
            <a:r>
              <a:rPr lang="en-US" altLang="zh-TW" b="1" dirty="0" err="1">
                <a:latin typeface="Times New Roman" panose="02020603050405020304" pitchFamily="18" charset="0"/>
                <a:cs typeface="Times New Roman" panose="02020603050405020304" pitchFamily="18" charset="0"/>
              </a:rPr>
              <a:t>c++</a:t>
            </a:r>
            <a:endParaRPr lang="zh-TW" altLang="en-US" dirty="0"/>
          </a:p>
        </p:txBody>
      </p:sp>
      <p:sp>
        <p:nvSpPr>
          <p:cNvPr id="3" name="內容版面配置區 2"/>
          <p:cNvSpPr>
            <a:spLocks noGrp="1"/>
          </p:cNvSpPr>
          <p:nvPr>
            <p:ph idx="1"/>
          </p:nvPr>
        </p:nvSpPr>
        <p:spPr>
          <a:xfrm>
            <a:off x="217283" y="1176950"/>
            <a:ext cx="8763754" cy="5544526"/>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colcon</a:t>
            </a:r>
            <a:r>
              <a:rPr lang="en-US" altLang="zh-TW" sz="2000" dirty="0">
                <a:latin typeface="Times New Roman" panose="02020603050405020304" pitchFamily="18" charset="0"/>
                <a:cs typeface="Times New Roman" panose="02020603050405020304" pitchFamily="18" charset="0"/>
              </a:rPr>
              <a:t> build --packages-select </a:t>
            </a:r>
            <a:r>
              <a:rPr lang="en-US" altLang="zh-TW" sz="2000" dirty="0" err="1" smtClean="0">
                <a:latin typeface="Times New Roman" panose="02020603050405020304" pitchFamily="18" charset="0"/>
                <a:cs typeface="Times New Roman" panose="02020603050405020304" pitchFamily="18" charset="0"/>
              </a:rPr>
              <a:t>cpp_parameters</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install/</a:t>
            </a:r>
            <a:r>
              <a:rPr lang="en-US" altLang="zh-TW" sz="2000" dirty="0" err="1">
                <a:latin typeface="Times New Roman" panose="02020603050405020304" pitchFamily="18" charset="0"/>
                <a:cs typeface="Times New Roman" panose="02020603050405020304" pitchFamily="18" charset="0"/>
              </a:rPr>
              <a:t>setup.bash</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ros2 </a:t>
            </a:r>
            <a:r>
              <a:rPr lang="en-US" altLang="zh-TW" sz="2000" dirty="0">
                <a:latin typeface="Times New Roman" panose="02020603050405020304" pitchFamily="18" charset="0"/>
                <a:cs typeface="Times New Roman" panose="02020603050405020304" pitchFamily="18" charset="0"/>
              </a:rPr>
              <a:t>launch </a:t>
            </a:r>
            <a:r>
              <a:rPr lang="en-US" altLang="zh-TW" sz="2000" dirty="0" err="1">
                <a:latin typeface="Times New Roman" panose="02020603050405020304" pitchFamily="18" charset="0"/>
                <a:cs typeface="Times New Roman" panose="02020603050405020304" pitchFamily="18" charset="0"/>
              </a:rPr>
              <a:t>cpp_parameters</a:t>
            </a:r>
            <a:r>
              <a:rPr lang="en-US" altLang="zh-TW" sz="2000" dirty="0">
                <a:latin typeface="Times New Roman" panose="02020603050405020304" pitchFamily="18" charset="0"/>
                <a:cs typeface="Times New Roman" panose="02020603050405020304" pitchFamily="18" charset="0"/>
              </a:rPr>
              <a:t> cpp_parameters_launch.py</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a:xfrm>
            <a:off x="6923637" y="6356351"/>
            <a:ext cx="2057400" cy="365125"/>
          </a:xfrm>
        </p:spPr>
        <p:txBody>
          <a:bodyPr/>
          <a:lstStyle/>
          <a:p>
            <a:r>
              <a:rPr lang="en-US" altLang="zh-TW" dirty="0" smtClean="0"/>
              <a:t>32</a:t>
            </a:r>
            <a:endParaRPr lang="zh-TW" altLang="en-US" dirty="0"/>
          </a:p>
        </p:txBody>
      </p:sp>
    </p:spTree>
    <p:extLst>
      <p:ext uri="{BB962C8B-B14F-4D97-AF65-F5344CB8AC3E}">
        <p14:creationId xmlns:p14="http://schemas.microsoft.com/office/powerpoint/2010/main" val="3123755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75304" y="211217"/>
            <a:ext cx="7414788" cy="730343"/>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Using parameters in a class </a:t>
            </a:r>
            <a:r>
              <a:rPr lang="en-US" altLang="zh-TW" b="1" dirty="0" err="1" smtClean="0">
                <a:latin typeface="Times New Roman" panose="02020603050405020304" pitchFamily="18" charset="0"/>
                <a:cs typeface="Times New Roman" panose="02020603050405020304" pitchFamily="18" charset="0"/>
              </a:rPr>
              <a:t>py</a:t>
            </a:r>
            <a:endParaRPr lang="zh-TW" altLang="en-US" dirty="0"/>
          </a:p>
        </p:txBody>
      </p:sp>
      <p:sp>
        <p:nvSpPr>
          <p:cNvPr id="3" name="內容版面配置區 2"/>
          <p:cNvSpPr>
            <a:spLocks noGrp="1"/>
          </p:cNvSpPr>
          <p:nvPr>
            <p:ph idx="1"/>
          </p:nvPr>
        </p:nvSpPr>
        <p:spPr>
          <a:xfrm>
            <a:off x="226337" y="1158844"/>
            <a:ext cx="8763755" cy="5495453"/>
          </a:xfrm>
        </p:spPr>
        <p:txBody>
          <a:bodyPr>
            <a:normAutofit fontScale="92500" lnSpcReduction="10000"/>
          </a:bodyPr>
          <a:lstStyle/>
          <a:p>
            <a:pPr marL="0" indent="0" algn="just">
              <a:buNone/>
            </a:pPr>
            <a:r>
              <a:rPr lang="en-US" altLang="zh-TW" sz="2000" dirty="0">
                <a:latin typeface="Times New Roman" panose="02020603050405020304" pitchFamily="18" charset="0"/>
                <a:cs typeface="Times New Roman" panose="02020603050405020304" pitchFamily="18" charset="0"/>
              </a:rPr>
              <a:t>Command</a:t>
            </a:r>
            <a:r>
              <a:rPr lang="zh-TW" altLang="en-US"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lgn="just">
              <a:buNone/>
            </a:pPr>
            <a:r>
              <a:rPr lang="zh-TW" altLang="en-US" sz="20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ros2 </a:t>
            </a:r>
            <a:r>
              <a:rPr lang="en-US" altLang="zh-TW" sz="1600" dirty="0" err="1">
                <a:latin typeface="Times New Roman" panose="02020603050405020304" pitchFamily="18" charset="0"/>
                <a:cs typeface="Times New Roman" panose="02020603050405020304" pitchFamily="18" charset="0"/>
              </a:rPr>
              <a:t>pkg</a:t>
            </a:r>
            <a:r>
              <a:rPr lang="en-US" altLang="zh-TW" sz="1600" dirty="0">
                <a:latin typeface="Times New Roman" panose="02020603050405020304" pitchFamily="18" charset="0"/>
                <a:cs typeface="Times New Roman" panose="02020603050405020304" pitchFamily="18" charset="0"/>
              </a:rPr>
              <a:t> create --build-type </a:t>
            </a:r>
            <a:r>
              <a:rPr lang="en-US" altLang="zh-TW" sz="1600" dirty="0" err="1">
                <a:latin typeface="Times New Roman" panose="02020603050405020304" pitchFamily="18" charset="0"/>
                <a:cs typeface="Times New Roman" panose="02020603050405020304" pitchFamily="18" charset="0"/>
              </a:rPr>
              <a:t>ament_python</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python_parameters</a:t>
            </a:r>
            <a:r>
              <a:rPr lang="en-US" altLang="zh-TW" sz="1600" dirty="0">
                <a:latin typeface="Times New Roman" panose="02020603050405020304" pitchFamily="18" charset="0"/>
                <a:cs typeface="Times New Roman" panose="02020603050405020304" pitchFamily="18" charset="0"/>
              </a:rPr>
              <a:t> --dependencies </a:t>
            </a:r>
            <a:r>
              <a:rPr lang="en-US" altLang="zh-TW" sz="1600" dirty="0" err="1" smtClean="0">
                <a:latin typeface="Times New Roman" panose="02020603050405020304" pitchFamily="18" charset="0"/>
                <a:cs typeface="Times New Roman" panose="02020603050405020304" pitchFamily="18" charset="0"/>
              </a:rPr>
              <a:t>rclpy</a:t>
            </a:r>
            <a:endParaRPr lang="en-US" altLang="zh-TW" sz="1600" dirty="0">
              <a:latin typeface="Times New Roman" panose="02020603050405020304" pitchFamily="18" charset="0"/>
              <a:cs typeface="Times New Roman" panose="02020603050405020304" pitchFamily="18" charset="0"/>
            </a:endParaRPr>
          </a:p>
          <a:p>
            <a:pPr marL="0" indent="0" algn="just">
              <a:buNone/>
            </a:pPr>
            <a:endParaRPr lang="en-US" altLang="zh-TW" sz="2000" dirty="0">
              <a:latin typeface="Times New Roman" panose="02020603050405020304" pitchFamily="18" charset="0"/>
              <a:cs typeface="Times New Roman" panose="02020603050405020304" pitchFamily="18" charset="0"/>
            </a:endParaRPr>
          </a:p>
          <a:p>
            <a:pPr marL="0" indent="0" algn="just">
              <a:buNone/>
            </a:pPr>
            <a:r>
              <a:rPr lang="en-US" altLang="zh-TW" sz="1800" dirty="0">
                <a:latin typeface="Times New Roman" panose="02020603050405020304" pitchFamily="18" charset="0"/>
                <a:cs typeface="Times New Roman" panose="02020603050405020304" pitchFamily="18" charset="0"/>
              </a:rPr>
              <a:t>Create a ~/</a:t>
            </a:r>
            <a:r>
              <a:rPr lang="en-US" altLang="zh-TW" sz="1800" dirty="0" smtClean="0">
                <a:latin typeface="Times New Roman" panose="02020603050405020304" pitchFamily="18" charset="0"/>
                <a:cs typeface="Times New Roman" panose="02020603050405020304" pitchFamily="18" charset="0"/>
              </a:rPr>
              <a:t>dev_ws/src/python_parameters/python_parameters/python_parameters_node.py</a:t>
            </a:r>
          </a:p>
          <a:p>
            <a:pPr marL="0" indent="0" algn="just">
              <a:buNone/>
            </a:pPr>
            <a:r>
              <a:rPr lang="en-US" altLang="zh-TW" sz="1800" dirty="0">
                <a:latin typeface="Times New Roman" panose="02020603050405020304" pitchFamily="18" charset="0"/>
                <a:cs typeface="Times New Roman" panose="02020603050405020304" pitchFamily="18" charset="0"/>
              </a:rPr>
              <a:t>   import </a:t>
            </a:r>
            <a:r>
              <a:rPr lang="en-US" altLang="zh-TW" sz="1800" dirty="0" err="1">
                <a:latin typeface="Times New Roman" panose="02020603050405020304" pitchFamily="18" charset="0"/>
                <a:cs typeface="Times New Roman" panose="02020603050405020304" pitchFamily="18" charset="0"/>
              </a:rPr>
              <a:t>rclpy</a:t>
            </a:r>
            <a:endParaRPr lang="en-US" altLang="zh-TW" sz="1800" dirty="0">
              <a:latin typeface="Times New Roman" panose="02020603050405020304" pitchFamily="18" charset="0"/>
              <a:cs typeface="Times New Roman" panose="02020603050405020304" pitchFamily="18" charset="0"/>
            </a:endParaRPr>
          </a:p>
          <a:p>
            <a:pPr marL="0" indent="0" algn="just">
              <a:buNone/>
            </a:pPr>
            <a:r>
              <a:rPr lang="en-US" altLang="zh-TW" sz="1800" dirty="0" smtClean="0">
                <a:latin typeface="Times New Roman" panose="02020603050405020304" pitchFamily="18" charset="0"/>
                <a:cs typeface="Times New Roman" panose="02020603050405020304" pitchFamily="18" charset="0"/>
              </a:rPr>
              <a:t>   import </a:t>
            </a:r>
            <a:r>
              <a:rPr lang="en-US" altLang="zh-TW" sz="1800" dirty="0" err="1">
                <a:latin typeface="Times New Roman" panose="02020603050405020304" pitchFamily="18" charset="0"/>
                <a:cs typeface="Times New Roman" panose="02020603050405020304" pitchFamily="18" charset="0"/>
              </a:rPr>
              <a:t>rclpy.node</a:t>
            </a:r>
            <a:endParaRPr lang="en-US" altLang="zh-TW" sz="1800" dirty="0">
              <a:latin typeface="Times New Roman" panose="02020603050405020304" pitchFamily="18" charset="0"/>
              <a:cs typeface="Times New Roman" panose="02020603050405020304" pitchFamily="18" charset="0"/>
            </a:endParaRPr>
          </a:p>
          <a:p>
            <a:pPr marL="0" indent="0" algn="just">
              <a:buNone/>
            </a:pPr>
            <a:r>
              <a:rPr lang="en-US" altLang="zh-TW" sz="1800" dirty="0" smtClean="0">
                <a:latin typeface="Times New Roman" panose="02020603050405020304" pitchFamily="18" charset="0"/>
                <a:cs typeface="Times New Roman" panose="02020603050405020304" pitchFamily="18" charset="0"/>
              </a:rPr>
              <a:t>   from </a:t>
            </a:r>
            <a:r>
              <a:rPr lang="en-US" altLang="zh-TW" sz="1800" dirty="0" err="1">
                <a:latin typeface="Times New Roman" panose="02020603050405020304" pitchFamily="18" charset="0"/>
                <a:cs typeface="Times New Roman" panose="02020603050405020304" pitchFamily="18" charset="0"/>
              </a:rPr>
              <a:t>rclpy.exceptions</a:t>
            </a:r>
            <a:r>
              <a:rPr lang="en-US" altLang="zh-TW" sz="1800" dirty="0">
                <a:latin typeface="Times New Roman" panose="02020603050405020304" pitchFamily="18" charset="0"/>
                <a:cs typeface="Times New Roman" panose="02020603050405020304" pitchFamily="18" charset="0"/>
              </a:rPr>
              <a:t> import </a:t>
            </a:r>
            <a:r>
              <a:rPr lang="en-US" altLang="zh-TW" sz="1800" dirty="0" err="1">
                <a:latin typeface="Times New Roman" panose="02020603050405020304" pitchFamily="18" charset="0"/>
                <a:cs typeface="Times New Roman" panose="02020603050405020304" pitchFamily="18" charset="0"/>
              </a:rPr>
              <a:t>ParameterNotDeclaredException</a:t>
            </a:r>
            <a:endParaRPr lang="en-US" altLang="zh-TW" sz="1800" dirty="0">
              <a:latin typeface="Times New Roman" panose="02020603050405020304" pitchFamily="18" charset="0"/>
              <a:cs typeface="Times New Roman" panose="02020603050405020304" pitchFamily="18" charset="0"/>
            </a:endParaRPr>
          </a:p>
          <a:p>
            <a:pPr marL="0" indent="0" algn="just">
              <a:buNone/>
            </a:pPr>
            <a:r>
              <a:rPr lang="en-US" altLang="zh-TW" sz="1800" dirty="0" smtClean="0">
                <a:latin typeface="Times New Roman" panose="02020603050405020304" pitchFamily="18" charset="0"/>
                <a:cs typeface="Times New Roman" panose="02020603050405020304" pitchFamily="18" charset="0"/>
              </a:rPr>
              <a:t>   from </a:t>
            </a:r>
            <a:r>
              <a:rPr lang="en-US" altLang="zh-TW" sz="1800" dirty="0">
                <a:latin typeface="Times New Roman" panose="02020603050405020304" pitchFamily="18" charset="0"/>
                <a:cs typeface="Times New Roman" panose="02020603050405020304" pitchFamily="18" charset="0"/>
              </a:rPr>
              <a:t>rcl_interfaces.msg import </a:t>
            </a:r>
            <a:r>
              <a:rPr lang="en-US" altLang="zh-TW" sz="1800" dirty="0" err="1" smtClean="0">
                <a:latin typeface="Times New Roman" panose="02020603050405020304" pitchFamily="18" charset="0"/>
                <a:cs typeface="Times New Roman" panose="02020603050405020304" pitchFamily="18" charset="0"/>
              </a:rPr>
              <a:t>ParameterType</a:t>
            </a:r>
            <a:endParaRPr lang="en-US" altLang="zh-TW" sz="1800" dirty="0" smtClean="0">
              <a:latin typeface="Times New Roman" panose="02020603050405020304" pitchFamily="18" charset="0"/>
              <a:cs typeface="Times New Roman" panose="02020603050405020304" pitchFamily="18" charset="0"/>
            </a:endParaRPr>
          </a:p>
          <a:p>
            <a:pPr marL="0" indent="0" algn="just">
              <a:buNone/>
            </a:pPr>
            <a:endParaRPr lang="en-US" altLang="zh-TW" sz="1800" dirty="0">
              <a:latin typeface="Times New Roman" panose="02020603050405020304" pitchFamily="18" charset="0"/>
              <a:cs typeface="Times New Roman" panose="02020603050405020304" pitchFamily="18" charset="0"/>
            </a:endParaRPr>
          </a:p>
          <a:p>
            <a:pPr marL="0" indent="0" algn="just">
              <a:buNone/>
            </a:pPr>
            <a:r>
              <a:rPr lang="en-US" altLang="zh-TW" sz="1800" dirty="0">
                <a:latin typeface="Times New Roman" panose="02020603050405020304" pitchFamily="18" charset="0"/>
                <a:cs typeface="Times New Roman" panose="02020603050405020304" pitchFamily="18" charset="0"/>
              </a:rPr>
              <a:t>   class </a:t>
            </a:r>
            <a:r>
              <a:rPr lang="en-US" altLang="zh-TW" sz="1800" dirty="0" err="1">
                <a:latin typeface="Times New Roman" panose="02020603050405020304" pitchFamily="18" charset="0"/>
                <a:cs typeface="Times New Roman" panose="02020603050405020304" pitchFamily="18" charset="0"/>
              </a:rPr>
              <a:t>MinimalParam</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rclpy.node.Node</a:t>
            </a:r>
            <a:r>
              <a:rPr lang="en-US" altLang="zh-TW" sz="1800" dirty="0">
                <a:latin typeface="Times New Roman" panose="02020603050405020304" pitchFamily="18" charset="0"/>
                <a:cs typeface="Times New Roman" panose="02020603050405020304" pitchFamily="18" charset="0"/>
              </a:rPr>
              <a:t>):</a:t>
            </a:r>
          </a:p>
          <a:p>
            <a:pPr marL="0" indent="0" algn="just">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def</a:t>
            </a:r>
            <a:r>
              <a:rPr lang="en-US" altLang="zh-TW" sz="1800" dirty="0">
                <a:latin typeface="Times New Roman" panose="02020603050405020304" pitchFamily="18" charset="0"/>
                <a:cs typeface="Times New Roman" panose="02020603050405020304" pitchFamily="18" charset="0"/>
              </a:rPr>
              <a:t> __</a:t>
            </a:r>
            <a:r>
              <a:rPr lang="en-US" altLang="zh-TW" sz="1800" dirty="0" err="1">
                <a:latin typeface="Times New Roman" panose="02020603050405020304" pitchFamily="18" charset="0"/>
                <a:cs typeface="Times New Roman" panose="02020603050405020304" pitchFamily="18" charset="0"/>
              </a:rPr>
              <a:t>init</a:t>
            </a:r>
            <a:r>
              <a:rPr lang="en-US" altLang="zh-TW" sz="1800" dirty="0">
                <a:latin typeface="Times New Roman" panose="02020603050405020304" pitchFamily="18" charset="0"/>
                <a:cs typeface="Times New Roman" panose="02020603050405020304" pitchFamily="18" charset="0"/>
              </a:rPr>
              <a:t>__(self):</a:t>
            </a:r>
          </a:p>
          <a:p>
            <a:pPr marL="0" indent="0" algn="just">
              <a:buNone/>
            </a:pPr>
            <a:r>
              <a:rPr lang="en-US" altLang="zh-TW" sz="1800" dirty="0">
                <a:latin typeface="Times New Roman" panose="02020603050405020304" pitchFamily="18" charset="0"/>
                <a:cs typeface="Times New Roman" panose="02020603050405020304" pitchFamily="18" charset="0"/>
              </a:rPr>
              <a:t>        super().__</a:t>
            </a:r>
            <a:r>
              <a:rPr lang="en-US" altLang="zh-TW" sz="1800" dirty="0" err="1">
                <a:latin typeface="Times New Roman" panose="02020603050405020304" pitchFamily="18" charset="0"/>
                <a:cs typeface="Times New Roman" panose="02020603050405020304" pitchFamily="18" charset="0"/>
              </a:rPr>
              <a:t>init</a:t>
            </a:r>
            <a:r>
              <a:rPr lang="en-US" altLang="zh-TW" sz="1800" dirty="0">
                <a:latin typeface="Times New Roman" panose="02020603050405020304" pitchFamily="18" charset="0"/>
                <a:cs typeface="Times New Roman" panose="02020603050405020304" pitchFamily="18" charset="0"/>
              </a:rPr>
              <a:t>__('</a:t>
            </a:r>
            <a:r>
              <a:rPr lang="en-US" altLang="zh-TW" sz="1800" dirty="0" err="1">
                <a:latin typeface="Times New Roman" panose="02020603050405020304" pitchFamily="18" charset="0"/>
                <a:cs typeface="Times New Roman" panose="02020603050405020304" pitchFamily="18" charset="0"/>
              </a:rPr>
              <a:t>minimal_param_node</a:t>
            </a:r>
            <a:r>
              <a:rPr lang="en-US" altLang="zh-TW" sz="1800" dirty="0">
                <a:latin typeface="Times New Roman" panose="02020603050405020304" pitchFamily="18" charset="0"/>
                <a:cs typeface="Times New Roman" panose="02020603050405020304" pitchFamily="18" charset="0"/>
              </a:rPr>
              <a:t>')</a:t>
            </a:r>
          </a:p>
          <a:p>
            <a:pPr marL="0" indent="0" algn="just">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timer_period</a:t>
            </a:r>
            <a:r>
              <a:rPr lang="en-US" altLang="zh-TW" sz="1800" dirty="0">
                <a:latin typeface="Times New Roman" panose="02020603050405020304" pitchFamily="18" charset="0"/>
                <a:cs typeface="Times New Roman" panose="02020603050405020304" pitchFamily="18" charset="0"/>
              </a:rPr>
              <a:t> = 2  # seconds</a:t>
            </a:r>
          </a:p>
          <a:p>
            <a:pPr marL="0" indent="0" algn="just">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self.timer</a:t>
            </a:r>
            <a:r>
              <a:rPr lang="en-US" altLang="zh-TW" sz="1800" dirty="0">
                <a:latin typeface="Times New Roman" panose="02020603050405020304" pitchFamily="18" charset="0"/>
                <a:cs typeface="Times New Roman" panose="02020603050405020304" pitchFamily="18" charset="0"/>
              </a:rPr>
              <a:t> = </a:t>
            </a:r>
            <a:r>
              <a:rPr lang="en-US" altLang="zh-TW" sz="1800" dirty="0" err="1">
                <a:latin typeface="Times New Roman" panose="02020603050405020304" pitchFamily="18" charset="0"/>
                <a:cs typeface="Times New Roman" panose="02020603050405020304" pitchFamily="18" charset="0"/>
              </a:rPr>
              <a:t>self.create_timer</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timer_period</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self.timer_callback</a:t>
            </a:r>
            <a:r>
              <a:rPr lang="en-US" altLang="zh-TW" sz="1800" dirty="0">
                <a:latin typeface="Times New Roman" panose="02020603050405020304" pitchFamily="18" charset="0"/>
                <a:cs typeface="Times New Roman" panose="02020603050405020304" pitchFamily="18" charset="0"/>
              </a:rPr>
              <a:t>)</a:t>
            </a:r>
          </a:p>
          <a:p>
            <a:pPr marL="0" indent="0" algn="just">
              <a:buNone/>
            </a:pPr>
            <a:endParaRPr lang="en-US" altLang="zh-TW" sz="1800" dirty="0">
              <a:latin typeface="Times New Roman" panose="02020603050405020304" pitchFamily="18" charset="0"/>
              <a:cs typeface="Times New Roman" panose="02020603050405020304" pitchFamily="18" charset="0"/>
            </a:endParaRPr>
          </a:p>
          <a:p>
            <a:pPr marL="0" indent="0" algn="just">
              <a:buNone/>
            </a:pP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self.declare_parameter</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my_parameter</a:t>
            </a:r>
            <a:r>
              <a:rPr lang="en-US" altLang="zh-TW" sz="1800" dirty="0">
                <a:latin typeface="Times New Roman" panose="02020603050405020304" pitchFamily="18" charset="0"/>
                <a:cs typeface="Times New Roman" panose="02020603050405020304" pitchFamily="18" charset="0"/>
              </a:rPr>
              <a:t>', 'world')</a:t>
            </a:r>
          </a:p>
        </p:txBody>
      </p:sp>
      <p:sp>
        <p:nvSpPr>
          <p:cNvPr id="4" name="投影片編號版面配置區 3"/>
          <p:cNvSpPr>
            <a:spLocks noGrp="1"/>
          </p:cNvSpPr>
          <p:nvPr>
            <p:ph type="sldNum" sz="quarter" idx="12"/>
          </p:nvPr>
        </p:nvSpPr>
        <p:spPr/>
        <p:txBody>
          <a:bodyPr/>
          <a:lstStyle/>
          <a:p>
            <a:r>
              <a:rPr lang="en-US" altLang="zh-TW" dirty="0" smtClean="0"/>
              <a:t>33</a:t>
            </a:r>
            <a:endParaRPr lang="zh-TW" altLang="en-US" dirty="0"/>
          </a:p>
        </p:txBody>
      </p:sp>
    </p:spTree>
    <p:extLst>
      <p:ext uri="{BB962C8B-B14F-4D97-AF65-F5344CB8AC3E}">
        <p14:creationId xmlns:p14="http://schemas.microsoft.com/office/powerpoint/2010/main" val="263691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28800" y="147844"/>
            <a:ext cx="7007382" cy="57643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Using parameters in a class </a:t>
            </a:r>
            <a:r>
              <a:rPr lang="en-US" altLang="zh-TW" b="1" dirty="0" err="1">
                <a:latin typeface="Times New Roman" panose="02020603050405020304" pitchFamily="18" charset="0"/>
                <a:cs typeface="Times New Roman" panose="02020603050405020304" pitchFamily="18" charset="0"/>
              </a:rPr>
              <a:t>py</a:t>
            </a:r>
            <a:endParaRPr lang="zh-TW" altLang="en-US" dirty="0"/>
          </a:p>
        </p:txBody>
      </p:sp>
      <p:sp>
        <p:nvSpPr>
          <p:cNvPr id="3" name="內容版面配置區 2"/>
          <p:cNvSpPr>
            <a:spLocks noGrp="1"/>
          </p:cNvSpPr>
          <p:nvPr>
            <p:ph idx="1"/>
          </p:nvPr>
        </p:nvSpPr>
        <p:spPr>
          <a:xfrm>
            <a:off x="266510" y="1119454"/>
            <a:ext cx="8805061" cy="5602022"/>
          </a:xfrm>
        </p:spPr>
        <p:txBody>
          <a:bodyPr>
            <a:noAutofit/>
          </a:bodyPr>
          <a:lstStyle/>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def</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timer_callback</a:t>
            </a:r>
            <a:r>
              <a:rPr lang="en-US" altLang="zh-TW" sz="1600" dirty="0">
                <a:latin typeface="Times New Roman" panose="02020603050405020304" pitchFamily="18" charset="0"/>
                <a:cs typeface="Times New Roman" panose="02020603050405020304" pitchFamily="18" charset="0"/>
              </a:rPr>
              <a:t>(self):</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my_param</a:t>
            </a:r>
            <a:r>
              <a:rPr lang="en-US" altLang="zh-TW" sz="1600" dirty="0">
                <a:latin typeface="Times New Roman" panose="02020603050405020304" pitchFamily="18" charset="0"/>
                <a:cs typeface="Times New Roman" panose="02020603050405020304" pitchFamily="18" charset="0"/>
              </a:rPr>
              <a:t> = </a:t>
            </a:r>
            <a:r>
              <a:rPr lang="en-US" altLang="zh-TW" sz="1600" dirty="0" err="1">
                <a:latin typeface="Times New Roman" panose="02020603050405020304" pitchFamily="18" charset="0"/>
                <a:cs typeface="Times New Roman" panose="02020603050405020304" pitchFamily="18" charset="0"/>
              </a:rPr>
              <a:t>self.get_parameter</a:t>
            </a:r>
            <a:r>
              <a:rPr lang="en-US" altLang="zh-TW" sz="1600" dirty="0">
                <a:latin typeface="Times New Roman" panose="02020603050405020304" pitchFamily="18" charset="0"/>
                <a:cs typeface="Times New Roman" panose="02020603050405020304" pitchFamily="18" charset="0"/>
              </a:rPr>
              <a:t>('</a:t>
            </a:r>
            <a:r>
              <a:rPr lang="en-US" altLang="zh-TW" sz="1600" dirty="0" err="1">
                <a:latin typeface="Times New Roman" panose="02020603050405020304" pitchFamily="18" charset="0"/>
                <a:cs typeface="Times New Roman" panose="02020603050405020304" pitchFamily="18" charset="0"/>
              </a:rPr>
              <a:t>my_parameter</a:t>
            </a:r>
            <a:r>
              <a:rPr lang="en-US" altLang="zh-TW" sz="1600" dirty="0">
                <a:latin typeface="Times New Roman" panose="02020603050405020304" pitchFamily="18" charset="0"/>
                <a:cs typeface="Times New Roman" panose="02020603050405020304" pitchFamily="18" charset="0"/>
              </a:rPr>
              <a:t>').</a:t>
            </a:r>
            <a:r>
              <a:rPr lang="en-US" altLang="zh-TW" sz="1600" dirty="0" err="1">
                <a:latin typeface="Times New Roman" panose="02020603050405020304" pitchFamily="18" charset="0"/>
                <a:cs typeface="Times New Roman" panose="02020603050405020304" pitchFamily="18" charset="0"/>
              </a:rPr>
              <a:t>get_parameter_value</a:t>
            </a:r>
            <a:r>
              <a:rPr lang="en-US" altLang="zh-TW" sz="1600" dirty="0">
                <a:latin typeface="Times New Roman" panose="02020603050405020304" pitchFamily="18" charset="0"/>
                <a:cs typeface="Times New Roman" panose="02020603050405020304" pitchFamily="18" charset="0"/>
              </a:rPr>
              <a:t>().</a:t>
            </a:r>
            <a:r>
              <a:rPr lang="en-US" altLang="zh-TW" sz="1600" dirty="0" err="1" smtClean="0">
                <a:latin typeface="Times New Roman" panose="02020603050405020304" pitchFamily="18" charset="0"/>
                <a:cs typeface="Times New Roman" panose="02020603050405020304" pitchFamily="18" charset="0"/>
              </a:rPr>
              <a:t>string_value</a:t>
            </a:r>
            <a:endParaRPr lang="en-US"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self.get_logger</a:t>
            </a:r>
            <a:r>
              <a:rPr lang="en-US" altLang="zh-TW" sz="1600" dirty="0">
                <a:latin typeface="Times New Roman" panose="02020603050405020304" pitchFamily="18" charset="0"/>
                <a:cs typeface="Times New Roman" panose="02020603050405020304" pitchFamily="18" charset="0"/>
              </a:rPr>
              <a:t>().info('Hello %s!' % </a:t>
            </a:r>
            <a:r>
              <a:rPr lang="en-US" altLang="zh-TW" sz="1600" dirty="0" err="1">
                <a:latin typeface="Times New Roman" panose="02020603050405020304" pitchFamily="18" charset="0"/>
                <a:cs typeface="Times New Roman" panose="02020603050405020304" pitchFamily="18" charset="0"/>
              </a:rPr>
              <a:t>my_param</a:t>
            </a:r>
            <a:r>
              <a:rPr lang="en-US" altLang="zh-TW" sz="1600" dirty="0" smtClean="0">
                <a:latin typeface="Times New Roman" panose="02020603050405020304" pitchFamily="18" charset="0"/>
                <a:cs typeface="Times New Roman" panose="02020603050405020304" pitchFamily="18" charset="0"/>
              </a:rPr>
              <a:t>)</a:t>
            </a:r>
            <a:endParaRPr lang="en-US"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my_new_param</a:t>
            </a:r>
            <a:r>
              <a:rPr lang="en-US" altLang="zh-TW" sz="1600" dirty="0">
                <a:latin typeface="Times New Roman" panose="02020603050405020304" pitchFamily="18" charset="0"/>
                <a:cs typeface="Times New Roman" panose="02020603050405020304" pitchFamily="18" charset="0"/>
              </a:rPr>
              <a:t> = </a:t>
            </a:r>
            <a:r>
              <a:rPr lang="en-US" altLang="zh-TW" sz="1600" dirty="0" err="1">
                <a:latin typeface="Times New Roman" panose="02020603050405020304" pitchFamily="18" charset="0"/>
                <a:cs typeface="Times New Roman" panose="02020603050405020304" pitchFamily="18" charset="0"/>
              </a:rPr>
              <a:t>rclpy.parameter.Parameter</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my_parameter</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smtClean="0">
                <a:latin typeface="Times New Roman" panose="02020603050405020304" pitchFamily="18" charset="0"/>
                <a:cs typeface="Times New Roman" panose="02020603050405020304" pitchFamily="18" charset="0"/>
              </a:rPr>
              <a:t>rclpy.Parameter.Type.STRING</a:t>
            </a:r>
            <a:r>
              <a:rPr lang="en-US" altLang="zh-TW" sz="1600" dirty="0">
                <a:latin typeface="Times New Roman" panose="02020603050405020304" pitchFamily="18" charset="0"/>
                <a:cs typeface="Times New Roman" panose="02020603050405020304" pitchFamily="18" charset="0"/>
              </a:rPr>
              <a:t>,</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'world</a:t>
            </a:r>
            <a:r>
              <a:rPr lang="en-US" altLang="zh-TW" sz="1600" dirty="0" smtClean="0">
                <a:latin typeface="Times New Roman" panose="02020603050405020304" pitchFamily="18" charset="0"/>
                <a:cs typeface="Times New Roman" panose="02020603050405020304" pitchFamily="18" charset="0"/>
              </a:rPr>
              <a:t>')</a:t>
            </a:r>
            <a:endParaRPr lang="en-US"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all_new_parameters</a:t>
            </a:r>
            <a:r>
              <a:rPr lang="en-US" altLang="zh-TW" sz="1600" dirty="0">
                <a:latin typeface="Times New Roman" panose="02020603050405020304" pitchFamily="18" charset="0"/>
                <a:cs typeface="Times New Roman" panose="02020603050405020304" pitchFamily="18" charset="0"/>
              </a:rPr>
              <a:t> = [</a:t>
            </a:r>
            <a:r>
              <a:rPr lang="en-US" altLang="zh-TW" sz="1600" dirty="0" err="1">
                <a:latin typeface="Times New Roman" panose="02020603050405020304" pitchFamily="18" charset="0"/>
                <a:cs typeface="Times New Roman" panose="02020603050405020304" pitchFamily="18" charset="0"/>
              </a:rPr>
              <a:t>my_new_param</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self.set_parameters</a:t>
            </a:r>
            <a:r>
              <a:rPr lang="en-US" altLang="zh-TW" sz="1600" dirty="0">
                <a:latin typeface="Times New Roman" panose="02020603050405020304" pitchFamily="18" charset="0"/>
                <a:cs typeface="Times New Roman" panose="02020603050405020304" pitchFamily="18" charset="0"/>
              </a:rPr>
              <a:t>(</a:t>
            </a:r>
            <a:r>
              <a:rPr lang="en-US" altLang="zh-TW" sz="1600" dirty="0" err="1">
                <a:latin typeface="Times New Roman" panose="02020603050405020304" pitchFamily="18" charset="0"/>
                <a:cs typeface="Times New Roman" panose="02020603050405020304" pitchFamily="18" charset="0"/>
              </a:rPr>
              <a:t>all_new_parameters</a:t>
            </a:r>
            <a:r>
              <a:rPr lang="en-US" altLang="zh-TW" sz="1600" dirty="0" smtClean="0">
                <a:latin typeface="Times New Roman" panose="02020603050405020304" pitchFamily="18" charset="0"/>
                <a:cs typeface="Times New Roman" panose="02020603050405020304" pitchFamily="18" charset="0"/>
              </a:rPr>
              <a:t>)</a:t>
            </a:r>
          </a:p>
          <a:p>
            <a:pPr marL="0" indent="0">
              <a:buNone/>
            </a:pPr>
            <a:endParaRPr lang="en-US" altLang="zh-TW" sz="1600" dirty="0" smtClean="0">
              <a:latin typeface="Times New Roman" panose="02020603050405020304" pitchFamily="18" charset="0"/>
              <a:cs typeface="Times New Roman" panose="02020603050405020304" pitchFamily="18" charset="0"/>
            </a:endParaRPr>
          </a:p>
          <a:p>
            <a:pPr marL="0" indent="0">
              <a:buNone/>
            </a:pPr>
            <a:r>
              <a:rPr lang="en-US" altLang="zh-TW" sz="1600" dirty="0" err="1">
                <a:latin typeface="Times New Roman" panose="02020603050405020304" pitchFamily="18" charset="0"/>
                <a:cs typeface="Times New Roman" panose="02020603050405020304" pitchFamily="18" charset="0"/>
              </a:rPr>
              <a:t>def</a:t>
            </a:r>
            <a:r>
              <a:rPr lang="en-US" altLang="zh-TW" sz="1600" dirty="0">
                <a:latin typeface="Times New Roman" panose="02020603050405020304" pitchFamily="18" charset="0"/>
                <a:cs typeface="Times New Roman" panose="02020603050405020304" pitchFamily="18" charset="0"/>
              </a:rPr>
              <a:t> main():</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rclpy.init</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cs typeface="Times New Roman" panose="02020603050405020304" pitchFamily="18" charset="0"/>
              </a:rPr>
              <a:t>    node = </a:t>
            </a:r>
            <a:r>
              <a:rPr lang="en-US" altLang="zh-TW" sz="1600" dirty="0" err="1">
                <a:latin typeface="Times New Roman" panose="02020603050405020304" pitchFamily="18" charset="0"/>
                <a:cs typeface="Times New Roman" panose="02020603050405020304" pitchFamily="18" charset="0"/>
              </a:rPr>
              <a:t>MinimalParam</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rclpy.spin</a:t>
            </a:r>
            <a:r>
              <a:rPr lang="en-US" altLang="zh-TW" sz="1600" dirty="0">
                <a:latin typeface="Times New Roman" panose="02020603050405020304" pitchFamily="18" charset="0"/>
                <a:cs typeface="Times New Roman" panose="02020603050405020304" pitchFamily="18" charset="0"/>
              </a:rPr>
              <a:t>(node)</a:t>
            </a:r>
          </a:p>
          <a:p>
            <a:pPr marL="0" indent="0">
              <a:buNone/>
            </a:pPr>
            <a:endParaRPr lang="en-US" altLang="zh-TW" sz="1600" dirty="0">
              <a:latin typeface="Times New Roman" panose="02020603050405020304" pitchFamily="18" charset="0"/>
              <a:cs typeface="Times New Roman" panose="02020603050405020304" pitchFamily="18" charset="0"/>
            </a:endParaRPr>
          </a:p>
          <a:p>
            <a:pPr marL="0" indent="0">
              <a:buNone/>
            </a:pPr>
            <a:r>
              <a:rPr lang="en-US" altLang="zh-TW" sz="1600" dirty="0">
                <a:latin typeface="Times New Roman" panose="02020603050405020304" pitchFamily="18" charset="0"/>
                <a:cs typeface="Times New Roman" panose="02020603050405020304" pitchFamily="18" charset="0"/>
              </a:rPr>
              <a:t>if __name__ == '__main__':</a:t>
            </a:r>
          </a:p>
          <a:p>
            <a:pPr marL="0" indent="0">
              <a:buNone/>
            </a:pPr>
            <a:r>
              <a:rPr lang="en-US" altLang="zh-TW" sz="1600" dirty="0">
                <a:latin typeface="Times New Roman" panose="02020603050405020304" pitchFamily="18" charset="0"/>
                <a:cs typeface="Times New Roman" panose="02020603050405020304" pitchFamily="18" charset="0"/>
              </a:rPr>
              <a:t>    main()</a:t>
            </a:r>
          </a:p>
        </p:txBody>
      </p:sp>
      <p:sp>
        <p:nvSpPr>
          <p:cNvPr id="4" name="投影片編號版面配置區 3"/>
          <p:cNvSpPr>
            <a:spLocks noGrp="1"/>
          </p:cNvSpPr>
          <p:nvPr>
            <p:ph type="sldNum" sz="quarter" idx="12"/>
          </p:nvPr>
        </p:nvSpPr>
        <p:spPr/>
        <p:txBody>
          <a:bodyPr/>
          <a:lstStyle/>
          <a:p>
            <a:r>
              <a:rPr lang="en-US" altLang="zh-TW" dirty="0" smtClean="0"/>
              <a:t>34</a:t>
            </a:r>
            <a:endParaRPr lang="zh-TW" altLang="en-US" dirty="0"/>
          </a:p>
        </p:txBody>
      </p:sp>
    </p:spTree>
    <p:extLst>
      <p:ext uri="{BB962C8B-B14F-4D97-AF65-F5344CB8AC3E}">
        <p14:creationId xmlns:p14="http://schemas.microsoft.com/office/powerpoint/2010/main" val="4222793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5425" y="153909"/>
            <a:ext cx="6940048" cy="914399"/>
          </a:xfrm>
        </p:spPr>
        <p:txBody>
          <a:bodyPr>
            <a:normAutofit fontScale="90000"/>
          </a:bodyPr>
          <a:lstStyle/>
          <a:p>
            <a:r>
              <a:rPr lang="en-US" altLang="zh-TW" b="1" dirty="0" smtClean="0">
                <a:latin typeface="Times New Roman" panose="02020603050405020304" pitchFamily="18" charset="0"/>
                <a:cs typeface="Times New Roman" panose="02020603050405020304" pitchFamily="18" charset="0"/>
              </a:rPr>
              <a:t>Using</a:t>
            </a:r>
            <a:r>
              <a:rPr lang="zh-TW" altLang="en-US" b="1" dirty="0" smtClean="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parameters in a class </a:t>
            </a:r>
            <a:r>
              <a:rPr lang="en-US" altLang="zh-TW" b="1" dirty="0" err="1">
                <a:latin typeface="Times New Roman" panose="02020603050405020304" pitchFamily="18" charset="0"/>
                <a:cs typeface="Times New Roman" panose="02020603050405020304" pitchFamily="18" charset="0"/>
              </a:rPr>
              <a:t>py</a:t>
            </a:r>
            <a:endParaRPr lang="zh-TW" altLang="en-US" dirty="0"/>
          </a:p>
        </p:txBody>
      </p:sp>
      <p:sp>
        <p:nvSpPr>
          <p:cNvPr id="3" name="內容版面配置區 2"/>
          <p:cNvSpPr>
            <a:spLocks noGrp="1"/>
          </p:cNvSpPr>
          <p:nvPr>
            <p:ph idx="1"/>
          </p:nvPr>
        </p:nvSpPr>
        <p:spPr>
          <a:xfrm>
            <a:off x="414337" y="1521663"/>
            <a:ext cx="8401050" cy="4907551"/>
          </a:xfrm>
        </p:spPr>
        <p:txBody>
          <a:bodyPr>
            <a:normAutofit/>
          </a:bodyPr>
          <a:lstStyle/>
          <a:p>
            <a:pPr marL="0" indent="0">
              <a:buNone/>
            </a:pPr>
            <a:r>
              <a:rPr lang="en-US" altLang="zh-TW" sz="2000" dirty="0" err="1">
                <a:latin typeface="Times New Roman" panose="02020603050405020304" pitchFamily="18" charset="0"/>
                <a:cs typeface="Times New Roman" panose="02020603050405020304" pitchFamily="18" charset="0"/>
              </a:rPr>
              <a:t>entry_points</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console_scripts</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Add… #####</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param_talker</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python_parameters.python_parameters_node:main</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p>
          <a:p>
            <a:pPr marL="0" indent="0">
              <a:buNone/>
            </a:pP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35</a:t>
            </a:r>
            <a:endParaRPr lang="zh-TW" altLang="en-US" dirty="0"/>
          </a:p>
        </p:txBody>
      </p:sp>
      <p:sp>
        <p:nvSpPr>
          <p:cNvPr id="5" name="內容版面配置區 2"/>
          <p:cNvSpPr txBox="1">
            <a:spLocks/>
          </p:cNvSpPr>
          <p:nvPr/>
        </p:nvSpPr>
        <p:spPr>
          <a:xfrm>
            <a:off x="246280" y="1101565"/>
            <a:ext cx="6667371" cy="38684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open a ~/catkin_ws/src/python_parameters/setup.py</a:t>
            </a: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
        <p:nvSpPr>
          <p:cNvPr id="7" name="矩形 6"/>
          <p:cNvSpPr/>
          <p:nvPr/>
        </p:nvSpPr>
        <p:spPr>
          <a:xfrm>
            <a:off x="414337" y="4438680"/>
            <a:ext cx="7715251" cy="2554545"/>
          </a:xfrm>
          <a:prstGeom prst="rect">
            <a:avLst/>
          </a:prstGeom>
        </p:spPr>
        <p:txBody>
          <a:bodyPr wrap="square">
            <a:spAutoFit/>
          </a:bodyPr>
          <a:lstStyle/>
          <a:p>
            <a:r>
              <a:rPr lang="zh-TW" altLang="en-US" sz="2000" dirty="0">
                <a:latin typeface="Times New Roman" panose="02020603050405020304" pitchFamily="18" charset="0"/>
                <a:cs typeface="Times New Roman" panose="02020603050405020304" pitchFamily="18" charset="0"/>
              </a:rPr>
              <a:t>from launch import LaunchDescription</a:t>
            </a:r>
          </a:p>
          <a:p>
            <a:r>
              <a:rPr lang="zh-TW" altLang="en-US" sz="2000" dirty="0">
                <a:latin typeface="Times New Roman" panose="02020603050405020304" pitchFamily="18" charset="0"/>
                <a:cs typeface="Times New Roman" panose="02020603050405020304" pitchFamily="18" charset="0"/>
              </a:rPr>
              <a:t>from launch_ros.actions import Node</a:t>
            </a:r>
          </a:p>
          <a:p>
            <a:endParaRPr lang="zh-TW" altLang="en-US" sz="2000" dirty="0">
              <a:latin typeface="Times New Roman" panose="02020603050405020304" pitchFamily="18" charset="0"/>
              <a:cs typeface="Times New Roman" panose="02020603050405020304" pitchFamily="18" charset="0"/>
            </a:endParaRPr>
          </a:p>
          <a:p>
            <a:r>
              <a:rPr lang="zh-TW" altLang="en-US" sz="2000" dirty="0">
                <a:latin typeface="Times New Roman" panose="02020603050405020304" pitchFamily="18" charset="0"/>
                <a:cs typeface="Times New Roman" panose="02020603050405020304" pitchFamily="18" charset="0"/>
              </a:rPr>
              <a:t>def generate_launch_description():</a:t>
            </a:r>
          </a:p>
          <a:p>
            <a:r>
              <a:rPr lang="zh-TW" altLang="en-US" sz="2000" dirty="0">
                <a:latin typeface="Times New Roman" panose="02020603050405020304" pitchFamily="18" charset="0"/>
                <a:cs typeface="Times New Roman" panose="02020603050405020304" pitchFamily="18" charset="0"/>
              </a:rPr>
              <a:t>    return LaunchDescription(</a:t>
            </a:r>
            <a:r>
              <a:rPr lang="zh-TW" altLang="en-US" sz="2000" dirty="0" smtClean="0">
                <a:latin typeface="Times New Roman" panose="02020603050405020304" pitchFamily="18" charset="0"/>
                <a:cs typeface="Times New Roman" panose="02020603050405020304" pitchFamily="18" charset="0"/>
              </a:rPr>
              <a:t>[ Node(package='python_parameters',</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executable=‘param_talker’, name</a:t>
            </a:r>
            <a:r>
              <a:rPr lang="zh-TW" altLang="en-US" sz="2000" dirty="0">
                <a:latin typeface="Times New Roman" panose="02020603050405020304" pitchFamily="18" charset="0"/>
                <a:cs typeface="Times New Roman" panose="02020603050405020304" pitchFamily="18" charset="0"/>
              </a:rPr>
              <a:t>='custom_parameter_node',</a:t>
            </a:r>
          </a:p>
          <a:p>
            <a:r>
              <a:rPr lang="zh-TW" altLang="en-US" sz="2000" dirty="0">
                <a:latin typeface="Times New Roman" panose="02020603050405020304" pitchFamily="18" charset="0"/>
                <a:cs typeface="Times New Roman" panose="02020603050405020304" pitchFamily="18" charset="0"/>
              </a:rPr>
              <a:t>            output</a:t>
            </a:r>
            <a:r>
              <a:rPr lang="zh-TW" altLang="en-US" sz="2000" dirty="0" smtClean="0">
                <a:latin typeface="Times New Roman" panose="02020603050405020304" pitchFamily="18" charset="0"/>
                <a:cs typeface="Times New Roman" panose="02020603050405020304" pitchFamily="18" charset="0"/>
              </a:rPr>
              <a:t>=‘screen’,  emulate</a:t>
            </a:r>
            <a:r>
              <a:rPr lang="zh-TW" altLang="en-US" sz="2000" dirty="0">
                <a:latin typeface="Times New Roman" panose="02020603050405020304" pitchFamily="18" charset="0"/>
                <a:cs typeface="Times New Roman" panose="02020603050405020304" pitchFamily="18" charset="0"/>
              </a:rPr>
              <a:t>_tty=True,</a:t>
            </a:r>
          </a:p>
          <a:p>
            <a:r>
              <a:rPr lang="zh-TW" altLang="en-US" sz="2000" dirty="0">
                <a:latin typeface="Times New Roman" panose="02020603050405020304" pitchFamily="18" charset="0"/>
                <a:cs typeface="Times New Roman" panose="02020603050405020304" pitchFamily="18" charset="0"/>
              </a:rPr>
              <a:t>            </a:t>
            </a:r>
          </a:p>
        </p:txBody>
      </p:sp>
      <p:sp>
        <p:nvSpPr>
          <p:cNvPr id="8" name="內容版面配置區 2"/>
          <p:cNvSpPr txBox="1">
            <a:spLocks/>
          </p:cNvSpPr>
          <p:nvPr/>
        </p:nvSpPr>
        <p:spPr>
          <a:xfrm>
            <a:off x="246280" y="3916643"/>
            <a:ext cx="8569107" cy="3576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create a ~/</a:t>
            </a:r>
            <a:r>
              <a:rPr lang="en-US" altLang="zh-TW" sz="2000" dirty="0">
                <a:latin typeface="Times New Roman" panose="02020603050405020304" pitchFamily="18" charset="0"/>
                <a:cs typeface="Times New Roman" panose="02020603050405020304" pitchFamily="18" charset="0"/>
              </a:rPr>
              <a:t>catkin_ws/src/python_parameters/launch/python_parameters_launch.py</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653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4488" y="162014"/>
            <a:ext cx="7529512" cy="749299"/>
          </a:xfrm>
        </p:spPr>
        <p:txBody>
          <a:bodyPr/>
          <a:lstStyle/>
          <a:p>
            <a:r>
              <a:rPr lang="en-US" altLang="zh-TW" b="1" dirty="0">
                <a:latin typeface="Times New Roman" panose="02020603050405020304" pitchFamily="18" charset="0"/>
                <a:cs typeface="Times New Roman" panose="02020603050405020304" pitchFamily="18" charset="0"/>
              </a:rPr>
              <a:t>Using</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parameters in a class </a:t>
            </a:r>
            <a:r>
              <a:rPr lang="en-US" altLang="zh-TW" b="1" dirty="0" err="1">
                <a:latin typeface="Times New Roman" panose="02020603050405020304" pitchFamily="18" charset="0"/>
                <a:cs typeface="Times New Roman" panose="02020603050405020304" pitchFamily="18" charset="0"/>
              </a:rPr>
              <a:t>py</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36</a:t>
            </a:r>
            <a:endParaRPr lang="zh-TW" altLang="en-US" dirty="0"/>
          </a:p>
        </p:txBody>
      </p:sp>
      <p:sp>
        <p:nvSpPr>
          <p:cNvPr id="8" name="內容版面配置區 4"/>
          <p:cNvSpPr txBox="1">
            <a:spLocks/>
          </p:cNvSpPr>
          <p:nvPr/>
        </p:nvSpPr>
        <p:spPr>
          <a:xfrm>
            <a:off x="200025" y="2757895"/>
            <a:ext cx="7886700" cy="15850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Build </a:t>
            </a:r>
            <a:r>
              <a:rPr lang="en-US" altLang="zh-TW" sz="2000" dirty="0" err="1" smtClean="0">
                <a:latin typeface="Times New Roman" panose="02020603050405020304" pitchFamily="18" charset="0"/>
                <a:cs typeface="Times New Roman" panose="02020603050405020304" pitchFamily="18" charset="0"/>
              </a:rPr>
              <a:t>python_parameters</a:t>
            </a:r>
            <a:r>
              <a:rPr lang="en-US" altLang="zh-TW" sz="2000" dirty="0" smtClean="0">
                <a:latin typeface="Times New Roman" panose="02020603050405020304" pitchFamily="18" charset="0"/>
                <a:cs typeface="Times New Roman" panose="02020603050405020304" pitchFamily="18" charset="0"/>
              </a:rPr>
              <a:t> 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colcon</a:t>
            </a:r>
            <a:r>
              <a:rPr lang="en-US" altLang="zh-TW" sz="2000" dirty="0" smtClean="0">
                <a:latin typeface="Times New Roman" panose="02020603050405020304" pitchFamily="18" charset="0"/>
                <a:cs typeface="Times New Roman" panose="02020603050405020304" pitchFamily="18" charset="0"/>
              </a:rPr>
              <a:t> build --packages-select </a:t>
            </a:r>
            <a:r>
              <a:rPr lang="en-US" altLang="zh-TW" sz="2000" dirty="0" err="1" smtClean="0">
                <a:latin typeface="Times New Roman" panose="02020603050405020304" pitchFamily="18" charset="0"/>
                <a:cs typeface="Times New Roman" panose="02020603050405020304" pitchFamily="18" charset="0"/>
              </a:rPr>
              <a:t>python_parameters</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install/</a:t>
            </a:r>
            <a:r>
              <a:rPr lang="en-US" altLang="zh-TW" sz="2000" dirty="0" err="1" smtClean="0">
                <a:latin typeface="Times New Roman" panose="02020603050405020304" pitchFamily="18" charset="0"/>
                <a:cs typeface="Times New Roman" panose="02020603050405020304" pitchFamily="18" charset="0"/>
              </a:rPr>
              <a:t>setup.bash</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ros2 launch </a:t>
            </a:r>
            <a:r>
              <a:rPr lang="en-US" altLang="zh-TW" sz="2000" dirty="0" err="1" smtClean="0">
                <a:latin typeface="Times New Roman" panose="02020603050405020304" pitchFamily="18" charset="0"/>
                <a:cs typeface="Times New Roman" panose="02020603050405020304" pitchFamily="18" charset="0"/>
              </a:rPr>
              <a:t>python_parameters</a:t>
            </a:r>
            <a:r>
              <a:rPr lang="en-US" altLang="zh-TW" sz="2000" dirty="0" smtClean="0">
                <a:latin typeface="Times New Roman" panose="02020603050405020304" pitchFamily="18" charset="0"/>
                <a:cs typeface="Times New Roman" panose="02020603050405020304" pitchFamily="18" charset="0"/>
              </a:rPr>
              <a:t> cpp_parameters_launch.py</a:t>
            </a:r>
            <a:endParaRPr lang="zh-TW" altLang="en-US" sz="2000" dirty="0">
              <a:latin typeface="Times New Roman" panose="02020603050405020304" pitchFamily="18" charset="0"/>
              <a:cs typeface="Times New Roman" panose="02020603050405020304" pitchFamily="18" charset="0"/>
            </a:endParaRPr>
          </a:p>
        </p:txBody>
      </p:sp>
      <p:sp>
        <p:nvSpPr>
          <p:cNvPr id="10" name="矩形 9"/>
          <p:cNvSpPr/>
          <p:nvPr/>
        </p:nvSpPr>
        <p:spPr>
          <a:xfrm>
            <a:off x="200025" y="1095940"/>
            <a:ext cx="4572000" cy="1477328"/>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parameters=[</a:t>
            </a:r>
          </a:p>
          <a:p>
            <a:r>
              <a:rPr lang="zh-TW" altLang="en-US" dirty="0">
                <a:latin typeface="Times New Roman" panose="02020603050405020304" pitchFamily="18" charset="0"/>
                <a:cs typeface="Times New Roman" panose="02020603050405020304" pitchFamily="18" charset="0"/>
              </a:rPr>
              <a:t>                {'my_parameter': 'earth'}</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3661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00375" y="179389"/>
            <a:ext cx="4271963" cy="777874"/>
          </a:xfrm>
        </p:spPr>
        <p:txBody>
          <a:bodyPr/>
          <a:lstStyle/>
          <a:p>
            <a:r>
              <a:rPr lang="en-US" altLang="zh-TW" b="1" dirty="0" smtClean="0">
                <a:latin typeface="Times New Roman" panose="02020603050405020304" pitchFamily="18" charset="0"/>
                <a:cs typeface="Times New Roman" panose="02020603050405020304" pitchFamily="18" charset="0"/>
              </a:rPr>
              <a:t>Create an action</a:t>
            </a:r>
            <a:endParaRPr lang="zh-TW" altLang="en-US" dirty="0"/>
          </a:p>
        </p:txBody>
      </p:sp>
      <p:sp>
        <p:nvSpPr>
          <p:cNvPr id="3" name="內容版面配置區 2"/>
          <p:cNvSpPr>
            <a:spLocks noGrp="1"/>
          </p:cNvSpPr>
          <p:nvPr>
            <p:ph idx="1"/>
          </p:nvPr>
        </p:nvSpPr>
        <p:spPr>
          <a:xfrm>
            <a:off x="200026" y="989012"/>
            <a:ext cx="8758237" cy="5549901"/>
          </a:xfrm>
        </p:spPr>
        <p:txBody>
          <a:bodyPr>
            <a:normAutofit/>
          </a:bodyPr>
          <a:lstStyle/>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You learned about actions previously in the Understanding ROS 2 actions tutorial. Like the other communication types and their respective interfaces (topics/</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 and services/</a:t>
            </a:r>
            <a:r>
              <a:rPr lang="en-US" altLang="zh-TW" sz="2000" dirty="0" err="1">
                <a:latin typeface="Times New Roman" panose="02020603050405020304" pitchFamily="18" charset="0"/>
                <a:cs typeface="Times New Roman" panose="02020603050405020304" pitchFamily="18" charset="0"/>
              </a:rPr>
              <a:t>srv</a:t>
            </a:r>
            <a:r>
              <a:rPr lang="en-US" altLang="zh-TW" sz="2000" dirty="0">
                <a:latin typeface="Times New Roman" panose="02020603050405020304" pitchFamily="18" charset="0"/>
                <a:cs typeface="Times New Roman" panose="02020603050405020304" pitchFamily="18" charset="0"/>
              </a:rPr>
              <a:t>), you can also custom-define actions in your packages. This tutorial shows you how to define and build an action that you can use with the action server and action client you will write in the next tutorial.</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37</a:t>
            </a:r>
            <a:endParaRPr lang="zh-TW" altLang="en-US" dirty="0"/>
          </a:p>
        </p:txBody>
      </p:sp>
      <p:sp>
        <p:nvSpPr>
          <p:cNvPr id="5" name="內容版面配置區 2"/>
          <p:cNvSpPr txBox="1">
            <a:spLocks/>
          </p:cNvSpPr>
          <p:nvPr/>
        </p:nvSpPr>
        <p:spPr>
          <a:xfrm>
            <a:off x="574893" y="3406264"/>
            <a:ext cx="7026057" cy="351349"/>
          </a:xfrm>
          <a:prstGeom prst="rect">
            <a:avLst/>
          </a:prstGeom>
          <a:ln w="38100">
            <a:solidFill>
              <a:schemeClr val="bg1"/>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smtClean="0">
                <a:latin typeface="Times New Roman" panose="02020603050405020304" pitchFamily="18" charset="0"/>
                <a:cs typeface="Times New Roman" panose="02020603050405020304" pitchFamily="18" charset="0"/>
              </a:rPr>
              <a:t>create a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cpp_srvcli</a:t>
            </a:r>
            <a:r>
              <a:rPr lang="en-US" altLang="zh-TW" sz="2000" dirty="0" smtClean="0">
                <a:latin typeface="Times New Roman" panose="02020603050405020304" pitchFamily="18" charset="0"/>
                <a:cs typeface="Times New Roman" panose="02020603050405020304" pitchFamily="18" charset="0"/>
              </a:rPr>
              <a:t>/action/</a:t>
            </a:r>
            <a:r>
              <a:rPr lang="en-US" altLang="zh-TW" sz="2000" dirty="0" err="1">
                <a:latin typeface="Times New Roman" panose="02020603050405020304" pitchFamily="18" charset="0"/>
                <a:cs typeface="Times New Roman" panose="02020603050405020304" pitchFamily="18" charset="0"/>
              </a:rPr>
              <a:t>Fibonacci.action</a:t>
            </a:r>
            <a:endParaRPr lang="en-US" altLang="zh-TW" sz="20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sp>
        <p:nvSpPr>
          <p:cNvPr id="6" name="矩形 5"/>
          <p:cNvSpPr/>
          <p:nvPr/>
        </p:nvSpPr>
        <p:spPr>
          <a:xfrm>
            <a:off x="927981" y="3789362"/>
            <a:ext cx="5789690" cy="2031325"/>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Content</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r>
              <a:rPr lang="zh-TW" altLang="en-US" dirty="0" smtClean="0">
                <a:latin typeface="Times New Roman" panose="02020603050405020304" pitchFamily="18" charset="0"/>
                <a:cs typeface="Times New Roman" panose="02020603050405020304" pitchFamily="18" charset="0"/>
              </a:rPr>
              <a:t>i</a:t>
            </a:r>
            <a:r>
              <a:rPr lang="zh-TW" altLang="en-US" dirty="0">
                <a:latin typeface="Times New Roman" panose="02020603050405020304" pitchFamily="18" charset="0"/>
                <a:cs typeface="Times New Roman" panose="02020603050405020304" pitchFamily="18" charset="0"/>
              </a:rPr>
              <a:t>nt32 order</a:t>
            </a:r>
          </a:p>
          <a:p>
            <a:r>
              <a:rPr lang="zh-TW" altLang="en-US" dirty="0" smtClean="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a:t>
            </a:r>
          </a:p>
          <a:p>
            <a:r>
              <a:rPr lang="zh-TW" altLang="en-US" dirty="0" smtClean="0">
                <a:latin typeface="Times New Roman" panose="02020603050405020304" pitchFamily="18" charset="0"/>
                <a:cs typeface="Times New Roman" panose="02020603050405020304" pitchFamily="18" charset="0"/>
              </a:rPr>
              <a:t>　i</a:t>
            </a:r>
            <a:r>
              <a:rPr lang="zh-TW" altLang="en-US" dirty="0">
                <a:latin typeface="Times New Roman" panose="02020603050405020304" pitchFamily="18" charset="0"/>
                <a:cs typeface="Times New Roman" panose="02020603050405020304" pitchFamily="18" charset="0"/>
              </a:rPr>
              <a:t>nt32[] sequence</a:t>
            </a:r>
          </a:p>
          <a:p>
            <a:r>
              <a:rPr lang="zh-TW" altLang="en-US" dirty="0" smtClean="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a:t>
            </a:r>
          </a:p>
          <a:p>
            <a:r>
              <a:rPr lang="zh-TW" altLang="en-US" dirty="0" smtClean="0">
                <a:latin typeface="Times New Roman" panose="02020603050405020304" pitchFamily="18" charset="0"/>
                <a:cs typeface="Times New Roman" panose="02020603050405020304" pitchFamily="18" charset="0"/>
              </a:rPr>
              <a:t>　i</a:t>
            </a:r>
            <a:r>
              <a:rPr lang="zh-TW" altLang="en-US" dirty="0">
                <a:latin typeface="Times New Roman" panose="02020603050405020304" pitchFamily="18" charset="0"/>
                <a:cs typeface="Times New Roman" panose="02020603050405020304" pitchFamily="18" charset="0"/>
              </a:rPr>
              <a:t>nt32[] partial_sequence</a:t>
            </a:r>
          </a:p>
        </p:txBody>
      </p:sp>
    </p:spTree>
    <p:extLst>
      <p:ext uri="{BB962C8B-B14F-4D97-AF65-F5344CB8AC3E}">
        <p14:creationId xmlns:p14="http://schemas.microsoft.com/office/powerpoint/2010/main" val="383991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157" y="238378"/>
            <a:ext cx="7097917" cy="712236"/>
          </a:xfrm>
        </p:spPr>
        <p:txBody>
          <a:bodyPr>
            <a:normAutofit fontScale="90000"/>
          </a:bodyPr>
          <a:lstStyle/>
          <a:p>
            <a:r>
              <a:rPr lang="en-US" altLang="zh-TW" b="1" dirty="0" smtClean="0">
                <a:latin typeface="Times New Roman" panose="02020603050405020304" pitchFamily="18" charset="0"/>
                <a:cs typeface="Times New Roman" panose="02020603050405020304" pitchFamily="18" charset="0"/>
              </a:rPr>
              <a:t>publisher </a:t>
            </a:r>
            <a:r>
              <a:rPr lang="en-US" altLang="zh-TW" b="1" dirty="0">
                <a:latin typeface="Times New Roman" panose="02020603050405020304" pitchFamily="18" charset="0"/>
                <a:cs typeface="Times New Roman" panose="02020603050405020304" pitchFamily="18" charset="0"/>
              </a:rPr>
              <a:t>and subscriber (C</a:t>
            </a:r>
            <a:r>
              <a:rPr lang="en-US" altLang="zh-TW" b="1"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307818" y="1146615"/>
            <a:ext cx="6029608" cy="881361"/>
          </a:xfrm>
          <a:ln w="38100">
            <a:solidFill>
              <a:srgbClr val="FF0000"/>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ros2 </a:t>
            </a:r>
            <a:r>
              <a:rPr lang="en-US" altLang="zh-TW" sz="2000" dirty="0" err="1">
                <a:latin typeface="Times New Roman" panose="02020603050405020304" pitchFamily="18" charset="0"/>
                <a:cs typeface="Times New Roman" panose="02020603050405020304" pitchFamily="18" charset="0"/>
              </a:rPr>
              <a:t>pkg</a:t>
            </a:r>
            <a:r>
              <a:rPr lang="en-US" altLang="zh-TW" sz="2000" dirty="0">
                <a:latin typeface="Times New Roman" panose="02020603050405020304" pitchFamily="18" charset="0"/>
                <a:cs typeface="Times New Roman" panose="02020603050405020304" pitchFamily="18" charset="0"/>
              </a:rPr>
              <a:t> create --build-type </a:t>
            </a:r>
            <a:r>
              <a:rPr lang="en-US" altLang="zh-TW" sz="2000" dirty="0" err="1">
                <a:latin typeface="Times New Roman" panose="02020603050405020304" pitchFamily="18" charset="0"/>
                <a:cs typeface="Times New Roman" panose="02020603050405020304" pitchFamily="18" charset="0"/>
              </a:rPr>
              <a:t>ament_cmake</a:t>
            </a:r>
            <a:r>
              <a:rPr lang="en-US" altLang="zh-TW" sz="2000" dirty="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cpp_pubsub</a:t>
            </a:r>
            <a:endParaRPr lang="en-US" altLang="zh-TW" sz="2000"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3</a:t>
            </a:r>
            <a:endParaRPr lang="zh-TW" altLang="en-US" dirty="0"/>
          </a:p>
        </p:txBody>
      </p:sp>
      <p:sp>
        <p:nvSpPr>
          <p:cNvPr id="5" name="矩形 4"/>
          <p:cNvSpPr/>
          <p:nvPr/>
        </p:nvSpPr>
        <p:spPr>
          <a:xfrm>
            <a:off x="71054" y="2076766"/>
            <a:ext cx="8444296" cy="400110"/>
          </a:xfrm>
          <a:prstGeom prst="rect">
            <a:avLst/>
          </a:prstGeom>
          <a:noFill/>
        </p:spPr>
        <p:txBody>
          <a:bodyPr wrap="square" lIns="91440" tIns="45720" rIns="91440" bIns="45720">
            <a:spAutoFit/>
          </a:bodyPr>
          <a:lstStyle/>
          <a:p>
            <a:r>
              <a:rPr lang="en-US" altLang="zh-TW" sz="2000" cap="none" spc="0" dirty="0" smtClean="0">
                <a:ln w="0"/>
                <a:solidFill>
                  <a:schemeClr val="tx1"/>
                </a:solidFill>
                <a:latin typeface="Times New Roman" panose="02020603050405020304" pitchFamily="18" charset="0"/>
                <a:cs typeface="Times New Roman" panose="02020603050405020304" pitchFamily="18" charset="0"/>
              </a:rPr>
              <a:t>Create a file </a:t>
            </a:r>
            <a:r>
              <a:rPr lang="en-US" altLang="zh-TW" sz="2000" dirty="0" smtClean="0">
                <a:latin typeface="Times New Roman" panose="02020603050405020304" pitchFamily="18" charset="0"/>
                <a:cs typeface="Times New Roman" panose="02020603050405020304" pitchFamily="18" charset="0"/>
              </a:rPr>
              <a:t>publisher_member_function.cpp in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cpp_pubsub</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p:txBody>
      </p:sp>
      <p:sp>
        <p:nvSpPr>
          <p:cNvPr id="6" name="矩形 5"/>
          <p:cNvSpPr/>
          <p:nvPr/>
        </p:nvSpPr>
        <p:spPr>
          <a:xfrm>
            <a:off x="531753" y="2302907"/>
            <a:ext cx="8444296" cy="4555093"/>
          </a:xfrm>
          <a:prstGeom prst="rect">
            <a:avLst/>
          </a:prstGeom>
          <a:noFill/>
        </p:spPr>
        <p:txBody>
          <a:bodyPr wrap="square" lIns="91440" tIns="45720" rIns="91440" bIns="45720">
            <a:spAutoFit/>
          </a:bodyPr>
          <a:lstStyle/>
          <a:p>
            <a:pPr>
              <a:lnSpc>
                <a:spcPct val="150000"/>
              </a:lnSpc>
            </a:pPr>
            <a:r>
              <a:rPr lang="en-US" altLang="zh-TW" sz="2000" dirty="0" smtClean="0">
                <a:solidFill>
                  <a:srgbClr val="00B050"/>
                </a:solidFill>
                <a:latin typeface="Times New Roman" panose="02020603050405020304" pitchFamily="18" charset="0"/>
                <a:cs typeface="Times New Roman" panose="02020603050405020304" pitchFamily="18" charset="0"/>
              </a:rPr>
              <a:t>//publisher_member_function.cpp content.</a:t>
            </a:r>
          </a:p>
          <a:p>
            <a:r>
              <a:rPr lang="en-US" altLang="zh-TW" sz="2000" dirty="0" smtClean="0">
                <a:solidFill>
                  <a:srgbClr val="00B050"/>
                </a:solidFill>
                <a:latin typeface="Times New Roman" panose="02020603050405020304" pitchFamily="18" charset="0"/>
                <a:cs typeface="Times New Roman" panose="02020603050405020304" pitchFamily="18" charset="0"/>
              </a:rPr>
              <a:t>//include ros2_cpp and </a:t>
            </a:r>
            <a:r>
              <a:rPr lang="en-US" altLang="zh-TW" sz="2000" dirty="0" err="1" smtClean="0">
                <a:solidFill>
                  <a:srgbClr val="00B050"/>
                </a:solidFill>
                <a:latin typeface="Times New Roman" panose="02020603050405020304" pitchFamily="18" charset="0"/>
                <a:cs typeface="Times New Roman" panose="02020603050405020304" pitchFamily="18" charset="0"/>
              </a:rPr>
              <a:t>std_msgs</a:t>
            </a:r>
            <a:endParaRPr lang="en-US" altLang="zh-TW" sz="2000" dirty="0" smtClean="0">
              <a:solidFill>
                <a:srgbClr val="00B050"/>
              </a:solidFill>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#include &lt;</a:t>
            </a:r>
            <a:r>
              <a:rPr lang="en-US" altLang="zh-TW" sz="2000" dirty="0" err="1">
                <a:latin typeface="Times New Roman" panose="02020603050405020304" pitchFamily="18" charset="0"/>
                <a:cs typeface="Times New Roman" panose="02020603050405020304" pitchFamily="18" charset="0"/>
              </a:rPr>
              <a:t>chrono</a:t>
            </a:r>
            <a:r>
              <a:rPr lang="en-US" altLang="zh-TW" sz="2000" dirty="0">
                <a:latin typeface="Times New Roman" panose="02020603050405020304" pitchFamily="18" charset="0"/>
                <a:cs typeface="Times New Roman" panose="02020603050405020304" pitchFamily="18" charset="0"/>
              </a:rPr>
              <a:t>&gt;</a:t>
            </a:r>
          </a:p>
          <a:p>
            <a:r>
              <a:rPr lang="en-US" altLang="zh-TW" sz="2000" dirty="0">
                <a:latin typeface="Times New Roman" panose="02020603050405020304" pitchFamily="18" charset="0"/>
                <a:cs typeface="Times New Roman" panose="02020603050405020304" pitchFamily="18" charset="0"/>
              </a:rPr>
              <a:t>#include &lt;functional&gt;</a:t>
            </a:r>
          </a:p>
          <a:p>
            <a:r>
              <a:rPr lang="en-US" altLang="zh-TW" sz="2000" dirty="0">
                <a:latin typeface="Times New Roman" panose="02020603050405020304" pitchFamily="18" charset="0"/>
                <a:cs typeface="Times New Roman" panose="02020603050405020304" pitchFamily="18" charset="0"/>
              </a:rPr>
              <a:t>#include &lt;memory&gt;</a:t>
            </a:r>
          </a:p>
          <a:p>
            <a:r>
              <a:rPr lang="en-US" altLang="zh-TW" sz="2000" dirty="0">
                <a:latin typeface="Times New Roman" panose="02020603050405020304" pitchFamily="18" charset="0"/>
                <a:cs typeface="Times New Roman" panose="02020603050405020304" pitchFamily="18" charset="0"/>
              </a:rPr>
              <a:t>#include &lt;string&gt;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/rclcpp.hpp"</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/string.hpp"</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using namespace </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chrono_literals</a:t>
            </a:r>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solidFill>
                  <a:srgbClr val="00B050"/>
                </a:solidFill>
                <a:latin typeface="Times New Roman" panose="02020603050405020304" pitchFamily="18" charset="0"/>
                <a:cs typeface="Times New Roman" panose="02020603050405020304" pitchFamily="18" charset="0"/>
              </a:rPr>
              <a:t>/* This example creates a subclass of Node and uses </a:t>
            </a:r>
            <a:r>
              <a:rPr lang="en-US" altLang="zh-TW" sz="2000" dirty="0" err="1">
                <a:solidFill>
                  <a:srgbClr val="00B050"/>
                </a:solidFill>
                <a:latin typeface="Times New Roman" panose="02020603050405020304" pitchFamily="18" charset="0"/>
                <a:cs typeface="Times New Roman" panose="02020603050405020304" pitchFamily="18" charset="0"/>
              </a:rPr>
              <a:t>std</a:t>
            </a:r>
            <a:r>
              <a:rPr lang="en-US" altLang="zh-TW" sz="2000" dirty="0">
                <a:solidFill>
                  <a:srgbClr val="00B050"/>
                </a:solidFill>
                <a:latin typeface="Times New Roman" panose="02020603050405020304" pitchFamily="18" charset="0"/>
                <a:cs typeface="Times New Roman" panose="02020603050405020304" pitchFamily="18" charset="0"/>
              </a:rPr>
              <a:t>::bind() to register a</a:t>
            </a:r>
          </a:p>
          <a:p>
            <a:r>
              <a:rPr lang="en-US" altLang="zh-TW" sz="2000" dirty="0">
                <a:solidFill>
                  <a:srgbClr val="00B050"/>
                </a:solidFill>
                <a:latin typeface="Times New Roman" panose="02020603050405020304" pitchFamily="18" charset="0"/>
                <a:cs typeface="Times New Roman" panose="02020603050405020304" pitchFamily="18" charset="0"/>
              </a:rPr>
              <a:t>* member function as a callback from the timer. */</a:t>
            </a:r>
          </a:p>
        </p:txBody>
      </p:sp>
    </p:spTree>
    <p:extLst>
      <p:ext uri="{BB962C8B-B14F-4D97-AF65-F5344CB8AC3E}">
        <p14:creationId xmlns:p14="http://schemas.microsoft.com/office/powerpoint/2010/main" val="377376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9624" y="120684"/>
            <a:ext cx="7206559" cy="1281110"/>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26337" y="1170184"/>
            <a:ext cx="8763755" cy="5417777"/>
          </a:xfrm>
        </p:spPr>
        <p:txBody>
          <a:bodyPr>
            <a:normAutofit/>
          </a:bodyPr>
          <a:lstStyle/>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cd ~/</a:t>
            </a:r>
            <a:r>
              <a:rPr lang="en-US" altLang="zh-TW" sz="2000" dirty="0" err="1">
                <a:latin typeface="Times New Roman" panose="02020603050405020304" pitchFamily="18" charset="0"/>
                <a:cs typeface="Times New Roman" panose="02020603050405020304" pitchFamily="18" charset="0"/>
              </a:rPr>
              <a:t>dev_ws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ros2 </a:t>
            </a:r>
            <a:r>
              <a:rPr lang="en-US" altLang="zh-TW" sz="2000" dirty="0" err="1">
                <a:latin typeface="Times New Roman" panose="02020603050405020304" pitchFamily="18" charset="0"/>
                <a:cs typeface="Times New Roman" panose="02020603050405020304" pitchFamily="18" charset="0"/>
              </a:rPr>
              <a:t>pkg</a:t>
            </a:r>
            <a:r>
              <a:rPr lang="en-US" altLang="zh-TW" sz="2000" dirty="0">
                <a:latin typeface="Times New Roman" panose="02020603050405020304" pitchFamily="18" charset="0"/>
                <a:cs typeface="Times New Roman" panose="02020603050405020304" pitchFamily="18" charset="0"/>
              </a:rPr>
              <a:t> create --dependencies </a:t>
            </a:r>
            <a:r>
              <a:rPr lang="en-US" altLang="zh-TW" sz="2000" dirty="0" err="1">
                <a:latin typeface="Times New Roman" panose="02020603050405020304" pitchFamily="18" charset="0"/>
                <a:cs typeface="Times New Roman" panose="02020603050405020304" pitchFamily="18" charset="0"/>
              </a:rPr>
              <a:t>cpp_srvcli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rclcpp_action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rclcpp_components</a:t>
            </a:r>
            <a:r>
              <a:rPr lang="en-US" altLang="zh-TW" sz="2000" dirty="0">
                <a:latin typeface="Times New Roman" panose="02020603050405020304" pitchFamily="18" charset="0"/>
                <a:cs typeface="Times New Roman" panose="02020603050405020304" pitchFamily="18" charset="0"/>
              </a:rPr>
              <a:t> -- </a:t>
            </a:r>
            <a:r>
              <a:rPr lang="en-US" altLang="zh-TW" sz="2000" dirty="0" err="1" smtClean="0">
                <a:latin typeface="Times New Roman" panose="02020603050405020304" pitchFamily="18" charset="0"/>
                <a:cs typeface="Times New Roman" panose="02020603050405020304" pitchFamily="18" charset="0"/>
              </a:rPr>
              <a:t>action_tutorials_cpp</a:t>
            </a:r>
            <a:endParaRPr lang="en-US" altLang="zh-TW"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Create a  /</a:t>
            </a:r>
            <a:r>
              <a:rPr lang="en-US" altLang="zh-TW" sz="2000" dirty="0" err="1">
                <a:latin typeface="Times New Roman" panose="02020603050405020304" pitchFamily="18" charset="0"/>
                <a:cs typeface="Times New Roman" panose="02020603050405020304" pitchFamily="18" charset="0"/>
              </a:rPr>
              <a:t>action_tutorials_cpp</a:t>
            </a:r>
            <a:r>
              <a:rPr lang="en-US" altLang="zh-TW" sz="2000" dirty="0">
                <a:latin typeface="Times New Roman" panose="02020603050405020304" pitchFamily="18" charset="0"/>
                <a:cs typeface="Times New Roman" panose="02020603050405020304" pitchFamily="18" charset="0"/>
              </a:rPr>
              <a:t>/include/</a:t>
            </a:r>
            <a:r>
              <a:rPr lang="en-US" altLang="zh-TW" sz="2000" dirty="0" err="1">
                <a:latin typeface="Times New Roman" panose="02020603050405020304" pitchFamily="18" charset="0"/>
                <a:cs typeface="Times New Roman" panose="02020603050405020304" pitchFamily="18" charset="0"/>
              </a:rPr>
              <a:t>action_tutorials_cpp</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visibility_control.h</a:t>
            </a:r>
            <a:endParaRPr lang="en-US" altLang="zh-TW" sz="2000"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a:xfrm>
            <a:off x="6778783" y="6222836"/>
            <a:ext cx="2057400" cy="365125"/>
          </a:xfrm>
        </p:spPr>
        <p:txBody>
          <a:bodyPr/>
          <a:lstStyle/>
          <a:p>
            <a:r>
              <a:rPr lang="en-US" altLang="zh-TW" dirty="0" smtClean="0"/>
              <a:t>38</a:t>
            </a:r>
            <a:endParaRPr lang="zh-TW" altLang="en-US"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b="76880"/>
          <a:stretch/>
        </p:blipFill>
        <p:spPr>
          <a:xfrm>
            <a:off x="432612" y="3990107"/>
            <a:ext cx="6457075" cy="2333738"/>
          </a:xfrm>
          <a:prstGeom prst="rect">
            <a:avLst/>
          </a:prstGeom>
        </p:spPr>
      </p:pic>
    </p:spTree>
    <p:extLst>
      <p:ext uri="{BB962C8B-B14F-4D97-AF65-F5344CB8AC3E}">
        <p14:creationId xmlns:p14="http://schemas.microsoft.com/office/powerpoint/2010/main" val="3327685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39089" y="120684"/>
            <a:ext cx="7478162" cy="1029708"/>
          </a:xfrm>
        </p:spPr>
        <p:txBody>
          <a:bodyPr>
            <a:normAutofit fontScale="90000"/>
          </a:bodyPr>
          <a:lstStyle/>
          <a:p>
            <a:r>
              <a:rPr lang="en-US" altLang="zh-TW" sz="4000" b="1" dirty="0">
                <a:latin typeface="Times New Roman" panose="02020603050405020304" pitchFamily="18" charset="0"/>
                <a:cs typeface="Times New Roman" panose="02020603050405020304" pitchFamily="18" charset="0"/>
              </a:rPr>
              <a:t>Writing an action server and client (C++)</a:t>
            </a:r>
            <a:endParaRPr lang="zh-TW" altLang="en-US" sz="4000" dirty="0"/>
          </a:p>
        </p:txBody>
      </p:sp>
      <p:pic>
        <p:nvPicPr>
          <p:cNvPr id="5" name="內容版面配置區 4"/>
          <p:cNvPicPr>
            <a:picLocks noGrp="1" noChangeAspect="1"/>
          </p:cNvPicPr>
          <p:nvPr>
            <p:ph idx="1"/>
          </p:nvPr>
        </p:nvPicPr>
        <p:blipFill rotWithShape="1">
          <a:blip r:embed="rId2">
            <a:extLst>
              <a:ext uri="{28A0092B-C50C-407E-A947-70E740481C1C}">
                <a14:useLocalDpi xmlns:a14="http://schemas.microsoft.com/office/drawing/2010/main" val="0"/>
              </a:ext>
            </a:extLst>
          </a:blip>
          <a:srcRect t="23956" b="40690"/>
          <a:stretch/>
        </p:blipFill>
        <p:spPr>
          <a:xfrm>
            <a:off x="134069" y="1088718"/>
            <a:ext cx="5705416" cy="3153277"/>
          </a:xfrm>
        </p:spPr>
      </p:pic>
      <p:sp>
        <p:nvSpPr>
          <p:cNvPr id="4" name="投影片編號版面配置區 3"/>
          <p:cNvSpPr>
            <a:spLocks noGrp="1"/>
          </p:cNvSpPr>
          <p:nvPr>
            <p:ph type="sldNum" sz="quarter" idx="12"/>
          </p:nvPr>
        </p:nvSpPr>
        <p:spPr/>
        <p:txBody>
          <a:bodyPr/>
          <a:lstStyle/>
          <a:p>
            <a:r>
              <a:rPr lang="en-US" altLang="zh-TW" dirty="0" smtClean="0"/>
              <a:t>39</a:t>
            </a:r>
            <a:endParaRPr lang="zh-TW" altLang="en-US" dirty="0"/>
          </a:p>
        </p:txBody>
      </p:sp>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t="59246" b="13526"/>
          <a:stretch/>
        </p:blipFill>
        <p:spPr>
          <a:xfrm>
            <a:off x="134069" y="4241995"/>
            <a:ext cx="5705416" cy="2428527"/>
          </a:xfrm>
          <a:prstGeom prst="rect">
            <a:avLst/>
          </a:prstGeom>
        </p:spPr>
      </p:pic>
      <p:pic>
        <p:nvPicPr>
          <p:cNvPr id="7" name="圖片 6"/>
          <p:cNvPicPr>
            <a:picLocks noChangeAspect="1"/>
          </p:cNvPicPr>
          <p:nvPr/>
        </p:nvPicPr>
        <p:blipFill rotWithShape="1">
          <a:blip r:embed="rId2">
            <a:extLst>
              <a:ext uri="{28A0092B-C50C-407E-A947-70E740481C1C}">
                <a14:useLocalDpi xmlns:a14="http://schemas.microsoft.com/office/drawing/2010/main" val="0"/>
              </a:ext>
            </a:extLst>
          </a:blip>
          <a:srcRect t="88458" r="33036"/>
          <a:stretch/>
        </p:blipFill>
        <p:spPr>
          <a:xfrm>
            <a:off x="3447151" y="5582063"/>
            <a:ext cx="4039499" cy="1088459"/>
          </a:xfrm>
          <a:prstGeom prst="rect">
            <a:avLst/>
          </a:prstGeom>
        </p:spPr>
      </p:pic>
    </p:spTree>
    <p:extLst>
      <p:ext uri="{BB962C8B-B14F-4D97-AF65-F5344CB8AC3E}">
        <p14:creationId xmlns:p14="http://schemas.microsoft.com/office/powerpoint/2010/main" val="3289338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4151" y="84469"/>
            <a:ext cx="7396682" cy="1264497"/>
          </a:xfrm>
        </p:spPr>
        <p:txBody>
          <a:bodyPr>
            <a:normAutofit fontScale="90000"/>
          </a:bodyPr>
          <a:lstStyle/>
          <a:p>
            <a:r>
              <a:rPr lang="en-US" altLang="zh-TW" b="1" dirty="0" smtClean="0">
                <a:latin typeface="Times New Roman" panose="02020603050405020304" pitchFamily="18" charset="0"/>
                <a:cs typeface="Times New Roman" panose="02020603050405020304" pitchFamily="18" charset="0"/>
              </a:rPr>
              <a:t>Writing an action server and client (C++)</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57" y="1708364"/>
            <a:ext cx="5338045" cy="5134043"/>
          </a:xfrm>
        </p:spPr>
      </p:pic>
      <p:sp>
        <p:nvSpPr>
          <p:cNvPr id="4" name="投影片編號版面配置區 3"/>
          <p:cNvSpPr>
            <a:spLocks noGrp="1"/>
          </p:cNvSpPr>
          <p:nvPr>
            <p:ph type="sldNum" sz="quarter" idx="12"/>
          </p:nvPr>
        </p:nvSpPr>
        <p:spPr/>
        <p:txBody>
          <a:bodyPr/>
          <a:lstStyle/>
          <a:p>
            <a:r>
              <a:rPr lang="en-US" altLang="zh-TW" dirty="0" smtClean="0"/>
              <a:t>40</a:t>
            </a:r>
            <a:endParaRPr lang="zh-TW" altLang="en-US" dirty="0"/>
          </a:p>
        </p:txBody>
      </p:sp>
      <p:sp>
        <p:nvSpPr>
          <p:cNvPr id="7" name="矩形 6"/>
          <p:cNvSpPr/>
          <p:nvPr/>
        </p:nvSpPr>
        <p:spPr>
          <a:xfrm>
            <a:off x="135804" y="1200533"/>
            <a:ext cx="7138657" cy="507831"/>
          </a:xfrm>
          <a:prstGeom prst="rect">
            <a:avLst/>
          </a:prstGeom>
        </p:spPr>
        <p:txBody>
          <a:bodyPr wrap="square">
            <a:spAutoFit/>
          </a:bodyPr>
          <a:lstStyle/>
          <a:p>
            <a:pPr>
              <a:lnSpc>
                <a:spcPct val="150000"/>
              </a:lnSpc>
            </a:pPr>
            <a:r>
              <a:rPr lang="en-US" altLang="zh-TW" dirty="0">
                <a:latin typeface="Times New Roman" panose="02020603050405020304" pitchFamily="18" charset="0"/>
                <a:cs typeface="Times New Roman" panose="02020603050405020304" pitchFamily="18" charset="0"/>
              </a:rPr>
              <a:t>Create a  </a:t>
            </a:r>
            <a:r>
              <a:rPr lang="en-US" altLang="zh-TW" dirty="0" err="1">
                <a:latin typeface="Times New Roman" panose="02020603050405020304" pitchFamily="18" charset="0"/>
                <a:cs typeface="Times New Roman" panose="02020603050405020304" pitchFamily="18" charset="0"/>
              </a:rPr>
              <a:t>dev_ws</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src</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action_tutorials_cpp</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src</a:t>
            </a:r>
            <a:r>
              <a:rPr lang="en-US" altLang="zh-TW" dirty="0">
                <a:latin typeface="Times New Roman" panose="02020603050405020304" pitchFamily="18" charset="0"/>
                <a:cs typeface="Times New Roman" panose="02020603050405020304" pitchFamily="18" charset="0"/>
              </a:rPr>
              <a:t>/fibonacci_action_server.cpp</a:t>
            </a:r>
          </a:p>
        </p:txBody>
      </p:sp>
    </p:spTree>
    <p:extLst>
      <p:ext uri="{BB962C8B-B14F-4D97-AF65-F5344CB8AC3E}">
        <p14:creationId xmlns:p14="http://schemas.microsoft.com/office/powerpoint/2010/main" val="281288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4890" y="184058"/>
            <a:ext cx="7351414" cy="89330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41</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65" y="1343001"/>
            <a:ext cx="6034060" cy="4833961"/>
          </a:xfrm>
          <a:prstGeom prst="rect">
            <a:avLst/>
          </a:prstGeom>
        </p:spPr>
      </p:pic>
    </p:spTree>
    <p:extLst>
      <p:ext uri="{BB962C8B-B14F-4D97-AF65-F5344CB8AC3E}">
        <p14:creationId xmlns:p14="http://schemas.microsoft.com/office/powerpoint/2010/main" val="1732974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1517" y="0"/>
            <a:ext cx="7170344"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pic>
        <p:nvPicPr>
          <p:cNvPr id="5" name="內容版面配置區 4"/>
          <p:cNvPicPr>
            <a:picLocks noGrp="1" noChangeAspect="1"/>
          </p:cNvPicPr>
          <p:nvPr>
            <p:ph idx="1"/>
          </p:nvPr>
        </p:nvPicPr>
        <p:blipFill rotWithShape="1">
          <a:blip r:embed="rId2">
            <a:extLst>
              <a:ext uri="{28A0092B-C50C-407E-A947-70E740481C1C}">
                <a14:useLocalDpi xmlns:a14="http://schemas.microsoft.com/office/drawing/2010/main" val="0"/>
              </a:ext>
            </a:extLst>
          </a:blip>
          <a:srcRect l="1916" r="9051" b="52587"/>
          <a:stretch/>
        </p:blipFill>
        <p:spPr>
          <a:xfrm>
            <a:off x="380246" y="1325563"/>
            <a:ext cx="5212156" cy="4233265"/>
          </a:xfrm>
        </p:spPr>
      </p:pic>
      <p:sp>
        <p:nvSpPr>
          <p:cNvPr id="4" name="投影片編號版面配置區 3"/>
          <p:cNvSpPr>
            <a:spLocks noGrp="1"/>
          </p:cNvSpPr>
          <p:nvPr>
            <p:ph type="sldNum" sz="quarter" idx="12"/>
          </p:nvPr>
        </p:nvSpPr>
        <p:spPr/>
        <p:txBody>
          <a:bodyPr/>
          <a:lstStyle/>
          <a:p>
            <a:r>
              <a:rPr lang="en-US" altLang="zh-TW" dirty="0" smtClean="0"/>
              <a:t>42</a:t>
            </a:r>
            <a:endParaRPr lang="zh-TW" altLang="en-US" dirty="0"/>
          </a:p>
        </p:txBody>
      </p:sp>
    </p:spTree>
    <p:extLst>
      <p:ext uri="{BB962C8B-B14F-4D97-AF65-F5344CB8AC3E}">
        <p14:creationId xmlns:p14="http://schemas.microsoft.com/office/powerpoint/2010/main" val="2904175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4150" y="0"/>
            <a:ext cx="7233718" cy="1164909"/>
          </a:xfrm>
        </p:spPr>
        <p:txBody>
          <a:bodyPr>
            <a:normAutofit fontScale="90000"/>
          </a:bodyPr>
          <a:lstStyle/>
          <a:p>
            <a:r>
              <a:rPr lang="en-US" altLang="zh-TW" sz="4000" b="1" dirty="0">
                <a:latin typeface="Times New Roman" panose="02020603050405020304" pitchFamily="18" charset="0"/>
                <a:cs typeface="Times New Roman" panose="02020603050405020304" pitchFamily="18" charset="0"/>
              </a:rPr>
              <a:t>Writing an action server and client (C++)</a:t>
            </a:r>
            <a:endParaRPr lang="zh-TW" altLang="en-US" sz="4000" dirty="0"/>
          </a:p>
        </p:txBody>
      </p:sp>
      <p:sp>
        <p:nvSpPr>
          <p:cNvPr id="4" name="投影片編號版面配置區 3"/>
          <p:cNvSpPr>
            <a:spLocks noGrp="1"/>
          </p:cNvSpPr>
          <p:nvPr>
            <p:ph type="sldNum" sz="quarter" idx="12"/>
          </p:nvPr>
        </p:nvSpPr>
        <p:spPr/>
        <p:txBody>
          <a:bodyPr/>
          <a:lstStyle/>
          <a:p>
            <a:r>
              <a:rPr lang="en-US" altLang="zh-TW" dirty="0" smtClean="0"/>
              <a:t>43</a:t>
            </a:r>
            <a:endParaRPr lang="zh-TW" altLang="en-US" dirty="0"/>
          </a:p>
        </p:txBody>
      </p:sp>
      <p:pic>
        <p:nvPicPr>
          <p:cNvPr id="5" name="內容版面配置區 4"/>
          <p:cNvPicPr>
            <a:picLocks noGrp="1" noChangeAspect="1"/>
          </p:cNvPicPr>
          <p:nvPr>
            <p:ph idx="1"/>
          </p:nvPr>
        </p:nvPicPr>
        <p:blipFill rotWithShape="1">
          <a:blip r:embed="rId2"/>
          <a:srcRect l="17008" t="69650" r="52494" b="5917"/>
          <a:stretch/>
        </p:blipFill>
        <p:spPr>
          <a:xfrm>
            <a:off x="154276" y="989829"/>
            <a:ext cx="5024306" cy="2264156"/>
          </a:xfrm>
          <a:prstGeom prst="rect">
            <a:avLst/>
          </a:prstGeom>
        </p:spPr>
      </p:pic>
      <p:sp>
        <p:nvSpPr>
          <p:cNvPr id="6" name="矩形 5"/>
          <p:cNvSpPr/>
          <p:nvPr/>
        </p:nvSpPr>
        <p:spPr>
          <a:xfrm>
            <a:off x="0" y="3152503"/>
            <a:ext cx="7138657" cy="458074"/>
          </a:xfrm>
          <a:prstGeom prst="rect">
            <a:avLst/>
          </a:prstGeom>
        </p:spPr>
        <p:txBody>
          <a:bodyPr wrap="square">
            <a:spAutoFit/>
          </a:bodyPr>
          <a:lstStyle/>
          <a:p>
            <a:pPr>
              <a:lnSpc>
                <a:spcPct val="150000"/>
              </a:lnSpc>
            </a:pPr>
            <a:r>
              <a:rPr lang="en-US" altLang="zh-TW" dirty="0">
                <a:latin typeface="Times New Roman" panose="02020603050405020304" pitchFamily="18" charset="0"/>
                <a:cs typeface="Times New Roman" panose="02020603050405020304" pitchFamily="18" charset="0"/>
              </a:rPr>
              <a:t>Create a  </a:t>
            </a:r>
            <a:r>
              <a:rPr lang="en-US" altLang="zh-TW" dirty="0" err="1" smtClean="0">
                <a:latin typeface="Times New Roman" panose="02020603050405020304" pitchFamily="18" charset="0"/>
                <a:cs typeface="Times New Roman" panose="02020603050405020304" pitchFamily="18" charset="0"/>
              </a:rPr>
              <a:t>dev_ws</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src</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action_tutorials_cpp</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src</a:t>
            </a:r>
            <a:r>
              <a:rPr lang="en-US" altLang="zh-TW" dirty="0" smtClean="0">
                <a:latin typeface="Times New Roman" panose="02020603050405020304" pitchFamily="18" charset="0"/>
                <a:cs typeface="Times New Roman" panose="02020603050405020304" pitchFamily="18" charset="0"/>
              </a:rPr>
              <a:t>/fibonacci_action_client.cpp</a:t>
            </a:r>
            <a:endParaRPr lang="en-US" altLang="zh-TW" dirty="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rotWithShape="1">
          <a:blip r:embed="rId3"/>
          <a:srcRect l="16954" t="17272" r="49378" b="47999"/>
          <a:stretch/>
        </p:blipFill>
        <p:spPr>
          <a:xfrm>
            <a:off x="154276" y="3610577"/>
            <a:ext cx="5558461" cy="3225226"/>
          </a:xfrm>
          <a:prstGeom prst="rect">
            <a:avLst/>
          </a:prstGeom>
        </p:spPr>
      </p:pic>
    </p:spTree>
    <p:extLst>
      <p:ext uri="{BB962C8B-B14F-4D97-AF65-F5344CB8AC3E}">
        <p14:creationId xmlns:p14="http://schemas.microsoft.com/office/powerpoint/2010/main" val="1256646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9623" y="120683"/>
            <a:ext cx="7297094" cy="1101535"/>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r>
              <a:rPr lang="en-US" altLang="zh-TW" dirty="0" smtClean="0"/>
              <a:t>44</a:t>
            </a:r>
            <a:endParaRPr lang="zh-TW" altLang="en-US" dirty="0"/>
          </a:p>
        </p:txBody>
      </p:sp>
      <p:pic>
        <p:nvPicPr>
          <p:cNvPr id="5" name="圖片 4"/>
          <p:cNvPicPr>
            <a:picLocks noChangeAspect="1"/>
          </p:cNvPicPr>
          <p:nvPr/>
        </p:nvPicPr>
        <p:blipFill rotWithShape="1">
          <a:blip r:embed="rId2"/>
          <a:srcRect l="17770" t="18958" r="49471" b="25755"/>
          <a:stretch/>
        </p:blipFill>
        <p:spPr>
          <a:xfrm>
            <a:off x="302725" y="1252079"/>
            <a:ext cx="5569211" cy="5286834"/>
          </a:xfrm>
          <a:prstGeom prst="rect">
            <a:avLst/>
          </a:prstGeom>
        </p:spPr>
      </p:pic>
    </p:spTree>
    <p:extLst>
      <p:ext uri="{BB962C8B-B14F-4D97-AF65-F5344CB8AC3E}">
        <p14:creationId xmlns:p14="http://schemas.microsoft.com/office/powerpoint/2010/main" val="1072143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8676" y="147843"/>
            <a:ext cx="7342361" cy="956680"/>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pic>
        <p:nvPicPr>
          <p:cNvPr id="6" name="內容版面配置區 5"/>
          <p:cNvPicPr>
            <a:picLocks noGrp="1" noChangeAspect="1"/>
          </p:cNvPicPr>
          <p:nvPr>
            <p:ph idx="1"/>
          </p:nvPr>
        </p:nvPicPr>
        <p:blipFill rotWithShape="1">
          <a:blip r:embed="rId2"/>
          <a:srcRect l="16879" t="26912" r="47894" b="45739"/>
          <a:stretch/>
        </p:blipFill>
        <p:spPr>
          <a:xfrm>
            <a:off x="226334" y="3478841"/>
            <a:ext cx="7007428" cy="3060072"/>
          </a:xfrm>
          <a:prstGeom prst="rect">
            <a:avLst/>
          </a:prstGeom>
        </p:spPr>
      </p:pic>
      <p:sp>
        <p:nvSpPr>
          <p:cNvPr id="4" name="投影片編號版面配置區 3"/>
          <p:cNvSpPr>
            <a:spLocks noGrp="1"/>
          </p:cNvSpPr>
          <p:nvPr>
            <p:ph type="sldNum" sz="quarter" idx="12"/>
          </p:nvPr>
        </p:nvSpPr>
        <p:spPr/>
        <p:txBody>
          <a:bodyPr/>
          <a:lstStyle/>
          <a:p>
            <a:r>
              <a:rPr lang="en-US" altLang="zh-TW" dirty="0" smtClean="0"/>
              <a:t>45</a:t>
            </a:r>
            <a:endParaRPr lang="zh-TW" altLang="en-US" dirty="0"/>
          </a:p>
        </p:txBody>
      </p:sp>
      <p:pic>
        <p:nvPicPr>
          <p:cNvPr id="5" name="圖片 4"/>
          <p:cNvPicPr>
            <a:picLocks noChangeAspect="1"/>
          </p:cNvPicPr>
          <p:nvPr/>
        </p:nvPicPr>
        <p:blipFill rotWithShape="1">
          <a:blip r:embed="rId3"/>
          <a:srcRect l="17840" t="76177" r="50623" b="5331"/>
          <a:stretch/>
        </p:blipFill>
        <p:spPr>
          <a:xfrm>
            <a:off x="226334" y="1189712"/>
            <a:ext cx="6350707" cy="2094525"/>
          </a:xfrm>
          <a:prstGeom prst="rect">
            <a:avLst/>
          </a:prstGeom>
        </p:spPr>
      </p:pic>
    </p:spTree>
    <p:extLst>
      <p:ext uri="{BB962C8B-B14F-4D97-AF65-F5344CB8AC3E}">
        <p14:creationId xmlns:p14="http://schemas.microsoft.com/office/powerpoint/2010/main" val="2587923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2103" y="145148"/>
            <a:ext cx="7392721" cy="97064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pic>
        <p:nvPicPr>
          <p:cNvPr id="7" name="內容版面配置區 6"/>
          <p:cNvPicPr>
            <a:picLocks noGrp="1" noChangeAspect="1"/>
          </p:cNvPicPr>
          <p:nvPr>
            <p:ph idx="1"/>
          </p:nvPr>
        </p:nvPicPr>
        <p:blipFill rotWithShape="1">
          <a:blip r:embed="rId2"/>
          <a:srcRect l="16997" t="22128" r="52576" b="20863"/>
          <a:stretch/>
        </p:blipFill>
        <p:spPr>
          <a:xfrm>
            <a:off x="4166722" y="1179171"/>
            <a:ext cx="4912650" cy="5177180"/>
          </a:xfrm>
          <a:prstGeom prst="rect">
            <a:avLst/>
          </a:prstGeom>
        </p:spPr>
      </p:pic>
      <p:sp>
        <p:nvSpPr>
          <p:cNvPr id="4" name="投影片編號版面配置區 3"/>
          <p:cNvSpPr>
            <a:spLocks noGrp="1"/>
          </p:cNvSpPr>
          <p:nvPr>
            <p:ph type="sldNum" sz="quarter" idx="12"/>
          </p:nvPr>
        </p:nvSpPr>
        <p:spPr/>
        <p:txBody>
          <a:bodyPr/>
          <a:lstStyle/>
          <a:p>
            <a:r>
              <a:rPr lang="en-US" altLang="zh-TW" dirty="0" smtClean="0"/>
              <a:t>46</a:t>
            </a:r>
            <a:endParaRPr lang="zh-TW" altLang="en-US" dirty="0"/>
          </a:p>
        </p:txBody>
      </p:sp>
      <p:pic>
        <p:nvPicPr>
          <p:cNvPr id="5" name="圖片 4"/>
          <p:cNvPicPr>
            <a:picLocks noChangeAspect="1"/>
          </p:cNvPicPr>
          <p:nvPr/>
        </p:nvPicPr>
        <p:blipFill rotWithShape="1">
          <a:blip r:embed="rId3"/>
          <a:srcRect l="17056" t="13074" r="58398" b="63625"/>
          <a:stretch/>
        </p:blipFill>
        <p:spPr>
          <a:xfrm>
            <a:off x="0" y="1179171"/>
            <a:ext cx="4166722" cy="2224932"/>
          </a:xfrm>
          <a:prstGeom prst="rect">
            <a:avLst/>
          </a:prstGeom>
        </p:spPr>
      </p:pic>
    </p:spTree>
    <p:extLst>
      <p:ext uri="{BB962C8B-B14F-4D97-AF65-F5344CB8AC3E}">
        <p14:creationId xmlns:p14="http://schemas.microsoft.com/office/powerpoint/2010/main" val="1629240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21805" y="111629"/>
            <a:ext cx="7754859" cy="1325563"/>
          </a:xfrm>
        </p:spPr>
        <p:txBody>
          <a:bodyPr>
            <a:normAutofit/>
          </a:bodyPr>
          <a:lstStyle/>
          <a:p>
            <a:r>
              <a:rPr lang="en-US" altLang="zh-TW" sz="4000" b="1" dirty="0">
                <a:latin typeface="Times New Roman" panose="02020603050405020304" pitchFamily="18" charset="0"/>
                <a:cs typeface="Times New Roman" panose="02020603050405020304" pitchFamily="18" charset="0"/>
              </a:rPr>
              <a:t>Writing an action server and client (C++)</a:t>
            </a:r>
            <a:endParaRPr lang="zh-TW" altLang="en-US" sz="4000" dirty="0"/>
          </a:p>
        </p:txBody>
      </p:sp>
      <p:sp>
        <p:nvSpPr>
          <p:cNvPr id="4" name="投影片編號版面配置區 3"/>
          <p:cNvSpPr>
            <a:spLocks noGrp="1"/>
          </p:cNvSpPr>
          <p:nvPr>
            <p:ph type="sldNum" sz="quarter" idx="12"/>
          </p:nvPr>
        </p:nvSpPr>
        <p:spPr/>
        <p:txBody>
          <a:bodyPr/>
          <a:lstStyle/>
          <a:p>
            <a:r>
              <a:rPr lang="en-US" altLang="zh-TW" dirty="0" smtClean="0"/>
              <a:t>47</a:t>
            </a:r>
            <a:endParaRPr lang="zh-TW" altLang="en-US" dirty="0"/>
          </a:p>
        </p:txBody>
      </p:sp>
      <p:sp>
        <p:nvSpPr>
          <p:cNvPr id="7" name="內容版面配置區 6"/>
          <p:cNvSpPr>
            <a:spLocks noGrp="1"/>
          </p:cNvSpPr>
          <p:nvPr>
            <p:ph idx="1"/>
          </p:nvPr>
        </p:nvSpPr>
        <p:spPr>
          <a:xfrm>
            <a:off x="162963" y="1247888"/>
            <a:ext cx="8673220" cy="5108463"/>
          </a:xfrm>
        </p:spPr>
        <p:txBody>
          <a:bodyPr>
            <a:noAutofit/>
          </a:bodyPr>
          <a:lstStyle/>
          <a:p>
            <a:pPr marL="0" indent="0">
              <a:buNone/>
            </a:pPr>
            <a:r>
              <a:rPr lang="en-US" altLang="zh-TW" sz="2000" dirty="0" smtClean="0">
                <a:solidFill>
                  <a:srgbClr val="FF0000"/>
                </a:solidFill>
                <a:latin typeface="Times New Roman" panose="02020603050405020304" pitchFamily="18" charset="0"/>
                <a:cs typeface="Times New Roman" panose="02020603050405020304" pitchFamily="18" charset="0"/>
              </a:rPr>
              <a:t>Create CMakeList.txt file in </a:t>
            </a:r>
            <a:r>
              <a:rPr lang="en-US" altLang="zh-TW" sz="2000" dirty="0" err="1" smtClean="0">
                <a:solidFill>
                  <a:srgbClr val="FF0000"/>
                </a:solidFill>
                <a:latin typeface="Times New Roman" panose="02020603050405020304" pitchFamily="18" charset="0"/>
                <a:cs typeface="Times New Roman" panose="02020603050405020304" pitchFamily="18" charset="0"/>
              </a:rPr>
              <a:t>action_tutorials_cpp</a:t>
            </a:r>
            <a:r>
              <a:rPr lang="en-US" altLang="zh-TW" sz="2000"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altLang="zh-TW" sz="2000" dirty="0" err="1" smtClean="0">
                <a:latin typeface="Times New Roman" panose="02020603050405020304" pitchFamily="18" charset="0"/>
                <a:cs typeface="Times New Roman" panose="02020603050405020304" pitchFamily="18" charset="0"/>
              </a:rPr>
              <a:t>cmake_minimum_required</a:t>
            </a:r>
            <a:r>
              <a:rPr lang="en-US" altLang="zh-TW" sz="2000" dirty="0" smtClean="0">
                <a:latin typeface="Times New Roman" panose="02020603050405020304" pitchFamily="18" charset="0"/>
                <a:cs typeface="Times New Roman" panose="02020603050405020304" pitchFamily="18" charset="0"/>
              </a:rPr>
              <a:t>(VERSION </a:t>
            </a:r>
            <a:r>
              <a:rPr lang="en-US" altLang="zh-TW" sz="2000" dirty="0">
                <a:latin typeface="Times New Roman" panose="02020603050405020304" pitchFamily="18" charset="0"/>
                <a:cs typeface="Times New Roman" panose="02020603050405020304" pitchFamily="18" charset="0"/>
              </a:rPr>
              <a:t>3.5)</a:t>
            </a:r>
          </a:p>
          <a:p>
            <a:pPr marL="0" indent="0">
              <a:buNone/>
            </a:pPr>
            <a:r>
              <a:rPr lang="en-US" altLang="zh-TW" sz="2000" dirty="0">
                <a:latin typeface="Times New Roman" panose="02020603050405020304" pitchFamily="18" charset="0"/>
                <a:cs typeface="Times New Roman" panose="02020603050405020304" pitchFamily="18" charset="0"/>
              </a:rPr>
              <a:t>project(</a:t>
            </a:r>
            <a:r>
              <a:rPr lang="en-US" altLang="zh-TW" sz="2000" dirty="0" err="1">
                <a:latin typeface="Times New Roman" panose="02020603050405020304" pitchFamily="18" charset="0"/>
                <a:cs typeface="Times New Roman" panose="02020603050405020304" pitchFamily="18" charset="0"/>
              </a:rPr>
              <a:t>action_tutorials_cpp</a:t>
            </a:r>
            <a:r>
              <a:rPr lang="en-US" altLang="zh-TW" sz="2000" dirty="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if(CMAKE_COMPILER_IS_GNUCXX OR CMAKE_CXX_COMPILER_ID MATCHES "Clang")</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add_compile_options</a:t>
            </a:r>
            <a:r>
              <a:rPr lang="en-US" altLang="zh-TW" sz="2000" dirty="0">
                <a:latin typeface="Times New Roman" panose="02020603050405020304" pitchFamily="18" charset="0"/>
                <a:cs typeface="Times New Roman" panose="02020603050405020304" pitchFamily="18" charset="0"/>
              </a:rPr>
              <a:t>(-Wall -</a:t>
            </a:r>
            <a:r>
              <a:rPr lang="en-US" altLang="zh-TW" sz="2000" dirty="0" err="1">
                <a:latin typeface="Times New Roman" panose="02020603050405020304" pitchFamily="18" charset="0"/>
                <a:cs typeface="Times New Roman" panose="02020603050405020304" pitchFamily="18" charset="0"/>
              </a:rPr>
              <a:t>Wextra</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Wpedantic</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err="1">
                <a:latin typeface="Times New Roman" panose="02020603050405020304" pitchFamily="18" charset="0"/>
                <a:cs typeface="Times New Roman" panose="02020603050405020304" pitchFamily="18" charset="0"/>
              </a:rPr>
              <a:t>endif</a:t>
            </a:r>
            <a:r>
              <a:rPr lang="en-US" altLang="zh-TW" sz="2000" dirty="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ament_cmake</a:t>
            </a:r>
            <a:r>
              <a:rPr lang="en-US" altLang="zh-TW" sz="2000" dirty="0">
                <a:latin typeface="Times New Roman" panose="02020603050405020304" pitchFamily="18" charset="0"/>
                <a:cs typeface="Times New Roman" panose="02020603050405020304" pitchFamily="18" charset="0"/>
              </a:rPr>
              <a:t> REQUIRED)</a:t>
            </a:r>
          </a:p>
          <a:p>
            <a:pPr marL="0" indent="0">
              <a:buNone/>
            </a:pP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cpp_srvcli</a:t>
            </a:r>
            <a:r>
              <a:rPr lang="en-US" altLang="zh-TW" sz="2000" dirty="0">
                <a:latin typeface="Times New Roman" panose="02020603050405020304" pitchFamily="18" charset="0"/>
                <a:cs typeface="Times New Roman" panose="02020603050405020304" pitchFamily="18" charset="0"/>
              </a:rPr>
              <a:t> REQUIRED)</a:t>
            </a:r>
          </a:p>
          <a:p>
            <a:pPr marL="0" indent="0">
              <a:buNone/>
            </a:pP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 REQUIRED)</a:t>
            </a:r>
          </a:p>
          <a:p>
            <a:pPr marL="0" indent="0">
              <a:buNone/>
            </a:pP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rclcpp_action</a:t>
            </a:r>
            <a:r>
              <a:rPr lang="en-US" altLang="zh-TW" sz="2000" dirty="0">
                <a:latin typeface="Times New Roman" panose="02020603050405020304" pitchFamily="18" charset="0"/>
                <a:cs typeface="Times New Roman" panose="02020603050405020304" pitchFamily="18" charset="0"/>
              </a:rPr>
              <a:t> REQUIRED)</a:t>
            </a:r>
          </a:p>
          <a:p>
            <a:pPr marL="0" indent="0">
              <a:buNone/>
            </a:pP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rclcpp_components</a:t>
            </a:r>
            <a:r>
              <a:rPr lang="en-US" altLang="zh-TW" sz="2000" dirty="0">
                <a:latin typeface="Times New Roman" panose="02020603050405020304" pitchFamily="18" charset="0"/>
                <a:cs typeface="Times New Roman" panose="02020603050405020304" pitchFamily="18" charset="0"/>
              </a:rPr>
              <a:t> REQUIRED)</a:t>
            </a:r>
            <a:endParaRPr lang="zh-TW"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5373232" y="774410"/>
            <a:ext cx="3770768" cy="2031325"/>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if(NOT CMAKE_C_STANDARD)</a:t>
            </a:r>
          </a:p>
          <a:p>
            <a:r>
              <a:rPr lang="en-US" altLang="zh-TW" dirty="0">
                <a:latin typeface="Times New Roman" panose="02020603050405020304" pitchFamily="18" charset="0"/>
                <a:cs typeface="Times New Roman" panose="02020603050405020304" pitchFamily="18" charset="0"/>
              </a:rPr>
              <a:t>  set(CMAKE_C_STANDARD 99)</a:t>
            </a:r>
          </a:p>
          <a:p>
            <a:r>
              <a:rPr lang="en-US" altLang="zh-TW" dirty="0" err="1">
                <a:latin typeface="Times New Roman" panose="02020603050405020304" pitchFamily="18" charset="0"/>
                <a:cs typeface="Times New Roman" panose="02020603050405020304" pitchFamily="18" charset="0"/>
              </a:rPr>
              <a:t>endif</a:t>
            </a:r>
            <a:r>
              <a:rPr lang="en-US" altLang="zh-TW" dirty="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if(NOT CMAKE_CXX_STANDARD)</a:t>
            </a:r>
          </a:p>
          <a:p>
            <a:r>
              <a:rPr lang="en-US" altLang="zh-TW" dirty="0">
                <a:latin typeface="Times New Roman" panose="02020603050405020304" pitchFamily="18" charset="0"/>
                <a:cs typeface="Times New Roman" panose="02020603050405020304" pitchFamily="18" charset="0"/>
              </a:rPr>
              <a:t>  set(CMAKE_CXX_STANDARD 14)</a:t>
            </a:r>
          </a:p>
          <a:p>
            <a:r>
              <a:rPr lang="en-US" altLang="zh-TW" dirty="0" err="1">
                <a:latin typeface="Times New Roman" panose="02020603050405020304" pitchFamily="18" charset="0"/>
                <a:cs typeface="Times New Roman" panose="02020603050405020304" pitchFamily="18" charset="0"/>
              </a:rPr>
              <a:t>endif</a:t>
            </a:r>
            <a:r>
              <a:rPr lang="en-US" altLang="zh-TW"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28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157" y="283646"/>
            <a:ext cx="7130171" cy="685076"/>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3" name="內容版面配置區 2"/>
          <p:cNvSpPr>
            <a:spLocks noGrp="1"/>
          </p:cNvSpPr>
          <p:nvPr>
            <p:ph idx="1"/>
          </p:nvPr>
        </p:nvSpPr>
        <p:spPr>
          <a:xfrm>
            <a:off x="340071" y="1105247"/>
            <a:ext cx="8510257" cy="5752753"/>
          </a:xfrm>
        </p:spPr>
        <p:txBody>
          <a:bodyPr>
            <a:normAutofit fontScale="92500" lnSpcReduction="10000"/>
          </a:bodyPr>
          <a:lstStyle/>
          <a:p>
            <a:pPr marL="0" indent="0">
              <a:lnSpc>
                <a:spcPct val="150000"/>
              </a:lnSpc>
              <a:buNone/>
            </a:pPr>
            <a:r>
              <a:rPr lang="en-US" altLang="zh-TW" sz="2000" dirty="0" smtClean="0">
                <a:solidFill>
                  <a:srgbClr val="00B050"/>
                </a:solidFill>
                <a:latin typeface="Times New Roman" panose="02020603050405020304" pitchFamily="18" charset="0"/>
                <a:cs typeface="Times New Roman" panose="02020603050405020304" pitchFamily="18" charset="0"/>
              </a:rPr>
              <a:t>///The </a:t>
            </a:r>
            <a:r>
              <a:rPr lang="en-US" altLang="zh-TW" sz="2000" dirty="0">
                <a:solidFill>
                  <a:srgbClr val="00B050"/>
                </a:solidFill>
                <a:latin typeface="Times New Roman" panose="02020603050405020304" pitchFamily="18" charset="0"/>
                <a:cs typeface="Times New Roman" panose="02020603050405020304" pitchFamily="18" charset="0"/>
              </a:rPr>
              <a:t>next line creates the node </a:t>
            </a:r>
            <a:r>
              <a:rPr lang="en-US" altLang="zh-TW" sz="2000" dirty="0" smtClean="0">
                <a:solidFill>
                  <a:srgbClr val="00B050"/>
                </a:solidFill>
                <a:latin typeface="Times New Roman" panose="02020603050405020304" pitchFamily="18" charset="0"/>
                <a:cs typeface="Times New Roman" panose="02020603050405020304" pitchFamily="18" charset="0"/>
              </a:rPr>
              <a:t>class </a:t>
            </a:r>
            <a:r>
              <a:rPr lang="en-US" altLang="zh-TW" sz="2000" dirty="0" err="1" smtClean="0">
                <a:solidFill>
                  <a:srgbClr val="00B050"/>
                </a:solidFill>
                <a:latin typeface="Times New Roman" panose="02020603050405020304" pitchFamily="18" charset="0"/>
                <a:cs typeface="Times New Roman" panose="02020603050405020304" pitchFamily="18" charset="0"/>
              </a:rPr>
              <a:t>MinimalPublisher</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by inheriting from </a:t>
            </a:r>
            <a:r>
              <a:rPr lang="en-US" altLang="zh-TW" sz="2000" dirty="0" err="1">
                <a:solidFill>
                  <a:srgbClr val="00B050"/>
                </a:solidFill>
                <a:latin typeface="Times New Roman" panose="02020603050405020304" pitchFamily="18" charset="0"/>
                <a:cs typeface="Times New Roman" panose="02020603050405020304" pitchFamily="18" charset="0"/>
              </a:rPr>
              <a:t>rclcpp</a:t>
            </a:r>
            <a:r>
              <a:rPr lang="en-US" altLang="zh-TW" sz="2000" dirty="0">
                <a:solidFill>
                  <a:srgbClr val="00B050"/>
                </a:solidFill>
                <a:latin typeface="Times New Roman" panose="02020603050405020304" pitchFamily="18" charset="0"/>
                <a:cs typeface="Times New Roman" panose="02020603050405020304" pitchFamily="18" charset="0"/>
              </a:rPr>
              <a:t>::</a:t>
            </a:r>
            <a:r>
              <a:rPr lang="en-US" altLang="zh-TW" sz="2000" dirty="0" smtClean="0">
                <a:solidFill>
                  <a:srgbClr val="00B050"/>
                </a:solidFill>
                <a:latin typeface="Times New Roman" panose="02020603050405020304" pitchFamily="18" charset="0"/>
                <a:cs typeface="Times New Roman" panose="02020603050405020304" pitchFamily="18" charset="0"/>
              </a:rPr>
              <a:t>Node.</a:t>
            </a:r>
          </a:p>
          <a:p>
            <a:pPr marL="0" indent="0">
              <a:lnSpc>
                <a:spcPct val="150000"/>
              </a:lnSpc>
              <a:buNone/>
            </a:pPr>
            <a:r>
              <a:rPr lang="en-US" altLang="zh-TW" sz="2000" dirty="0">
                <a:latin typeface="Times New Roman" panose="02020603050405020304" pitchFamily="18" charset="0"/>
                <a:cs typeface="Times New Roman" panose="02020603050405020304" pitchFamily="18" charset="0"/>
              </a:rPr>
              <a:t>class </a:t>
            </a: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a:latin typeface="Times New Roman" panose="02020603050405020304" pitchFamily="18" charset="0"/>
                <a:cs typeface="Times New Roman" panose="02020603050405020304" pitchFamily="18" charset="0"/>
              </a:rPr>
              <a:t> : public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Node</a:t>
            </a: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a:t>
            </a: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   public:   </a:t>
            </a:r>
            <a:r>
              <a:rPr lang="en-US" altLang="zh-TW" sz="2000" dirty="0" err="1" smtClean="0">
                <a:latin typeface="Times New Roman" panose="02020603050405020304" pitchFamily="18" charset="0"/>
                <a:cs typeface="Times New Roman" panose="02020603050405020304" pitchFamily="18" charset="0"/>
              </a:rPr>
              <a:t>MinimalPublisher</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//class </a:t>
            </a:r>
            <a:r>
              <a:rPr lang="en-US" altLang="zh-TW" sz="2000" dirty="0" err="1">
                <a:solidFill>
                  <a:srgbClr val="00B050"/>
                </a:solidFill>
                <a:latin typeface="Times New Roman" panose="02020603050405020304" pitchFamily="18" charset="0"/>
                <a:cs typeface="Times New Roman" panose="02020603050405020304" pitchFamily="18" charset="0"/>
              </a:rPr>
              <a:t>MinimalPublisher</a:t>
            </a: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code main</a:t>
            </a: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   private:   void </a:t>
            </a:r>
            <a:r>
              <a:rPr lang="en-US" altLang="zh-TW" sz="2000" dirty="0" err="1">
                <a:latin typeface="Times New Roman" panose="02020603050405020304" pitchFamily="18" charset="0"/>
                <a:cs typeface="Times New Roman" panose="02020603050405020304" pitchFamily="18" charset="0"/>
              </a:rPr>
              <a:t>timer_callback</a:t>
            </a:r>
            <a:r>
              <a:rPr lang="en-US" altLang="zh-TW" sz="2000" dirty="0" smtClean="0">
                <a:latin typeface="Times New Roman" panose="02020603050405020304" pitchFamily="18" charset="0"/>
                <a:cs typeface="Times New Roman" panose="02020603050405020304" pitchFamily="18" charset="0"/>
              </a:rPr>
              <a:t>();</a:t>
            </a: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TimerBase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SharedPtr</a:t>
            </a:r>
            <a:r>
              <a:rPr lang="en-US" altLang="zh-TW" sz="2000" dirty="0">
                <a:latin typeface="Times New Roman" panose="02020603050405020304" pitchFamily="18" charset="0"/>
                <a:cs typeface="Times New Roman" panose="02020603050405020304" pitchFamily="18" charset="0"/>
              </a:rPr>
              <a:t> timer</a:t>
            </a:r>
            <a:r>
              <a:rPr lang="en-US" altLang="zh-TW" sz="2000" dirty="0" smtClean="0">
                <a:latin typeface="Times New Roman" panose="02020603050405020304" pitchFamily="18" charset="0"/>
                <a:cs typeface="Times New Roman" panose="02020603050405020304" pitchFamily="18" charset="0"/>
              </a:rPr>
              <a:t>_; </a:t>
            </a:r>
            <a:r>
              <a:rPr lang="en-US" altLang="zh-TW" sz="2000" dirty="0" smtClean="0">
                <a:solidFill>
                  <a:srgbClr val="00B050"/>
                </a:solidFill>
                <a:latin typeface="Times New Roman" panose="02020603050405020304" pitchFamily="18" charset="0"/>
                <a:cs typeface="Times New Roman" panose="02020603050405020304" pitchFamily="18" charset="0"/>
              </a:rPr>
              <a:t>//timer</a:t>
            </a:r>
          </a:p>
          <a:p>
            <a:pPr marL="0" indent="0">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//publisher </a:t>
            </a:r>
            <a:r>
              <a:rPr lang="en-US" altLang="zh-TW" sz="2000" dirty="0" smtClean="0">
                <a:solidFill>
                  <a:srgbClr val="00B050"/>
                </a:solidFill>
                <a:latin typeface="Times New Roman" panose="02020603050405020304" pitchFamily="18" charset="0"/>
                <a:cs typeface="Times New Roman" panose="02020603050405020304" pitchFamily="18" charset="0"/>
              </a:rPr>
              <a:t>topic</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::Publisher&lt;</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::String&gt;::</a:t>
            </a:r>
            <a:r>
              <a:rPr lang="en-US" altLang="zh-TW" sz="2000" dirty="0" err="1">
                <a:latin typeface="Times New Roman" panose="02020603050405020304" pitchFamily="18" charset="0"/>
                <a:cs typeface="Times New Roman" panose="02020603050405020304" pitchFamily="18" charset="0"/>
              </a:rPr>
              <a:t>SharedPtr</a:t>
            </a:r>
            <a:r>
              <a:rPr lang="en-US" altLang="zh-TW" sz="2000" dirty="0">
                <a:latin typeface="Times New Roman" panose="02020603050405020304" pitchFamily="18" charset="0"/>
                <a:cs typeface="Times New Roman" panose="02020603050405020304" pitchFamily="18" charset="0"/>
              </a:rPr>
              <a:t> publisher</a:t>
            </a:r>
            <a:r>
              <a:rPr lang="en-US" altLang="zh-TW" sz="2000" dirty="0" smtClean="0">
                <a:latin typeface="Times New Roman" panose="02020603050405020304" pitchFamily="18" charset="0"/>
                <a:cs typeface="Times New Roman" panose="02020603050405020304" pitchFamily="18" charset="0"/>
              </a:rPr>
              <a:t>_; </a:t>
            </a:r>
          </a:p>
          <a:p>
            <a:pPr marL="0" indent="0">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size_t</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count_;</a:t>
            </a:r>
            <a:endParaRPr lang="en-US" altLang="zh-TW"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4</a:t>
            </a:r>
            <a:endParaRPr lang="zh-TW" altLang="en-US" dirty="0"/>
          </a:p>
        </p:txBody>
      </p:sp>
    </p:spTree>
    <p:extLst>
      <p:ext uri="{BB962C8B-B14F-4D97-AF65-F5344CB8AC3E}">
        <p14:creationId xmlns:p14="http://schemas.microsoft.com/office/powerpoint/2010/main" val="3559160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39088" y="111629"/>
            <a:ext cx="7492309" cy="1092481"/>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sp>
        <p:nvSpPr>
          <p:cNvPr id="3" name="內容版面配置區 2"/>
          <p:cNvSpPr>
            <a:spLocks noGrp="1"/>
          </p:cNvSpPr>
          <p:nvPr>
            <p:ph idx="1"/>
          </p:nvPr>
        </p:nvSpPr>
        <p:spPr>
          <a:xfrm>
            <a:off x="358177" y="1327684"/>
            <a:ext cx="8673220" cy="4656657"/>
          </a:xfrm>
        </p:spPr>
        <p:txBody>
          <a:bodyPr>
            <a:normAutofit fontScale="92500" lnSpcReduction="20000"/>
          </a:bodyPr>
          <a:lstStyle/>
          <a:p>
            <a:pPr marL="0" indent="0">
              <a:buNone/>
            </a:pPr>
            <a:r>
              <a:rPr lang="en-US" altLang="zh-TW" sz="2000" dirty="0">
                <a:latin typeface="Times New Roman" panose="02020603050405020304" pitchFamily="18" charset="0"/>
                <a:cs typeface="Times New Roman" panose="02020603050405020304" pitchFamily="18" charset="0"/>
              </a:rPr>
              <a:t>if(BUILD_TESTING)</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find_package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ament_lint_auto</a:t>
            </a:r>
            <a:r>
              <a:rPr lang="en-US" altLang="zh-TW" sz="2000" dirty="0">
                <a:latin typeface="Times New Roman" panose="02020603050405020304" pitchFamily="18" charset="0"/>
                <a:cs typeface="Times New Roman" panose="02020603050405020304" pitchFamily="18" charset="0"/>
              </a:rPr>
              <a:t> REQUIRED)</a:t>
            </a:r>
          </a:p>
          <a:p>
            <a:pPr marL="0" indent="0">
              <a:buNone/>
            </a:pP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ament_lint_auto_find_test_dependencies</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err="1">
                <a:latin typeface="Times New Roman" panose="02020603050405020304" pitchFamily="18" charset="0"/>
                <a:cs typeface="Times New Roman" panose="02020603050405020304" pitchFamily="18" charset="0"/>
              </a:rPr>
              <a:t>endif</a:t>
            </a: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add_library</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action_server</a:t>
            </a:r>
            <a:r>
              <a:rPr lang="en-US" altLang="zh-TW" sz="2000" dirty="0">
                <a:latin typeface="Times New Roman" panose="02020603050405020304" pitchFamily="18" charset="0"/>
                <a:cs typeface="Times New Roman" panose="02020603050405020304" pitchFamily="18" charset="0"/>
              </a:rPr>
              <a:t> SHARED</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/fibonacci_action_server.cpp)</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target_include_directories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action_server</a:t>
            </a:r>
            <a:r>
              <a:rPr lang="en-US" altLang="zh-TW" sz="2000" dirty="0">
                <a:latin typeface="Times New Roman" panose="02020603050405020304" pitchFamily="18" charset="0"/>
                <a:cs typeface="Times New Roman" panose="02020603050405020304" pitchFamily="18" charset="0"/>
              </a:rPr>
              <a:t> PRIVATE</a:t>
            </a:r>
          </a:p>
          <a:p>
            <a:pPr marL="0" indent="0">
              <a:buNone/>
            </a:pPr>
            <a:r>
              <a:rPr lang="en-US" altLang="zh-TW" sz="2000" dirty="0">
                <a:latin typeface="Times New Roman" panose="02020603050405020304" pitchFamily="18" charset="0"/>
                <a:cs typeface="Times New Roman" panose="02020603050405020304" pitchFamily="18" charset="0"/>
              </a:rPr>
              <a:t>  $&lt;BUILD_INTERFACE:${CMAKE_CURRENT_SOURCE_DIR}/include&gt;</a:t>
            </a:r>
          </a:p>
          <a:p>
            <a:pPr marL="0" indent="0">
              <a:buNone/>
            </a:pPr>
            <a:r>
              <a:rPr lang="en-US" altLang="zh-TW" sz="2000" dirty="0">
                <a:latin typeface="Times New Roman" panose="02020603050405020304" pitchFamily="18" charset="0"/>
                <a:cs typeface="Times New Roman" panose="02020603050405020304" pitchFamily="18" charset="0"/>
              </a:rPr>
              <a:t>  $&lt;</a:t>
            </a:r>
            <a:r>
              <a:rPr lang="en-US" altLang="zh-TW" sz="2000" dirty="0" err="1">
                <a:latin typeface="Times New Roman" panose="02020603050405020304" pitchFamily="18" charset="0"/>
                <a:cs typeface="Times New Roman" panose="02020603050405020304" pitchFamily="18" charset="0"/>
              </a:rPr>
              <a:t>INSTALL_INTERFACE:include</a:t>
            </a:r>
            <a:r>
              <a:rPr lang="en-US" altLang="zh-TW" sz="2000" dirty="0">
                <a:latin typeface="Times New Roman" panose="02020603050405020304" pitchFamily="18" charset="0"/>
                <a:cs typeface="Times New Roman" panose="02020603050405020304" pitchFamily="18" charset="0"/>
              </a:rPr>
              <a:t>&gt;)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target_compile_definitions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action_server</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PRIVATE "ACTION_TUTORIALS_CPP_BUILDING_DLL</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48</a:t>
            </a:r>
            <a:endParaRPr lang="zh-TW" altLang="en-US" dirty="0"/>
          </a:p>
        </p:txBody>
      </p:sp>
    </p:spTree>
    <p:extLst>
      <p:ext uri="{BB962C8B-B14F-4D97-AF65-F5344CB8AC3E}">
        <p14:creationId xmlns:p14="http://schemas.microsoft.com/office/powerpoint/2010/main" val="2981725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9624" y="129736"/>
            <a:ext cx="7383666" cy="866145"/>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sp>
        <p:nvSpPr>
          <p:cNvPr id="3" name="內容版面配置區 2"/>
          <p:cNvSpPr>
            <a:spLocks noGrp="1"/>
          </p:cNvSpPr>
          <p:nvPr>
            <p:ph idx="1"/>
          </p:nvPr>
        </p:nvSpPr>
        <p:spPr>
          <a:xfrm>
            <a:off x="248404" y="995881"/>
            <a:ext cx="8764886" cy="5649363"/>
          </a:xfrm>
        </p:spPr>
        <p:txBody>
          <a:bodyPr>
            <a:normAutofit fontScale="85000" lnSpcReduction="10000"/>
          </a:bodyPr>
          <a:lstStyle/>
          <a:p>
            <a:pPr marL="0" indent="0">
              <a:buNone/>
            </a:pPr>
            <a:r>
              <a:rPr lang="en-US" altLang="zh-TW" sz="2400" dirty="0" err="1" smtClean="0">
                <a:latin typeface="Times New Roman" panose="02020603050405020304" pitchFamily="18" charset="0"/>
                <a:cs typeface="Times New Roman" panose="02020603050405020304" pitchFamily="18" charset="0"/>
              </a:rPr>
              <a:t>ament_target_dependencies</a:t>
            </a:r>
            <a:r>
              <a:rPr lang="en-US" altLang="zh-TW" sz="2400" dirty="0" smtClean="0">
                <a:latin typeface="Times New Roman" panose="02020603050405020304" pitchFamily="18" charset="0"/>
                <a:cs typeface="Times New Roman" panose="02020603050405020304" pitchFamily="18" charset="0"/>
              </a:rPr>
              <a:t>(</a:t>
            </a:r>
            <a:r>
              <a:rPr lang="en-US" altLang="zh-TW" sz="2400" dirty="0" err="1" smtClean="0">
                <a:latin typeface="Times New Roman" panose="02020603050405020304" pitchFamily="18" charset="0"/>
                <a:cs typeface="Times New Roman" panose="02020603050405020304" pitchFamily="18" charset="0"/>
              </a:rPr>
              <a:t>action_server</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cpp_srvcli</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t>
            </a:r>
            <a:r>
              <a:rPr lang="en-US" altLang="zh-TW" sz="2400" dirty="0" err="1" smtClean="0">
                <a:latin typeface="Times New Roman" panose="02020603050405020304" pitchFamily="18" charset="0"/>
                <a:cs typeface="Times New Roman" panose="02020603050405020304" pitchFamily="18" charset="0"/>
              </a:rPr>
              <a:t>rclcpp</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rclcpp_action</a:t>
            </a:r>
            <a:r>
              <a:rPr lang="en-US" altLang="zh-TW" sz="2400" dirty="0">
                <a:latin typeface="Times New Roman" panose="02020603050405020304" pitchFamily="18" charset="0"/>
                <a:cs typeface="Times New Roman" panose="02020603050405020304" pitchFamily="18" charset="0"/>
              </a:rPr>
              <a:t>"</a:t>
            </a:r>
          </a:p>
          <a:p>
            <a:pPr marL="0" indent="0">
              <a:buNone/>
            </a:pP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rclcpp_components</a:t>
            </a:r>
            <a:r>
              <a:rPr lang="en-US" altLang="zh-TW" sz="2400" dirty="0">
                <a:latin typeface="Times New Roman" panose="02020603050405020304" pitchFamily="18" charset="0"/>
                <a:cs typeface="Times New Roman" panose="02020603050405020304" pitchFamily="18" charset="0"/>
              </a:rPr>
              <a:t>")</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400" dirty="0" err="1">
                <a:latin typeface="Times New Roman" panose="02020603050405020304" pitchFamily="18" charset="0"/>
                <a:cs typeface="Times New Roman" panose="02020603050405020304" pitchFamily="18" charset="0"/>
              </a:rPr>
              <a:t>rclcpp_components_register_node</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action_server</a:t>
            </a:r>
            <a:r>
              <a:rPr lang="en-US" altLang="zh-TW" sz="2400" dirty="0">
                <a:latin typeface="Times New Roman" panose="02020603050405020304" pitchFamily="18" charset="0"/>
                <a:cs typeface="Times New Roman" panose="02020603050405020304" pitchFamily="18" charset="0"/>
              </a:rPr>
              <a:t> PLUGIN "</a:t>
            </a:r>
            <a:r>
              <a:rPr lang="en-US" altLang="zh-TW" sz="2400" dirty="0" err="1">
                <a:latin typeface="Times New Roman" panose="02020603050405020304" pitchFamily="18" charset="0"/>
                <a:cs typeface="Times New Roman" panose="02020603050405020304" pitchFamily="18" charset="0"/>
              </a:rPr>
              <a:t>action_tutorials_cpp</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FibonacciActionServer</a:t>
            </a:r>
            <a:r>
              <a:rPr lang="en-US" altLang="zh-TW" sz="2400" dirty="0">
                <a:latin typeface="Times New Roman" panose="02020603050405020304" pitchFamily="18" charset="0"/>
                <a:cs typeface="Times New Roman" panose="02020603050405020304" pitchFamily="18" charset="0"/>
              </a:rPr>
              <a:t>" EXECUTABLE </a:t>
            </a:r>
            <a:r>
              <a:rPr lang="en-US" altLang="zh-TW" sz="2400" dirty="0" err="1">
                <a:latin typeface="Times New Roman" panose="02020603050405020304" pitchFamily="18" charset="0"/>
                <a:cs typeface="Times New Roman" panose="02020603050405020304" pitchFamily="18" charset="0"/>
              </a:rPr>
              <a:t>fibonacci_action_server</a:t>
            </a:r>
            <a:r>
              <a:rPr lang="en-US" altLang="zh-TW" sz="2400" dirty="0" smtClean="0">
                <a:latin typeface="Times New Roman" panose="02020603050405020304" pitchFamily="18" charset="0"/>
                <a:cs typeface="Times New Roman" panose="02020603050405020304" pitchFamily="18" charset="0"/>
              </a:rPr>
              <a:t>)</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400" dirty="0" err="1">
                <a:latin typeface="Times New Roman" panose="02020603050405020304" pitchFamily="18" charset="0"/>
                <a:cs typeface="Times New Roman" panose="02020603050405020304" pitchFamily="18" charset="0"/>
              </a:rPr>
              <a:t>add_library</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action_client</a:t>
            </a:r>
            <a:r>
              <a:rPr lang="en-US" altLang="zh-TW" sz="2400" dirty="0">
                <a:latin typeface="Times New Roman" panose="02020603050405020304" pitchFamily="18" charset="0"/>
                <a:cs typeface="Times New Roman" panose="02020603050405020304" pitchFamily="18" charset="0"/>
              </a:rPr>
              <a:t> SHARED</a:t>
            </a:r>
          </a:p>
          <a:p>
            <a:pPr marL="0" indent="0">
              <a:buNone/>
            </a:pP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src</a:t>
            </a:r>
            <a:r>
              <a:rPr lang="en-US" altLang="zh-TW" sz="2400" dirty="0">
                <a:latin typeface="Times New Roman" panose="02020603050405020304" pitchFamily="18" charset="0"/>
                <a:cs typeface="Times New Roman" panose="02020603050405020304" pitchFamily="18" charset="0"/>
              </a:rPr>
              <a:t>/fibonacci_action_client.cpp)</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400" dirty="0" err="1">
                <a:latin typeface="Times New Roman" panose="02020603050405020304" pitchFamily="18" charset="0"/>
                <a:cs typeface="Times New Roman" panose="02020603050405020304" pitchFamily="18" charset="0"/>
              </a:rPr>
              <a:t>target_include_directories</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action_client</a:t>
            </a:r>
            <a:r>
              <a:rPr lang="en-US" altLang="zh-TW" sz="2400" dirty="0">
                <a:latin typeface="Times New Roman" panose="02020603050405020304" pitchFamily="18" charset="0"/>
                <a:cs typeface="Times New Roman" panose="02020603050405020304" pitchFamily="18" charset="0"/>
              </a:rPr>
              <a:t> PRIVATE</a:t>
            </a:r>
          </a:p>
          <a:p>
            <a:pPr marL="0" indent="0">
              <a:buNone/>
            </a:pPr>
            <a:r>
              <a:rPr lang="en-US" altLang="zh-TW" sz="2400" dirty="0">
                <a:latin typeface="Times New Roman" panose="02020603050405020304" pitchFamily="18" charset="0"/>
                <a:cs typeface="Times New Roman" panose="02020603050405020304" pitchFamily="18" charset="0"/>
              </a:rPr>
              <a:t>  $&lt;BUILD_INTERFACE:${CMAKE_CURRENT_SOURCE_DIR}/include&gt;</a:t>
            </a:r>
          </a:p>
          <a:p>
            <a:pPr marL="0" indent="0">
              <a:buNone/>
            </a:pPr>
            <a:r>
              <a:rPr lang="en-US" altLang="zh-TW" sz="2400" dirty="0">
                <a:latin typeface="Times New Roman" panose="02020603050405020304" pitchFamily="18" charset="0"/>
                <a:cs typeface="Times New Roman" panose="02020603050405020304" pitchFamily="18" charset="0"/>
              </a:rPr>
              <a:t>  $&lt;</a:t>
            </a:r>
            <a:r>
              <a:rPr lang="en-US" altLang="zh-TW" sz="2400" dirty="0" err="1">
                <a:latin typeface="Times New Roman" panose="02020603050405020304" pitchFamily="18" charset="0"/>
                <a:cs typeface="Times New Roman" panose="02020603050405020304" pitchFamily="18" charset="0"/>
              </a:rPr>
              <a:t>INSTALL_INTERFACE:include</a:t>
            </a:r>
            <a:r>
              <a:rPr lang="en-US" altLang="zh-TW" sz="2400" dirty="0">
                <a:latin typeface="Times New Roman" panose="02020603050405020304" pitchFamily="18" charset="0"/>
                <a:cs typeface="Times New Roman" panose="02020603050405020304" pitchFamily="18" charset="0"/>
              </a:rPr>
              <a:t>&gt;)</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400" dirty="0" err="1">
                <a:latin typeface="Times New Roman" panose="02020603050405020304" pitchFamily="18" charset="0"/>
                <a:cs typeface="Times New Roman" panose="02020603050405020304" pitchFamily="18" charset="0"/>
              </a:rPr>
              <a:t>target_compile_definitions</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action_client</a:t>
            </a: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  PRIVATE "ACTION_TUTORIALS_CPP_BUILDING_DLL")</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49</a:t>
            </a:r>
            <a:endParaRPr lang="zh-TW" altLang="en-US" dirty="0"/>
          </a:p>
        </p:txBody>
      </p:sp>
    </p:spTree>
    <p:extLst>
      <p:ext uri="{BB962C8B-B14F-4D97-AF65-F5344CB8AC3E}">
        <p14:creationId xmlns:p14="http://schemas.microsoft.com/office/powerpoint/2010/main" val="1068599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75302" y="184057"/>
            <a:ext cx="7460057"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(C++)</a:t>
            </a:r>
            <a:endParaRPr lang="zh-TW" altLang="en-US" dirty="0"/>
          </a:p>
        </p:txBody>
      </p:sp>
      <p:sp>
        <p:nvSpPr>
          <p:cNvPr id="3" name="內容版面配置區 2"/>
          <p:cNvSpPr>
            <a:spLocks noGrp="1"/>
          </p:cNvSpPr>
          <p:nvPr>
            <p:ph idx="1"/>
          </p:nvPr>
        </p:nvSpPr>
        <p:spPr>
          <a:xfrm>
            <a:off x="325925" y="1485060"/>
            <a:ext cx="8483097" cy="5160184"/>
          </a:xfrm>
        </p:spPr>
        <p:txBody>
          <a:bodyPr>
            <a:noAutofit/>
          </a:bodyPr>
          <a:lstStyle/>
          <a:p>
            <a:pPr marL="0" indent="0">
              <a:buNone/>
            </a:pPr>
            <a:r>
              <a:rPr lang="en-US" altLang="zh-TW" sz="2000" dirty="0" err="1" smtClean="0">
                <a:latin typeface="Times New Roman" panose="02020603050405020304" pitchFamily="18" charset="0"/>
                <a:cs typeface="Times New Roman" panose="02020603050405020304" pitchFamily="18" charset="0"/>
              </a:rPr>
              <a:t>ament_target_dependencies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action_client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cpp_srvcli</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rclcpp</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rclcpp_action</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rclcpp_components</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p>
          <a:p>
            <a:pPr marL="0" indent="0">
              <a:buNone/>
            </a:pPr>
            <a:r>
              <a:rPr lang="en-US" altLang="zh-TW" sz="2000" dirty="0" err="1">
                <a:latin typeface="Times New Roman" panose="02020603050405020304" pitchFamily="18" charset="0"/>
                <a:cs typeface="Times New Roman" panose="02020603050405020304" pitchFamily="18" charset="0"/>
              </a:rPr>
              <a:t>rclcpp_components_register_node</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action_client</a:t>
            </a:r>
            <a:r>
              <a:rPr lang="en-US" altLang="zh-TW" sz="2000" dirty="0">
                <a:latin typeface="Times New Roman" panose="02020603050405020304" pitchFamily="18" charset="0"/>
                <a:cs typeface="Times New Roman" panose="02020603050405020304" pitchFamily="18" charset="0"/>
              </a:rPr>
              <a:t> PLUGIN "</a:t>
            </a:r>
            <a:r>
              <a:rPr lang="en-US" altLang="zh-TW" sz="2000" dirty="0" err="1">
                <a:latin typeface="Times New Roman" panose="02020603050405020304" pitchFamily="18" charset="0"/>
                <a:cs typeface="Times New Roman" panose="02020603050405020304" pitchFamily="18" charset="0"/>
              </a:rPr>
              <a:t>action_tutorials_cpp</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FibonacciActionClient</a:t>
            </a:r>
            <a:r>
              <a:rPr lang="en-US" altLang="zh-TW" sz="2000" dirty="0">
                <a:latin typeface="Times New Roman" panose="02020603050405020304" pitchFamily="18" charset="0"/>
                <a:cs typeface="Times New Roman" panose="02020603050405020304" pitchFamily="18" charset="0"/>
              </a:rPr>
              <a:t>" EXECUTABLE </a:t>
            </a:r>
            <a:r>
              <a:rPr lang="en-US" altLang="zh-TW" sz="2000" dirty="0" err="1">
                <a:latin typeface="Times New Roman" panose="02020603050405020304" pitchFamily="18" charset="0"/>
                <a:cs typeface="Times New Roman" panose="02020603050405020304" pitchFamily="18" charset="0"/>
              </a:rPr>
              <a:t>fibonacci_action_client</a:t>
            </a:r>
            <a:r>
              <a:rPr lang="en-US" altLang="zh-TW" sz="2000" dirty="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install(TARGETS </a:t>
            </a:r>
            <a:r>
              <a:rPr lang="en-US" altLang="zh-TW" sz="2000" dirty="0" err="1" smtClean="0">
                <a:latin typeface="Times New Roman" panose="02020603050405020304" pitchFamily="18" charset="0"/>
                <a:cs typeface="Times New Roman" panose="02020603050405020304" pitchFamily="18" charset="0"/>
              </a:rPr>
              <a:t>action_server</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action_client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ARCHIVE DESTINATION lib</a:t>
            </a:r>
          </a:p>
          <a:p>
            <a:pPr marL="0" indent="0">
              <a:buNone/>
            </a:pPr>
            <a:r>
              <a:rPr lang="en-US" altLang="zh-TW" sz="2000" dirty="0">
                <a:latin typeface="Times New Roman" panose="02020603050405020304" pitchFamily="18" charset="0"/>
                <a:cs typeface="Times New Roman" panose="02020603050405020304" pitchFamily="18" charset="0"/>
              </a:rPr>
              <a:t>  LIBRARY DESTINATION lib</a:t>
            </a:r>
          </a:p>
          <a:p>
            <a:pPr marL="0" indent="0">
              <a:buNone/>
            </a:pPr>
            <a:r>
              <a:rPr lang="en-US" altLang="zh-TW" sz="2000" dirty="0">
                <a:latin typeface="Times New Roman" panose="02020603050405020304" pitchFamily="18" charset="0"/>
                <a:cs typeface="Times New Roman" panose="02020603050405020304" pitchFamily="18" charset="0"/>
              </a:rPr>
              <a:t>  RUNTIME DESTINATION bin</a:t>
            </a: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err="1">
                <a:latin typeface="Times New Roman" panose="02020603050405020304" pitchFamily="18" charset="0"/>
                <a:cs typeface="Times New Roman" panose="02020603050405020304" pitchFamily="18" charset="0"/>
              </a:rPr>
              <a:t>ament_package</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50</a:t>
            </a:r>
            <a:endParaRPr lang="zh-TW" altLang="en-US" dirty="0"/>
          </a:p>
        </p:txBody>
      </p:sp>
    </p:spTree>
    <p:extLst>
      <p:ext uri="{BB962C8B-B14F-4D97-AF65-F5344CB8AC3E}">
        <p14:creationId xmlns:p14="http://schemas.microsoft.com/office/powerpoint/2010/main" val="35738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8316" y="66362"/>
            <a:ext cx="7374614" cy="1325563"/>
          </a:xfrm>
        </p:spPr>
        <p:txBody>
          <a:bodyPr>
            <a:normAutofit/>
          </a:bodyPr>
          <a:lstStyle/>
          <a:p>
            <a:r>
              <a:rPr lang="en-US" altLang="zh-TW" sz="4000" b="1" dirty="0">
                <a:latin typeface="Times New Roman" panose="02020603050405020304" pitchFamily="18" charset="0"/>
                <a:cs typeface="Times New Roman" panose="02020603050405020304" pitchFamily="18" charset="0"/>
              </a:rPr>
              <a:t>Writing an action server and client (C++)</a:t>
            </a:r>
            <a:endParaRPr lang="zh-TW" altLang="en-US" sz="4000" dirty="0"/>
          </a:p>
        </p:txBody>
      </p:sp>
      <p:sp>
        <p:nvSpPr>
          <p:cNvPr id="3" name="內容版面配置區 2"/>
          <p:cNvSpPr>
            <a:spLocks noGrp="1"/>
          </p:cNvSpPr>
          <p:nvPr>
            <p:ph idx="1"/>
          </p:nvPr>
        </p:nvSpPr>
        <p:spPr>
          <a:xfrm>
            <a:off x="266510" y="1318630"/>
            <a:ext cx="8696419" cy="5402845"/>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Run </a:t>
            </a:r>
            <a:r>
              <a:rPr lang="en-US" altLang="zh-TW" sz="2000" dirty="0" err="1" smtClean="0">
                <a:latin typeface="Times New Roman" panose="02020603050405020304" pitchFamily="18" charset="0"/>
                <a:cs typeface="Times New Roman" panose="02020603050405020304" pitchFamily="18" charset="0"/>
              </a:rPr>
              <a:t>action_tutorials_cpp</a:t>
            </a:r>
            <a:r>
              <a:rPr lang="en-US" altLang="zh-TW" sz="2000" dirty="0" smtClean="0">
                <a:latin typeface="Times New Roman" panose="02020603050405020304" pitchFamily="18" charset="0"/>
                <a:cs typeface="Times New Roman" panose="02020603050405020304" pitchFamily="18" charset="0"/>
              </a:rPr>
              <a:t> </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Command</a:t>
            </a:r>
            <a:r>
              <a:rPr lang="zh-TW" altLang="en-US"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colcon</a:t>
            </a:r>
            <a:r>
              <a:rPr lang="en-US" altLang="zh-TW" sz="2000" dirty="0" smtClean="0">
                <a:latin typeface="Times New Roman" panose="02020603050405020304" pitchFamily="18" charset="0"/>
                <a:cs typeface="Times New Roman" panose="02020603050405020304" pitchFamily="18" charset="0"/>
              </a:rPr>
              <a:t> build</a:t>
            </a: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ros2 run </a:t>
            </a:r>
            <a:r>
              <a:rPr lang="en-US" altLang="zh-TW" sz="2000" dirty="0" err="1">
                <a:latin typeface="Times New Roman" panose="02020603050405020304" pitchFamily="18" charset="0"/>
                <a:cs typeface="Times New Roman" panose="02020603050405020304" pitchFamily="18" charset="0"/>
              </a:rPr>
              <a:t>action_tutorials_cpp</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f</a:t>
            </a:r>
            <a:r>
              <a:rPr lang="en-US" altLang="zh-TW" sz="2000" dirty="0" err="1" smtClean="0">
                <a:latin typeface="Times New Roman" panose="02020603050405020304" pitchFamily="18" charset="0"/>
                <a:cs typeface="Times New Roman" panose="02020603050405020304" pitchFamily="18" charset="0"/>
              </a:rPr>
              <a:t>ibonacci_action_server</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ros2 run </a:t>
            </a:r>
            <a:r>
              <a:rPr lang="en-US" altLang="zh-TW" sz="2000" dirty="0" err="1" smtClean="0">
                <a:latin typeface="Times New Roman" panose="02020603050405020304" pitchFamily="18" charset="0"/>
                <a:cs typeface="Times New Roman" panose="02020603050405020304" pitchFamily="18" charset="0"/>
              </a:rPr>
              <a:t>action_tutorials_cpp</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fibonacci_action_client</a:t>
            </a: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51</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3275309"/>
            <a:ext cx="4223596" cy="2911179"/>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021" y="3275308"/>
            <a:ext cx="4638167" cy="3196929"/>
          </a:xfrm>
          <a:prstGeom prst="rect">
            <a:avLst/>
          </a:prstGeom>
        </p:spPr>
      </p:pic>
    </p:spTree>
    <p:extLst>
      <p:ext uri="{BB962C8B-B14F-4D97-AF65-F5344CB8AC3E}">
        <p14:creationId xmlns:p14="http://schemas.microsoft.com/office/powerpoint/2010/main" val="3626494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15889" y="0"/>
            <a:ext cx="7886700"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a:t>
            </a:r>
            <a:r>
              <a:rPr lang="en-US" altLang="zh-TW" b="1" dirty="0" smtClean="0">
                <a:latin typeface="Times New Roman" panose="02020603050405020304" pitchFamily="18" charset="0"/>
                <a:cs typeface="Times New Roman" panose="02020603050405020304" pitchFamily="18" charset="0"/>
              </a:rPr>
              <a:t>(Python)</a:t>
            </a:r>
            <a:endParaRPr lang="zh-TW" altLang="en-US" dirty="0"/>
          </a:p>
        </p:txBody>
      </p:sp>
      <p:sp>
        <p:nvSpPr>
          <p:cNvPr id="3" name="內容版面配置區 2"/>
          <p:cNvSpPr>
            <a:spLocks noGrp="1"/>
          </p:cNvSpPr>
          <p:nvPr>
            <p:ph idx="1"/>
          </p:nvPr>
        </p:nvSpPr>
        <p:spPr>
          <a:xfrm>
            <a:off x="293672" y="1325562"/>
            <a:ext cx="8732633" cy="5395913"/>
          </a:xfrm>
        </p:spPr>
        <p:txBody>
          <a:bodyPr>
            <a:normAutofit/>
          </a:bodyPr>
          <a:lstStyle/>
          <a:p>
            <a:pPr marL="0" indent="0">
              <a:lnSpc>
                <a:spcPct val="100000"/>
              </a:lnSpc>
              <a:buNone/>
            </a:pPr>
            <a:r>
              <a:rPr lang="en-US" altLang="zh-TW" sz="2000" dirty="0">
                <a:latin typeface="Times New Roman" panose="02020603050405020304" pitchFamily="18" charset="0"/>
                <a:cs typeface="Times New Roman" panose="02020603050405020304" pitchFamily="18" charset="0"/>
              </a:rPr>
              <a:t>Command</a:t>
            </a:r>
            <a:r>
              <a:rPr lang="zh-TW" altLang="en-US"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288000" indent="0">
              <a:lnSpc>
                <a:spcPct val="100000"/>
              </a:lnSpc>
              <a:buNone/>
            </a:pPr>
            <a:r>
              <a:rPr lang="en-US" altLang="zh-TW" sz="2000" dirty="0">
                <a:latin typeface="Times New Roman" panose="02020603050405020304" pitchFamily="18" charset="0"/>
                <a:cs typeface="Times New Roman" panose="02020603050405020304" pitchFamily="18" charset="0"/>
              </a:rPr>
              <a:t>cd ~/</a:t>
            </a:r>
            <a:r>
              <a:rPr lang="en-US" altLang="zh-TW" sz="2000" dirty="0" err="1">
                <a:latin typeface="Times New Roman" panose="02020603050405020304" pitchFamily="18" charset="0"/>
                <a:cs typeface="Times New Roman" panose="02020603050405020304" pitchFamily="18" charset="0"/>
              </a:rPr>
              <a:t>dev_ws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a:p>
            <a:pPr marL="288000" indent="0">
              <a:lnSpc>
                <a:spcPct val="100000"/>
              </a:lnSpc>
              <a:buNone/>
            </a:pPr>
            <a:r>
              <a:rPr lang="en-US" altLang="zh-TW" sz="2000" dirty="0">
                <a:latin typeface="Times New Roman" panose="02020603050405020304" pitchFamily="18" charset="0"/>
                <a:cs typeface="Times New Roman" panose="02020603050405020304" pitchFamily="18" charset="0"/>
              </a:rPr>
              <a:t>ros2 </a:t>
            </a:r>
            <a:r>
              <a:rPr lang="en-US" altLang="zh-TW" sz="2000" dirty="0" err="1">
                <a:latin typeface="Times New Roman" panose="02020603050405020304" pitchFamily="18" charset="0"/>
                <a:cs typeface="Times New Roman" panose="02020603050405020304" pitchFamily="18" charset="0"/>
              </a:rPr>
              <a:t>pkg</a:t>
            </a:r>
            <a:r>
              <a:rPr lang="en-US" altLang="zh-TW" sz="2000" dirty="0">
                <a:latin typeface="Times New Roman" panose="02020603050405020304" pitchFamily="18" charset="0"/>
                <a:cs typeface="Times New Roman" panose="02020603050405020304" pitchFamily="18" charset="0"/>
              </a:rPr>
              <a:t> create --dependencies </a:t>
            </a:r>
            <a:r>
              <a:rPr lang="en-US" altLang="zh-TW" sz="2000" dirty="0" err="1">
                <a:latin typeface="Times New Roman" panose="02020603050405020304" pitchFamily="18" charset="0"/>
                <a:cs typeface="Times New Roman" panose="02020603050405020304" pitchFamily="18" charset="0"/>
              </a:rPr>
              <a:t>cpp_srvcli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ament_python</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action_tutorials_cpp</a:t>
            </a:r>
            <a:endParaRPr lang="en-US" altLang="zh-TW" sz="2000" dirty="0" smtClean="0">
              <a:latin typeface="Times New Roman" panose="02020603050405020304" pitchFamily="18" charset="0"/>
              <a:cs typeface="Times New Roman" panose="02020603050405020304" pitchFamily="18" charset="0"/>
            </a:endParaRPr>
          </a:p>
          <a:p>
            <a:pPr marL="0" indent="0">
              <a:lnSpc>
                <a:spcPct val="100000"/>
              </a:lnSpc>
              <a:buNone/>
            </a:pPr>
            <a:r>
              <a:rPr lang="en-US" altLang="zh-TW" sz="2000" dirty="0" smtClean="0">
                <a:latin typeface="Times New Roman" panose="02020603050405020304" pitchFamily="18" charset="0"/>
                <a:cs typeface="Times New Roman" panose="02020603050405020304" pitchFamily="18" charset="0"/>
              </a:rPr>
              <a:t>    Create a fibonacci_action_server.py</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in </a:t>
            </a:r>
            <a:r>
              <a:rPr lang="en-US" altLang="zh-TW" sz="2000" dirty="0">
                <a:latin typeface="Times New Roman" panose="02020603050405020304" pitchFamily="18" charset="0"/>
                <a:cs typeface="Times New Roman" panose="02020603050405020304" pitchFamily="18" charset="0"/>
              </a:rPr>
              <a:t>a  </a:t>
            </a:r>
            <a:r>
              <a:rPr lang="en-US" altLang="zh-TW" sz="2000" dirty="0" smtClean="0">
                <a:latin typeface="Times New Roman" panose="02020603050405020304" pitchFamily="18" charset="0"/>
                <a:cs typeface="Times New Roman" panose="02020603050405020304" pitchFamily="18" charset="0"/>
              </a:rPr>
              <a:t>  </a:t>
            </a:r>
          </a:p>
          <a:p>
            <a:pPr marL="0" indent="0">
              <a:lnSpc>
                <a:spcPct val="10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dev_ws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action_tutorials_python</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action_tutorials_python</a:t>
            </a:r>
            <a:endParaRPr lang="en-US" altLang="zh-TW" sz="2000" dirty="0" smtClean="0">
              <a:latin typeface="Times New Roman" panose="02020603050405020304" pitchFamily="18" charset="0"/>
              <a:cs typeface="Times New Roman" panose="02020603050405020304" pitchFamily="18" charset="0"/>
            </a:endParaRPr>
          </a:p>
          <a:p>
            <a:pPr marL="0" indent="0">
              <a:lnSpc>
                <a:spcPct val="10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p>
        </p:txBody>
      </p:sp>
      <p:sp>
        <p:nvSpPr>
          <p:cNvPr id="4" name="投影片編號版面配置區 3"/>
          <p:cNvSpPr>
            <a:spLocks noGrp="1"/>
          </p:cNvSpPr>
          <p:nvPr>
            <p:ph type="sldNum" sz="quarter" idx="12"/>
          </p:nvPr>
        </p:nvSpPr>
        <p:spPr/>
        <p:txBody>
          <a:bodyPr/>
          <a:lstStyle/>
          <a:p>
            <a:r>
              <a:rPr lang="en-US" altLang="zh-TW" dirty="0" smtClean="0"/>
              <a:t>52</a:t>
            </a:r>
            <a:endParaRPr lang="zh-TW" altLang="en-US" dirty="0"/>
          </a:p>
        </p:txBody>
      </p:sp>
      <p:pic>
        <p:nvPicPr>
          <p:cNvPr id="5" name="圖片 4"/>
          <p:cNvPicPr>
            <a:picLocks noChangeAspect="1"/>
          </p:cNvPicPr>
          <p:nvPr/>
        </p:nvPicPr>
        <p:blipFill rotWithShape="1">
          <a:blip r:embed="rId2"/>
          <a:srcRect l="16699" t="14612" r="67211" b="70445"/>
          <a:stretch/>
        </p:blipFill>
        <p:spPr>
          <a:xfrm>
            <a:off x="293672" y="3918425"/>
            <a:ext cx="3746484" cy="1957274"/>
          </a:xfrm>
          <a:prstGeom prst="rect">
            <a:avLst/>
          </a:prstGeom>
        </p:spPr>
      </p:pic>
      <p:pic>
        <p:nvPicPr>
          <p:cNvPr id="6" name="圖片 5"/>
          <p:cNvPicPr>
            <a:picLocks noChangeAspect="1"/>
          </p:cNvPicPr>
          <p:nvPr/>
        </p:nvPicPr>
        <p:blipFill rotWithShape="1">
          <a:blip r:embed="rId2"/>
          <a:srcRect l="16699" t="31590" r="61429" b="48911"/>
          <a:stretch/>
        </p:blipFill>
        <p:spPr>
          <a:xfrm>
            <a:off x="4281753" y="4091521"/>
            <a:ext cx="4352394" cy="2182532"/>
          </a:xfrm>
          <a:prstGeom prst="rect">
            <a:avLst/>
          </a:prstGeom>
        </p:spPr>
      </p:pic>
    </p:spTree>
    <p:extLst>
      <p:ext uri="{BB962C8B-B14F-4D97-AF65-F5344CB8AC3E}">
        <p14:creationId xmlns:p14="http://schemas.microsoft.com/office/powerpoint/2010/main" val="1826835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56785" y="0"/>
            <a:ext cx="7315200"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(Python)</a:t>
            </a: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53</a:t>
            </a:r>
            <a:endParaRPr lang="zh-TW" altLang="en-US" dirty="0"/>
          </a:p>
        </p:txBody>
      </p:sp>
      <p:sp>
        <p:nvSpPr>
          <p:cNvPr id="6" name="內容版面配置區 5"/>
          <p:cNvSpPr>
            <a:spLocks noGrp="1"/>
          </p:cNvSpPr>
          <p:nvPr>
            <p:ph idx="1"/>
          </p:nvPr>
        </p:nvSpPr>
        <p:spPr>
          <a:xfrm>
            <a:off x="226337" y="1225975"/>
            <a:ext cx="8745648" cy="4851400"/>
          </a:xfrm>
        </p:spPr>
        <p:txBody>
          <a:bodyPr>
            <a:noAutofit/>
          </a:bodyPr>
          <a:lstStyle/>
          <a:p>
            <a:pPr marL="0" indent="0">
              <a:buNone/>
            </a:pPr>
            <a:endParaRPr lang="en-US" altLang="zh-TW" sz="2000" dirty="0">
              <a:latin typeface="Times New Roman" panose="02020603050405020304" pitchFamily="18" charset="0"/>
              <a:cs typeface="Times New Roman" panose="02020603050405020304" pitchFamily="18" charset="0"/>
            </a:endParaRPr>
          </a:p>
        </p:txBody>
      </p:sp>
      <p:pic>
        <p:nvPicPr>
          <p:cNvPr id="9" name="圖片 8"/>
          <p:cNvPicPr>
            <a:picLocks noChangeAspect="1"/>
          </p:cNvPicPr>
          <p:nvPr/>
        </p:nvPicPr>
        <p:blipFill rotWithShape="1">
          <a:blip r:embed="rId2"/>
          <a:srcRect l="18513" t="17602" r="47284" b="44893"/>
          <a:stretch/>
        </p:blipFill>
        <p:spPr>
          <a:xfrm>
            <a:off x="144855" y="1156355"/>
            <a:ext cx="6447815" cy="3976959"/>
          </a:xfrm>
          <a:prstGeom prst="rect">
            <a:avLst/>
          </a:prstGeom>
        </p:spPr>
      </p:pic>
      <p:pic>
        <p:nvPicPr>
          <p:cNvPr id="10" name="圖片 9"/>
          <p:cNvPicPr>
            <a:picLocks noChangeAspect="1"/>
          </p:cNvPicPr>
          <p:nvPr/>
        </p:nvPicPr>
        <p:blipFill rotWithShape="1">
          <a:blip r:embed="rId2"/>
          <a:srcRect l="17003" t="60406" r="60844" b="20971"/>
          <a:stretch/>
        </p:blipFill>
        <p:spPr>
          <a:xfrm>
            <a:off x="4293854" y="4167125"/>
            <a:ext cx="4653800" cy="2200619"/>
          </a:xfrm>
          <a:prstGeom prst="rect">
            <a:avLst/>
          </a:prstGeom>
        </p:spPr>
      </p:pic>
    </p:spTree>
    <p:extLst>
      <p:ext uri="{BB962C8B-B14F-4D97-AF65-F5344CB8AC3E}">
        <p14:creationId xmlns:p14="http://schemas.microsoft.com/office/powerpoint/2010/main" val="1409083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2103" y="0"/>
            <a:ext cx="7320293"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(Python)</a:t>
            </a:r>
            <a:endParaRPr lang="zh-TW" altLang="en-US" dirty="0"/>
          </a:p>
        </p:txBody>
      </p:sp>
      <p:sp>
        <p:nvSpPr>
          <p:cNvPr id="3" name="內容版面配置區 2"/>
          <p:cNvSpPr>
            <a:spLocks noGrp="1"/>
          </p:cNvSpPr>
          <p:nvPr>
            <p:ph idx="1"/>
          </p:nvPr>
        </p:nvSpPr>
        <p:spPr>
          <a:xfrm>
            <a:off x="275565" y="1246204"/>
            <a:ext cx="8741686" cy="5611796"/>
          </a:xfrm>
        </p:spPr>
        <p:txBody>
          <a:bodyPr/>
          <a:lstStyle/>
          <a:p>
            <a:pPr marL="0" indent="0">
              <a:lnSpc>
                <a:spcPct val="100000"/>
              </a:lnSpc>
              <a:buNone/>
            </a:pPr>
            <a:r>
              <a:rPr lang="en-US" altLang="zh-TW" sz="2000" dirty="0">
                <a:latin typeface="Times New Roman" panose="02020603050405020304" pitchFamily="18" charset="0"/>
                <a:cs typeface="Times New Roman" panose="02020603050405020304" pitchFamily="18" charset="0"/>
              </a:rPr>
              <a:t>Create a fibonacci_action_server.py in a    </a:t>
            </a:r>
            <a:r>
              <a:rPr lang="en-US" altLang="zh-TW" sz="2000" dirty="0" smtClean="0">
                <a:latin typeface="Times New Roman" panose="02020603050405020304" pitchFamily="18" charset="0"/>
                <a:cs typeface="Times New Roman" panose="02020603050405020304" pitchFamily="18" charset="0"/>
              </a:rPr>
              <a:t>                               </a:t>
            </a:r>
          </a:p>
          <a:p>
            <a:pPr marL="0" indent="0">
              <a:lnSpc>
                <a:spcPct val="10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dev_ws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src</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action_tutorials_python</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action_tutorials_python</a:t>
            </a:r>
            <a:endParaRPr lang="en-US" altLang="zh-TW" sz="2000" dirty="0">
              <a:latin typeface="Times New Roman" panose="02020603050405020304" pitchFamily="18" charset="0"/>
              <a:cs typeface="Times New Roman" panose="02020603050405020304" pitchFamily="18" charset="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54</a:t>
            </a:r>
            <a:endParaRPr lang="zh-TW" altLang="en-US" dirty="0"/>
          </a:p>
        </p:txBody>
      </p:sp>
      <p:pic>
        <p:nvPicPr>
          <p:cNvPr id="5" name="圖片 4"/>
          <p:cNvPicPr>
            <a:picLocks noChangeAspect="1"/>
          </p:cNvPicPr>
          <p:nvPr/>
        </p:nvPicPr>
        <p:blipFill rotWithShape="1">
          <a:blip r:embed="rId2"/>
          <a:srcRect l="17161" t="13078" r="35625" b="42019"/>
          <a:stretch/>
        </p:blipFill>
        <p:spPr>
          <a:xfrm>
            <a:off x="112601" y="2018320"/>
            <a:ext cx="8470084" cy="4593232"/>
          </a:xfrm>
          <a:prstGeom prst="rect">
            <a:avLst/>
          </a:prstGeom>
        </p:spPr>
      </p:pic>
    </p:spTree>
    <p:extLst>
      <p:ext uri="{BB962C8B-B14F-4D97-AF65-F5344CB8AC3E}">
        <p14:creationId xmlns:p14="http://schemas.microsoft.com/office/powerpoint/2010/main" val="4200940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43050" y="90535"/>
            <a:ext cx="7302185" cy="1131683"/>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Writing an action server and client (Python)</a:t>
            </a:r>
            <a:endParaRPr lang="zh-TW" altLang="en-US" dirty="0"/>
          </a:p>
        </p:txBody>
      </p:sp>
      <p:sp>
        <p:nvSpPr>
          <p:cNvPr id="3" name="內容版面配置區 2"/>
          <p:cNvSpPr>
            <a:spLocks noGrp="1"/>
          </p:cNvSpPr>
          <p:nvPr>
            <p:ph idx="1"/>
          </p:nvPr>
        </p:nvSpPr>
        <p:spPr>
          <a:xfrm>
            <a:off x="248405" y="1222218"/>
            <a:ext cx="8705472" cy="5254232"/>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Edit package a action_tutorials_python/setup.py</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a:xfrm>
            <a:off x="6896477" y="6407497"/>
            <a:ext cx="2057400" cy="365125"/>
          </a:xfrm>
        </p:spPr>
        <p:txBody>
          <a:bodyPr/>
          <a:lstStyle/>
          <a:p>
            <a:r>
              <a:rPr lang="en-US" altLang="zh-TW" dirty="0" smtClean="0"/>
              <a:t>54</a:t>
            </a:r>
            <a:endParaRPr lang="zh-TW" altLang="en-US" dirty="0"/>
          </a:p>
        </p:txBody>
      </p:sp>
      <p:pic>
        <p:nvPicPr>
          <p:cNvPr id="5" name="圖片 4"/>
          <p:cNvPicPr>
            <a:picLocks noChangeAspect="1"/>
          </p:cNvPicPr>
          <p:nvPr/>
        </p:nvPicPr>
        <p:blipFill rotWithShape="1">
          <a:blip r:embed="rId2"/>
          <a:srcRect l="16922" t="24404" r="50039" b="20852"/>
          <a:stretch/>
        </p:blipFill>
        <p:spPr>
          <a:xfrm>
            <a:off x="1547858" y="1671322"/>
            <a:ext cx="5314386" cy="4953214"/>
          </a:xfrm>
          <a:prstGeom prst="rect">
            <a:avLst/>
          </a:prstGeom>
        </p:spPr>
      </p:pic>
      <p:cxnSp>
        <p:nvCxnSpPr>
          <p:cNvPr id="7" name="直線接點 6"/>
          <p:cNvCxnSpPr/>
          <p:nvPr/>
        </p:nvCxnSpPr>
        <p:spPr>
          <a:xfrm flipH="1">
            <a:off x="2145671" y="5703683"/>
            <a:ext cx="9054" cy="371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154725" y="5703683"/>
            <a:ext cx="470751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862244" y="5703683"/>
            <a:ext cx="0" cy="371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2145671" y="6074875"/>
            <a:ext cx="47165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1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53933" y="33530"/>
            <a:ext cx="7886700"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(Python)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55</a:t>
            </a:r>
            <a:endParaRPr lang="zh-TW" altLang="en-US" dirty="0"/>
          </a:p>
        </p:txBody>
      </p:sp>
      <p:pic>
        <p:nvPicPr>
          <p:cNvPr id="5" name="圖片 4"/>
          <p:cNvPicPr>
            <a:picLocks noChangeAspect="1"/>
          </p:cNvPicPr>
          <p:nvPr/>
        </p:nvPicPr>
        <p:blipFill rotWithShape="1">
          <a:blip r:embed="rId2"/>
          <a:srcRect l="18484" t="24947" r="47629" b="35828"/>
          <a:stretch/>
        </p:blipFill>
        <p:spPr>
          <a:xfrm>
            <a:off x="113932" y="1454431"/>
            <a:ext cx="6373258" cy="4149663"/>
          </a:xfrm>
          <a:prstGeom prst="rect">
            <a:avLst/>
          </a:prstGeom>
        </p:spPr>
      </p:pic>
      <p:pic>
        <p:nvPicPr>
          <p:cNvPr id="6" name="圖片 5"/>
          <p:cNvPicPr>
            <a:picLocks noChangeAspect="1"/>
          </p:cNvPicPr>
          <p:nvPr/>
        </p:nvPicPr>
        <p:blipFill rotWithShape="1">
          <a:blip r:embed="rId3"/>
          <a:srcRect l="17001" t="54585" r="65585" b="21057"/>
          <a:stretch/>
        </p:blipFill>
        <p:spPr>
          <a:xfrm>
            <a:off x="5183068" y="1454432"/>
            <a:ext cx="3831722" cy="3014804"/>
          </a:xfrm>
          <a:prstGeom prst="rect">
            <a:avLst/>
          </a:prstGeom>
        </p:spPr>
      </p:pic>
    </p:spTree>
    <p:extLst>
      <p:ext uri="{BB962C8B-B14F-4D97-AF65-F5344CB8AC3E}">
        <p14:creationId xmlns:p14="http://schemas.microsoft.com/office/powerpoint/2010/main" val="1338301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88729" y="0"/>
            <a:ext cx="7419881" cy="1325563"/>
          </a:xfrm>
        </p:spPr>
        <p:txBody>
          <a:bodyPr/>
          <a:lstStyle/>
          <a:p>
            <a:r>
              <a:rPr lang="en-US" altLang="zh-TW" b="1" dirty="0">
                <a:latin typeface="Times New Roman" panose="02020603050405020304" pitchFamily="18" charset="0"/>
                <a:cs typeface="Times New Roman" panose="02020603050405020304" pitchFamily="18" charset="0"/>
              </a:rPr>
              <a:t>Writing an action server and client (Python)</a:t>
            </a:r>
            <a:endParaRPr lang="zh-TW" altLang="en-US" dirty="0"/>
          </a:p>
        </p:txBody>
      </p:sp>
      <p:sp>
        <p:nvSpPr>
          <p:cNvPr id="3" name="內容版面配置區 2"/>
          <p:cNvSpPr>
            <a:spLocks noGrp="1"/>
          </p:cNvSpPr>
          <p:nvPr>
            <p:ph idx="1"/>
          </p:nvPr>
        </p:nvSpPr>
        <p:spPr>
          <a:xfrm>
            <a:off x="257458" y="1325562"/>
            <a:ext cx="8651152" cy="5395913"/>
          </a:xfrm>
        </p:spPr>
        <p:txBody>
          <a:bodyPr/>
          <a:lstStyle/>
          <a:p>
            <a:pPr marL="0" indent="0">
              <a:buNone/>
            </a:pPr>
            <a:r>
              <a:rPr lang="en-US" altLang="zh-TW" sz="2000" dirty="0">
                <a:latin typeface="Times New Roman" panose="02020603050405020304" pitchFamily="18" charset="0"/>
                <a:cs typeface="Times New Roman" panose="02020603050405020304" pitchFamily="18" charset="0"/>
              </a:rPr>
              <a:t>Run </a:t>
            </a:r>
            <a:r>
              <a:rPr lang="en-US" altLang="zh-TW" sz="2000" dirty="0" err="1" smtClean="0">
                <a:latin typeface="Times New Roman" panose="02020603050405020304" pitchFamily="18" charset="0"/>
                <a:cs typeface="Times New Roman" panose="02020603050405020304" pitchFamily="18" charset="0"/>
              </a:rPr>
              <a:t>action_tutorials_python</a:t>
            </a:r>
            <a:r>
              <a:rPr lang="en-US" altLang="zh-TW" sz="2000" dirty="0" smtClean="0">
                <a:latin typeface="Times New Roman" panose="02020603050405020304" pitchFamily="18" charset="0"/>
                <a:cs typeface="Times New Roman" panose="02020603050405020304" pitchFamily="18" charset="0"/>
              </a:rPr>
              <a:t> </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Command</a:t>
            </a:r>
            <a:r>
              <a:rPr lang="zh-TW" altLang="en-US"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colcon</a:t>
            </a:r>
            <a:r>
              <a:rPr lang="en-US" altLang="zh-TW" sz="2000" dirty="0">
                <a:latin typeface="Times New Roman" panose="02020603050405020304" pitchFamily="18" charset="0"/>
                <a:cs typeface="Times New Roman" panose="02020603050405020304" pitchFamily="18" charset="0"/>
              </a:rPr>
              <a:t> build</a:t>
            </a: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ros2 run </a:t>
            </a:r>
            <a:r>
              <a:rPr lang="en-US" altLang="zh-TW" sz="2000" dirty="0" err="1" smtClean="0">
                <a:latin typeface="Times New Roman" panose="02020603050405020304" pitchFamily="18" charset="0"/>
                <a:cs typeface="Times New Roman" panose="02020603050405020304" pitchFamily="18" charset="0"/>
              </a:rPr>
              <a:t>action_tutorials_python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action_server</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ros2 run </a:t>
            </a:r>
            <a:r>
              <a:rPr lang="en-US" altLang="zh-TW" sz="2000" dirty="0" err="1" smtClean="0">
                <a:latin typeface="Times New Roman" panose="02020603050405020304" pitchFamily="18" charset="0"/>
                <a:cs typeface="Times New Roman" panose="02020603050405020304" pitchFamily="18" charset="0"/>
              </a:rPr>
              <a:t>action_tutorials_</a:t>
            </a:r>
            <a:r>
              <a:rPr lang="en-US" altLang="zh-TW" sz="2000" dirty="0" err="1">
                <a:latin typeface="Times New Roman" panose="02020603050405020304" pitchFamily="18" charset="0"/>
                <a:cs typeface="Times New Roman" panose="02020603050405020304" pitchFamily="18" charset="0"/>
              </a:rPr>
              <a:t>python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action_client</a:t>
            </a:r>
            <a:endParaRPr lang="en-US" altLang="zh-TW" sz="2000" dirty="0">
              <a:latin typeface="Times New Roman" panose="02020603050405020304" pitchFamily="18" charset="0"/>
              <a:cs typeface="Times New Roman" panose="02020603050405020304" pitchFamily="18" charset="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r>
              <a:rPr lang="en-US" altLang="zh-TW" dirty="0" smtClean="0"/>
              <a:t>56</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8" y="3476531"/>
            <a:ext cx="4290338" cy="2957182"/>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958" y="3476531"/>
            <a:ext cx="4290338" cy="2957182"/>
          </a:xfrm>
          <a:prstGeom prst="rect">
            <a:avLst/>
          </a:prstGeom>
        </p:spPr>
      </p:pic>
    </p:spTree>
    <p:extLst>
      <p:ext uri="{BB962C8B-B14F-4D97-AF65-F5344CB8AC3E}">
        <p14:creationId xmlns:p14="http://schemas.microsoft.com/office/powerpoint/2010/main" val="217335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8677" y="193111"/>
            <a:ext cx="7106970" cy="793718"/>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3" name="內容版面配置區 2"/>
          <p:cNvSpPr>
            <a:spLocks noGrp="1"/>
          </p:cNvSpPr>
          <p:nvPr>
            <p:ph idx="1"/>
          </p:nvPr>
        </p:nvSpPr>
        <p:spPr>
          <a:xfrm>
            <a:off x="181070" y="1332352"/>
            <a:ext cx="8736594" cy="5206561"/>
          </a:xfrm>
        </p:spPr>
        <p:txBody>
          <a:bodyPr>
            <a:normAutofit lnSpcReduction="10000"/>
          </a:bodyPr>
          <a:lstStyle/>
          <a:p>
            <a:pPr marL="0" indent="0">
              <a:buNone/>
            </a:pP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smtClean="0">
                <a:latin typeface="Times New Roman" panose="02020603050405020304" pitchFamily="18" charset="0"/>
                <a:cs typeface="Times New Roman" panose="02020603050405020304" pitchFamily="18" charset="0"/>
              </a:rPr>
              <a:t>()  : </a:t>
            </a:r>
            <a:r>
              <a:rPr lang="en-US" altLang="zh-TW" sz="2000" dirty="0">
                <a:latin typeface="Times New Roman" panose="02020603050405020304" pitchFamily="18" charset="0"/>
                <a:cs typeface="Times New Roman" panose="02020603050405020304" pitchFamily="18" charset="0"/>
              </a:rPr>
              <a:t>Node("</a:t>
            </a:r>
            <a:r>
              <a:rPr lang="en-US" altLang="zh-TW" sz="2000" dirty="0" err="1">
                <a:latin typeface="Times New Roman" panose="02020603050405020304" pitchFamily="18" charset="0"/>
                <a:cs typeface="Times New Roman" panose="02020603050405020304" pitchFamily="18" charset="0"/>
              </a:rPr>
              <a:t>minimal_publisher</a:t>
            </a:r>
            <a:r>
              <a:rPr lang="en-US" altLang="zh-TW" sz="2000" dirty="0">
                <a:latin typeface="Times New Roman" panose="02020603050405020304" pitchFamily="18" charset="0"/>
                <a:cs typeface="Times New Roman" panose="02020603050405020304" pitchFamily="18" charset="0"/>
              </a:rPr>
              <a:t>"), count_(0)</a:t>
            </a: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publisher_ = this-&gt;</a:t>
            </a:r>
            <a:r>
              <a:rPr lang="en-US" altLang="zh-TW" sz="2000" dirty="0" err="1">
                <a:latin typeface="Times New Roman" panose="02020603050405020304" pitchFamily="18" charset="0"/>
                <a:cs typeface="Times New Roman" panose="02020603050405020304" pitchFamily="18" charset="0"/>
              </a:rPr>
              <a:t>create_publisher</a:t>
            </a:r>
            <a:r>
              <a:rPr lang="en-US" altLang="zh-TW" sz="2000" dirty="0">
                <a:latin typeface="Times New Roman" panose="02020603050405020304" pitchFamily="18" charset="0"/>
                <a:cs typeface="Times New Roman" panose="02020603050405020304" pitchFamily="18" charset="0"/>
              </a:rPr>
              <a:t>&lt;</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::String&gt;("topic", 10);</a:t>
            </a:r>
          </a:p>
          <a:p>
            <a:pPr marL="0" indent="0">
              <a:buNone/>
            </a:pPr>
            <a:r>
              <a:rPr lang="en-US" altLang="zh-TW" sz="2000" dirty="0">
                <a:latin typeface="Times New Roman" panose="02020603050405020304" pitchFamily="18" charset="0"/>
                <a:cs typeface="Times New Roman" panose="02020603050405020304" pitchFamily="18" charset="0"/>
              </a:rPr>
              <a:t>      timer_ = this-&gt;</a:t>
            </a:r>
            <a:r>
              <a:rPr lang="en-US" altLang="zh-TW" sz="2000" dirty="0" err="1">
                <a:latin typeface="Times New Roman" panose="02020603050405020304" pitchFamily="18" charset="0"/>
                <a:cs typeface="Times New Roman" panose="02020603050405020304" pitchFamily="18" charset="0"/>
              </a:rPr>
              <a:t>create_wall_timer</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500ms, </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::bind(&amp;</a:t>
            </a: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timer_callback</a:t>
            </a:r>
            <a:r>
              <a:rPr lang="en-US" altLang="zh-TW" sz="2000" dirty="0">
                <a:latin typeface="Times New Roman" panose="02020603050405020304" pitchFamily="18" charset="0"/>
                <a:cs typeface="Times New Roman" panose="02020603050405020304" pitchFamily="18" charset="0"/>
              </a:rPr>
              <a:t>, this));</a:t>
            </a:r>
          </a:p>
          <a:p>
            <a:pPr marL="0" indent="0">
              <a:buNone/>
            </a:pP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void </a:t>
            </a:r>
            <a:r>
              <a:rPr lang="en-US" altLang="zh-TW" sz="2000" dirty="0" err="1">
                <a:latin typeface="Times New Roman" panose="02020603050405020304" pitchFamily="18" charset="0"/>
                <a:cs typeface="Times New Roman" panose="02020603050405020304" pitchFamily="18" charset="0"/>
              </a:rPr>
              <a:t>timer_callback</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//publisher while loop</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auto message = </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message.data</a:t>
            </a:r>
            <a:r>
              <a:rPr lang="en-US" altLang="zh-TW" sz="2000" dirty="0">
                <a:latin typeface="Times New Roman" panose="02020603050405020304" pitchFamily="18" charset="0"/>
                <a:cs typeface="Times New Roman" panose="02020603050405020304" pitchFamily="18" charset="0"/>
              </a:rPr>
              <a:t> = "Hello, world! " + </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to_string</a:t>
            </a:r>
            <a:r>
              <a:rPr lang="en-US" altLang="zh-TW" sz="2000" dirty="0">
                <a:latin typeface="Times New Roman" panose="02020603050405020304" pitchFamily="18" charset="0"/>
                <a:cs typeface="Times New Roman" panose="02020603050405020304" pitchFamily="18" charset="0"/>
              </a:rPr>
              <a:t>(count_++);</a:t>
            </a:r>
          </a:p>
          <a:p>
            <a:pPr marL="0" indent="0">
              <a:buNone/>
            </a:pPr>
            <a:r>
              <a:rPr lang="en-US" altLang="zh-TW" sz="2000" dirty="0">
                <a:latin typeface="Times New Roman" panose="02020603050405020304" pitchFamily="18" charset="0"/>
                <a:cs typeface="Times New Roman" panose="02020603050405020304" pitchFamily="18" charset="0"/>
              </a:rPr>
              <a:t>      RCLCPP_INFO(this-&gt;</a:t>
            </a:r>
            <a:r>
              <a:rPr lang="en-US" altLang="zh-TW" sz="2000" dirty="0" err="1">
                <a:latin typeface="Times New Roman" panose="02020603050405020304" pitchFamily="18" charset="0"/>
                <a:cs typeface="Times New Roman" panose="02020603050405020304" pitchFamily="18" charset="0"/>
              </a:rPr>
              <a:t>get_logger</a:t>
            </a:r>
            <a:r>
              <a:rPr lang="en-US" altLang="zh-TW" sz="2000" dirty="0">
                <a:latin typeface="Times New Roman" panose="02020603050405020304" pitchFamily="18" charset="0"/>
                <a:cs typeface="Times New Roman" panose="02020603050405020304" pitchFamily="18" charset="0"/>
              </a:rPr>
              <a:t>(), "Publishing: '%s'", </a:t>
            </a:r>
            <a:r>
              <a:rPr lang="en-US" altLang="zh-TW" sz="2000" dirty="0" err="1">
                <a:latin typeface="Times New Roman" panose="02020603050405020304" pitchFamily="18" charset="0"/>
                <a:cs typeface="Times New Roman" panose="02020603050405020304" pitchFamily="18" charset="0"/>
              </a:rPr>
              <a:t>message.data.c_str</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publisher_-&gt;publish(message);</a:t>
            </a: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5</a:t>
            </a:r>
            <a:endParaRPr lang="zh-TW" altLang="en-US" dirty="0"/>
          </a:p>
        </p:txBody>
      </p:sp>
    </p:spTree>
    <p:extLst>
      <p:ext uri="{BB962C8B-B14F-4D97-AF65-F5344CB8AC3E}">
        <p14:creationId xmlns:p14="http://schemas.microsoft.com/office/powerpoint/2010/main" val="9967923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127" y="0"/>
            <a:ext cx="7767873" cy="1325563"/>
          </a:xfrm>
        </p:spPr>
        <p:txBody>
          <a:bodyPr/>
          <a:lstStyle/>
          <a:p>
            <a:r>
              <a:rPr lang="en-US" altLang="zh-TW" b="1" dirty="0">
                <a:latin typeface="Times New Roman" panose="02020603050405020304" pitchFamily="18" charset="0"/>
                <a:cs typeface="Times New Roman" panose="02020603050405020304" pitchFamily="18" charset="0"/>
              </a:rPr>
              <a:t>C</a:t>
            </a:r>
            <a:r>
              <a:rPr lang="en-US" altLang="zh-TW" b="1" dirty="0" smtClean="0">
                <a:latin typeface="Times New Roman" panose="02020603050405020304" pitchFamily="18" charset="0"/>
                <a:cs typeface="Times New Roman" panose="02020603050405020304" pitchFamily="18" charset="0"/>
              </a:rPr>
              <a:t>heck action feedback message</a:t>
            </a:r>
            <a:endParaRPr lang="zh-TW" altLang="en-US" dirty="0"/>
          </a:p>
        </p:txBody>
      </p:sp>
      <p:sp>
        <p:nvSpPr>
          <p:cNvPr id="3" name="內容版面配置區 2"/>
          <p:cNvSpPr>
            <a:spLocks noGrp="1"/>
          </p:cNvSpPr>
          <p:nvPr>
            <p:ph idx="1"/>
          </p:nvPr>
        </p:nvSpPr>
        <p:spPr>
          <a:xfrm>
            <a:off x="230296" y="1200934"/>
            <a:ext cx="8451977" cy="5520541"/>
          </a:xfrm>
        </p:spPr>
        <p:txBody>
          <a:bodyPr>
            <a:normAutofit/>
          </a:bodyPr>
          <a:lstStyle/>
          <a:p>
            <a:pPr marL="0" indent="0">
              <a:buNone/>
            </a:pPr>
            <a:r>
              <a:rPr lang="en-US" altLang="zh-TW" sz="2000" dirty="0">
                <a:latin typeface="Times New Roman" panose="02020603050405020304" pitchFamily="18" charset="0"/>
                <a:cs typeface="Times New Roman" panose="02020603050405020304" pitchFamily="18" charset="0"/>
              </a:rPr>
              <a:t>Command</a:t>
            </a:r>
            <a:r>
              <a:rPr lang="zh-TW" altLang="en-US"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colcon</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build</a:t>
            </a:r>
          </a:p>
          <a:p>
            <a:pPr marL="0" indent="0">
              <a:buNone/>
            </a:pPr>
            <a:r>
              <a:rPr lang="en-US" altLang="zh-TW" sz="2000" dirty="0">
                <a:latin typeface="Times New Roman" panose="02020603050405020304" pitchFamily="18" charset="0"/>
                <a:cs typeface="Times New Roman" panose="02020603050405020304" pitchFamily="18" charset="0"/>
              </a:rPr>
              <a:t>        ros2 action </a:t>
            </a:r>
            <a:r>
              <a:rPr lang="en-US" altLang="zh-TW" sz="2000" dirty="0" err="1">
                <a:latin typeface="Times New Roman" panose="02020603050405020304" pitchFamily="18" charset="0"/>
                <a:cs typeface="Times New Roman" panose="02020603050405020304" pitchFamily="18" charset="0"/>
              </a:rPr>
              <a:t>send_goal</a:t>
            </a:r>
            <a:r>
              <a:rPr lang="en-US" altLang="zh-TW" sz="2000" dirty="0">
                <a:latin typeface="Times New Roman" panose="02020603050405020304" pitchFamily="18" charset="0"/>
                <a:cs typeface="Times New Roman" panose="02020603050405020304" pitchFamily="18" charset="0"/>
              </a:rPr>
              <a:t> --feedback </a:t>
            </a:r>
            <a:r>
              <a:rPr lang="en-US" altLang="zh-TW" sz="2000" dirty="0" err="1">
                <a:latin typeface="Times New Roman" panose="02020603050405020304" pitchFamily="18" charset="0"/>
                <a:cs typeface="Times New Roman" panose="02020603050405020304" pitchFamily="18" charset="0"/>
              </a:rPr>
              <a:t>fibonacci</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cpp_srvcli</a:t>
            </a:r>
            <a:r>
              <a:rPr lang="en-US" altLang="zh-TW" sz="2000" dirty="0" smtClean="0">
                <a:latin typeface="Times New Roman" panose="02020603050405020304" pitchFamily="18" charset="0"/>
                <a:cs typeface="Times New Roman" panose="02020603050405020304" pitchFamily="18" charset="0"/>
              </a:rPr>
              <a:t>/action/Fibonacci </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order: 5</a:t>
            </a: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57</a:t>
            </a:r>
            <a:endParaRPr lang="zh-TW" altLang="en-US" dirty="0"/>
          </a:p>
        </p:txBody>
      </p:sp>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t="17130" r="72002" b="49940"/>
          <a:stretch/>
        </p:blipFill>
        <p:spPr>
          <a:xfrm>
            <a:off x="1628066" y="2860895"/>
            <a:ext cx="5641868" cy="3780969"/>
          </a:xfrm>
          <a:prstGeom prst="rect">
            <a:avLst/>
          </a:prstGeom>
        </p:spPr>
      </p:pic>
    </p:spTree>
    <p:extLst>
      <p:ext uri="{BB962C8B-B14F-4D97-AF65-F5344CB8AC3E}">
        <p14:creationId xmlns:p14="http://schemas.microsoft.com/office/powerpoint/2010/main" val="169892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715" y="165950"/>
            <a:ext cx="7523430" cy="811824"/>
          </a:xfrm>
        </p:spPr>
        <p:txBody>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3" name="內容版面配置區 2"/>
          <p:cNvSpPr>
            <a:spLocks noGrp="1"/>
          </p:cNvSpPr>
          <p:nvPr>
            <p:ph idx="1"/>
          </p:nvPr>
        </p:nvSpPr>
        <p:spPr>
          <a:xfrm>
            <a:off x="262549" y="1164722"/>
            <a:ext cx="8600793" cy="4351338"/>
          </a:xfrm>
        </p:spPr>
        <p:txBody>
          <a:bodyPr>
            <a:normAutofit/>
          </a:bodyPr>
          <a:lstStyle/>
          <a:p>
            <a:pPr marL="0" indent="0">
              <a:buNone/>
            </a:pPr>
            <a:r>
              <a:rPr lang="en-US" altLang="zh-TW" sz="2000" dirty="0">
                <a:latin typeface="Times New Roman" panose="02020603050405020304" pitchFamily="18" charset="0"/>
                <a:cs typeface="Times New Roman" panose="02020603050405020304" pitchFamily="18" charset="0"/>
              </a:rPr>
              <a:t>int main(int </a:t>
            </a:r>
            <a:r>
              <a:rPr lang="en-US" altLang="zh-TW" sz="2000" dirty="0" err="1">
                <a:latin typeface="Times New Roman" panose="02020603050405020304" pitchFamily="18" charset="0"/>
                <a:cs typeface="Times New Roman" panose="02020603050405020304" pitchFamily="18" charset="0"/>
              </a:rPr>
              <a:t>argc</a:t>
            </a:r>
            <a:r>
              <a:rPr lang="en-US" altLang="zh-TW" sz="2000" dirty="0">
                <a:latin typeface="Times New Roman" panose="02020603050405020304" pitchFamily="18" charset="0"/>
                <a:cs typeface="Times New Roman" panose="02020603050405020304" pitchFamily="18" charset="0"/>
              </a:rPr>
              <a:t>, char * </a:t>
            </a:r>
            <a:r>
              <a:rPr lang="en-US" altLang="zh-TW" sz="2000" dirty="0" err="1">
                <a:latin typeface="Times New Roman" panose="02020603050405020304" pitchFamily="18" charset="0"/>
                <a:cs typeface="Times New Roman" panose="02020603050405020304" pitchFamily="18" charset="0"/>
              </a:rPr>
              <a:t>argv</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//code int main()</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argc</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argv</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::spin(</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make_shared</a:t>
            </a:r>
            <a:r>
              <a:rPr lang="en-US" altLang="zh-TW" sz="2000" dirty="0">
                <a:latin typeface="Times New Roman" panose="02020603050405020304" pitchFamily="18" charset="0"/>
                <a:cs typeface="Times New Roman" panose="02020603050405020304" pitchFamily="18" charset="0"/>
              </a:rPr>
              <a:t>&lt;</a:t>
            </a:r>
            <a:r>
              <a:rPr lang="en-US" altLang="zh-TW" sz="2000" dirty="0" err="1">
                <a:latin typeface="Times New Roman" panose="02020603050405020304" pitchFamily="18" charset="0"/>
                <a:cs typeface="Times New Roman" panose="02020603050405020304" pitchFamily="18" charset="0"/>
              </a:rPr>
              <a:t>MinimalPublisher</a:t>
            </a:r>
            <a:r>
              <a:rPr lang="en-US" altLang="zh-TW" sz="2000" dirty="0">
                <a:latin typeface="Times New Roman" panose="02020603050405020304" pitchFamily="18" charset="0"/>
                <a:cs typeface="Times New Roman" panose="02020603050405020304" pitchFamily="18" charset="0"/>
              </a:rPr>
              <a:t>&gt;());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::shutdown();</a:t>
            </a:r>
          </a:p>
          <a:p>
            <a:pPr marL="0" indent="0">
              <a:buNone/>
            </a:pPr>
            <a:r>
              <a:rPr lang="en-US" altLang="zh-TW" sz="2000" dirty="0">
                <a:latin typeface="Times New Roman" panose="02020603050405020304" pitchFamily="18" charset="0"/>
                <a:cs typeface="Times New Roman" panose="02020603050405020304" pitchFamily="18" charset="0"/>
              </a:rPr>
              <a:t>  return 0;</a:t>
            </a:r>
          </a:p>
          <a:p>
            <a:pPr marL="0" indent="0">
              <a:buNone/>
            </a:pP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endParaRPr lang="zh-TW" altLang="en-US" dirty="0"/>
          </a:p>
        </p:txBody>
      </p:sp>
      <p:sp>
        <p:nvSpPr>
          <p:cNvPr id="6" name="內容版面配置區 2"/>
          <p:cNvSpPr txBox="1">
            <a:spLocks/>
          </p:cNvSpPr>
          <p:nvPr/>
        </p:nvSpPr>
        <p:spPr>
          <a:xfrm>
            <a:off x="2648139" y="2833397"/>
            <a:ext cx="6351006" cy="1180126"/>
          </a:xfrm>
          <a:prstGeom prst="rect">
            <a:avLst/>
          </a:prstGeom>
          <a:ln w="38100" cap="flat" cmpd="sng" algn="ctr">
            <a:solidFill>
              <a:srgbClr val="FF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ackege.xml:</a:t>
            </a:r>
          </a:p>
          <a:p>
            <a:pPr marL="0" indent="0">
              <a:buNone/>
            </a:pPr>
            <a:r>
              <a:rPr lang="en-US" altLang="zh-TW" sz="2000" dirty="0">
                <a:latin typeface="Times New Roman" panose="02020603050405020304" pitchFamily="18" charset="0"/>
                <a:cs typeface="Times New Roman" panose="02020603050405020304" pitchFamily="18" charset="0"/>
              </a:rPr>
              <a:t>   &lt;depend&gt;</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&lt;/depend</a:t>
            </a:r>
            <a:r>
              <a:rPr lang="en-US" altLang="zh-TW" sz="2000" dirty="0" smtClean="0">
                <a:latin typeface="Times New Roman" panose="02020603050405020304" pitchFamily="18" charset="0"/>
                <a:cs typeface="Times New Roman" panose="02020603050405020304" pitchFamily="18" charset="0"/>
              </a:rPr>
              <a:t>&gt; </a:t>
            </a:r>
            <a:r>
              <a:rPr lang="en-US" altLang="zh-TW" sz="2000" dirty="0" smtClean="0">
                <a:solidFill>
                  <a:srgbClr val="00B050"/>
                </a:solidFill>
                <a:latin typeface="Times New Roman" panose="02020603050405020304" pitchFamily="18" charset="0"/>
                <a:cs typeface="Times New Roman" panose="02020603050405020304" pitchFamily="18" charset="0"/>
              </a:rPr>
              <a:t>//Add </a:t>
            </a:r>
            <a:r>
              <a:rPr lang="en-US" altLang="zh-TW" sz="2000" dirty="0" err="1" smtClean="0">
                <a:solidFill>
                  <a:srgbClr val="00B050"/>
                </a:solidFill>
                <a:latin typeface="Times New Roman" panose="02020603050405020304" pitchFamily="18" charset="0"/>
                <a:cs typeface="Times New Roman" panose="02020603050405020304" pitchFamily="18" charset="0"/>
              </a:rPr>
              <a:t>rclcpp</a:t>
            </a:r>
            <a:r>
              <a:rPr lang="en-US" altLang="zh-TW" sz="2000" dirty="0" smtClean="0">
                <a:solidFill>
                  <a:srgbClr val="00B050"/>
                </a:solidFill>
                <a:latin typeface="Times New Roman" panose="02020603050405020304" pitchFamily="18" charset="0"/>
                <a:cs typeface="Times New Roman" panose="02020603050405020304" pitchFamily="18" charset="0"/>
              </a:rPr>
              <a:t> on </a:t>
            </a:r>
            <a:r>
              <a:rPr lang="en-US" altLang="zh-TW" sz="2000" dirty="0">
                <a:solidFill>
                  <a:srgbClr val="00B050"/>
                </a:solidFill>
                <a:latin typeface="Times New Roman" panose="02020603050405020304" pitchFamily="18" charset="0"/>
                <a:cs typeface="Times New Roman" panose="02020603050405020304" pitchFamily="18" charset="0"/>
              </a:rPr>
              <a:t>depend</a:t>
            </a:r>
            <a:r>
              <a:rPr lang="en-US" altLang="zh-TW" sz="2000" dirty="0" smtClean="0">
                <a:solidFill>
                  <a:srgbClr val="00B050"/>
                </a:solidFill>
                <a:latin typeface="Times New Roman" panose="02020603050405020304" pitchFamily="18" charset="0"/>
                <a:cs typeface="Times New Roman" panose="02020603050405020304" pitchFamily="18" charset="0"/>
              </a:rPr>
              <a:t> </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&lt;</a:t>
            </a:r>
            <a:r>
              <a:rPr lang="en-US" altLang="zh-TW" sz="2000" dirty="0">
                <a:latin typeface="Times New Roman" panose="02020603050405020304" pitchFamily="18" charset="0"/>
                <a:cs typeface="Times New Roman" panose="02020603050405020304" pitchFamily="18" charset="0"/>
              </a:rPr>
              <a:t>depend&gt;</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&lt;/depend</a:t>
            </a:r>
            <a:r>
              <a:rPr lang="en-US" altLang="zh-TW" sz="2000" dirty="0" smtClean="0">
                <a:latin typeface="Times New Roman" panose="02020603050405020304" pitchFamily="18" charset="0"/>
                <a:cs typeface="Times New Roman" panose="02020603050405020304" pitchFamily="18" charset="0"/>
              </a:rPr>
              <a:t>&gt; </a:t>
            </a:r>
            <a:r>
              <a:rPr lang="en-US" altLang="zh-TW" sz="2000" dirty="0">
                <a:solidFill>
                  <a:srgbClr val="00B050"/>
                </a:solidFill>
                <a:latin typeface="Times New Roman" panose="02020603050405020304" pitchFamily="18" charset="0"/>
                <a:cs typeface="Times New Roman" panose="02020603050405020304" pitchFamily="18" charset="0"/>
              </a:rPr>
              <a:t>//Add </a:t>
            </a:r>
            <a:r>
              <a:rPr lang="en-US" altLang="zh-TW" sz="2000" dirty="0" err="1" smtClean="0">
                <a:solidFill>
                  <a:srgbClr val="00B050"/>
                </a:solidFill>
                <a:latin typeface="Times New Roman" panose="02020603050405020304" pitchFamily="18" charset="0"/>
                <a:cs typeface="Times New Roman" panose="02020603050405020304" pitchFamily="18" charset="0"/>
              </a:rPr>
              <a:t>std_msgs</a:t>
            </a:r>
            <a:r>
              <a:rPr lang="en-US" altLang="zh-TW" sz="2000" dirty="0" smtClean="0">
                <a:solidFill>
                  <a:srgbClr val="00B050"/>
                </a:solidFill>
                <a:latin typeface="Times New Roman" panose="02020603050405020304" pitchFamily="18" charset="0"/>
                <a:cs typeface="Times New Roman" panose="02020603050405020304" pitchFamily="18" charset="0"/>
              </a:rPr>
              <a:t> on </a:t>
            </a:r>
            <a:r>
              <a:rPr lang="en-US" altLang="zh-TW" sz="2000" dirty="0">
                <a:solidFill>
                  <a:srgbClr val="00B050"/>
                </a:solidFill>
                <a:latin typeface="Times New Roman" panose="02020603050405020304" pitchFamily="18" charset="0"/>
                <a:cs typeface="Times New Roman" panose="02020603050405020304" pitchFamily="18" charset="0"/>
              </a:rPr>
              <a:t>depend </a:t>
            </a:r>
            <a:endParaRPr lang="en-US" altLang="zh-TW" sz="2000" dirty="0" smtClean="0">
              <a:solidFill>
                <a:srgbClr val="00B050"/>
              </a:solidFill>
              <a:latin typeface="Times New Roman" panose="02020603050405020304" pitchFamily="18" charset="0"/>
              <a:cs typeface="Times New Roman" panose="02020603050405020304" pitchFamily="18" charset="0"/>
            </a:endParaRPr>
          </a:p>
        </p:txBody>
      </p:sp>
      <p:sp>
        <p:nvSpPr>
          <p:cNvPr id="7" name="內容版面配置區 2"/>
          <p:cNvSpPr txBox="1">
            <a:spLocks/>
          </p:cNvSpPr>
          <p:nvPr/>
        </p:nvSpPr>
        <p:spPr>
          <a:xfrm>
            <a:off x="262549" y="4166016"/>
            <a:ext cx="8736596" cy="2555459"/>
          </a:xfrm>
          <a:prstGeom prst="rect">
            <a:avLst/>
          </a:prstGeom>
          <a:ln w="38100" cap="flat" cmpd="sng" algn="ctr">
            <a:solidFill>
              <a:schemeClr val="accent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CMakeList.txt:</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find_package</a:t>
            </a:r>
            <a:r>
              <a:rPr lang="en-US" altLang="zh-TW" sz="2000" dirty="0" smtClean="0">
                <a:solidFill>
                  <a:schemeClr val="tx1"/>
                </a:solidFill>
                <a:latin typeface="Times New Roman" panose="02020603050405020304" pitchFamily="18" charset="0"/>
                <a:cs typeface="Times New Roman" panose="02020603050405020304" pitchFamily="18" charset="0"/>
              </a:rPr>
              <a:t>(</a:t>
            </a:r>
            <a:r>
              <a:rPr lang="en-US" altLang="zh-TW" sz="2000" dirty="0" err="1" smtClean="0">
                <a:solidFill>
                  <a:schemeClr val="tx1"/>
                </a:solidFill>
                <a:latin typeface="Times New Roman" panose="02020603050405020304" pitchFamily="18" charset="0"/>
                <a:cs typeface="Times New Roman" panose="02020603050405020304" pitchFamily="18" charset="0"/>
              </a:rPr>
              <a:t>rclcpp</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a:solidFill>
                  <a:schemeClr val="tx1"/>
                </a:solidFill>
                <a:latin typeface="Times New Roman" panose="02020603050405020304" pitchFamily="18" charset="0"/>
                <a:cs typeface="Times New Roman" panose="02020603050405020304" pitchFamily="18" charset="0"/>
              </a:rPr>
              <a:t>REQUIRED</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#find </a:t>
            </a:r>
            <a:r>
              <a:rPr lang="en-US" altLang="zh-TW" sz="2000" dirty="0" err="1" smtClean="0">
                <a:solidFill>
                  <a:srgbClr val="00B050"/>
                </a:solidFill>
                <a:latin typeface="Times New Roman" panose="02020603050405020304" pitchFamily="18" charset="0"/>
                <a:cs typeface="Times New Roman" panose="02020603050405020304" pitchFamily="18" charset="0"/>
              </a:rPr>
              <a:t>rclcpp</a:t>
            </a:r>
            <a:r>
              <a:rPr lang="en-US" altLang="zh-TW" sz="2000" dirty="0" smtClean="0">
                <a:solidFill>
                  <a:srgbClr val="00B050"/>
                </a:solidFill>
                <a:latin typeface="Times New Roman" panose="02020603050405020304" pitchFamily="18" charset="0"/>
                <a:cs typeface="Times New Roman" panose="02020603050405020304" pitchFamily="18" charset="0"/>
              </a:rPr>
              <a:t> package </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find_package</a:t>
            </a:r>
            <a:r>
              <a:rPr lang="en-US" altLang="zh-TW" sz="2000" dirty="0" smtClean="0">
                <a:solidFill>
                  <a:schemeClr val="tx1"/>
                </a:solidFill>
                <a:latin typeface="Times New Roman" panose="02020603050405020304" pitchFamily="18" charset="0"/>
                <a:cs typeface="Times New Roman" panose="02020603050405020304" pitchFamily="18" charset="0"/>
              </a:rPr>
              <a:t>(</a:t>
            </a:r>
            <a:r>
              <a:rPr lang="en-US" altLang="zh-TW" sz="2000" dirty="0" err="1" smtClean="0">
                <a:solidFill>
                  <a:schemeClr val="tx1"/>
                </a:solidFill>
                <a:latin typeface="Times New Roman" panose="02020603050405020304" pitchFamily="18" charset="0"/>
                <a:cs typeface="Times New Roman" panose="02020603050405020304" pitchFamily="18" charset="0"/>
              </a:rPr>
              <a:t>std_msgs</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a:solidFill>
                  <a:schemeClr val="tx1"/>
                </a:solidFill>
                <a:latin typeface="Times New Roman" panose="02020603050405020304" pitchFamily="18" charset="0"/>
                <a:cs typeface="Times New Roman" panose="02020603050405020304" pitchFamily="18" charset="0"/>
              </a:rPr>
              <a:t>REQUIRED</a:t>
            </a: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#find </a:t>
            </a:r>
            <a:r>
              <a:rPr lang="en-US" altLang="zh-TW" sz="2000" dirty="0" err="1" smtClean="0">
                <a:solidFill>
                  <a:srgbClr val="00B050"/>
                </a:solidFill>
                <a:latin typeface="Times New Roman" panose="02020603050405020304" pitchFamily="18" charset="0"/>
                <a:cs typeface="Times New Roman" panose="02020603050405020304" pitchFamily="18" charset="0"/>
              </a:rPr>
              <a:t>std_msgs</a:t>
            </a:r>
            <a:r>
              <a:rPr lang="en-US" altLang="zh-TW" sz="2000" dirty="0" smtClean="0">
                <a:solidFill>
                  <a:srgbClr val="00B050"/>
                </a:solidFill>
                <a:latin typeface="Times New Roman" panose="02020603050405020304" pitchFamily="18" charset="0"/>
                <a:cs typeface="Times New Roman" panose="02020603050405020304" pitchFamily="18" charset="0"/>
              </a:rPr>
              <a:t> package </a:t>
            </a:r>
            <a:endParaRPr lang="en-US" altLang="zh-TW"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publisher_member_function.cpp nod is talker</a:t>
            </a:r>
            <a:endParaRPr lang="en-US" altLang="zh-TW" sz="2000" dirty="0">
              <a:solidFill>
                <a:srgbClr val="00B050"/>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add_executable</a:t>
            </a:r>
            <a:r>
              <a:rPr lang="en-US" altLang="zh-TW" sz="2000" dirty="0" smtClean="0">
                <a:solidFill>
                  <a:schemeClr val="tx1"/>
                </a:solidFill>
                <a:latin typeface="Times New Roman" panose="02020603050405020304" pitchFamily="18" charset="0"/>
                <a:cs typeface="Times New Roman" panose="02020603050405020304" pitchFamily="18" charset="0"/>
              </a:rPr>
              <a:t>(talker </a:t>
            </a:r>
            <a:r>
              <a:rPr lang="en-US" altLang="zh-TW" sz="2000" dirty="0" err="1">
                <a:solidFill>
                  <a:schemeClr val="tx1"/>
                </a:solidFill>
                <a:latin typeface="Times New Roman" panose="02020603050405020304" pitchFamily="18" charset="0"/>
                <a:cs typeface="Times New Roman" panose="02020603050405020304" pitchFamily="18" charset="0"/>
              </a:rPr>
              <a:t>src</a:t>
            </a:r>
            <a:r>
              <a:rPr lang="en-US" altLang="zh-TW" sz="2000" dirty="0">
                <a:solidFill>
                  <a:schemeClr val="tx1"/>
                </a:solidFill>
                <a:latin typeface="Times New Roman" panose="02020603050405020304" pitchFamily="18" charset="0"/>
                <a:cs typeface="Times New Roman" panose="02020603050405020304" pitchFamily="18" charset="0"/>
              </a:rPr>
              <a:t>/publisher_member_function.cpp)</a:t>
            </a: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a:t>
            </a:r>
            <a:r>
              <a:rPr lang="en-US" altLang="zh-TW" sz="2000" dirty="0" err="1" smtClean="0">
                <a:solidFill>
                  <a:schemeClr val="tx1"/>
                </a:solidFill>
                <a:latin typeface="Times New Roman" panose="02020603050405020304" pitchFamily="18" charset="0"/>
                <a:cs typeface="Times New Roman" panose="02020603050405020304" pitchFamily="18" charset="0"/>
              </a:rPr>
              <a:t>ament_target_dependencies</a:t>
            </a:r>
            <a:r>
              <a:rPr lang="en-US" altLang="zh-TW" sz="2000" dirty="0" smtClean="0">
                <a:solidFill>
                  <a:schemeClr val="tx1"/>
                </a:solidFill>
                <a:latin typeface="Times New Roman" panose="02020603050405020304" pitchFamily="18" charset="0"/>
                <a:cs typeface="Times New Roman" panose="02020603050405020304" pitchFamily="18" charset="0"/>
              </a:rPr>
              <a:t>(talker </a:t>
            </a:r>
            <a:r>
              <a:rPr lang="en-US" altLang="zh-TW" sz="2000" dirty="0" err="1">
                <a:solidFill>
                  <a:schemeClr val="tx1"/>
                </a:solidFill>
                <a:latin typeface="Times New Roman" panose="02020603050405020304" pitchFamily="18" charset="0"/>
                <a:cs typeface="Times New Roman" panose="02020603050405020304" pitchFamily="18" charset="0"/>
              </a:rPr>
              <a:t>rclcpp</a:t>
            </a: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err="1">
                <a:solidFill>
                  <a:schemeClr val="tx1"/>
                </a:solidFill>
                <a:latin typeface="Times New Roman" panose="02020603050405020304" pitchFamily="18" charset="0"/>
                <a:cs typeface="Times New Roman" panose="02020603050405020304" pitchFamily="18" charset="0"/>
              </a:rPr>
              <a:t>std_msgs</a:t>
            </a:r>
            <a:r>
              <a:rPr lang="en-US" altLang="zh-TW" sz="2000" dirty="0">
                <a:solidFill>
                  <a:schemeClr val="tx1"/>
                </a:solidFill>
                <a:latin typeface="Times New Roman" panose="02020603050405020304" pitchFamily="18" charset="0"/>
                <a:cs typeface="Times New Roman" panose="02020603050405020304" pitchFamily="18" charset="0"/>
              </a:rPr>
              <a:t>)</a:t>
            </a:r>
            <a:endParaRPr lang="en-US" altLang="zh-TW" sz="2000" dirty="0" smtClean="0">
              <a:solidFill>
                <a:schemeClr val="tx1"/>
              </a:solidFill>
              <a:latin typeface="Times New Roman" panose="02020603050405020304" pitchFamily="18" charset="0"/>
              <a:cs typeface="Times New Roman" panose="02020603050405020304" pitchFamily="18" charset="0"/>
            </a:endParaRPr>
          </a:p>
        </p:txBody>
      </p:sp>
      <p:sp>
        <p:nvSpPr>
          <p:cNvPr id="8" name="投影片編號版面配置區 3"/>
          <p:cNvSpPr txBox="1">
            <a:spLocks/>
          </p:cNvSpPr>
          <p:nvPr/>
        </p:nvSpPr>
        <p:spPr>
          <a:xfrm>
            <a:off x="6508310" y="6356350"/>
            <a:ext cx="20574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a:t>6</a:t>
            </a:r>
            <a:endParaRPr lang="zh-TW" altLang="en-US" dirty="0"/>
          </a:p>
        </p:txBody>
      </p:sp>
    </p:spTree>
    <p:extLst>
      <p:ext uri="{BB962C8B-B14F-4D97-AF65-F5344CB8AC3E}">
        <p14:creationId xmlns:p14="http://schemas.microsoft.com/office/powerpoint/2010/main" val="64410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33173" y="156897"/>
            <a:ext cx="7193543" cy="685076"/>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4" name="投影片編號版面配置區 3"/>
          <p:cNvSpPr>
            <a:spLocks noGrp="1"/>
          </p:cNvSpPr>
          <p:nvPr>
            <p:ph type="sldNum" sz="quarter" idx="12"/>
          </p:nvPr>
        </p:nvSpPr>
        <p:spPr/>
        <p:txBody>
          <a:bodyPr/>
          <a:lstStyle/>
          <a:p>
            <a:r>
              <a:rPr lang="en-US" altLang="zh-TW" dirty="0"/>
              <a:t>7</a:t>
            </a:r>
            <a:endParaRPr lang="zh-TW" altLang="en-US" dirty="0"/>
          </a:p>
        </p:txBody>
      </p:sp>
      <p:sp>
        <p:nvSpPr>
          <p:cNvPr id="5" name="內容版面配置區 2"/>
          <p:cNvSpPr txBox="1">
            <a:spLocks/>
          </p:cNvSpPr>
          <p:nvPr/>
        </p:nvSpPr>
        <p:spPr>
          <a:xfrm>
            <a:off x="190120" y="1114998"/>
            <a:ext cx="8736596" cy="1238903"/>
          </a:xfrm>
          <a:prstGeom prst="rect">
            <a:avLst/>
          </a:prstGeom>
          <a:ln w="38100" cap="flat" cmpd="sng" algn="ctr">
            <a:solidFill>
              <a:schemeClr val="accent1"/>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TW" sz="2000" dirty="0" smtClean="0">
                <a:latin typeface="Times New Roman" panose="02020603050405020304" pitchFamily="18" charset="0"/>
                <a:cs typeface="Times New Roman" panose="02020603050405020304" pitchFamily="18" charset="0"/>
              </a:rPr>
              <a:t>CMakeList.txt:</a:t>
            </a:r>
          </a:p>
          <a:p>
            <a:pPr marL="0" indent="0">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add </a:t>
            </a:r>
            <a:r>
              <a:rPr lang="en-US" altLang="zh-TW" sz="2000" dirty="0">
                <a:solidFill>
                  <a:srgbClr val="00B050"/>
                </a:solidFill>
                <a:latin typeface="Times New Roman" panose="02020603050405020304" pitchFamily="18" charset="0"/>
                <a:cs typeface="Times New Roman" panose="02020603050405020304" pitchFamily="18" charset="0"/>
              </a:rPr>
              <a:t>the install(TARGETS…) section so ros2 run can find your executable</a:t>
            </a:r>
          </a:p>
          <a:p>
            <a:pPr marL="0" indent="0">
              <a:buNone/>
            </a:pP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dirty="0" smtClean="0">
                <a:solidFill>
                  <a:schemeClr val="tx1"/>
                </a:solidFill>
                <a:latin typeface="Times New Roman" panose="02020603050405020304" pitchFamily="18" charset="0"/>
                <a:cs typeface="Times New Roman" panose="02020603050405020304" pitchFamily="18" charset="0"/>
              </a:rPr>
              <a:t>install(TARGETS talker DESTINATION </a:t>
            </a:r>
            <a:r>
              <a:rPr lang="en-US" altLang="zh-TW" sz="2000" dirty="0">
                <a:solidFill>
                  <a:schemeClr val="tx1"/>
                </a:solidFill>
                <a:latin typeface="Times New Roman" panose="02020603050405020304" pitchFamily="18" charset="0"/>
                <a:cs typeface="Times New Roman" panose="02020603050405020304" pitchFamily="18" charset="0"/>
              </a:rPr>
              <a:t>lib/${PROJECT_NAME</a:t>
            </a:r>
            <a:r>
              <a:rPr lang="en-US" altLang="zh-TW" sz="2000" dirty="0" smtClean="0">
                <a:solidFill>
                  <a:schemeClr val="tx1"/>
                </a:solidFill>
                <a:latin typeface="Times New Roman" panose="02020603050405020304" pitchFamily="18" charset="0"/>
                <a:cs typeface="Times New Roman" panose="02020603050405020304" pitchFamily="18" charset="0"/>
              </a:rPr>
              <a:t>}) </a:t>
            </a:r>
          </a:p>
        </p:txBody>
      </p:sp>
      <p:sp>
        <p:nvSpPr>
          <p:cNvPr id="6" name="矩形 5"/>
          <p:cNvSpPr/>
          <p:nvPr/>
        </p:nvSpPr>
        <p:spPr>
          <a:xfrm>
            <a:off x="71054" y="2426871"/>
            <a:ext cx="8665540" cy="400110"/>
          </a:xfrm>
          <a:prstGeom prst="rect">
            <a:avLst/>
          </a:prstGeom>
          <a:noFill/>
        </p:spPr>
        <p:txBody>
          <a:bodyPr wrap="square" lIns="91440" tIns="45720" rIns="91440" bIns="45720">
            <a:spAutoFit/>
          </a:bodyPr>
          <a:lstStyle/>
          <a:p>
            <a:r>
              <a:rPr lang="en-US" altLang="zh-TW" sz="2000" cap="none" spc="0" dirty="0" smtClean="0">
                <a:ln w="0"/>
                <a:solidFill>
                  <a:schemeClr val="tx1"/>
                </a:solidFill>
                <a:latin typeface="Times New Roman" panose="02020603050405020304" pitchFamily="18" charset="0"/>
                <a:cs typeface="Times New Roman" panose="02020603050405020304" pitchFamily="18" charset="0"/>
              </a:rPr>
              <a:t>Create a file </a:t>
            </a:r>
            <a:r>
              <a:rPr lang="en-US" altLang="zh-TW" sz="2000" dirty="0" smtClean="0">
                <a:latin typeface="Times New Roman" panose="02020603050405020304" pitchFamily="18" charset="0"/>
                <a:cs typeface="Times New Roman" panose="02020603050405020304" pitchFamily="18" charset="0"/>
              </a:rPr>
              <a:t>subscriber_member_function.cpp in ~/</a:t>
            </a:r>
            <a:r>
              <a:rPr lang="en-US" altLang="zh-TW" sz="2000" dirty="0" err="1" smtClean="0">
                <a:latin typeface="Times New Roman" panose="02020603050405020304" pitchFamily="18" charset="0"/>
                <a:cs typeface="Times New Roman" panose="02020603050405020304" pitchFamily="18" charset="0"/>
              </a:rPr>
              <a:t>catkin_ws</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cpp_pubsub</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src</a:t>
            </a:r>
            <a:endParaRPr lang="en-US" altLang="zh-TW" sz="2000" dirty="0">
              <a:latin typeface="Times New Roman" panose="02020603050405020304" pitchFamily="18" charset="0"/>
              <a:cs typeface="Times New Roman" panose="02020603050405020304" pitchFamily="18" charset="0"/>
            </a:endParaRPr>
          </a:p>
        </p:txBody>
      </p:sp>
      <p:sp>
        <p:nvSpPr>
          <p:cNvPr id="7" name="矩形 6"/>
          <p:cNvSpPr/>
          <p:nvPr/>
        </p:nvSpPr>
        <p:spPr>
          <a:xfrm>
            <a:off x="289709" y="2793067"/>
            <a:ext cx="8003267" cy="3785652"/>
          </a:xfrm>
          <a:prstGeom prst="rect">
            <a:avLst/>
          </a:prstGeom>
        </p:spPr>
        <p:txBody>
          <a:bodyPr wrap="square">
            <a:spAutoFit/>
          </a:bodyPr>
          <a:lstStyle/>
          <a:p>
            <a:r>
              <a:rPr lang="en-US" altLang="zh-TW" sz="2000" dirty="0" smtClean="0">
                <a:solidFill>
                  <a:srgbClr val="00B050"/>
                </a:solidFill>
                <a:latin typeface="Times New Roman" panose="02020603050405020304" pitchFamily="18" charset="0"/>
                <a:cs typeface="Times New Roman" panose="02020603050405020304" pitchFamily="18" charset="0"/>
              </a:rPr>
              <a:t>// include </a:t>
            </a:r>
            <a:r>
              <a:rPr lang="zh-TW" altLang="en-US" sz="2000" dirty="0" smtClean="0">
                <a:solidFill>
                  <a:srgbClr val="00B050"/>
                </a:solidFill>
                <a:latin typeface="Times New Roman" panose="02020603050405020304" pitchFamily="18" charset="0"/>
                <a:cs typeface="Times New Roman" panose="02020603050405020304" pitchFamily="18" charset="0"/>
              </a:rPr>
              <a:t>rclcpp </a:t>
            </a:r>
            <a:r>
              <a:rPr lang="en-US" altLang="zh-TW" sz="2000" dirty="0" smtClean="0">
                <a:solidFill>
                  <a:srgbClr val="00B050"/>
                </a:solidFill>
                <a:latin typeface="Times New Roman" panose="02020603050405020304" pitchFamily="18" charset="0"/>
                <a:cs typeface="Times New Roman" panose="02020603050405020304" pitchFamily="18" charset="0"/>
              </a:rPr>
              <a:t>and </a:t>
            </a:r>
            <a:r>
              <a:rPr lang="zh-TW" altLang="en-US" sz="2000" dirty="0" smtClean="0">
                <a:solidFill>
                  <a:srgbClr val="00B050"/>
                </a:solidFill>
                <a:latin typeface="Times New Roman" panose="02020603050405020304" pitchFamily="18" charset="0"/>
                <a:cs typeface="Times New Roman" panose="02020603050405020304" pitchFamily="18" charset="0"/>
              </a:rPr>
              <a:t>std</a:t>
            </a:r>
            <a:r>
              <a:rPr lang="zh-TW" altLang="en-US" sz="2000" dirty="0">
                <a:solidFill>
                  <a:srgbClr val="00B050"/>
                </a:solidFill>
                <a:latin typeface="Times New Roman" panose="02020603050405020304" pitchFamily="18" charset="0"/>
                <a:cs typeface="Times New Roman" panose="02020603050405020304" pitchFamily="18" charset="0"/>
              </a:rPr>
              <a:t>_msgs</a:t>
            </a:r>
            <a:endParaRPr lang="en-US" altLang="zh-TW" sz="2000" dirty="0" smtClean="0">
              <a:solidFill>
                <a:srgbClr val="00B050"/>
              </a:solidFill>
              <a:latin typeface="Times New Roman" panose="02020603050405020304" pitchFamily="18" charset="0"/>
              <a:cs typeface="Times New Roman" panose="02020603050405020304" pitchFamily="18" charset="0"/>
            </a:endParaRPr>
          </a:p>
          <a:p>
            <a:r>
              <a:rPr lang="zh-TW" altLang="en-US" sz="2000" dirty="0" smtClean="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include &lt;memory</a:t>
            </a:r>
            <a:r>
              <a:rPr lang="zh-TW" altLang="en-US" sz="2000" dirty="0" smtClean="0">
                <a:latin typeface="Times New Roman" panose="02020603050405020304" pitchFamily="18" charset="0"/>
                <a:cs typeface="Times New Roman" panose="02020603050405020304" pitchFamily="18" charset="0"/>
              </a:rPr>
              <a:t>&gt;</a:t>
            </a:r>
            <a:endParaRPr lang="zh-TW" altLang="en-US" sz="2000" dirty="0">
              <a:latin typeface="Times New Roman" panose="02020603050405020304" pitchFamily="18" charset="0"/>
              <a:cs typeface="Times New Roman" panose="02020603050405020304" pitchFamily="18" charset="0"/>
            </a:endParaRPr>
          </a:p>
          <a:p>
            <a:r>
              <a:rPr lang="zh-TW" altLang="en-US" sz="2000" dirty="0">
                <a:latin typeface="Times New Roman" panose="02020603050405020304" pitchFamily="18" charset="0"/>
                <a:cs typeface="Times New Roman" panose="02020603050405020304" pitchFamily="18" charset="0"/>
              </a:rPr>
              <a:t>#include "rclcpp/rclcpp.hpp"</a:t>
            </a:r>
          </a:p>
          <a:p>
            <a:r>
              <a:rPr lang="zh-TW" altLang="en-US" sz="2000" dirty="0">
                <a:latin typeface="Times New Roman" panose="02020603050405020304" pitchFamily="18" charset="0"/>
                <a:cs typeface="Times New Roman" panose="02020603050405020304" pitchFamily="18" charset="0"/>
              </a:rPr>
              <a:t>#include "std_msgs/msg/string.hpp"</a:t>
            </a:r>
          </a:p>
          <a:p>
            <a:r>
              <a:rPr lang="zh-TW" altLang="en-US" sz="2000" dirty="0">
                <a:latin typeface="Times New Roman" panose="02020603050405020304" pitchFamily="18" charset="0"/>
                <a:cs typeface="Times New Roman" panose="02020603050405020304" pitchFamily="18" charset="0"/>
              </a:rPr>
              <a:t>using std::placeholders::_1</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class </a:t>
            </a:r>
            <a:r>
              <a:rPr lang="en-US" altLang="zh-TW" sz="2000" dirty="0" err="1">
                <a:latin typeface="Times New Roman" panose="02020603050405020304" pitchFamily="18" charset="0"/>
                <a:cs typeface="Times New Roman" panose="02020603050405020304" pitchFamily="18" charset="0"/>
              </a:rPr>
              <a:t>MinimalSubscriber</a:t>
            </a:r>
            <a:r>
              <a:rPr lang="en-US" altLang="zh-TW" sz="2000" dirty="0">
                <a:latin typeface="Times New Roman" panose="02020603050405020304" pitchFamily="18" charset="0"/>
                <a:cs typeface="Times New Roman" panose="02020603050405020304" pitchFamily="18" charset="0"/>
              </a:rPr>
              <a:t> : public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::Node</a:t>
            </a:r>
          </a:p>
          <a:p>
            <a:r>
              <a:rPr lang="en-US" altLang="zh-TW" sz="2000" dirty="0" smtClean="0">
                <a:latin typeface="Times New Roman" panose="02020603050405020304" pitchFamily="18" charset="0"/>
                <a:cs typeface="Times New Roman" panose="02020603050405020304" pitchFamily="18" charset="0"/>
              </a:rPr>
              <a:t>{  </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public:  </a:t>
            </a:r>
            <a:r>
              <a:rPr lang="en-US" altLang="zh-TW" sz="2000" dirty="0" err="1" smtClean="0">
                <a:latin typeface="Times New Roman" panose="02020603050405020304" pitchFamily="18" charset="0"/>
                <a:cs typeface="Times New Roman" panose="02020603050405020304" pitchFamily="18" charset="0"/>
              </a:rPr>
              <a:t>MinimalSubscriber</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//class </a:t>
            </a:r>
            <a:r>
              <a:rPr lang="en-US" altLang="zh-TW" sz="2000" dirty="0" err="1" smtClean="0">
                <a:solidFill>
                  <a:srgbClr val="00B050"/>
                </a:solidFill>
                <a:latin typeface="Times New Roman" panose="02020603050405020304" pitchFamily="18" charset="0"/>
                <a:cs typeface="Times New Roman" panose="02020603050405020304" pitchFamily="18" charset="0"/>
              </a:rPr>
              <a:t>MinimalSubscriber</a:t>
            </a:r>
            <a:r>
              <a:rPr lang="en-US" altLang="zh-TW"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code main</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private:</a:t>
            </a:r>
          </a:p>
          <a:p>
            <a:r>
              <a:rPr lang="en-US" altLang="zh-TW" sz="2000" dirty="0">
                <a:latin typeface="Times New Roman" panose="02020603050405020304" pitchFamily="18" charset="0"/>
                <a:cs typeface="Times New Roman" panose="02020603050405020304" pitchFamily="18" charset="0"/>
              </a:rPr>
              <a:t>    void </a:t>
            </a:r>
            <a:r>
              <a:rPr lang="en-US" altLang="zh-TW" sz="2000" dirty="0" err="1">
                <a:latin typeface="Times New Roman" panose="02020603050405020304" pitchFamily="18" charset="0"/>
                <a:cs typeface="Times New Roman" panose="02020603050405020304" pitchFamily="18" charset="0"/>
              </a:rPr>
              <a:t>topic_callback</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const</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a:t>
            </a:r>
            <a:r>
              <a:rPr lang="en-US" altLang="zh-TW" sz="2000" dirty="0" err="1">
                <a:latin typeface="Times New Roman" panose="02020603050405020304" pitchFamily="18" charset="0"/>
                <a:cs typeface="Times New Roman" panose="02020603050405020304" pitchFamily="18" charset="0"/>
              </a:rPr>
              <a:t>SharedPtr</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::Subscription&lt;</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::String&gt;::</a:t>
            </a:r>
            <a:r>
              <a:rPr lang="en-US" altLang="zh-TW" sz="2000" dirty="0" err="1">
                <a:latin typeface="Times New Roman" panose="02020603050405020304" pitchFamily="18" charset="0"/>
                <a:cs typeface="Times New Roman" panose="02020603050405020304" pitchFamily="18" charset="0"/>
              </a:rPr>
              <a:t>SharedPtr</a:t>
            </a:r>
            <a:r>
              <a:rPr lang="en-US" altLang="zh-TW" sz="2000" dirty="0">
                <a:latin typeface="Times New Roman" panose="02020603050405020304" pitchFamily="18" charset="0"/>
                <a:cs typeface="Times New Roman" panose="02020603050405020304" pitchFamily="18" charset="0"/>
              </a:rPr>
              <a:t> subscription_;</a:t>
            </a:r>
          </a:p>
          <a:p>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245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1517" y="156897"/>
            <a:ext cx="6994368" cy="703183"/>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publisher and subscriber (C++)</a:t>
            </a:r>
            <a:endParaRPr lang="zh-TW" altLang="en-US" dirty="0"/>
          </a:p>
        </p:txBody>
      </p:sp>
      <p:sp>
        <p:nvSpPr>
          <p:cNvPr id="3" name="內容版面配置區 2"/>
          <p:cNvSpPr>
            <a:spLocks noGrp="1"/>
          </p:cNvSpPr>
          <p:nvPr>
            <p:ph idx="1"/>
          </p:nvPr>
        </p:nvSpPr>
        <p:spPr>
          <a:xfrm>
            <a:off x="347991" y="1096531"/>
            <a:ext cx="8348429" cy="5624945"/>
          </a:xfrm>
        </p:spPr>
        <p:txBody>
          <a:bodyPr>
            <a:normAutofit fontScale="92500" lnSpcReduction="20000"/>
          </a:bodyPr>
          <a:lstStyle/>
          <a:p>
            <a:pPr marL="0" indent="0">
              <a:buNone/>
            </a:pPr>
            <a:r>
              <a:rPr lang="en-US" altLang="zh-TW" sz="2000" dirty="0" err="1">
                <a:latin typeface="Times New Roman" panose="02020603050405020304" pitchFamily="18" charset="0"/>
                <a:cs typeface="Times New Roman" panose="02020603050405020304" pitchFamily="18" charset="0"/>
              </a:rPr>
              <a:t>MinimalSubscriber</a:t>
            </a:r>
            <a:r>
              <a:rPr lang="en-US" altLang="zh-TW" sz="2000" dirty="0" smtClean="0">
                <a:latin typeface="Times New Roman" panose="02020603050405020304" pitchFamily="18" charset="0"/>
                <a:cs typeface="Times New Roman" panose="02020603050405020304" pitchFamily="18" charset="0"/>
              </a:rPr>
              <a:t>() : </a:t>
            </a:r>
            <a:r>
              <a:rPr lang="en-US" altLang="zh-TW" sz="2000" dirty="0">
                <a:latin typeface="Times New Roman" panose="02020603050405020304" pitchFamily="18" charset="0"/>
                <a:cs typeface="Times New Roman" panose="02020603050405020304" pitchFamily="18" charset="0"/>
              </a:rPr>
              <a:t>Node("</a:t>
            </a:r>
            <a:r>
              <a:rPr lang="en-US" altLang="zh-TW" sz="2000" dirty="0" err="1">
                <a:latin typeface="Times New Roman" panose="02020603050405020304" pitchFamily="18" charset="0"/>
                <a:cs typeface="Times New Roman" panose="02020603050405020304" pitchFamily="18" charset="0"/>
              </a:rPr>
              <a:t>minimal_subscriber</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subscription_ = this-&gt;</a:t>
            </a:r>
            <a:r>
              <a:rPr lang="en-US" altLang="zh-TW" sz="2000" dirty="0" err="1">
                <a:latin typeface="Times New Roman" panose="02020603050405020304" pitchFamily="18" charset="0"/>
                <a:cs typeface="Times New Roman" panose="02020603050405020304" pitchFamily="18" charset="0"/>
              </a:rPr>
              <a:t>create_subscription</a:t>
            </a:r>
            <a:r>
              <a:rPr lang="en-US" altLang="zh-TW" sz="2000" dirty="0">
                <a:latin typeface="Times New Roman" panose="02020603050405020304" pitchFamily="18" charset="0"/>
                <a:cs typeface="Times New Roman" panose="02020603050405020304" pitchFamily="18" charset="0"/>
              </a:rPr>
              <a:t>&lt;</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::String&gt;(</a:t>
            </a:r>
          </a:p>
          <a:p>
            <a:pPr marL="0" indent="0">
              <a:buNone/>
            </a:pPr>
            <a:r>
              <a:rPr lang="en-US" altLang="zh-TW" sz="2000" dirty="0">
                <a:latin typeface="Times New Roman" panose="02020603050405020304" pitchFamily="18" charset="0"/>
                <a:cs typeface="Times New Roman" panose="02020603050405020304" pitchFamily="18" charset="0"/>
              </a:rPr>
              <a:t>      "topic", 10, </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::bind(&amp;</a:t>
            </a:r>
            <a:r>
              <a:rPr lang="en-US" altLang="zh-TW" sz="2000" dirty="0" err="1">
                <a:latin typeface="Times New Roman" panose="02020603050405020304" pitchFamily="18" charset="0"/>
                <a:cs typeface="Times New Roman" panose="02020603050405020304" pitchFamily="18" charset="0"/>
              </a:rPr>
              <a:t>MinimalSubscriber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topic_callback</a:t>
            </a:r>
            <a:r>
              <a:rPr lang="en-US" altLang="zh-TW" sz="2000" dirty="0">
                <a:latin typeface="Times New Roman" panose="02020603050405020304" pitchFamily="18" charset="0"/>
                <a:cs typeface="Times New Roman" panose="02020603050405020304" pitchFamily="18" charset="0"/>
              </a:rPr>
              <a:t>, this, _1));</a:t>
            </a: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solidFill>
                  <a:srgbClr val="00B050"/>
                </a:solidFill>
                <a:latin typeface="Times New Roman" panose="02020603050405020304" pitchFamily="18" charset="0"/>
                <a:cs typeface="Times New Roman" panose="02020603050405020304" pitchFamily="18" charset="0"/>
              </a:rPr>
              <a:t>//subscriber </a:t>
            </a:r>
            <a:r>
              <a:rPr lang="en-US" altLang="zh-TW" sz="2000" dirty="0">
                <a:solidFill>
                  <a:srgbClr val="00B050"/>
                </a:solidFill>
                <a:latin typeface="Times New Roman" panose="02020603050405020304" pitchFamily="18" charset="0"/>
                <a:cs typeface="Times New Roman" panose="02020603050405020304" pitchFamily="18" charset="0"/>
              </a:rPr>
              <a:t>while </a:t>
            </a:r>
            <a:r>
              <a:rPr lang="en-US" altLang="zh-TW" sz="2000" dirty="0" smtClean="0">
                <a:solidFill>
                  <a:srgbClr val="00B050"/>
                </a:solidFill>
                <a:latin typeface="Times New Roman" panose="02020603050405020304" pitchFamily="18" charset="0"/>
                <a:cs typeface="Times New Roman" panose="02020603050405020304" pitchFamily="18" charset="0"/>
              </a:rPr>
              <a:t>loop</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void </a:t>
            </a:r>
            <a:r>
              <a:rPr lang="en-US" altLang="zh-TW" sz="2000" dirty="0" err="1">
                <a:latin typeface="Times New Roman" panose="02020603050405020304" pitchFamily="18" charset="0"/>
                <a:cs typeface="Times New Roman" panose="02020603050405020304" pitchFamily="18" charset="0"/>
              </a:rPr>
              <a:t>topic_callback</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const</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std_msgs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::String::</a:t>
            </a:r>
            <a:r>
              <a:rPr lang="en-US" altLang="zh-TW" sz="2000" dirty="0" err="1">
                <a:latin typeface="Times New Roman" panose="02020603050405020304" pitchFamily="18" charset="0"/>
                <a:cs typeface="Times New Roman" panose="02020603050405020304" pitchFamily="18" charset="0"/>
              </a:rPr>
              <a:t>SharedPtr</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const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RCLCPP_INFO(this-&gt;</a:t>
            </a:r>
            <a:r>
              <a:rPr lang="en-US" altLang="zh-TW" sz="2000" dirty="0" err="1">
                <a:latin typeface="Times New Roman" panose="02020603050405020304" pitchFamily="18" charset="0"/>
                <a:cs typeface="Times New Roman" panose="02020603050405020304" pitchFamily="18" charset="0"/>
              </a:rPr>
              <a:t>get_logger</a:t>
            </a:r>
            <a:r>
              <a:rPr lang="en-US" altLang="zh-TW" sz="2000" dirty="0">
                <a:latin typeface="Times New Roman" panose="02020603050405020304" pitchFamily="18" charset="0"/>
                <a:cs typeface="Times New Roman" panose="02020603050405020304" pitchFamily="18" charset="0"/>
              </a:rPr>
              <a:t>(), "I heard: '%s'", </a:t>
            </a:r>
            <a:r>
              <a:rPr lang="en-US" altLang="zh-TW" sz="2000" dirty="0" err="1">
                <a:latin typeface="Times New Roman" panose="02020603050405020304" pitchFamily="18" charset="0"/>
                <a:cs typeface="Times New Roman" panose="02020603050405020304" pitchFamily="18" charset="0"/>
              </a:rPr>
              <a:t>msg</a:t>
            </a:r>
            <a:r>
              <a:rPr lang="en-US" altLang="zh-TW" sz="2000" dirty="0">
                <a:latin typeface="Times New Roman" panose="02020603050405020304" pitchFamily="18" charset="0"/>
                <a:cs typeface="Times New Roman" panose="02020603050405020304" pitchFamily="18" charset="0"/>
              </a:rPr>
              <a:t>-&gt;</a:t>
            </a:r>
            <a:r>
              <a:rPr lang="en-US" altLang="zh-TW" sz="2000" dirty="0" err="1">
                <a:latin typeface="Times New Roman" panose="02020603050405020304" pitchFamily="18" charset="0"/>
                <a:cs typeface="Times New Roman" panose="02020603050405020304" pitchFamily="18" charset="0"/>
              </a:rPr>
              <a:t>data.c_str</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smtClean="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int main(int </a:t>
            </a:r>
            <a:r>
              <a:rPr lang="en-US" altLang="zh-TW" sz="2000" dirty="0" err="1">
                <a:latin typeface="Times New Roman" panose="02020603050405020304" pitchFamily="18" charset="0"/>
                <a:cs typeface="Times New Roman" panose="02020603050405020304" pitchFamily="18" charset="0"/>
              </a:rPr>
              <a:t>argc</a:t>
            </a:r>
            <a:r>
              <a:rPr lang="en-US" altLang="zh-TW" sz="2000" dirty="0">
                <a:latin typeface="Times New Roman" panose="02020603050405020304" pitchFamily="18" charset="0"/>
                <a:cs typeface="Times New Roman" panose="02020603050405020304" pitchFamily="18" charset="0"/>
              </a:rPr>
              <a:t>, char * </a:t>
            </a:r>
            <a:r>
              <a:rPr lang="en-US" altLang="zh-TW" sz="2000" dirty="0" err="1">
                <a:latin typeface="Times New Roman" panose="02020603050405020304" pitchFamily="18" charset="0"/>
                <a:cs typeface="Times New Roman" panose="02020603050405020304" pitchFamily="18" charset="0"/>
              </a:rPr>
              <a:t>argv</a:t>
            </a:r>
            <a:r>
              <a:rPr lang="en-US" altLang="zh-TW" sz="2000" dirty="0" smtClean="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int main</a:t>
            </a:r>
            <a:r>
              <a:rPr lang="zh-TW" altLang="en-US" sz="2000" dirty="0" smtClean="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code</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init</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argc</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argv</a:t>
            </a:r>
            <a:r>
              <a:rPr lang="en-US" altLang="zh-TW" sz="2000" dirty="0">
                <a:latin typeface="Times New Roman" panose="02020603050405020304" pitchFamily="18" charset="0"/>
                <a:cs typeface="Times New Roman" panose="02020603050405020304" pitchFamily="18" charset="0"/>
              </a:rPr>
              <a: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::spin(</a:t>
            </a:r>
            <a:r>
              <a:rPr lang="en-US" altLang="zh-TW" sz="2000" dirty="0" err="1">
                <a:latin typeface="Times New Roman" panose="02020603050405020304" pitchFamily="18" charset="0"/>
                <a:cs typeface="Times New Roman" panose="02020603050405020304" pitchFamily="18" charset="0"/>
              </a:rPr>
              <a:t>std</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make_shared</a:t>
            </a:r>
            <a:r>
              <a:rPr lang="en-US" altLang="zh-TW" sz="2000" dirty="0">
                <a:latin typeface="Times New Roman" panose="02020603050405020304" pitchFamily="18" charset="0"/>
                <a:cs typeface="Times New Roman" panose="02020603050405020304" pitchFamily="18" charset="0"/>
              </a:rPr>
              <a:t>&lt;</a:t>
            </a:r>
            <a:r>
              <a:rPr lang="en-US" altLang="zh-TW" sz="2000" dirty="0" err="1">
                <a:latin typeface="Times New Roman" panose="02020603050405020304" pitchFamily="18" charset="0"/>
                <a:cs typeface="Times New Roman" panose="02020603050405020304" pitchFamily="18" charset="0"/>
              </a:rPr>
              <a:t>MinimalSubscriber</a:t>
            </a:r>
            <a:r>
              <a:rPr lang="en-US" altLang="zh-TW" sz="2000" dirty="0">
                <a:latin typeface="Times New Roman" panose="02020603050405020304" pitchFamily="18" charset="0"/>
                <a:cs typeface="Times New Roman" panose="02020603050405020304" pitchFamily="18" charset="0"/>
              </a:rPr>
              <a:t>&gt;());</a:t>
            </a:r>
          </a:p>
          <a:p>
            <a:pPr marL="0" indent="0">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rclcpp</a:t>
            </a:r>
            <a:r>
              <a:rPr lang="en-US" altLang="zh-TW" sz="2000" dirty="0">
                <a:latin typeface="Times New Roman" panose="02020603050405020304" pitchFamily="18" charset="0"/>
                <a:cs typeface="Times New Roman" panose="02020603050405020304" pitchFamily="18" charset="0"/>
              </a:rPr>
              <a:t>::shutdown();</a:t>
            </a:r>
          </a:p>
          <a:p>
            <a:pPr marL="0" indent="0">
              <a:buNone/>
            </a:pPr>
            <a:r>
              <a:rPr lang="en-US" altLang="zh-TW" sz="2000" dirty="0">
                <a:latin typeface="Times New Roman" panose="02020603050405020304" pitchFamily="18" charset="0"/>
                <a:cs typeface="Times New Roman" panose="02020603050405020304" pitchFamily="18" charset="0"/>
              </a:rPr>
              <a:t>  return 0;</a:t>
            </a:r>
          </a:p>
          <a:p>
            <a:pPr marL="0" indent="0">
              <a:buNone/>
            </a:pP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8</a:t>
            </a:r>
            <a:endParaRPr lang="zh-TW" altLang="en-US" dirty="0"/>
          </a:p>
        </p:txBody>
      </p:sp>
    </p:spTree>
    <p:extLst>
      <p:ext uri="{BB962C8B-B14F-4D97-AF65-F5344CB8AC3E}">
        <p14:creationId xmlns:p14="http://schemas.microsoft.com/office/powerpoint/2010/main" val="398620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1024</TotalTime>
  <Words>3216</Words>
  <Application>Microsoft Office PowerPoint</Application>
  <PresentationFormat>如螢幕大小 (4:3)</PresentationFormat>
  <Paragraphs>669</Paragraphs>
  <Slides>60</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60</vt:i4>
      </vt:variant>
    </vt:vector>
  </HeadingPairs>
  <TitlesOfParts>
    <vt:vector size="66" baseType="lpstr">
      <vt:lpstr>新細明體</vt:lpstr>
      <vt:lpstr>Arial</vt:lpstr>
      <vt:lpstr>Calibri</vt:lpstr>
      <vt:lpstr>Calibri Light</vt:lpstr>
      <vt:lpstr>Times New Roman</vt:lpstr>
      <vt:lpstr>Office 佈景主題</vt:lpstr>
      <vt:lpstr>ROS2 package</vt:lpstr>
      <vt:lpstr>Creating a workcpace</vt:lpstr>
      <vt:lpstr>Creating a package</vt:lpstr>
      <vt:lpstr>publisher and subscriber (C++)</vt:lpstr>
      <vt:lpstr>publisher and subscriber (C++)</vt:lpstr>
      <vt:lpstr>publisher and subscriber (C++)</vt:lpstr>
      <vt:lpstr>publisher and subscriber (C++)</vt:lpstr>
      <vt:lpstr>publisher and subscriber (C++)</vt:lpstr>
      <vt:lpstr>publisher and subscriber (C++)</vt:lpstr>
      <vt:lpstr>publisher and subscriber (C++)</vt:lpstr>
      <vt:lpstr>publisher and subscriber (C++)</vt:lpstr>
      <vt:lpstr>publisher and subscriber (Python)</vt:lpstr>
      <vt:lpstr>publisher and subscriber (Python)</vt:lpstr>
      <vt:lpstr>publisher and subscriber (Python)</vt:lpstr>
      <vt:lpstr>publisher and subscriber (Python)</vt:lpstr>
      <vt:lpstr>publisher and subscriber (Python)</vt:lpstr>
      <vt:lpstr>service and client (C++)</vt:lpstr>
      <vt:lpstr>service and client (C++)</vt:lpstr>
      <vt:lpstr>service and client (C++)</vt:lpstr>
      <vt:lpstr>service and client (C++)</vt:lpstr>
      <vt:lpstr>service and client (C++)</vt:lpstr>
      <vt:lpstr>service and client (C++)</vt:lpstr>
      <vt:lpstr>service and client (C++)</vt:lpstr>
      <vt:lpstr>Run service and client (C++)</vt:lpstr>
      <vt:lpstr>service and client (Python)</vt:lpstr>
      <vt:lpstr>service and client (Python)</vt:lpstr>
      <vt:lpstr>service and client (Python)</vt:lpstr>
      <vt:lpstr>service and client (Python)</vt:lpstr>
      <vt:lpstr>service and client (Python)</vt:lpstr>
      <vt:lpstr>Using parameters in a class c++</vt:lpstr>
      <vt:lpstr>Using parameters in a class c++</vt:lpstr>
      <vt:lpstr>Using parameters in a class c++</vt:lpstr>
      <vt:lpstr>Using parameters in a class c++</vt:lpstr>
      <vt:lpstr>Run parameters in a class c++</vt:lpstr>
      <vt:lpstr>Using parameters in a class py</vt:lpstr>
      <vt:lpstr>Using parameters in a class py</vt:lpstr>
      <vt:lpstr>Using parameters in a class py</vt:lpstr>
      <vt:lpstr>Using parameters in a class py</vt:lpstr>
      <vt:lpstr>Create an action</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(C++)</vt:lpstr>
      <vt:lpstr>Writing an action server and client (Python)</vt:lpstr>
      <vt:lpstr>Writing an action server and client (Python)</vt:lpstr>
      <vt:lpstr>Writing an action server and client (Python)</vt:lpstr>
      <vt:lpstr>Writing an action server and client (Python)</vt:lpstr>
      <vt:lpstr>Writing an action server and client (Python)</vt:lpstr>
      <vt:lpstr>Writing an action server and client (Python)</vt:lpstr>
      <vt:lpstr>Check action feedback message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ROS2 Tutorial</dc:title>
  <dc:creator>zhe-ming</dc:creator>
  <cp:lastModifiedBy>zhe-ming</cp:lastModifiedBy>
  <cp:revision>294</cp:revision>
  <dcterms:created xsi:type="dcterms:W3CDTF">2021-05-16T01:43:31Z</dcterms:created>
  <dcterms:modified xsi:type="dcterms:W3CDTF">2021-07-10T03:04:53Z</dcterms:modified>
</cp:coreProperties>
</file>