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9E477F-3848-4465-84AF-9A107A508F43}" v="54" dt="2021-05-24T09:13:37.068"/>
    <p1510:client id="{21F73D6B-1994-4B17-A24F-CE94179A7803}" v="70" dt="2021-05-24T06:16:38.004"/>
    <p1510:client id="{3286EA5C-C712-4946-87B6-003DC7881727}" v="455" dt="2021-05-24T07:55:19.918"/>
    <p1510:client id="{5678DEC5-6528-427F-9035-BD62E48DE537}" v="432" dt="2021-05-24T06:54:22.864"/>
    <p1510:client id="{9792CFA9-9021-477F-8761-BF7802D151F5}" v="10" dt="2021-05-24T06:20:21.772"/>
    <p1510:client id="{FB8790B2-C0D1-4330-8E39-798A5D4B9846}" v="93" dt="2021-05-24T09:31:29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64AFA-A1FE-481B-9DFC-E54222509226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B47E3-696A-43E1-AAB1-602D092A6B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044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85C70-0418-4859-9376-7FB70EF51C2B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6EC77-112E-421A-9DFB-353801508D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142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6EC77-112E-421A-9DFB-353801508D28}" type="slidenum">
              <a:rPr lang="zh-TW" altLang="en-US" smtClean="0"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69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6EC77-112E-421A-9DFB-353801508D2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617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6EC77-112E-421A-9DFB-353801508D2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87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569918"/>
            <a:ext cx="7772400" cy="920587"/>
          </a:xfrm>
        </p:spPr>
        <p:txBody>
          <a:bodyPr anchor="b"/>
          <a:lstStyle>
            <a:lvl1pPr algn="ctr">
              <a:defRPr sz="6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3916" y="2827839"/>
            <a:ext cx="4898877" cy="1655762"/>
          </a:xfrm>
        </p:spPr>
        <p:txBody>
          <a:bodyPr/>
          <a:lstStyle>
            <a:lvl1pPr marL="0" indent="0" algn="l">
              <a:buNone/>
              <a:defRPr sz="24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4439-0D21-4A02-82D3-0B7D79BD853E}" type="datetime1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7" y="0"/>
            <a:ext cx="2444273" cy="131199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323" y="4576099"/>
            <a:ext cx="3063550" cy="163517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698" y="4576099"/>
            <a:ext cx="1816604" cy="151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70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235E-D60B-4074-AB45-EA7FC8274F63}" type="datetime1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389-3E92-4666-9520-98FE6F8B4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44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D27D-A3C6-46E6-8A18-CD15DE6CC331}" type="datetime1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389-3E92-4666-9520-98FE6F8B4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9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/>
              <a:t>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3B98-C2C9-42F0-8F79-C4F9BB190640}" type="datetime1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0" y="0"/>
            <a:ext cx="1245906" cy="124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2412-48AA-4CD0-8E7B-2EF86A0694A6}" type="datetime1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389-3E92-4666-9520-98FE6F8B4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22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9143-B7BD-4ECC-82EF-C2561204D86A}" type="datetime1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389-3E92-4666-9520-98FE6F8B4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1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CA9B-974B-459A-B048-BC699ABAA969}" type="datetime1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389-3E92-4666-9520-98FE6F8B4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00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811-99ED-4D4D-ACCD-1F9B99C2B9E0}" type="datetime1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389-3E92-4666-9520-98FE6F8B4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9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30B8-2558-45B5-8B9B-B839CBB3581D}" type="datetime1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389-3E92-4666-9520-98FE6F8B4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7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49FF-D8E7-470E-BA09-565A8B726037}" type="datetime1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389-3E92-4666-9520-98FE6F8B4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48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C8AB-244D-4DD8-B582-1DBFEF561B1A}" type="datetime1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389-3E92-4666-9520-98FE6F8B4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7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</a:t>
            </a:r>
            <a:r>
              <a:rPr lang="zh-TW" altLang="en-US" dirty="0" smtClean="0"/>
              <a:t>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CA7C-7B41-499E-BC8B-64DE45511A98}" type="datetime1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656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os.org/en/foxy/Tutorials/Services/Understanding-ROS2-Services.html#ros2servic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foxy/Tutorials/Topics/Understanding-ROS2-Topics.html#ros2topics" TargetMode="External"/><Relationship Id="rId2" Type="http://schemas.openxmlformats.org/officeDocument/2006/relationships/hyperlink" Target="https://docs.ros.org/en/foxy/Tutorials/Understanding-ROS2-Nodes.html#ros2nod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ROS2 Tutorial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Date</a:t>
            </a:r>
            <a:r>
              <a:rPr lang="zh-TW" altLang="en-US" dirty="0"/>
              <a:t>：</a:t>
            </a:r>
            <a:r>
              <a:rPr lang="en-US" altLang="zh-TW" dirty="0" smtClean="0"/>
              <a:t>2021.05.25</a:t>
            </a:r>
            <a:endParaRPr lang="en-US" altLang="zh-TW" dirty="0"/>
          </a:p>
          <a:p>
            <a:r>
              <a:rPr lang="en-US" altLang="zh-TW" dirty="0"/>
              <a:t>OS: Ubuntu 20.04 L.T.S</a:t>
            </a:r>
          </a:p>
          <a:p>
            <a:r>
              <a:rPr lang="en-US" altLang="zh-TW" dirty="0"/>
              <a:t>Version: Foxy</a:t>
            </a:r>
          </a:p>
          <a:p>
            <a:r>
              <a:rPr lang="en-US" altLang="zh-TW" dirty="0"/>
              <a:t>Author: </a:t>
            </a:r>
            <a:r>
              <a:rPr lang="en-US" altLang="zh-TW" dirty="0" smtClean="0"/>
              <a:t>Z.M. </a:t>
            </a:r>
            <a:r>
              <a:rPr lang="en-US" altLang="zh-TW" dirty="0"/>
              <a:t>Zhang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07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62578"/>
            <a:ext cx="7886700" cy="728736"/>
          </a:xfrm>
        </p:spPr>
        <p:txBody>
          <a:bodyPr/>
          <a:lstStyle/>
          <a:p>
            <a:pPr algn="ctr"/>
            <a:r>
              <a:rPr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ROS2 service topic </a:t>
            </a:r>
            <a:endParaRPr lang="zh-TW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239140"/>
            <a:ext cx="7886700" cy="5341122"/>
          </a:xfrm>
        </p:spPr>
        <p:txBody>
          <a:bodyPr>
            <a:norm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ROS2 service call Command: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ros2 service call &lt;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service_name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service_type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&gt; &lt;arguments&gt;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ros2 service call /clear 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std_srvs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srv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/Empty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ros2 service call /spawn 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srv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/Spawn "{x: 2, y: 2, theta: 0.2, 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name: ''}"</a:t>
            </a:r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389-3E92-4666-9520-98FE6F8B483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95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77119"/>
            <a:ext cx="7886700" cy="780010"/>
          </a:xfrm>
        </p:spPr>
        <p:txBody>
          <a:bodyPr/>
          <a:lstStyle/>
          <a:p>
            <a:pPr algn="ctr"/>
            <a:r>
              <a:rPr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ROS2 parameter</a:t>
            </a:r>
            <a:endParaRPr lang="zh-TW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059678"/>
            <a:ext cx="7886700" cy="56573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000">
                <a:latin typeface="Times New Roman"/>
                <a:ea typeface="新細明體"/>
                <a:cs typeface="Times New Roman"/>
              </a:rPr>
              <a:t>A parameter is a configuration value of a node. You can think of parameters as node settings. A node can store parameters as integers, floats, </a:t>
            </a:r>
            <a:r>
              <a:rPr lang="en-US" altLang="zh-TW" sz="2000" err="1">
                <a:latin typeface="Times New Roman"/>
                <a:ea typeface="新細明體"/>
                <a:cs typeface="Times New Roman"/>
              </a:rPr>
              <a:t>booleans</a:t>
            </a:r>
            <a:r>
              <a:rPr lang="en-US" altLang="zh-TW" sz="2000">
                <a:latin typeface="Times New Roman"/>
                <a:ea typeface="新細明體"/>
                <a:cs typeface="Times New Roman"/>
              </a:rPr>
              <a:t>, strings and lists. In ROS 2, each node maintains its own parameters. All parameters are dynamically reconfigurable, and built off of </a:t>
            </a:r>
            <a:r>
              <a:rPr lang="en-US" altLang="zh-TW" sz="2000">
                <a:latin typeface="Times New Roman"/>
                <a:ea typeface="新細明體"/>
                <a:cs typeface="Times New Roman"/>
                <a:hlinkClick r:id="rId2"/>
              </a:rPr>
              <a:t>ROS 2 services</a:t>
            </a:r>
            <a:r>
              <a:rPr lang="en-US" altLang="zh-TW" sz="2000">
                <a:latin typeface="Times New Roman"/>
                <a:ea typeface="新細明體"/>
                <a:cs typeface="Times New Roman"/>
              </a:rPr>
              <a:t>.</a:t>
            </a:r>
            <a:endParaRPr lang="zh-TW" altLang="en-US" sz="200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000" err="1">
                <a:latin typeface="Times New Roman"/>
                <a:ea typeface="新細明體"/>
                <a:cs typeface="Times New Roman"/>
              </a:rPr>
              <a:t>Paramter</a:t>
            </a:r>
            <a:r>
              <a:rPr lang="en-US" altLang="zh-TW" sz="2000">
                <a:latin typeface="Times New Roman"/>
                <a:ea typeface="新細明體"/>
                <a:cs typeface="Times New Roman"/>
              </a:rPr>
              <a:t> set Command:</a:t>
            </a:r>
            <a:endParaRPr lang="zh-TW" altLang="en-US" sz="200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TW" sz="2000">
                <a:latin typeface="Times New Roman"/>
                <a:ea typeface="新細明體"/>
                <a:cs typeface="Times New Roman"/>
              </a:rPr>
              <a:t>   </a:t>
            </a:r>
            <a:r>
              <a:rPr lang="en-US" sz="2000">
                <a:latin typeface="Times New Roman"/>
                <a:ea typeface="新細明體"/>
                <a:cs typeface="Times New Roman"/>
              </a:rPr>
              <a:t>ros2 param set /</a:t>
            </a:r>
            <a:r>
              <a:rPr lang="en-US" sz="2000" err="1">
                <a:latin typeface="Times New Roman"/>
                <a:ea typeface="新細明體"/>
                <a:cs typeface="Times New Roman"/>
              </a:rPr>
              <a:t>turtlesim</a:t>
            </a:r>
            <a:r>
              <a:rPr lang="en-US" sz="2000">
                <a:latin typeface="Times New Roman"/>
                <a:ea typeface="新細明體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新細明體"/>
                <a:cs typeface="Times New Roman"/>
              </a:rPr>
              <a:t>background_r</a:t>
            </a:r>
            <a:r>
              <a:rPr lang="en-US" sz="2000">
                <a:latin typeface="Times New Roman"/>
                <a:ea typeface="新細明體"/>
                <a:cs typeface="Times New Roman"/>
              </a:rPr>
              <a:t> 150</a:t>
            </a:r>
          </a:p>
          <a:p>
            <a:pPr marL="0" indent="0" algn="just">
              <a:buNone/>
            </a:pPr>
            <a:endParaRPr lang="en-US" sz="2000">
              <a:latin typeface="Times New Roman"/>
              <a:ea typeface="新細明體"/>
              <a:cs typeface="Times New Roman"/>
            </a:endParaRPr>
          </a:p>
          <a:p>
            <a:pPr marL="0" indent="0" algn="just">
              <a:buNone/>
            </a:pPr>
            <a:r>
              <a:rPr lang="en-US" sz="2000" err="1">
                <a:latin typeface="Times New Roman"/>
                <a:ea typeface="+mn-lt"/>
                <a:cs typeface="Times New Roman"/>
              </a:rPr>
              <a:t>Paramter</a:t>
            </a:r>
            <a:r>
              <a:rPr lang="en-US" sz="2000">
                <a:latin typeface="Times New Roman"/>
                <a:ea typeface="+mn-lt"/>
                <a:cs typeface="Times New Roman"/>
              </a:rPr>
              <a:t> dump Command:</a:t>
            </a:r>
          </a:p>
          <a:p>
            <a:pPr marL="0" indent="0" algn="just">
              <a:buNone/>
            </a:pPr>
            <a:r>
              <a:rPr lang="en-US" sz="2000">
                <a:latin typeface="Times New Roman"/>
                <a:cs typeface="Times New Roman"/>
              </a:rPr>
              <a:t>   ros2 param dump /</a:t>
            </a:r>
            <a:r>
              <a:rPr lang="en-US" sz="2000" err="1">
                <a:latin typeface="Times New Roman"/>
                <a:cs typeface="Times New Roman"/>
              </a:rPr>
              <a:t>turtlesim</a:t>
            </a:r>
          </a:p>
          <a:p>
            <a:pPr marL="0" indent="0" algn="just">
              <a:buNone/>
            </a:pPr>
            <a:endParaRPr lang="en-US" sz="200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sz="2000">
                <a:latin typeface="Times New Roman"/>
                <a:cs typeface="Times New Roman"/>
              </a:rPr>
              <a:t>Load Parameter  to /</a:t>
            </a:r>
            <a:r>
              <a:rPr lang="en-US" sz="2000" err="1">
                <a:latin typeface="Times New Roman"/>
                <a:cs typeface="Times New Roman"/>
              </a:rPr>
              <a:t>turtlesim</a:t>
            </a:r>
            <a:r>
              <a:rPr lang="en-US" sz="2000">
                <a:latin typeface="Times New Roman"/>
                <a:cs typeface="Times New Roman"/>
              </a:rPr>
              <a:t> node.</a:t>
            </a:r>
            <a:endParaRPr lang="en-US" sz="200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2000">
                <a:latin typeface="Times New Roman"/>
                <a:cs typeface="Times New Roman"/>
              </a:rPr>
              <a:t>   ros2 run </a:t>
            </a:r>
            <a:r>
              <a:rPr lang="en-US" sz="2000" err="1">
                <a:latin typeface="Times New Roman"/>
                <a:cs typeface="Times New Roman"/>
              </a:rPr>
              <a:t>turtlesim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turtlesim_node</a:t>
            </a:r>
            <a:r>
              <a:rPr lang="en-US" sz="2000">
                <a:latin typeface="Times New Roman"/>
                <a:cs typeface="Times New Roman"/>
              </a:rPr>
              <a:t> --</a:t>
            </a:r>
            <a:r>
              <a:rPr lang="en-US" sz="2000" err="1">
                <a:latin typeface="Times New Roman"/>
                <a:cs typeface="Times New Roman"/>
              </a:rPr>
              <a:t>ros-args</a:t>
            </a:r>
            <a:r>
              <a:rPr lang="en-US" sz="2000">
                <a:latin typeface="Times New Roman"/>
                <a:cs typeface="Times New Roman"/>
              </a:rPr>
              <a:t> --params-file ./</a:t>
            </a:r>
            <a:r>
              <a:rPr lang="en-US" sz="2000" err="1">
                <a:latin typeface="Times New Roman"/>
                <a:cs typeface="Times New Roman"/>
              </a:rPr>
              <a:t>turtlesim.yaml</a:t>
            </a:r>
            <a:endParaRPr lang="en-US" sz="200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389-3E92-4666-9520-98FE6F8B483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96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144A9DE-997F-442D-A4D0-C6C2B2E44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2426"/>
            <a:ext cx="7886700" cy="739987"/>
          </a:xfrm>
        </p:spPr>
        <p:txBody>
          <a:bodyPr/>
          <a:lstStyle/>
          <a:p>
            <a:pPr algn="ctr"/>
            <a:r>
              <a:rPr lang="en-US" altLang="zh-TW" b="1">
                <a:latin typeface="Times New Roman"/>
                <a:ea typeface="+mj-lt"/>
                <a:cs typeface="Times New Roman"/>
              </a:rPr>
              <a:t>ROS2 action</a:t>
            </a:r>
            <a:endParaRPr lang="zh-TW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4B66E02-0AB6-45CC-A0E2-22CF27228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8611"/>
            <a:ext cx="7886700" cy="5646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TW" sz="2000">
                <a:latin typeface="Times New Roman"/>
                <a:ea typeface="+mn-lt"/>
                <a:cs typeface="+mn-lt"/>
              </a:rPr>
              <a:t>Actions are one of the communication types in ROS 2 and are intended for long running tasks. They consist of three parts: a goal, feedback, and a result.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zh-TW" altLang="en-US" sz="2000">
                <a:latin typeface="Times New Roman"/>
                <a:ea typeface="新細明體"/>
                <a:cs typeface="Calibri"/>
              </a:rPr>
              <a:t>ROS2 action list Command:</a:t>
            </a:r>
          </a:p>
          <a:p>
            <a:pPr marL="0" indent="0" algn="just">
              <a:buNone/>
            </a:pPr>
            <a:r>
              <a:rPr lang="zh-TW" altLang="en-US" sz="2000" dirty="0">
                <a:latin typeface="Times New Roman"/>
                <a:ea typeface="新細明體"/>
                <a:cs typeface="Calibri"/>
              </a:rPr>
              <a:t>   </a:t>
            </a:r>
            <a:r>
              <a:rPr lang="zh-TW" sz="2000">
                <a:latin typeface="Times New Roman"/>
                <a:ea typeface="新細明體"/>
                <a:cs typeface="Calibri"/>
              </a:rPr>
              <a:t>ros2 action list</a:t>
            </a:r>
          </a:p>
          <a:p>
            <a:pPr marL="0" indent="0" algn="just">
              <a:buNone/>
            </a:pPr>
            <a:r>
              <a:rPr lang="zh-TW" sz="2000" dirty="0">
                <a:latin typeface="Times New Roman"/>
                <a:ea typeface="新細明體"/>
                <a:cs typeface="Calibri"/>
              </a:rPr>
              <a:t> </a:t>
            </a:r>
            <a:r>
              <a:rPr lang="zh-TW" altLang="en-US" sz="2000" dirty="0">
                <a:latin typeface="Times New Roman"/>
                <a:ea typeface="新細明體"/>
                <a:cs typeface="Calibri"/>
              </a:rPr>
              <a:t> </a:t>
            </a:r>
            <a:r>
              <a:rPr lang="zh-TW" sz="2000" dirty="0">
                <a:latin typeface="Times New Roman"/>
                <a:ea typeface="新細明體"/>
                <a:cs typeface="Calibri"/>
              </a:rPr>
              <a:t> </a:t>
            </a:r>
            <a:r>
              <a:rPr lang="en-US" altLang="zh-TW" sz="2000">
                <a:latin typeface="Times New Roman"/>
                <a:ea typeface="新細明體"/>
                <a:cs typeface="Calibri"/>
              </a:rPr>
              <a:t>ros2</a:t>
            </a:r>
            <a:r>
              <a:rPr lang="zh-TW" altLang="en-US" sz="2000" dirty="0">
                <a:latin typeface="Times New Roman"/>
                <a:ea typeface="新細明體"/>
                <a:cs typeface="Calibri"/>
              </a:rPr>
              <a:t> </a:t>
            </a:r>
            <a:r>
              <a:rPr lang="en-US" altLang="zh-TW" sz="2000">
                <a:latin typeface="Times New Roman"/>
                <a:ea typeface="新細明體"/>
                <a:cs typeface="Calibri"/>
              </a:rPr>
              <a:t>action</a:t>
            </a:r>
            <a:r>
              <a:rPr lang="zh-TW" altLang="en-US" sz="2000" dirty="0">
                <a:latin typeface="Times New Roman"/>
                <a:ea typeface="新細明體"/>
                <a:cs typeface="Calibri"/>
              </a:rPr>
              <a:t> </a:t>
            </a:r>
            <a:r>
              <a:rPr lang="en-US" altLang="zh-TW" sz="2000">
                <a:latin typeface="Times New Roman"/>
                <a:ea typeface="新細明體"/>
                <a:cs typeface="Calibri"/>
              </a:rPr>
              <a:t>list</a:t>
            </a:r>
            <a:r>
              <a:rPr lang="zh-TW" altLang="en-US" sz="2000">
                <a:latin typeface="Times New Roman"/>
                <a:ea typeface="新細明體"/>
                <a:cs typeface="Calibri"/>
              </a:rPr>
              <a:t> –</a:t>
            </a:r>
            <a:r>
              <a:rPr lang="en-US" altLang="zh-TW" sz="2000">
                <a:latin typeface="Times New Roman"/>
                <a:ea typeface="新細明體"/>
                <a:cs typeface="Calibri"/>
              </a:rPr>
              <a:t>t</a:t>
            </a:r>
            <a:endParaRPr lang="zh-TW" altLang="en-US" sz="2000" dirty="0">
              <a:latin typeface="Times New Roman"/>
              <a:ea typeface="新細明體"/>
              <a:cs typeface="Calibri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/>
              <a:ea typeface="新細明體"/>
              <a:cs typeface="Calibri"/>
            </a:endParaRPr>
          </a:p>
          <a:p>
            <a:pPr marL="0" indent="0" algn="just">
              <a:buNone/>
            </a:pPr>
            <a:r>
              <a:rPr lang="en-US" altLang="zh-TW" sz="2000">
                <a:latin typeface="Times New Roman"/>
                <a:ea typeface="新細明體"/>
                <a:cs typeface="Times New Roman"/>
              </a:rPr>
              <a:t>ROS2</a:t>
            </a:r>
            <a:r>
              <a:rPr lang="zh-TW" altLang="en-US" sz="2000" dirty="0">
                <a:latin typeface="Times New Roman"/>
                <a:ea typeface="新細明體"/>
                <a:cs typeface="Times New Roman"/>
              </a:rPr>
              <a:t> </a:t>
            </a:r>
            <a:r>
              <a:rPr lang="en-US" altLang="zh-TW" sz="2000">
                <a:latin typeface="Times New Roman"/>
                <a:ea typeface="新細明體"/>
                <a:cs typeface="Times New Roman"/>
              </a:rPr>
              <a:t>action</a:t>
            </a:r>
            <a:r>
              <a:rPr lang="zh-TW" altLang="en-US" sz="2000">
                <a:latin typeface="Times New Roman"/>
                <a:ea typeface="新細明體"/>
                <a:cs typeface="Times New Roman"/>
              </a:rPr>
              <a:t> info </a:t>
            </a:r>
            <a:r>
              <a:rPr lang="en-US" altLang="zh-TW" sz="2000">
                <a:latin typeface="Times New Roman"/>
                <a:ea typeface="新細明體"/>
                <a:cs typeface="Times New Roman"/>
              </a:rPr>
              <a:t>Command:</a:t>
            </a:r>
          </a:p>
          <a:p>
            <a:pPr marL="0" indent="0" algn="just">
              <a:buNone/>
            </a:pP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   </a:t>
            </a:r>
            <a:r>
              <a:rPr lang="en-US" sz="2000">
                <a:latin typeface="Times New Roman"/>
                <a:ea typeface="新細明體"/>
                <a:cs typeface="Times New Roman"/>
              </a:rPr>
              <a:t>ros2 action info /turtle1/rotate_absolute</a:t>
            </a:r>
          </a:p>
          <a:p>
            <a:pPr marL="0" indent="0" algn="just">
              <a:buNone/>
            </a:pPr>
            <a:endParaRPr lang="en-US" sz="2000" dirty="0">
              <a:latin typeface="Times New Roman"/>
              <a:ea typeface="新細明體"/>
              <a:cs typeface="Times New Roman"/>
            </a:endParaRPr>
          </a:p>
          <a:p>
            <a:pPr marL="0" indent="0" algn="just">
              <a:buNone/>
            </a:pPr>
            <a:r>
              <a:rPr lang="en-US" sz="2000">
                <a:latin typeface="Times New Roman"/>
                <a:ea typeface="新細明體"/>
                <a:cs typeface="Times New Roman"/>
              </a:rPr>
              <a:t>ROS2</a:t>
            </a:r>
            <a:r>
              <a:rPr lang="zh-TW" altLang="en-US" sz="2000" dirty="0">
                <a:latin typeface="Times New Roman"/>
                <a:ea typeface="新細明體"/>
                <a:cs typeface="Times New Roman"/>
              </a:rPr>
              <a:t> </a:t>
            </a:r>
            <a:r>
              <a:rPr lang="en-US" sz="2000">
                <a:latin typeface="Times New Roman"/>
                <a:ea typeface="新細明體"/>
                <a:cs typeface="Times New Roman"/>
              </a:rPr>
              <a:t>action</a:t>
            </a:r>
            <a:r>
              <a:rPr lang="zh-TW" altLang="en-US" sz="2000" dirty="0">
                <a:latin typeface="Times New Roman"/>
                <a:ea typeface="新細明體"/>
                <a:cs typeface="Times New Roman"/>
              </a:rPr>
              <a:t> </a:t>
            </a:r>
            <a:r>
              <a:rPr lang="en-US" altLang="zh-TW" sz="2000">
                <a:latin typeface="Times New Roman"/>
                <a:ea typeface="新細明體"/>
                <a:cs typeface="Times New Roman"/>
              </a:rPr>
              <a:t>interface show </a:t>
            </a:r>
            <a:r>
              <a:rPr lang="en-US" sz="2000">
                <a:latin typeface="Times New Roman"/>
                <a:ea typeface="新細明體"/>
                <a:cs typeface="Times New Roman"/>
              </a:rPr>
              <a:t>Command: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/>
                <a:ea typeface="新細明體"/>
                <a:cs typeface="Times New Roman"/>
              </a:rPr>
              <a:t>   </a:t>
            </a:r>
            <a:r>
              <a:rPr lang="en-US" sz="2000">
                <a:latin typeface="Times New Roman"/>
                <a:ea typeface="新細明體"/>
                <a:cs typeface="Times New Roman"/>
              </a:rPr>
              <a:t>ros2 interface show turtlesim/action/RotateAbsolute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389-3E92-4666-9520-98FE6F8B483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530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8339A81-1BAD-4075-8802-487D7B66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7382"/>
            <a:ext cx="7886700" cy="830075"/>
          </a:xfrm>
        </p:spPr>
        <p:txBody>
          <a:bodyPr>
            <a:normAutofit/>
          </a:bodyPr>
          <a:lstStyle/>
          <a:p>
            <a:pPr algn="ctr"/>
            <a:r>
              <a:rPr lang="en-US" altLang="zh-TW" b="1">
                <a:latin typeface="Times New Roman"/>
                <a:ea typeface="+mj-lt"/>
                <a:cs typeface="Times New Roman"/>
              </a:rPr>
              <a:t>ROS2 action</a:t>
            </a:r>
            <a:endParaRPr lang="zh-TW">
              <a:cs typeface="Calibri Light" panose="020F0302020204030204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4F1E37F-4727-413B-830C-04B2B6281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9960"/>
            <a:ext cx="7886700" cy="5398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altLang="zh-TW" sz="2000">
                <a:latin typeface="Times New Roman"/>
                <a:ea typeface="+mn-lt"/>
                <a:cs typeface="Times New Roman"/>
              </a:rPr>
              <a:t>ROS2</a:t>
            </a:r>
            <a:r>
              <a:rPr lang="zh-TW" sz="2000" dirty="0">
                <a:latin typeface="Times New Roman"/>
                <a:ea typeface="新細明體"/>
                <a:cs typeface="Times New Roman"/>
              </a:rPr>
              <a:t> </a:t>
            </a:r>
            <a:r>
              <a:rPr lang="en-US" altLang="zh-TW" sz="2000">
                <a:latin typeface="Times New Roman"/>
                <a:ea typeface="+mn-lt"/>
                <a:cs typeface="Times New Roman"/>
              </a:rPr>
              <a:t>action</a:t>
            </a:r>
            <a:r>
              <a:rPr lang="zh-TW" sz="2000" dirty="0">
                <a:latin typeface="Times New Roman"/>
                <a:ea typeface="新細明體"/>
                <a:cs typeface="Times New Roman"/>
              </a:rPr>
              <a:t> </a:t>
            </a:r>
            <a:r>
              <a:rPr lang="en-US" altLang="zh-TW" sz="2000">
                <a:latin typeface="Times New Roman"/>
                <a:ea typeface="+mn-lt"/>
                <a:cs typeface="Times New Roman"/>
              </a:rPr>
              <a:t>send goal Command:</a:t>
            </a:r>
            <a:endParaRPr lang="en-US" altLang="zh-TW" sz="2000">
              <a:latin typeface="Times New Roman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altLang="zh-TW" sz="2000" dirty="0">
                <a:latin typeface="Times New Roman"/>
                <a:ea typeface="+mn-lt"/>
                <a:cs typeface="Times New Roman"/>
              </a:rPr>
              <a:t>   </a:t>
            </a:r>
            <a:r>
              <a:rPr lang="en-US" sz="2000">
                <a:latin typeface="Times New Roman"/>
                <a:ea typeface="+mn-lt"/>
                <a:cs typeface="Times New Roman"/>
              </a:rPr>
              <a:t>ros2 action send_goal &lt;action_name&gt; &lt;action_type&gt; &lt;values&gt;</a:t>
            </a:r>
          </a:p>
          <a:p>
            <a:pPr marL="0" indent="0" algn="just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000">
                <a:latin typeface="Times New Roman"/>
                <a:cs typeface="Times New Roman"/>
              </a:rPr>
              <a:t>   ros2 action send_goal /turtle1/rotate_absolute turtlesim/action/RotateAbsolute "{theta: 1.57}"</a:t>
            </a:r>
            <a:endParaRPr lang="en-US">
              <a:latin typeface="Calibri" panose="020F0502020204030204"/>
              <a:ea typeface="新細明體"/>
              <a:cs typeface="Calibri" panose="020F0502020204030204"/>
            </a:endParaRPr>
          </a:p>
          <a:p>
            <a:pPr>
              <a:buNone/>
            </a:pPr>
            <a:endParaRPr lang="en-US" sz="2000" dirty="0">
              <a:latin typeface="Times New Roman"/>
              <a:ea typeface="新細明體"/>
              <a:cs typeface="Times New Roman"/>
            </a:endParaRPr>
          </a:p>
          <a:p>
            <a:pPr>
              <a:buNone/>
            </a:pPr>
            <a:r>
              <a:rPr lang="en-US" sz="2000">
                <a:latin typeface="Times New Roman"/>
                <a:ea typeface="新細明體"/>
                <a:cs typeface="Calibri" panose="020F0502020204030204"/>
              </a:rPr>
              <a:t>   ros2 action send_goal /turtle1/rotate_absolute </a:t>
            </a:r>
            <a:r>
              <a:rPr lang="en-US" sz="2000" dirty="0">
                <a:latin typeface="Times New Roman"/>
                <a:ea typeface="新細明體"/>
                <a:cs typeface="Calibri" panose="020F0502020204030204"/>
              </a:rPr>
              <a:t>turtlesim/action/RotateAbsolute "{theta: -1.57}" --feedback</a:t>
            </a:r>
            <a:r>
              <a:rPr lang="en-US" dirty="0">
                <a:latin typeface="Consolas"/>
                <a:ea typeface="新細明體"/>
                <a:cs typeface="Calibri" panose="020F0502020204030204"/>
              </a:rPr>
              <a:t>
</a:t>
            </a:r>
            <a:endParaRPr lang="en-US">
              <a:cs typeface="Calibri" panose="020F0502020204030204"/>
            </a:endParaRPr>
          </a:p>
          <a:p>
            <a:pPr algn="just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zh-TW" altLang="en-US" dirty="0">
              <a:ea typeface="新細明體"/>
              <a:cs typeface="Calibri" panose="020F0502020204030204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389-3E92-4666-9520-98FE6F8B483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835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6768213-8F87-4EA8-A9C9-F98FB491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00" y="128643"/>
            <a:ext cx="7886700" cy="649898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>
                <a:latin typeface="Times New Roman"/>
                <a:ea typeface="新細明體"/>
                <a:cs typeface="Calibri Light" panose="020F0302020204030204"/>
              </a:rPr>
              <a:t>ROS2 Launch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189E6B8-0568-4ACD-9432-C1BEED923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89" y="1127438"/>
            <a:ext cx="8325882" cy="557879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000" dirty="0">
                <a:latin typeface="Times New Roman"/>
                <a:ea typeface="+mn-lt"/>
                <a:cs typeface="+mn-lt"/>
              </a:rPr>
              <a:t>Step1. 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mkdir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launch </a:t>
            </a:r>
            <a:r>
              <a:rPr lang="en-US" sz="2000" dirty="0">
                <a:solidFill>
                  <a:srgbClr val="00B050"/>
                </a:solidFill>
                <a:latin typeface="Times New Roman"/>
                <a:ea typeface="+mn-lt"/>
                <a:cs typeface="+mn-lt"/>
              </a:rPr>
              <a:t># create launch directory.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Step2. touch launch/turtlesim_mimic_launch.py </a:t>
            </a:r>
            <a:r>
              <a:rPr lang="en-US" sz="2000" dirty="0">
                <a:solidFill>
                  <a:srgbClr val="00B050"/>
                </a:solidFill>
                <a:latin typeface="Times New Roman"/>
                <a:ea typeface="+mn-lt"/>
                <a:cs typeface="+mn-lt"/>
              </a:rPr>
              <a:t># create python file.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0B050"/>
                </a:solidFill>
                <a:latin typeface="Times New Roman"/>
                <a:ea typeface="+mn-lt"/>
                <a:cs typeface="+mn-lt"/>
              </a:rPr>
              <a:t>### ROS2 Launch format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from launch import </a:t>
            </a:r>
            <a:r>
              <a:rPr lang="en-US" sz="2000" err="1">
                <a:latin typeface="Times New Roman"/>
                <a:ea typeface="+mn-lt"/>
                <a:cs typeface="+mn-lt"/>
              </a:rPr>
              <a:t>LaunchDescription</a:t>
            </a:r>
            <a:r>
              <a:rPr lang="en-US" sz="2000" dirty="0">
                <a:latin typeface="Times New Roman"/>
                <a:ea typeface="+mn-lt"/>
                <a:cs typeface="+mn-lt"/>
              </a:rPr>
              <a:t>
from </a:t>
            </a:r>
            <a:r>
              <a:rPr lang="en-US" sz="2000" err="1">
                <a:latin typeface="Times New Roman"/>
                <a:ea typeface="+mn-lt"/>
                <a:cs typeface="+mn-lt"/>
              </a:rPr>
              <a:t>launch_ros.actions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import Node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/>
                <a:cs typeface="Calibri"/>
              </a:rPr>
              <a:t>def </a:t>
            </a:r>
            <a:r>
              <a:rPr lang="en-US" sz="2000" dirty="0" err="1">
                <a:latin typeface="Times New Roman"/>
                <a:cs typeface="Calibri"/>
              </a:rPr>
              <a:t>generate_launch_description</a:t>
            </a:r>
            <a:r>
              <a:rPr lang="en-US" sz="2000" dirty="0">
                <a:latin typeface="Times New Roman"/>
                <a:cs typeface="Calibri"/>
              </a:rPr>
              <a:t>():
   return </a:t>
            </a:r>
            <a:r>
              <a:rPr lang="en-US" sz="2000" dirty="0" err="1">
                <a:latin typeface="Times New Roman"/>
                <a:cs typeface="Calibri"/>
              </a:rPr>
              <a:t>LaunchDescription</a:t>
            </a:r>
            <a:r>
              <a:rPr lang="en-US" sz="2000" dirty="0">
                <a:latin typeface="Times New Roman"/>
                <a:cs typeface="Calibri"/>
              </a:rPr>
              <a:t>([</a:t>
            </a:r>
            <a:endParaRPr lang="en-US" sz="2000">
              <a:latin typeface="Times New Roman"/>
              <a:cs typeface="Times New Roman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/>
                <a:cs typeface="Calibri"/>
              </a:rPr>
              <a:t>       Node(package='</a:t>
            </a:r>
            <a:r>
              <a:rPr lang="en-US" sz="2000" dirty="0" err="1">
                <a:latin typeface="Times New Roman"/>
                <a:cs typeface="Calibri"/>
              </a:rPr>
              <a:t>turtlesim</a:t>
            </a:r>
            <a:r>
              <a:rPr lang="en-US" sz="2000" dirty="0">
                <a:latin typeface="Times New Roman"/>
                <a:cs typeface="Calibri"/>
              </a:rPr>
              <a:t>', namespace='turtlesim1',
</a:t>
            </a:r>
            <a:r>
              <a:rPr lang="en-US" sz="2000">
                <a:latin typeface="Times New Roman"/>
                <a:cs typeface="Calibri"/>
              </a:rPr>
              <a:t>        executable='turtlesim_node', name='sim'),</a:t>
            </a:r>
            <a:r>
              <a:rPr lang="en-US" sz="2000" dirty="0">
                <a:latin typeface="Times New Roman"/>
                <a:cs typeface="Calibri"/>
              </a:rPr>
              <a:t>
   ])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389-3E92-4666-9520-98FE6F8B483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029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225B96E-8227-4598-BC25-B7D886E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3776"/>
            <a:ext cx="7886700" cy="965209"/>
          </a:xfrm>
        </p:spPr>
        <p:txBody>
          <a:bodyPr>
            <a:normAutofit/>
          </a:bodyPr>
          <a:lstStyle/>
          <a:p>
            <a:pPr algn="ctr"/>
            <a:r>
              <a:rPr lang="zh-TW">
                <a:latin typeface="Times New Roman"/>
                <a:ea typeface="+mj-lt"/>
                <a:cs typeface="+mj-lt"/>
              </a:rPr>
              <a:t>turtlesim_mimic_launch</a:t>
            </a:r>
            <a:r>
              <a:rPr lang="en-US" altLang="zh-TW" dirty="0">
                <a:latin typeface="Times New Roman"/>
                <a:ea typeface="+mj-lt"/>
                <a:cs typeface="+mj-lt"/>
              </a:rPr>
              <a:t>.</a:t>
            </a:r>
            <a:r>
              <a:rPr lang="en-US" altLang="zh-TW" dirty="0" err="1">
                <a:latin typeface="Times New Roman"/>
                <a:ea typeface="+mj-lt"/>
                <a:cs typeface="+mj-lt"/>
              </a:rPr>
              <a:t>py</a:t>
            </a:r>
            <a:endParaRPr lang="zh-TW" dirty="0" err="1">
              <a:latin typeface="Times New Roman"/>
              <a:cs typeface="Times New Roman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xmlns="" id="{177FA0D0-C006-43D7-B93E-454371CA2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948" t="16839" r="35953" b="18394"/>
          <a:stretch/>
        </p:blipFill>
        <p:spPr>
          <a:xfrm>
            <a:off x="1514942" y="1228788"/>
            <a:ext cx="5765448" cy="5453325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389-3E92-4666-9520-98FE6F8B483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647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E8B9299-CE6A-4F00-95D1-5D4AB633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083" y="297559"/>
            <a:ext cx="7886700" cy="739987"/>
          </a:xfrm>
        </p:spPr>
        <p:txBody>
          <a:bodyPr/>
          <a:lstStyle/>
          <a:p>
            <a:pPr algn="ctr"/>
            <a:r>
              <a:rPr lang="zh-TW" altLang="en-US" b="1" dirty="0">
                <a:latin typeface="Times New Roman"/>
                <a:ea typeface="新細明體"/>
                <a:cs typeface="Calibri Light"/>
              </a:rPr>
              <a:t>Run ROS2 Launch</a:t>
            </a:r>
            <a:endParaRPr lang="zh-TW" b="1" dirty="0">
              <a:latin typeface="Times New Roman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6540A09-D72D-454C-8F53-EA539AFB2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61" y="1273832"/>
            <a:ext cx="8836183" cy="53423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sz="2000" dirty="0">
                <a:latin typeface="Times New Roman"/>
                <a:ea typeface="新細明體"/>
                <a:cs typeface="Calibri" panose="020F0502020204030204"/>
              </a:rPr>
              <a:t>C</a:t>
            </a:r>
            <a:r>
              <a:rPr lang="en-US" altLang="zh-TW" sz="2000" dirty="0" err="1">
                <a:latin typeface="Times New Roman"/>
                <a:ea typeface="新細明體"/>
                <a:cs typeface="Calibri" panose="020F0502020204030204"/>
              </a:rPr>
              <a:t>ommand</a:t>
            </a:r>
            <a:r>
              <a:rPr lang="en-US" altLang="zh-TW" sz="2000" dirty="0">
                <a:latin typeface="Times New Roman"/>
                <a:ea typeface="新細明體"/>
                <a:cs typeface="Calibri" panose="020F0502020204030204"/>
              </a:rPr>
              <a:t>:</a:t>
            </a:r>
            <a:endParaRPr lang="zh-TW" altLang="en-US" sz="2000" dirty="0">
              <a:latin typeface="Times New Roman"/>
              <a:ea typeface="新細明體"/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>
                <a:latin typeface="Times New Roman"/>
                <a:ea typeface="新細明體"/>
                <a:cs typeface="Calibri" panose="020F0502020204030204"/>
              </a:rPr>
              <a:t>   </a:t>
            </a:r>
            <a:r>
              <a:rPr lang="zh-TW" sz="2000" dirty="0">
                <a:latin typeface="Times New Roman"/>
                <a:ea typeface="新細明體"/>
                <a:cs typeface="Calibri" panose="020F0502020204030204"/>
              </a:rPr>
              <a:t>cd launch
</a:t>
            </a:r>
            <a:r>
              <a:rPr lang="zh-TW" altLang="en-US" sz="2000" dirty="0">
                <a:latin typeface="Times New Roman"/>
                <a:ea typeface="新細明體"/>
                <a:cs typeface="Calibri" panose="020F0502020204030204"/>
              </a:rPr>
              <a:t>   </a:t>
            </a:r>
            <a:r>
              <a:rPr lang="zh-TW" sz="2000" dirty="0">
                <a:latin typeface="Times New Roman"/>
                <a:ea typeface="新細明體"/>
                <a:cs typeface="Calibri" panose="020F0502020204030204"/>
              </a:rPr>
              <a:t>ros2 launch turtlesim_mimic_launch</a:t>
            </a:r>
            <a:r>
              <a:rPr lang="zh-TW" sz="2000" dirty="0" smtClean="0">
                <a:latin typeface="Times New Roman"/>
                <a:ea typeface="新細明體"/>
                <a:cs typeface="Calibri" panose="020F0502020204030204"/>
              </a:rPr>
              <a:t>.py</a:t>
            </a:r>
            <a:endParaRPr lang="zh-TW" sz="2000" dirty="0"/>
          </a:p>
          <a:p>
            <a:pPr>
              <a:buNone/>
            </a:pPr>
            <a:endParaRPr lang="en-US" sz="2000" dirty="0" smtClean="0">
              <a:latin typeface="Times New Roman"/>
              <a:ea typeface="新細明體"/>
              <a:cs typeface="Calibri"/>
            </a:endParaRPr>
          </a:p>
          <a:p>
            <a:pPr>
              <a:buNone/>
            </a:pPr>
            <a:endParaRPr lang="en-US" sz="2000" dirty="0">
              <a:latin typeface="Times New Roman"/>
              <a:ea typeface="新細明體"/>
              <a:cs typeface="Calibri"/>
            </a:endParaRPr>
          </a:p>
          <a:p>
            <a:pPr>
              <a:buNone/>
            </a:pPr>
            <a:endParaRPr lang="en-US" sz="2000" dirty="0" smtClean="0">
              <a:latin typeface="Times New Roman"/>
              <a:ea typeface="新細明體"/>
              <a:cs typeface="Calibri"/>
            </a:endParaRPr>
          </a:p>
          <a:p>
            <a:pPr>
              <a:buNone/>
            </a:pPr>
            <a:r>
              <a:rPr lang="en-US" sz="2000" dirty="0">
                <a:latin typeface="Times New Roman"/>
                <a:ea typeface="新細明體"/>
                <a:cs typeface="Calibri"/>
              </a:rPr>
              <a:t>  </a:t>
            </a:r>
            <a:endParaRPr lang="en-US" sz="2000" dirty="0" smtClean="0">
              <a:latin typeface="Times New Roman"/>
              <a:ea typeface="新細明體"/>
              <a:cs typeface="Calibr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3049" y="3104580"/>
            <a:ext cx="8342768" cy="1200329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/>
                <a:ea typeface="+mn-lt"/>
                <a:cs typeface="+mn-lt"/>
              </a:rPr>
              <a:t>It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is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possible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to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launch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a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launch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file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directly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(as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we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do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above),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or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provided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by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a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package.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When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it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is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provided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by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a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package,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the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syntax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is:</a:t>
            </a:r>
            <a:endParaRPr lang="zh-TW" altLang="zh-TW" dirty="0">
              <a:latin typeface="Times New Roman"/>
              <a:ea typeface="新細明體"/>
              <a:cs typeface="Times New Roman"/>
            </a:endParaRPr>
          </a:p>
          <a:p>
            <a:r>
              <a:rPr lang="en-US" altLang="zh-TW" dirty="0">
                <a:latin typeface="Times New Roman"/>
                <a:ea typeface="新細明體"/>
                <a:cs typeface="Calibri"/>
              </a:rPr>
              <a:t>   ros2 launch </a:t>
            </a:r>
            <a:r>
              <a:rPr lang="en-US" altLang="zh-TW" dirty="0">
                <a:solidFill>
                  <a:srgbClr val="FF0000"/>
                </a:solidFill>
                <a:latin typeface="Times New Roman"/>
                <a:ea typeface="新細明體"/>
                <a:cs typeface="Calibri"/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  <a:latin typeface="Times New Roman"/>
                <a:ea typeface="新細明體"/>
                <a:cs typeface="Calibri"/>
              </a:rPr>
              <a:t>package_name</a:t>
            </a:r>
            <a:r>
              <a:rPr lang="en-US" altLang="zh-TW" dirty="0">
                <a:solidFill>
                  <a:srgbClr val="FF0000"/>
                </a:solidFill>
                <a:latin typeface="Times New Roman"/>
                <a:ea typeface="新細明體"/>
                <a:cs typeface="Calibri"/>
              </a:rPr>
              <a:t>&gt; &lt;</a:t>
            </a:r>
            <a:r>
              <a:rPr lang="en-US" altLang="zh-TW" dirty="0" err="1">
                <a:solidFill>
                  <a:srgbClr val="FF0000"/>
                </a:solidFill>
                <a:latin typeface="Times New Roman"/>
                <a:ea typeface="新細明體"/>
                <a:cs typeface="Calibri"/>
              </a:rPr>
              <a:t>launch_file_name</a:t>
            </a:r>
            <a:r>
              <a:rPr lang="en-US" altLang="zh-TW" dirty="0">
                <a:solidFill>
                  <a:srgbClr val="FF0000"/>
                </a:solidFill>
                <a:latin typeface="Times New Roman"/>
                <a:ea typeface="新細明體"/>
                <a:cs typeface="Calibri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Times New Roman"/>
                <a:ea typeface="新細明體"/>
                <a:cs typeface="Calibri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/>
                <a:ea typeface="新細明體"/>
                <a:cs typeface="Calibri"/>
              </a:rPr>
              <a:t>#run ros2 launch command</a:t>
            </a:r>
            <a:endParaRPr lang="en-US" altLang="zh-TW" dirty="0">
              <a:solidFill>
                <a:srgbClr val="00B050"/>
              </a:solidFill>
              <a:latin typeface="Times New Roman"/>
              <a:ea typeface="新細明體"/>
              <a:cs typeface="Calibri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389-3E92-4666-9520-98FE6F8B483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55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Times New Roman"/>
                <a:ea typeface="新細明體"/>
                <a:cs typeface="Calibri Light"/>
              </a:rPr>
              <a:t>topic pub and </a:t>
            </a:r>
            <a:r>
              <a:rPr lang="en-US" altLang="zh-TW" b="1" dirty="0" err="1" smtClean="0">
                <a:latin typeface="Times New Roman"/>
                <a:ea typeface="新細明體"/>
                <a:cs typeface="Calibri Light"/>
              </a:rPr>
              <a:t>rqt_graph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9711" y="1825625"/>
            <a:ext cx="87275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Command:</a:t>
            </a:r>
          </a:p>
          <a:p>
            <a:pPr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 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ros2 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topic publish command</a:t>
            </a:r>
            <a:endParaRPr lang="en-US" altLang="zh-TW" sz="2000" dirty="0" smtClean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  </a:t>
            </a:r>
            <a:r>
              <a:rPr lang="en-US" altLang="zh-TW" sz="2000" u="sng" dirty="0" smtClean="0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ros2 </a:t>
            </a:r>
            <a:r>
              <a:rPr lang="en-US" altLang="zh-TW" sz="2000" u="sng" dirty="0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topic pub -r 1 /turtlesim1/turtle1/</a:t>
            </a:r>
            <a:r>
              <a:rPr lang="en-US" altLang="zh-TW" sz="2000" u="sng" dirty="0" err="1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cmd_vel</a:t>
            </a:r>
            <a:r>
              <a:rPr lang="en-US" altLang="zh-TW" sz="2000" u="sng" dirty="0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 </a:t>
            </a:r>
            <a:r>
              <a:rPr lang="en-US" altLang="zh-TW" sz="2000" u="sng" dirty="0" err="1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geometry_msgs</a:t>
            </a:r>
            <a:r>
              <a:rPr lang="en-US" altLang="zh-TW" sz="2000" u="sng" dirty="0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/</a:t>
            </a:r>
            <a:r>
              <a:rPr lang="en-US" altLang="zh-TW" sz="2000" u="sng" dirty="0" err="1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msg</a:t>
            </a:r>
            <a:r>
              <a:rPr lang="en-US" altLang="zh-TW" sz="2000" u="sng" dirty="0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/Twist "{linear: {x: 2.0, y: 0.0, z: 0.0}, angular: {x: 0.0, y: 0.0, z: -1.8</a:t>
            </a:r>
            <a:r>
              <a:rPr lang="en-US" altLang="zh-TW" sz="2000" u="sng" dirty="0" smtClean="0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}}“</a:t>
            </a: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   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rqt_graph</a:t>
            </a:r>
            <a:r>
              <a:rPr lang="en-US" altLang="zh-TW" sz="2000" dirty="0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# run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rqt_graph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11" y="3938874"/>
            <a:ext cx="4472412" cy="23730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45" y="3536871"/>
            <a:ext cx="3976284" cy="27750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348513" y="6311899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rqt_graph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54454" y="6311899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Ros2 topic publish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389-3E92-4666-9520-98FE6F8B483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94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02164"/>
            <a:ext cx="7886700" cy="730343"/>
          </a:xfrm>
        </p:spPr>
        <p:txBody>
          <a:bodyPr/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ROS2 bag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4978" y="1176951"/>
            <a:ext cx="8474044" cy="1403287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os2 bag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command line tool for recording data published on topics in your system. It accumulates the data passed on any number of topics and saves it in a database.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7" name="矩形 6"/>
          <p:cNvSpPr/>
          <p:nvPr/>
        </p:nvSpPr>
        <p:spPr>
          <a:xfrm>
            <a:off x="1750218" y="2131346"/>
            <a:ext cx="5643563" cy="120032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ros2 bag Installation: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install ros-foxy-ros2bag \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ros-foxy-rosbag2-converter-default-plugins \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ros-foxy-rosbag2-storage-default-plugins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4978" y="3241140"/>
            <a:ext cx="8474044" cy="352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os2 bag record (one topic)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ros2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 record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topic_name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(ex.ros2 bag record /turtle1/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cmd_vel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ros2 bag  record (multiple topics)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ros2 bag record -o subset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topic_name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topic_name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os2 bag file info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ros2 bag info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bag_file_name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ros2 bag file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ros2 bag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bag_file_name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389-3E92-4666-9520-98FE6F8B483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1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55680"/>
            <a:ext cx="7886700" cy="1325563"/>
          </a:xfrm>
        </p:spPr>
        <p:txBody>
          <a:bodyPr/>
          <a:lstStyle/>
          <a:p>
            <a:pPr algn="ctr"/>
            <a:r>
              <a:rPr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ROS2 Installation</a:t>
            </a:r>
            <a:endParaRPr lang="zh-TW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056503"/>
            <a:ext cx="7886700" cy="5609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Command:</a:t>
            </a:r>
          </a:p>
          <a:p>
            <a:pPr marL="0" indent="0">
              <a:buNone/>
            </a:pPr>
            <a:r>
              <a:rPr lang="en-US" altLang="zh-TW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# set locale 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locale  </a:t>
            </a:r>
            <a:r>
              <a:rPr lang="en-US" altLang="zh-TW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check for UTF-8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apt update &amp;&amp; 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locales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locale-gen 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en_US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en_US.UTF-8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update-locale LC_ALL=en_US.UTF-8 LANG=en_US.UTF-8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export LANG=en_US.UTF-8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locale  </a:t>
            </a:r>
            <a:r>
              <a:rPr lang="en-US" altLang="zh-TW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verify settings</a:t>
            </a:r>
          </a:p>
          <a:p>
            <a:pPr marL="0" indent="0">
              <a:buNone/>
            </a:pPr>
            <a:endParaRPr lang="en-US" altLang="zh-TW" sz="20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# setup Source</a:t>
            </a:r>
          </a:p>
          <a:p>
            <a:pPr marL="0" indent="0">
              <a:buNone/>
            </a:pPr>
            <a:r>
              <a:rPr lang="en-US" altLang="zh-TW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apt update &amp;&amp; 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curl gnupg2 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lsb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-release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curl -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https://raw.githubusercontent.com/ros/rosdistro/master/ros.key  -o 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/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/share/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keyrings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-archive-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keyring.gpg</a:t>
            </a:r>
            <a:endParaRPr lang="en-US" altLang="zh-TW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389-3E92-4666-9520-98FE6F8B4834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83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74569"/>
            <a:ext cx="7886700" cy="771465"/>
          </a:xfrm>
        </p:spPr>
        <p:txBody>
          <a:bodyPr/>
          <a:lstStyle/>
          <a:p>
            <a:pPr algn="ctr"/>
            <a:r>
              <a:rPr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ROS2 Installation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230594"/>
            <a:ext cx="7886700" cy="550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Command:</a:t>
            </a:r>
          </a:p>
          <a:p>
            <a:pPr marL="0" indent="0">
              <a:buNone/>
            </a:pPr>
            <a:r>
              <a:rPr lang="en-US" altLang="zh-TW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# Install ROS2 package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apt-get update</a:t>
            </a:r>
            <a:endParaRPr lang="en-US" altLang="zh-TW" sz="20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-foxy-desktop</a:t>
            </a:r>
          </a:p>
          <a:p>
            <a:pPr marL="0" indent="0">
              <a:buNone/>
            </a:pPr>
            <a:r>
              <a:rPr lang="zh-TW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sudo apt install -y python3-argcomplete </a:t>
            </a:r>
            <a:r>
              <a:rPr lang="es-ES" altLang="zh-TW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optional</a:t>
            </a:r>
            <a:endParaRPr lang="en-US" altLang="zh-TW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Environment setup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echo </a:t>
            </a:r>
            <a:r>
              <a:rPr lang="en-US" altLang="zh-TW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“source /opt/</a:t>
            </a:r>
            <a:r>
              <a:rPr lang="en-US" altLang="zh-TW" sz="200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altLang="zh-TW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/foxy/</a:t>
            </a:r>
            <a:r>
              <a:rPr lang="en-US" altLang="zh-TW" sz="200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setup.bash</a:t>
            </a:r>
            <a:r>
              <a:rPr lang="en-US" altLang="zh-TW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&gt;&gt; ~/.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bashrc</a:t>
            </a:r>
            <a:endParaRPr lang="en-US" altLang="zh-TW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# finished ROS2 foxy Installation.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389-3E92-4666-9520-98FE6F8B483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94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ROS2 </a:t>
            </a:r>
            <a:r>
              <a:rPr lang="en-US" altLang="zh-TW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turtlesim_node</a:t>
            </a:r>
            <a:endParaRPr lang="zh-TW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Connamd</a:t>
            </a:r>
            <a:r>
              <a:rPr lang="zh-TW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TW" altLang="en-US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two terminal.</a:t>
            </a:r>
          </a:p>
          <a:p>
            <a:pPr marL="0" indent="0">
              <a:buNone/>
            </a:pPr>
            <a:r>
              <a:rPr lang="zh-TW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TW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Start </a:t>
            </a:r>
            <a:r>
              <a:rPr lang="en-US" altLang="zh-TW" sz="200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altLang="zh-TW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  <a:endParaRPr lang="zh-TW" altLang="zh-TW" sz="20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ros2 run 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turtlesim_node</a:t>
            </a:r>
            <a:endParaRPr lang="zh-TW" altLang="zh-TW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TW" altLang="zh-TW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TW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Run </a:t>
            </a:r>
            <a:r>
              <a:rPr lang="en-US" altLang="zh-TW" sz="200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turtle_teleop_key</a:t>
            </a:r>
            <a:endParaRPr lang="en-US" altLang="zh-TW" sz="20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ros2 run 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turtle_teleop_key</a:t>
            </a:r>
            <a:endParaRPr lang="zh-TW" altLang="zh-TW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5" t="13589" r="23133" b="38434"/>
          <a:stretch/>
        </p:blipFill>
        <p:spPr>
          <a:xfrm>
            <a:off x="5737052" y="1561428"/>
            <a:ext cx="2652346" cy="277945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7" t="21880" r="52430" b="61871"/>
          <a:stretch/>
        </p:blipFill>
        <p:spPr>
          <a:xfrm>
            <a:off x="628650" y="4731116"/>
            <a:ext cx="6096776" cy="146861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034311" y="6199734"/>
            <a:ext cx="110453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</a:t>
            </a:r>
            <a:endParaRPr lang="zh-TW" altLang="en-US" sz="2000" b="0" cap="none" spc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3856" y="4263538"/>
            <a:ext cx="17187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turtlesim_node</a:t>
            </a:r>
            <a:endParaRPr lang="zh-TW" altLang="en-US" sz="20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389-3E92-4666-9520-98FE6F8B483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84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79669"/>
            <a:ext cx="7886700" cy="6518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ROS2 Simple Command</a:t>
            </a:r>
            <a:endParaRPr lang="zh-TW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100724"/>
            <a:ext cx="7886700" cy="5556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Command: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ros2 node list </a:t>
            </a:r>
            <a:r>
              <a:rPr lang="en-US" altLang="zh-TW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TW" altLang="en-US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node show under ROS2.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ros2 topic list </a:t>
            </a:r>
            <a:r>
              <a:rPr lang="en-US" altLang="zh-TW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TW" altLang="en-US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topic show under ROS2.</a:t>
            </a:r>
            <a:endParaRPr lang="en-US" altLang="zh-TW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ros2 service list </a:t>
            </a:r>
            <a:r>
              <a:rPr lang="en-US" altLang="zh-TW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TW" altLang="en-US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service show under ROS2.</a:t>
            </a:r>
            <a:endParaRPr lang="en-US" altLang="zh-TW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ros2 action list </a:t>
            </a:r>
            <a:r>
              <a:rPr lang="en-US" altLang="zh-TW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TW" altLang="en-US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action show under ROS2.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" t="19168" r="43151" b="51602"/>
          <a:stretch/>
        </p:blipFill>
        <p:spPr>
          <a:xfrm>
            <a:off x="435833" y="3640508"/>
            <a:ext cx="4016525" cy="15980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" t="29016" r="40982" b="8149"/>
          <a:stretch/>
        </p:blipFill>
        <p:spPr>
          <a:xfrm>
            <a:off x="4725824" y="3221764"/>
            <a:ext cx="4178895" cy="343540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" t="85911" r="41781" b="8149"/>
          <a:stretch/>
        </p:blipFill>
        <p:spPr>
          <a:xfrm>
            <a:off x="333285" y="5648769"/>
            <a:ext cx="4119073" cy="333287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389-3E92-4666-9520-98FE6F8B483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12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73672"/>
            <a:ext cx="7886700" cy="814194"/>
          </a:xfrm>
        </p:spPr>
        <p:txBody>
          <a:bodyPr/>
          <a:lstStyle/>
          <a:p>
            <a:pPr algn="ctr"/>
            <a:r>
              <a:rPr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ROS2 node Command</a:t>
            </a:r>
            <a:endParaRPr lang="zh-TW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277597"/>
            <a:ext cx="7886700" cy="558040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ros2 node list 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will show you the names of all running nodes. This is especially useful when you want to interact with a node, or when you have a system running many nodes and need to keep track of them.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Node Remapping: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ros2 run 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turtlesim_node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ros-args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--remap __node:=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my_turtle</a:t>
            </a:r>
            <a:endParaRPr lang="en-US" altLang="zh-TW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Node info: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ros2 node info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TW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node_name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ros2 node info /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my_turtle</a:t>
            </a:r>
            <a:endParaRPr lang="en-US" altLang="zh-TW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TW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zh-TW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389-3E92-4666-9520-98FE6F8B483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52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0284" y="160027"/>
            <a:ext cx="7886700" cy="67746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ROS2</a:t>
            </a:r>
            <a:r>
              <a:rPr lang="zh-TW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topic Command</a:t>
            </a:r>
            <a:endParaRPr lang="zh-TW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0284" y="1239140"/>
            <a:ext cx="7886700" cy="5512038"/>
          </a:xfrm>
        </p:spPr>
        <p:txBody>
          <a:bodyPr>
            <a:norm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Running the ros2 topic list command in a new terminal will return a list of all the topics currently active in the system.</a:t>
            </a:r>
          </a:p>
          <a:p>
            <a:pPr marL="0" indent="0">
              <a:lnSpc>
                <a:spcPts val="2400"/>
              </a:lnSpc>
              <a:buNone/>
            </a:pPr>
            <a:endParaRPr lang="en-US" altLang="zh-TW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ROS2 topic echo Command: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ros2 topic echo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TW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topic_name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ros2 topic echo /turtle1/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cmd_vel</a:t>
            </a:r>
            <a:endParaRPr lang="en-US" altLang="zh-TW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400"/>
              </a:lnSpc>
              <a:buNone/>
            </a:pPr>
            <a:endParaRPr lang="en-US" altLang="zh-TW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ROS2 topic info Command: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ros2 topic info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TW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topic_name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ros2 topic info /turtle1/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cmd_vel</a:t>
            </a:r>
            <a:endParaRPr lang="en-US" altLang="zh-TW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400"/>
              </a:lnSpc>
              <a:buNone/>
            </a:pPr>
            <a:endParaRPr lang="en-US" altLang="zh-TW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ROS2 interface show Command: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ros2 interface show 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geometry_msgs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/Twist</a:t>
            </a:r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3" t="16231" r="51589" b="37913"/>
          <a:stretch/>
        </p:blipFill>
        <p:spPr>
          <a:xfrm>
            <a:off x="5250052" y="1751887"/>
            <a:ext cx="3196932" cy="21364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52008" y="3889879"/>
            <a:ext cx="13129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Topic echo</a:t>
            </a:r>
          </a:p>
        </p:txBody>
      </p:sp>
      <p:sp>
        <p:nvSpPr>
          <p:cNvPr id="7" name="矩形 6"/>
          <p:cNvSpPr/>
          <p:nvPr/>
        </p:nvSpPr>
        <p:spPr>
          <a:xfrm>
            <a:off x="5250052" y="5751149"/>
            <a:ext cx="333285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Topic info and interface show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" t="19481" r="4683" b="48945"/>
          <a:stretch/>
        </p:blipFill>
        <p:spPr>
          <a:xfrm>
            <a:off x="4358355" y="4505333"/>
            <a:ext cx="4709096" cy="1227189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389-3E92-4666-9520-98FE6F8B483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91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77119"/>
            <a:ext cx="7886700" cy="703098"/>
          </a:xfrm>
        </p:spPr>
        <p:txBody>
          <a:bodyPr/>
          <a:lstStyle/>
          <a:p>
            <a:pPr algn="ctr"/>
            <a:r>
              <a:rPr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ROS2</a:t>
            </a:r>
            <a:r>
              <a:rPr lang="zh-TW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topic Command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312877"/>
            <a:ext cx="7886700" cy="4164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ROS2 topic publish Command: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ros2 topic pub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TW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topic_name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altLang="zh-TW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msg_type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'&lt;</a:t>
            </a:r>
            <a:r>
              <a:rPr lang="en-US" altLang="zh-TW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&gt;'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ros2 topic pub --once /turtle1/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cmd_vel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geometry_msgs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/Twist 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"{linear: {x: 2.0, y: 0.0, z: 0.0}, angular: {x: 0.0, y: 0.0, z: 1.8}}"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ros2 topic pub --rate 1 /turtle1/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cmd_vel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geometry_msgs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/Twist 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"{linear: {x: 2.0, y: 0.0, z: 0.0}, angular: {x: 0.0, y: 0.0, z: 1.8}}"</a:t>
            </a:r>
          </a:p>
          <a:p>
            <a:pPr marL="0" indent="0">
              <a:buNone/>
            </a:pPr>
            <a:endParaRPr lang="en-US" altLang="zh-TW" sz="2000"/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ROS2 topic frequency Command:</a:t>
            </a:r>
          </a:p>
          <a:p>
            <a:pPr marL="0" indent="0">
              <a:buNone/>
            </a:pPr>
            <a:r>
              <a:rPr lang="en-US" altLang="zh-TW" sz="2000"/>
              <a:t>   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ros2 topic 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TW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topic_name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altLang="zh-TW" sz="2000"/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ros2 topic 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/turtle1/pose</a:t>
            </a:r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389-3E92-4666-9520-98FE6F8B483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55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62578"/>
            <a:ext cx="7886700" cy="728736"/>
          </a:xfrm>
        </p:spPr>
        <p:txBody>
          <a:bodyPr/>
          <a:lstStyle/>
          <a:p>
            <a:pPr algn="ctr"/>
            <a:r>
              <a:rPr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ROS2 service topic </a:t>
            </a:r>
            <a:endParaRPr lang="zh-TW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239140"/>
            <a:ext cx="7886700" cy="534112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Some concepts mentioned in this tutorial, like 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nodes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topics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were covered in previous tutorials in the series.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ROS2 service type Command: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ros2 service type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TW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service_name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ros2 service type /clear</a:t>
            </a:r>
          </a:p>
          <a:p>
            <a:pPr marL="0" indent="0">
              <a:lnSpc>
                <a:spcPts val="2400"/>
              </a:lnSpc>
              <a:buNone/>
            </a:pPr>
            <a:endParaRPr lang="en-US" altLang="zh-TW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ROS2 service find Command: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ros2 topic info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TW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type_name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ros2 service find 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std_srvs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srv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/Empty</a:t>
            </a:r>
          </a:p>
          <a:p>
            <a:pPr marL="0" indent="0">
              <a:lnSpc>
                <a:spcPts val="2400"/>
              </a:lnSpc>
              <a:buNone/>
            </a:pPr>
            <a:endParaRPr lang="en-US" altLang="zh-TW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ROS2 interface show Command: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ros2 interface show &lt;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type_name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r>
              <a:rPr lang="en-US" altLang="zh-TW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srv</a:t>
            </a:r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389-3E92-4666-9520-98FE6F8B483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70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855</Words>
  <Application>Microsoft Office PowerPoint</Application>
  <PresentationFormat>如螢幕大小 (4:3)</PresentationFormat>
  <Paragraphs>184</Paragraphs>
  <Slides>18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Consolas</vt:lpstr>
      <vt:lpstr>Times New Roman</vt:lpstr>
      <vt:lpstr>Office 佈景主題</vt:lpstr>
      <vt:lpstr>ROS2 Tutorial</vt:lpstr>
      <vt:lpstr>ROS2 Installation</vt:lpstr>
      <vt:lpstr>ROS2 Installation</vt:lpstr>
      <vt:lpstr>ROS2 turtlesim_node</vt:lpstr>
      <vt:lpstr>ROS2 Simple Command</vt:lpstr>
      <vt:lpstr>ROS2 node Command</vt:lpstr>
      <vt:lpstr>ROS2 topic Command</vt:lpstr>
      <vt:lpstr>ROS2 topic Command</vt:lpstr>
      <vt:lpstr>ROS2 service topic </vt:lpstr>
      <vt:lpstr>ROS2 service topic </vt:lpstr>
      <vt:lpstr>ROS2 parameter</vt:lpstr>
      <vt:lpstr>ROS2 action</vt:lpstr>
      <vt:lpstr>ROS2 action</vt:lpstr>
      <vt:lpstr>ROS2 Launch</vt:lpstr>
      <vt:lpstr>turtlesim_mimic_launch.py</vt:lpstr>
      <vt:lpstr>Run ROS2 Launch</vt:lpstr>
      <vt:lpstr>topic pub and rqt_graph</vt:lpstr>
      <vt:lpstr>ROS2 bag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ROS2 Tutorial</dc:title>
  <dc:creator>zhe-ming</dc:creator>
  <cp:lastModifiedBy>zhe-ming</cp:lastModifiedBy>
  <cp:revision>193</cp:revision>
  <dcterms:created xsi:type="dcterms:W3CDTF">2021-05-16T01:43:31Z</dcterms:created>
  <dcterms:modified xsi:type="dcterms:W3CDTF">2021-05-25T02:07:29Z</dcterms:modified>
</cp:coreProperties>
</file>