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760" r:id="rId2"/>
    <p:sldId id="954" r:id="rId3"/>
    <p:sldId id="956" r:id="rId4"/>
    <p:sldId id="668" r:id="rId5"/>
    <p:sldId id="950" r:id="rId6"/>
    <p:sldId id="945" r:id="rId7"/>
    <p:sldId id="944" r:id="rId8"/>
    <p:sldId id="659" r:id="rId9"/>
    <p:sldId id="772" r:id="rId10"/>
    <p:sldId id="736" r:id="rId11"/>
    <p:sldId id="810" r:id="rId12"/>
    <p:sldId id="811" r:id="rId13"/>
    <p:sldId id="577" r:id="rId14"/>
    <p:sldId id="787" r:id="rId15"/>
    <p:sldId id="951" r:id="rId16"/>
    <p:sldId id="794" r:id="rId17"/>
    <p:sldId id="949" r:id="rId18"/>
  </p:sldIdLst>
  <p:sldSz cx="9144000" cy="5715000" type="screen16x10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yue" initials="y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CACFF"/>
    <a:srgbClr val="3333CC"/>
    <a:srgbClr val="A3C2FF"/>
    <a:srgbClr val="053F79"/>
    <a:srgbClr val="023D77"/>
    <a:srgbClr val="052E5B"/>
    <a:srgbClr val="02294E"/>
    <a:srgbClr val="CC0000"/>
    <a:srgbClr val="C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4" autoAdjust="0"/>
    <p:restoredTop sz="87283" autoAdjust="0"/>
  </p:normalViewPr>
  <p:slideViewPr>
    <p:cSldViewPr>
      <p:cViewPr varScale="1">
        <p:scale>
          <a:sx n="103" d="100"/>
          <a:sy n="103" d="100"/>
        </p:scale>
        <p:origin x="476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notesViewPr>
    <p:cSldViewPr>
      <p:cViewPr varScale="1">
        <p:scale>
          <a:sx n="69" d="100"/>
          <a:sy n="69" d="100"/>
        </p:scale>
        <p:origin x="278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747713"/>
            <a:ext cx="598805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1E65AE-C2AA-4397-A098-A42D9C5B9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4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80DFA55-D162-468B-891D-ECA9B39AB4B4}" type="slidenum">
              <a:rPr lang="en-US" altLang="zh-CN" sz="1200" b="0" smtClean="0"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25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812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45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35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72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23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1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04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8C326-09F2-44EB-A776-5DF0EC45B7A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54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59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6987CEE-71BB-DDD8-7127-4CA30B082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3CF089-0661-4BA8-9166-D890918A07C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003EF40-7E26-98B6-3084-7A0AC45B34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10389BE-2733-30F7-521E-1CB428CB21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0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01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8C326-09F2-44EB-A776-5DF0EC45B7A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05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65AE-C2AA-4397-A098-A42D9C5B995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1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A7254-3270-4E54-A324-6CD4F6241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0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4C44B-6D15-49D9-A18A-A93647C2E8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8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508000"/>
            <a:ext cx="1982787" cy="44635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1" y="508000"/>
            <a:ext cx="5795963" cy="44635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44347-110A-48BE-A9B7-83687CA343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37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965D9-7BE5-4579-ABD1-A36707DAB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6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62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2EF6-E642-4276-B377-7054A00B0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03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D5D5E-E328-4627-BCC1-1EBE4C04A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45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69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0EA5-A91D-443A-B737-18D281D1A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4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06466-716A-4300-AB9E-5544F5EE7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88F4E-20E0-430D-830A-8235AC910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1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77B21-F28C-4801-B27E-EDF0550D2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8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A500E-BF57-4AC8-A2F6-671F85304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8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0E7F-E6D2-422B-BF8F-12BD70BD6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4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42521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EDCFBA-9725-4339-9170-85F23423D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380985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761970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142954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523939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har char="•"/>
        <a:defRPr kumimoji="1"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Char char="–"/>
        <a:defRPr kumimoji="1" sz="2333">
          <a:solidFill>
            <a:schemeClr val="tx1"/>
          </a:solidFill>
          <a:latin typeface="+mn-lt"/>
          <a:ea typeface="+mn-ea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kumimoji="1" sz="1667">
          <a:solidFill>
            <a:schemeClr val="tx1"/>
          </a:solidFill>
          <a:latin typeface="+mn-lt"/>
          <a:ea typeface="+mn-ea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gif"/><Relationship Id="rId3" Type="http://schemas.openxmlformats.org/officeDocument/2006/relationships/oleObject" Target="../embeddings/oleObject81.bin"/><Relationship Id="rId7" Type="http://schemas.openxmlformats.org/officeDocument/2006/relationships/hyperlink" Target="../&#22823;&#23398;&#29289;&#29702;&#21160;&#30011;&#32032;&#26448;swf/&#20809;&#23398;swf/&#31561;&#20542;&#24178;&#28041;.sw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1.bin"/><Relationship Id="rId7" Type="http://schemas.openxmlformats.org/officeDocument/2006/relationships/image" Target="../media/image87.png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9.bin"/><Relationship Id="rId25" Type="http://schemas.openxmlformats.org/officeDocument/2006/relationships/image" Target="../media/image96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9.wmf"/><Relationship Id="rId3" Type="http://schemas.openxmlformats.org/officeDocument/2006/relationships/image" Target="../media/image96.jpe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1.wmf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9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8.wmf"/><Relationship Id="rId5" Type="http://schemas.openxmlformats.org/officeDocument/2006/relationships/image" Target="../media/image97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eg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0.wmf"/><Relationship Id="rId3" Type="http://schemas.openxmlformats.org/officeDocument/2006/relationships/image" Target="../media/image102.jpeg"/><Relationship Id="rId7" Type="http://schemas.openxmlformats.org/officeDocument/2006/relationships/image" Target="../media/image104.wmf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5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9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2.bin"/><Relationship Id="rId5" Type="http://schemas.openxmlformats.org/officeDocument/2006/relationships/image" Target="../media/image103.wmf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4.jpeg"/><Relationship Id="rId5" Type="http://schemas.openxmlformats.org/officeDocument/2006/relationships/image" Target="../media/image113.jpeg"/><Relationship Id="rId4" Type="http://schemas.openxmlformats.org/officeDocument/2006/relationships/image" Target="../media/image11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115.wmf"/><Relationship Id="rId21" Type="http://schemas.openxmlformats.org/officeDocument/2006/relationships/image" Target="../media/image124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22.wmf"/><Relationship Id="rId25" Type="http://schemas.openxmlformats.org/officeDocument/2006/relationships/image" Target="../media/image126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17.bin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5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5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1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19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21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3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tags" Target="../tags/tag1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7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58.wmf"/><Relationship Id="rId42" Type="http://schemas.openxmlformats.org/officeDocument/2006/relationships/image" Target="../media/image62.wmf"/><Relationship Id="rId7" Type="http://schemas.openxmlformats.org/officeDocument/2006/relationships/oleObject" Target="../embeddings/oleObject41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58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61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55.bin"/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6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73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wmf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72.bin"/><Relationship Id="rId10" Type="http://schemas.openxmlformats.org/officeDocument/2006/relationships/image" Target="../media/image66.wmf"/><Relationship Id="rId19" Type="http://schemas.openxmlformats.org/officeDocument/2006/relationships/image" Target="../media/image70.wmf"/><Relationship Id="rId31" Type="http://schemas.openxmlformats.org/officeDocument/2006/relationships/image" Target="../media/image7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8.wmf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7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39.w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38.wmf"/><Relationship Id="rId3" Type="http://schemas.openxmlformats.org/officeDocument/2006/relationships/image" Target="../media/image81.png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0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8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39.wmf"/><Relationship Id="rId5" Type="http://schemas.openxmlformats.org/officeDocument/2006/relationships/image" Target="../media/image77.e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5645" y="1075040"/>
            <a:ext cx="2689491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劳埃德镜实验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63386" y="3749146"/>
            <a:ext cx="6789208" cy="11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当屏幕移至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处，从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S’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点的光程差为零</a:t>
            </a:r>
            <a:endParaRPr lang="en-US" altLang="zh-CN" sz="2333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但是观察到暗条纹，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验证了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反射时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有半波损失存在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33323" y="1358371"/>
            <a:ext cx="4561417" cy="2180167"/>
            <a:chOff x="884" y="485"/>
            <a:chExt cx="3448" cy="1648"/>
          </a:xfrm>
        </p:grpSpPr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>
              <a:off x="4011" y="485"/>
              <a:ext cx="0" cy="1584"/>
            </a:xfrm>
            <a:prstGeom prst="line">
              <a:avLst/>
            </a:prstGeom>
            <a:noFill/>
            <a:ln w="793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 flipV="1">
              <a:off x="1187" y="125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graphicFrame>
          <p:nvGraphicFramePr>
            <p:cNvPr id="38922" name="Object 8"/>
            <p:cNvGraphicFramePr>
              <a:graphicFrameLocks noChangeAspect="1"/>
            </p:cNvGraphicFramePr>
            <p:nvPr/>
          </p:nvGraphicFramePr>
          <p:xfrm>
            <a:off x="900" y="1109"/>
            <a:ext cx="2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9579" imgH="177646" progId="Equation.3">
                    <p:embed/>
                  </p:oleObj>
                </mc:Choice>
                <mc:Fallback>
                  <p:oleObj name="公式" r:id="rId3" imgW="139579" imgH="177646" progId="Equation.3">
                    <p:embed/>
                    <p:pic>
                      <p:nvPicPr>
                        <p:cNvPr id="389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109"/>
                          <a:ext cx="2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9"/>
            <p:cNvGraphicFramePr>
              <a:graphicFrameLocks noChangeAspect="1"/>
            </p:cNvGraphicFramePr>
            <p:nvPr/>
          </p:nvGraphicFramePr>
          <p:xfrm>
            <a:off x="884" y="1493"/>
            <a:ext cx="24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4814" imgH="177492" progId="Equation.3">
                    <p:embed/>
                  </p:oleObj>
                </mc:Choice>
                <mc:Fallback>
                  <p:oleObj name="公式" r:id="rId5" imgW="164814" imgH="177492" progId="Equation.3">
                    <p:embed/>
                    <p:pic>
                      <p:nvPicPr>
                        <p:cNvPr id="389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493"/>
                          <a:ext cx="24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0"/>
            <p:cNvGraphicFramePr>
              <a:graphicFrameLocks noChangeAspect="1"/>
            </p:cNvGraphicFramePr>
            <p:nvPr/>
          </p:nvGraphicFramePr>
          <p:xfrm>
            <a:off x="2570" y="1445"/>
            <a:ext cx="29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03024" imgH="164957" progId="Equation.3">
                    <p:embed/>
                  </p:oleObj>
                </mc:Choice>
                <mc:Fallback>
                  <p:oleObj name="公式" r:id="rId7" imgW="203024" imgH="164957" progId="Equation.3">
                    <p:embed/>
                    <p:pic>
                      <p:nvPicPr>
                        <p:cNvPr id="3892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445"/>
                          <a:ext cx="29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>
              <a:off x="1187" y="785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26" name="Line 12"/>
            <p:cNvSpPr>
              <a:spLocks noChangeShapeType="1"/>
            </p:cNvSpPr>
            <p:nvPr/>
          </p:nvSpPr>
          <p:spPr bwMode="auto">
            <a:xfrm>
              <a:off x="2282" y="1397"/>
              <a:ext cx="922" cy="0"/>
            </a:xfrm>
            <a:prstGeom prst="line">
              <a:avLst/>
            </a:prstGeom>
            <a:noFill/>
            <a:ln w="698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27" name="Line 13"/>
            <p:cNvSpPr>
              <a:spLocks noChangeShapeType="1"/>
            </p:cNvSpPr>
            <p:nvPr/>
          </p:nvSpPr>
          <p:spPr bwMode="auto">
            <a:xfrm>
              <a:off x="1187" y="1397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28" name="Line 14"/>
            <p:cNvSpPr>
              <a:spLocks noChangeShapeType="1"/>
            </p:cNvSpPr>
            <p:nvPr/>
          </p:nvSpPr>
          <p:spPr bwMode="auto">
            <a:xfrm>
              <a:off x="1182" y="1205"/>
              <a:ext cx="1153" cy="192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29" name="Line 15"/>
            <p:cNvSpPr>
              <a:spLocks noChangeShapeType="1"/>
            </p:cNvSpPr>
            <p:nvPr/>
          </p:nvSpPr>
          <p:spPr bwMode="auto">
            <a:xfrm flipV="1">
              <a:off x="2282" y="1061"/>
              <a:ext cx="1726" cy="333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0" name="Line 16"/>
            <p:cNvSpPr>
              <a:spLocks noChangeShapeType="1"/>
            </p:cNvSpPr>
            <p:nvPr/>
          </p:nvSpPr>
          <p:spPr bwMode="auto">
            <a:xfrm>
              <a:off x="1187" y="1205"/>
              <a:ext cx="2017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1" name="Line 17"/>
            <p:cNvSpPr>
              <a:spLocks noChangeShapeType="1"/>
            </p:cNvSpPr>
            <p:nvPr/>
          </p:nvSpPr>
          <p:spPr bwMode="auto">
            <a:xfrm flipV="1">
              <a:off x="3204" y="1301"/>
              <a:ext cx="807" cy="9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2" name="Line 18"/>
            <p:cNvSpPr>
              <a:spLocks noChangeShapeType="1"/>
            </p:cNvSpPr>
            <p:nvPr/>
          </p:nvSpPr>
          <p:spPr bwMode="auto">
            <a:xfrm flipV="1">
              <a:off x="1187" y="1391"/>
              <a:ext cx="115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3" name="Line 19"/>
            <p:cNvSpPr>
              <a:spLocks noChangeShapeType="1"/>
            </p:cNvSpPr>
            <p:nvPr/>
          </p:nvSpPr>
          <p:spPr bwMode="auto">
            <a:xfrm flipV="1">
              <a:off x="1187" y="1397"/>
              <a:ext cx="201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 flipV="1">
              <a:off x="1187" y="773"/>
              <a:ext cx="282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5" name="Line 21"/>
            <p:cNvSpPr>
              <a:spLocks noChangeShapeType="1"/>
            </p:cNvSpPr>
            <p:nvPr/>
          </p:nvSpPr>
          <p:spPr bwMode="auto">
            <a:xfrm>
              <a:off x="3168" y="1397"/>
              <a:ext cx="807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6" name="Line 22"/>
            <p:cNvSpPr>
              <a:spLocks noChangeShapeType="1"/>
            </p:cNvSpPr>
            <p:nvPr/>
          </p:nvSpPr>
          <p:spPr bwMode="auto">
            <a:xfrm>
              <a:off x="3754" y="1131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7" name="Line 23"/>
            <p:cNvSpPr>
              <a:spLocks noChangeShapeType="1"/>
            </p:cNvSpPr>
            <p:nvPr/>
          </p:nvSpPr>
          <p:spPr bwMode="auto">
            <a:xfrm>
              <a:off x="3493" y="1205"/>
              <a:ext cx="1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8" name="Line 24"/>
            <p:cNvSpPr>
              <a:spLocks noChangeShapeType="1"/>
            </p:cNvSpPr>
            <p:nvPr/>
          </p:nvSpPr>
          <p:spPr bwMode="auto">
            <a:xfrm>
              <a:off x="3204" y="1253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39" name="Line 25"/>
            <p:cNvSpPr>
              <a:spLocks noChangeShapeType="1"/>
            </p:cNvSpPr>
            <p:nvPr/>
          </p:nvSpPr>
          <p:spPr bwMode="auto">
            <a:xfrm>
              <a:off x="3320" y="1205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40" name="Line 26"/>
            <p:cNvSpPr>
              <a:spLocks noChangeShapeType="1"/>
            </p:cNvSpPr>
            <p:nvPr/>
          </p:nvSpPr>
          <p:spPr bwMode="auto">
            <a:xfrm>
              <a:off x="3608" y="1157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38941" name="Line 27"/>
            <p:cNvSpPr>
              <a:spLocks noChangeShapeType="1"/>
            </p:cNvSpPr>
            <p:nvPr/>
          </p:nvSpPr>
          <p:spPr bwMode="auto">
            <a:xfrm>
              <a:off x="3031" y="1253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graphicFrame>
          <p:nvGraphicFramePr>
            <p:cNvPr id="38942" name="Object 28"/>
            <p:cNvGraphicFramePr>
              <a:graphicFrameLocks noChangeAspect="1"/>
            </p:cNvGraphicFramePr>
            <p:nvPr/>
          </p:nvGraphicFramePr>
          <p:xfrm>
            <a:off x="4069" y="677"/>
            <a:ext cx="25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52268" imgH="164957" progId="Equation.3">
                    <p:embed/>
                  </p:oleObj>
                </mc:Choice>
                <mc:Fallback>
                  <p:oleObj name="公式" r:id="rId9" imgW="152268" imgH="164957" progId="Equation.3">
                    <p:embed/>
                    <p:pic>
                      <p:nvPicPr>
                        <p:cNvPr id="389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677"/>
                          <a:ext cx="25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3" name="Object 29"/>
            <p:cNvGraphicFramePr>
              <a:graphicFrameLocks noChangeAspect="1"/>
            </p:cNvGraphicFramePr>
            <p:nvPr/>
          </p:nvGraphicFramePr>
          <p:xfrm>
            <a:off x="4083" y="1445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52268" imgH="203024" progId="Equation.3">
                    <p:embed/>
                  </p:oleObj>
                </mc:Choice>
                <mc:Fallback>
                  <p:oleObj name="公式" r:id="rId11" imgW="152268" imgH="203024" progId="Equation.3">
                    <p:embed/>
                    <p:pic>
                      <p:nvPicPr>
                        <p:cNvPr id="3894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445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4" name="Object 30"/>
            <p:cNvGraphicFramePr>
              <a:graphicFrameLocks noChangeAspect="1"/>
            </p:cNvGraphicFramePr>
            <p:nvPr/>
          </p:nvGraphicFramePr>
          <p:xfrm>
            <a:off x="4055" y="917"/>
            <a:ext cx="27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64957" imgH="203024" progId="Equation.3">
                    <p:embed/>
                  </p:oleObj>
                </mc:Choice>
                <mc:Fallback>
                  <p:oleObj name="公式" r:id="rId13" imgW="164957" imgH="203024" progId="Equation.3">
                    <p:embed/>
                    <p:pic>
                      <p:nvPicPr>
                        <p:cNvPr id="3894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917"/>
                          <a:ext cx="27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5" name="Object 31"/>
            <p:cNvGraphicFramePr>
              <a:graphicFrameLocks noChangeAspect="1"/>
            </p:cNvGraphicFramePr>
            <p:nvPr/>
          </p:nvGraphicFramePr>
          <p:xfrm>
            <a:off x="4083" y="1205"/>
            <a:ext cx="2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77569" imgH="202936" progId="Equation.3">
                    <p:embed/>
                  </p:oleObj>
                </mc:Choice>
                <mc:Fallback>
                  <p:oleObj name="公式" r:id="rId15" imgW="177569" imgH="202936" progId="Equation.3">
                    <p:embed/>
                    <p:pic>
                      <p:nvPicPr>
                        <p:cNvPr id="3894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205"/>
                          <a:ext cx="2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6" name="Object 32"/>
            <p:cNvGraphicFramePr>
              <a:graphicFrameLocks noChangeAspect="1"/>
            </p:cNvGraphicFramePr>
            <p:nvPr/>
          </p:nvGraphicFramePr>
          <p:xfrm>
            <a:off x="3061" y="1434"/>
            <a:ext cx="25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52268" imgH="164957" progId="Equation.3">
                    <p:embed/>
                  </p:oleObj>
                </mc:Choice>
                <mc:Fallback>
                  <p:oleObj name="公式" r:id="rId17" imgW="152268" imgH="164957" progId="Equation.3">
                    <p:embed/>
                    <p:pic>
                      <p:nvPicPr>
                        <p:cNvPr id="3894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434"/>
                          <a:ext cx="25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Object 33"/>
            <p:cNvGraphicFramePr>
              <a:graphicFrameLocks noChangeAspect="1"/>
            </p:cNvGraphicFramePr>
            <p:nvPr/>
          </p:nvGraphicFramePr>
          <p:xfrm>
            <a:off x="2051" y="1397"/>
            <a:ext cx="25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52268" imgH="164957" progId="Equation.3">
                    <p:embed/>
                  </p:oleObj>
                </mc:Choice>
                <mc:Fallback>
                  <p:oleObj name="公式" r:id="rId19" imgW="152268" imgH="164957" progId="Equation.3">
                    <p:embed/>
                    <p:pic>
                      <p:nvPicPr>
                        <p:cNvPr id="3894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1397"/>
                          <a:ext cx="25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8" name="Object 34"/>
            <p:cNvGraphicFramePr>
              <a:graphicFrameLocks noChangeAspect="1"/>
            </p:cNvGraphicFramePr>
            <p:nvPr/>
          </p:nvGraphicFramePr>
          <p:xfrm>
            <a:off x="4069" y="1877"/>
            <a:ext cx="24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292" imgH="444114" progId="Equation.3">
                    <p:embed/>
                  </p:oleObj>
                </mc:Choice>
                <mc:Fallback>
                  <p:oleObj name="Equation" r:id="rId21" imgW="355292" imgH="444114" progId="Equation.3">
                    <p:embed/>
                    <p:pic>
                      <p:nvPicPr>
                        <p:cNvPr id="3894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877"/>
                          <a:ext cx="24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94553" y="1354403"/>
            <a:ext cx="343958" cy="2197364"/>
            <a:chOff x="521" y="482"/>
            <a:chExt cx="260" cy="1661"/>
          </a:xfrm>
        </p:grpSpPr>
        <p:sp>
          <p:nvSpPr>
            <p:cNvPr id="38918" name="Line 35"/>
            <p:cNvSpPr>
              <a:spLocks noChangeShapeType="1"/>
            </p:cNvSpPr>
            <p:nvPr/>
          </p:nvSpPr>
          <p:spPr bwMode="auto">
            <a:xfrm>
              <a:off x="521" y="48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  <p:graphicFrame>
          <p:nvGraphicFramePr>
            <p:cNvPr id="38919" name="Object 36"/>
            <p:cNvGraphicFramePr>
              <a:graphicFrameLocks noChangeAspect="1"/>
            </p:cNvGraphicFramePr>
            <p:nvPr/>
          </p:nvGraphicFramePr>
          <p:xfrm>
            <a:off x="535" y="1887"/>
            <a:ext cx="24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55292" imgH="444114" progId="Equation.3">
                    <p:embed/>
                  </p:oleObj>
                </mc:Choice>
                <mc:Fallback>
                  <p:oleObj name="Equation" r:id="rId23" imgW="355292" imgH="444114" progId="Equation.3">
                    <p:embed/>
                    <p:pic>
                      <p:nvPicPr>
                        <p:cNvPr id="3891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1887"/>
                          <a:ext cx="24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2">
            <a:extLst>
              <a:ext uri="{FF2B5EF4-FFF2-40B4-BE49-F238E27FC236}">
                <a16:creationId xmlns:a16="http://schemas.microsoft.com/office/drawing/2014/main" id="{0EA0663C-4090-C147-12A1-F5215033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34" y="463059"/>
            <a:ext cx="4648729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0985" indent="-380985">
              <a:buFont typeface="Wingdings" panose="05000000000000000000" pitchFamily="2" charset="2"/>
              <a:buChar char="Ø"/>
              <a:defRPr/>
            </a:pPr>
            <a:r>
              <a:rPr lang="zh-CN" altLang="en-US" sz="2333" b="1" dirty="0">
                <a:solidFill>
                  <a:srgbClr val="0000FF"/>
                </a:solidFill>
                <a:latin typeface="宋体" pitchFamily="2" charset="-122"/>
              </a:rPr>
              <a:t>分波阵面干涉的其它实验</a:t>
            </a:r>
          </a:p>
        </p:txBody>
      </p:sp>
    </p:spTree>
    <p:extLst>
      <p:ext uri="{BB962C8B-B14F-4D97-AF65-F5344CB8AC3E}">
        <p14:creationId xmlns:p14="http://schemas.microsoft.com/office/powerpoint/2010/main" val="41924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361320" y="2887275"/>
            <a:ext cx="25571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条纹向外扩张</a:t>
            </a:r>
          </a:p>
        </p:txBody>
      </p:sp>
      <p:sp>
        <p:nvSpPr>
          <p:cNvPr id="17425" name="Text Box 6"/>
          <p:cNvSpPr txBox="1">
            <a:spLocks noChangeArrowheads="1"/>
          </p:cNvSpPr>
          <p:nvPr/>
        </p:nvSpPr>
        <p:spPr bwMode="auto">
          <a:xfrm>
            <a:off x="1401659" y="2333534"/>
            <a:ext cx="1217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增加，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1640" y="916474"/>
            <a:ext cx="5979583" cy="814917"/>
            <a:chOff x="249" y="749"/>
            <a:chExt cx="4520" cy="616"/>
          </a:xfrm>
        </p:grpSpPr>
        <p:graphicFrame>
          <p:nvGraphicFramePr>
            <p:cNvPr id="1742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254463"/>
                </p:ext>
              </p:extLst>
            </p:nvPr>
          </p:nvGraphicFramePr>
          <p:xfrm>
            <a:off x="1051" y="749"/>
            <a:ext cx="243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81080" imgH="393480" progId="Equation.DSMT4">
                    <p:embed/>
                  </p:oleObj>
                </mc:Choice>
                <mc:Fallback>
                  <p:oleObj name="Equation" r:id="rId3" imgW="1981080" imgH="393480" progId="Equation.DSMT4">
                    <p:embed/>
                    <p:pic>
                      <p:nvPicPr>
                        <p:cNvPr id="1742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749"/>
                          <a:ext cx="243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016106"/>
                </p:ext>
              </p:extLst>
            </p:nvPr>
          </p:nvGraphicFramePr>
          <p:xfrm>
            <a:off x="3731" y="956"/>
            <a:ext cx="103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25600" imgH="330200" progId="Equation.3">
                    <p:embed/>
                  </p:oleObj>
                </mc:Choice>
                <mc:Fallback>
                  <p:oleObj name="Equation" r:id="rId5" imgW="1625600" imgH="330200" progId="Equation.3">
                    <p:embed/>
                    <p:pic>
                      <p:nvPicPr>
                        <p:cNvPr id="1742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956"/>
                          <a:ext cx="103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249" y="880"/>
              <a:ext cx="105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明条纹</a:t>
              </a:r>
            </a:p>
          </p:txBody>
        </p:sp>
      </p:grp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1361320" y="4121062"/>
            <a:ext cx="241167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条纹向里收缩</a:t>
            </a:r>
          </a:p>
        </p:txBody>
      </p:sp>
      <p:sp>
        <p:nvSpPr>
          <p:cNvPr id="17420" name="Text Box 17"/>
          <p:cNvSpPr txBox="1">
            <a:spLocks noChangeArrowheads="1"/>
          </p:cNvSpPr>
          <p:nvPr/>
        </p:nvSpPr>
        <p:spPr bwMode="auto">
          <a:xfrm>
            <a:off x="1430176" y="3502457"/>
            <a:ext cx="1067921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减小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6036" name="Rectangle 20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2742414" y="420381"/>
            <a:ext cx="4362389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等倾干涉条纹的</a:t>
            </a:r>
            <a:r>
              <a:rPr lang="zh-CN" altLang="en-US" sz="2333" dirty="0">
                <a:solidFill>
                  <a:schemeClr val="tx2"/>
                </a:solidFill>
              </a:rPr>
              <a:t>动态变化问题</a:t>
            </a:r>
            <a:endParaRPr lang="zh-CN" altLang="en-US" sz="2333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6" name="Picture 24" descr="等倾干涉条纹移动">
            <a:extLst>
              <a:ext uri="{FF2B5EF4-FFF2-40B4-BE49-F238E27FC236}">
                <a16:creationId xmlns:a16="http://schemas.microsoft.com/office/drawing/2014/main" id="{560A9224-7F03-4810-5DF6-F09268A7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71" y="1828364"/>
            <a:ext cx="2239533" cy="251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6B2E5C-C31A-9C81-237D-E879DFD26323}"/>
              </a:ext>
            </a:extLst>
          </p:cNvPr>
          <p:cNvSpPr txBox="1"/>
          <p:nvPr/>
        </p:nvSpPr>
        <p:spPr>
          <a:xfrm>
            <a:off x="2467051" y="2346550"/>
            <a:ext cx="2104949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33" i="1" dirty="0" err="1"/>
              <a:t>i</a:t>
            </a:r>
            <a:r>
              <a:rPr lang="en-US" altLang="zh-CN" sz="2333" i="1" dirty="0"/>
              <a:t> </a:t>
            </a:r>
            <a:r>
              <a:rPr lang="zh-CN" altLang="en-US" sz="2333" dirty="0"/>
              <a:t>需要变大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016E2E8-DF1B-73AB-AAC5-86072831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572" y="4759093"/>
            <a:ext cx="541856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当薄膜厚度很小时，条纹图案清晰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653E07-F846-DDDC-257D-7B2FC368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401" y="2878819"/>
            <a:ext cx="25571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增多变密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A777C4-C409-A100-2375-1224E94CFB62}"/>
              </a:ext>
            </a:extLst>
          </p:cNvPr>
          <p:cNvSpPr txBox="1"/>
          <p:nvPr/>
        </p:nvSpPr>
        <p:spPr>
          <a:xfrm>
            <a:off x="2428534" y="3501774"/>
            <a:ext cx="3153133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33" i="1" dirty="0" err="1"/>
              <a:t>i</a:t>
            </a:r>
            <a:r>
              <a:rPr lang="zh-CN" altLang="en-US" sz="2333" dirty="0"/>
              <a:t>需要减小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D6E3404-17B6-4E46-147D-DCC29FB8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474" y="4123889"/>
            <a:ext cx="25571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减少变疏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A633CDF4-731B-56C0-BE63-3927FBCD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66535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4CE25-C96F-E265-9FF1-0D8D84F4010D}"/>
              </a:ext>
            </a:extLst>
          </p:cNvPr>
          <p:cNvSpPr txBox="1"/>
          <p:nvPr/>
        </p:nvSpPr>
        <p:spPr>
          <a:xfrm>
            <a:off x="1385823" y="1756978"/>
            <a:ext cx="2610114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</a:rPr>
              <a:t>盯住某一级次</a:t>
            </a:r>
            <a:r>
              <a:rPr lang="en-US" altLang="zh-CN" sz="2333" i="1" dirty="0">
                <a:solidFill>
                  <a:schemeClr val="tx2"/>
                </a:solidFill>
              </a:rPr>
              <a:t>k</a:t>
            </a:r>
            <a:endParaRPr lang="zh-CN" altLang="en-US" sz="2333" dirty="0">
              <a:solidFill>
                <a:schemeClr val="tx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427B5C-08E4-F5B3-656B-00387114D195}"/>
              </a:ext>
            </a:extLst>
          </p:cNvPr>
          <p:cNvSpPr txBox="1"/>
          <p:nvPr/>
        </p:nvSpPr>
        <p:spPr>
          <a:xfrm>
            <a:off x="3366120" y="1778762"/>
            <a:ext cx="845840" cy="45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0" dirty="0">
                <a:solidFill>
                  <a:schemeClr val="tx2"/>
                </a:solidFill>
              </a:rPr>
              <a:t>不变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17425" grpId="0"/>
      <p:bldP spid="86031" grpId="0"/>
      <p:bldP spid="17420" grpId="0"/>
      <p:bldP spid="86036" grpId="0"/>
      <p:bldP spid="10" grpId="0"/>
      <p:bldP spid="2" grpId="0"/>
      <p:bldP spid="7" grpId="0"/>
      <p:bldP spid="9" grpId="0"/>
      <p:bldP spid="11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7">
            <a:extLst>
              <a:ext uri="{FF2B5EF4-FFF2-40B4-BE49-F238E27FC236}">
                <a16:creationId xmlns:a16="http://schemas.microsoft.com/office/drawing/2014/main" id="{D485546C-33B3-B3A1-EEDA-A77D55AE085A}"/>
              </a:ext>
            </a:extLst>
          </p:cNvPr>
          <p:cNvGrpSpPr>
            <a:grpSpLocks/>
          </p:cNvGrpSpPr>
          <p:nvPr/>
        </p:nvGrpSpPr>
        <p:grpSpPr bwMode="auto">
          <a:xfrm>
            <a:off x="6300703" y="1994881"/>
            <a:ext cx="2376264" cy="2333985"/>
            <a:chOff x="3696" y="528"/>
            <a:chExt cx="1872" cy="1872"/>
          </a:xfrm>
        </p:grpSpPr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633BC7BF-A04B-3EBA-1E81-08B60B19AF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696" y="528"/>
              <a:ext cx="1872" cy="1872"/>
            </a:xfrm>
            <a:prstGeom prst="ellipse">
              <a:avLst/>
            </a:prstGeom>
            <a:solidFill>
              <a:srgbClr val="99CCFF"/>
            </a:solidFill>
            <a:ln w="76200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D3A121B0-5716-B1D9-9608-3144D6C5ADE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346" y="1178"/>
              <a:ext cx="620" cy="620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0">
              <a:extLst>
                <a:ext uri="{FF2B5EF4-FFF2-40B4-BE49-F238E27FC236}">
                  <a16:creationId xmlns:a16="http://schemas.microsoft.com/office/drawing/2014/main" id="{25481C99-A7EF-6602-1527-B711BCE5345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302" y="1134"/>
              <a:ext cx="708" cy="708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1">
              <a:extLst>
                <a:ext uri="{FF2B5EF4-FFF2-40B4-BE49-F238E27FC236}">
                  <a16:creationId xmlns:a16="http://schemas.microsoft.com/office/drawing/2014/main" id="{748BF5B9-169E-89DA-FEFD-8654FA1B981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57" y="1089"/>
              <a:ext cx="796" cy="798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32">
              <a:extLst>
                <a:ext uri="{FF2B5EF4-FFF2-40B4-BE49-F238E27FC236}">
                  <a16:creationId xmlns:a16="http://schemas.microsoft.com/office/drawing/2014/main" id="{978DB570-9559-6B79-AE92-413D53C22F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13" y="1045"/>
              <a:ext cx="884" cy="886"/>
            </a:xfrm>
            <a:prstGeom prst="ellipse">
              <a:avLst/>
            </a:prstGeom>
            <a:noFill/>
            <a:ln w="571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BFF8F1E4-0AC6-5039-A8B2-8F4ACB0D1E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69" y="1001"/>
              <a:ext cx="973" cy="974"/>
            </a:xfrm>
            <a:prstGeom prst="ellipse">
              <a:avLst/>
            </a:prstGeom>
            <a:noFill/>
            <a:ln w="57150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120766D7-32FE-EAEA-BF7B-37A8B48E470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24" y="956"/>
              <a:ext cx="1062" cy="1064"/>
            </a:xfrm>
            <a:prstGeom prst="ellips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D3BFE911-F084-A5F7-D622-A6457AC0BAC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082" y="912"/>
              <a:ext cx="1150" cy="1152"/>
            </a:xfrm>
            <a:prstGeom prst="ellips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36">
              <a:extLst>
                <a:ext uri="{FF2B5EF4-FFF2-40B4-BE49-F238E27FC236}">
                  <a16:creationId xmlns:a16="http://schemas.microsoft.com/office/drawing/2014/main" id="{4E8912EF-F54C-369B-7327-8A25F305743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79" y="1410"/>
              <a:ext cx="155" cy="156"/>
            </a:xfrm>
            <a:prstGeom prst="ellipse">
              <a:avLst/>
            </a:prstGeom>
            <a:solidFill>
              <a:srgbClr val="FF33CC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18E7F382-F6DF-27C6-1CE8-3DBB3F69EE6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68" y="1399"/>
              <a:ext cx="177" cy="178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8B95635A-5BB2-84D9-FB42-2B59F34779D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57" y="1388"/>
              <a:ext cx="198" cy="2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296BED7D-0C79-FF83-33D7-D2BCEB6322C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46" y="1377"/>
              <a:ext cx="220" cy="222"/>
            </a:xfrm>
            <a:prstGeom prst="ellipse">
              <a:avLst/>
            </a:prstGeom>
            <a:noFill/>
            <a:ln w="571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40">
              <a:extLst>
                <a:ext uri="{FF2B5EF4-FFF2-40B4-BE49-F238E27FC236}">
                  <a16:creationId xmlns:a16="http://schemas.microsoft.com/office/drawing/2014/main" id="{E5FB4F63-3DAB-1356-C454-506ACB9F65D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35" y="1366"/>
              <a:ext cx="242" cy="244"/>
            </a:xfrm>
            <a:prstGeom prst="ellipse">
              <a:avLst/>
            </a:prstGeom>
            <a:noFill/>
            <a:ln w="57150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41">
              <a:extLst>
                <a:ext uri="{FF2B5EF4-FFF2-40B4-BE49-F238E27FC236}">
                  <a16:creationId xmlns:a16="http://schemas.microsoft.com/office/drawing/2014/main" id="{9829BC68-B870-919D-7C56-0E62D84E79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24" y="1355"/>
              <a:ext cx="264" cy="266"/>
            </a:xfrm>
            <a:prstGeom prst="ellips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3B66EA92-480E-1D5D-5C32-83F0D875B7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513" y="1344"/>
              <a:ext cx="287" cy="288"/>
            </a:xfrm>
            <a:prstGeom prst="ellips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CB2FDC69-924C-4255-89C2-0B96AD81DD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838" y="670"/>
              <a:ext cx="1585" cy="159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44">
              <a:extLst>
                <a:ext uri="{FF2B5EF4-FFF2-40B4-BE49-F238E27FC236}">
                  <a16:creationId xmlns:a16="http://schemas.microsoft.com/office/drawing/2014/main" id="{06CF29B2-E7A4-21BA-B760-9CDB649BDCC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931" y="763"/>
              <a:ext cx="1450" cy="1431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5">
              <a:extLst>
                <a:ext uri="{FF2B5EF4-FFF2-40B4-BE49-F238E27FC236}">
                  <a16:creationId xmlns:a16="http://schemas.microsoft.com/office/drawing/2014/main" id="{15B734A7-0E3B-A81D-434B-E5810C7176F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884" y="716"/>
              <a:ext cx="1544" cy="1519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6">
              <a:extLst>
                <a:ext uri="{FF2B5EF4-FFF2-40B4-BE49-F238E27FC236}">
                  <a16:creationId xmlns:a16="http://schemas.microsoft.com/office/drawing/2014/main" id="{F5EF28C9-9250-1F55-B1D8-257E0264026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791" y="623"/>
              <a:ext cx="1683" cy="1683"/>
            </a:xfrm>
            <a:prstGeom prst="ellipse">
              <a:avLst/>
            </a:prstGeom>
            <a:noFill/>
            <a:ln w="571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7">
              <a:extLst>
                <a:ext uri="{FF2B5EF4-FFF2-40B4-BE49-F238E27FC236}">
                  <a16:creationId xmlns:a16="http://schemas.microsoft.com/office/drawing/2014/main" id="{AEE85BAB-99C6-C8F1-2EF1-C60E3119127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744" y="582"/>
              <a:ext cx="1767" cy="1771"/>
            </a:xfrm>
            <a:prstGeom prst="ellips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8">
              <a:extLst>
                <a:ext uri="{FF2B5EF4-FFF2-40B4-BE49-F238E27FC236}">
                  <a16:creationId xmlns:a16="http://schemas.microsoft.com/office/drawing/2014/main" id="{0A60A1DB-617B-AE8D-575B-0427A9ABF08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744" y="576"/>
              <a:ext cx="1776" cy="1776"/>
            </a:xfrm>
            <a:prstGeom prst="ellipse">
              <a:avLst/>
            </a:prstGeom>
            <a:noFill/>
            <a:ln w="762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A9B0D24-DA8C-5869-A6C6-C6B0982B6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26494"/>
              </p:ext>
            </p:extLst>
          </p:nvPr>
        </p:nvGraphicFramePr>
        <p:xfrm>
          <a:off x="1334333" y="2408133"/>
          <a:ext cx="2769677" cy="77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040" imgH="1015920" progId="Equation.DSMT4">
                  <p:embed/>
                </p:oleObj>
              </mc:Choice>
              <mc:Fallback>
                <p:oleObj name="Equation" r:id="rId3" imgW="3632040" imgH="10159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A9B0D24-DA8C-5869-A6C6-C6B0982B62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333" y="2408133"/>
                        <a:ext cx="2769677" cy="77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6D555D0-2D11-2E13-11DE-446C60EA4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95066"/>
              </p:ext>
            </p:extLst>
          </p:nvPr>
        </p:nvGraphicFramePr>
        <p:xfrm>
          <a:off x="3156193" y="2825093"/>
          <a:ext cx="1365459" cy="31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560" imgH="431640" progId="Equation.DSMT4">
                  <p:embed/>
                </p:oleObj>
              </mc:Choice>
              <mc:Fallback>
                <p:oleObj name="Equation" r:id="rId5" imgW="187956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6D555D0-2D11-2E13-11DE-446C60EA4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6193" y="2825093"/>
                        <a:ext cx="1365459" cy="31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A5F55F1-5B0D-13A3-D74E-C31C20E7E220}"/>
              </a:ext>
            </a:extLst>
          </p:cNvPr>
          <p:cNvSpPr txBox="1"/>
          <p:nvPr/>
        </p:nvSpPr>
        <p:spPr>
          <a:xfrm>
            <a:off x="250382" y="2367315"/>
            <a:ext cx="10839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3" dirty="0">
                <a:solidFill>
                  <a:srgbClr val="3333FF"/>
                </a:solidFill>
              </a:rPr>
              <a:t>分析：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BF1E92-CF95-E077-1728-2D4DC38B9144}"/>
              </a:ext>
            </a:extLst>
          </p:cNvPr>
          <p:cNvSpPr txBox="1"/>
          <p:nvPr/>
        </p:nvSpPr>
        <p:spPr>
          <a:xfrm>
            <a:off x="5056223" y="4865975"/>
            <a:ext cx="4646891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zh-CN" altLang="en-US" sz="2333" dirty="0">
                <a:solidFill>
                  <a:srgbClr val="3333FF"/>
                </a:solidFill>
                <a:latin typeface="+mn-ea"/>
              </a:rPr>
              <a:t>如何估计油膜的真实厚度呢？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1B46AE-8025-6223-F91A-8B283BCFC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81" y="2195859"/>
            <a:ext cx="2878594" cy="18430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DEC64D-628E-7B06-D976-C105C648A5E1}"/>
              </a:ext>
            </a:extLst>
          </p:cNvPr>
          <p:cNvSpPr/>
          <p:nvPr/>
        </p:nvSpPr>
        <p:spPr bwMode="auto">
          <a:xfrm>
            <a:off x="7142331" y="2909940"/>
            <a:ext cx="240027" cy="28114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4165C6-5D7D-0680-7144-B9C8064FEF6E}"/>
              </a:ext>
            </a:extLst>
          </p:cNvPr>
          <p:cNvGrpSpPr/>
          <p:nvPr/>
        </p:nvGrpSpPr>
        <p:grpSpPr>
          <a:xfrm>
            <a:off x="107504" y="941316"/>
            <a:ext cx="9073008" cy="1392945"/>
            <a:chOff x="-1024994" y="548680"/>
            <a:chExt cx="10713033" cy="16715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2EECF96-550A-544F-7075-6A018C4C8694}"/>
                </a:ext>
              </a:extLst>
            </p:cNvPr>
            <p:cNvGrpSpPr/>
            <p:nvPr/>
          </p:nvGrpSpPr>
          <p:grpSpPr>
            <a:xfrm>
              <a:off x="-1024994" y="548680"/>
              <a:ext cx="10713033" cy="1671534"/>
              <a:chOff x="-1024994" y="548680"/>
              <a:chExt cx="10713033" cy="1671534"/>
            </a:xfrm>
          </p:grpSpPr>
          <p:sp>
            <p:nvSpPr>
              <p:cNvPr id="2" name="Text Box 2"/>
              <p:cNvSpPr txBox="1">
                <a:spLocks noChangeArrowheads="1"/>
              </p:cNvSpPr>
              <p:nvPr/>
            </p:nvSpPr>
            <p:spPr bwMode="auto">
              <a:xfrm>
                <a:off x="-1024994" y="548680"/>
                <a:ext cx="10287913" cy="1671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125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2333" dirty="0">
                    <a:solidFill>
                      <a:srgbClr val="000000"/>
                    </a:solidFill>
                  </a:rPr>
                  <a:t>   太阳光下观察水面上的一层薄油膜，在</a:t>
                </a:r>
                <a:r>
                  <a:rPr lang="zh-CN" altLang="en-US" sz="2333" dirty="0">
                    <a:solidFill>
                      <a:srgbClr val="3333FF"/>
                    </a:solidFill>
                  </a:rPr>
                  <a:t>与其表面某点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法线成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       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可看到该处反射光呈黄绿色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333" i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2333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=550</a:t>
                </a:r>
                <a:r>
                  <a:rPr lang="en-US" altLang="zh-CN" sz="2333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nm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。已知折射率</a:t>
                </a:r>
                <a:br>
                  <a:rPr lang="en-US" altLang="zh-CN" sz="2333" dirty="0">
                    <a:solidFill>
                      <a:srgbClr val="000000"/>
                    </a:solidFill>
                  </a:rPr>
                </a:br>
                <a:r>
                  <a:rPr lang="zh-CN" altLang="en-US" sz="2333" dirty="0">
                    <a:solidFill>
                      <a:srgbClr val="000000"/>
                    </a:solidFill>
                  </a:rPr>
                  <a:t>试估计该处薄油膜的最小厚度。</a:t>
                </a:r>
                <a:endParaRPr lang="en-US" altLang="zh-CN" sz="2333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5518B33F-9238-0610-CB2B-CEE9B7B40B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8527925"/>
                  </p:ext>
                </p:extLst>
              </p:nvPr>
            </p:nvGraphicFramePr>
            <p:xfrm>
              <a:off x="7083722" y="1227741"/>
              <a:ext cx="2604317" cy="400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971800" imgH="457200" progId="Equation.DSMT4">
                      <p:embed/>
                    </p:oleObj>
                  </mc:Choice>
                  <mc:Fallback>
                    <p:oleObj name="Equation" r:id="rId9" imgW="2971800" imgH="45720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5518B33F-9238-0610-CB2B-CEE9B7B40B0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083722" y="1227741"/>
                            <a:ext cx="2604317" cy="4006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F50B0C5-2ED3-6AA8-C1DE-5C7D6BD7DC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240626"/>
                </p:ext>
              </p:extLst>
            </p:nvPr>
          </p:nvGraphicFramePr>
          <p:xfrm>
            <a:off x="8497702" y="672746"/>
            <a:ext cx="413730" cy="335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69800" imgH="380880" progId="Equation.DSMT4">
                    <p:embed/>
                  </p:oleObj>
                </mc:Choice>
                <mc:Fallback>
                  <p:oleObj name="Equation" r:id="rId11" imgW="469800" imgH="38088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C6D555D0-2D11-2E13-11DE-446C60EA42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497702" y="672746"/>
                          <a:ext cx="413730" cy="335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AutoShape 12">
            <a:extLst>
              <a:ext uri="{FF2B5EF4-FFF2-40B4-BE49-F238E27FC236}">
                <a16:creationId xmlns:a16="http://schemas.microsoft.com/office/drawing/2014/main" id="{3C2430E7-0ABB-C416-D3AA-13A3C8FD4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48652"/>
            <a:ext cx="1914329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实例分析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1462D4A-D925-F918-1CEF-A4B6B02EBD51}"/>
              </a:ext>
            </a:extLst>
          </p:cNvPr>
          <p:cNvSpPr txBox="1"/>
          <p:nvPr/>
        </p:nvSpPr>
        <p:spPr>
          <a:xfrm>
            <a:off x="2354349" y="383064"/>
            <a:ext cx="3188349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330" dirty="0">
                <a:solidFill>
                  <a:srgbClr val="C00000"/>
                </a:solidFill>
                <a:latin typeface="+mn-ea"/>
              </a:rPr>
              <a:t>白光情况</a:t>
            </a:r>
          </a:p>
        </p:txBody>
      </p:sp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5FB861F4-33FC-DEA0-1CA4-F0BBE7001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13796"/>
              </p:ext>
            </p:extLst>
          </p:nvPr>
        </p:nvGraphicFramePr>
        <p:xfrm>
          <a:off x="3143708" y="3397914"/>
          <a:ext cx="564196" cy="25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11000" imgH="317160" progId="Equation.DSMT4">
                  <p:embed/>
                </p:oleObj>
              </mc:Choice>
              <mc:Fallback>
                <p:oleObj name="Equation" r:id="rId13" imgW="711000" imgH="31716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08" y="3397914"/>
                        <a:ext cx="564196" cy="251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>
            <a:extLst>
              <a:ext uri="{FF2B5EF4-FFF2-40B4-BE49-F238E27FC236}">
                <a16:creationId xmlns:a16="http://schemas.microsoft.com/office/drawing/2014/main" id="{25C47D0A-43BE-08C4-0579-882C3827A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98083"/>
              </p:ext>
            </p:extLst>
          </p:nvPr>
        </p:nvGraphicFramePr>
        <p:xfrm>
          <a:off x="299900" y="3965964"/>
          <a:ext cx="2224693" cy="73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60360" imgH="1015920" progId="Equation.DSMT4">
                  <p:embed/>
                </p:oleObj>
              </mc:Choice>
              <mc:Fallback>
                <p:oleObj name="Equation" r:id="rId15" imgW="3060360" imgH="101592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00" y="3965964"/>
                        <a:ext cx="2224693" cy="73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77FFAE3B-349F-F9E0-61CA-69E287E20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5211"/>
              </p:ext>
            </p:extLst>
          </p:nvPr>
        </p:nvGraphicFramePr>
        <p:xfrm>
          <a:off x="2524593" y="3989389"/>
          <a:ext cx="20224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85920" imgH="1091880" progId="Equation.DSMT4">
                  <p:embed/>
                </p:oleObj>
              </mc:Choice>
              <mc:Fallback>
                <p:oleObj name="Equation" r:id="rId17" imgW="3085920" imgH="10918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593" y="3989389"/>
                        <a:ext cx="20224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E7778F65-7B07-6319-319B-1F9AFE609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16053"/>
              </p:ext>
            </p:extLst>
          </p:nvPr>
        </p:nvGraphicFramePr>
        <p:xfrm>
          <a:off x="450179" y="3267010"/>
          <a:ext cx="2609653" cy="61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30520" imgH="825480" progId="Equation.DSMT4">
                  <p:embed/>
                </p:oleObj>
              </mc:Choice>
              <mc:Fallback>
                <p:oleObj name="Equation" r:id="rId19" imgW="3530520" imgH="825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4BAF977-1DDE-1D4F-F6EB-1BDCE1C9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179" y="3267010"/>
                        <a:ext cx="2609653" cy="61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786C274-D32F-02DB-1503-9DAE014CA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15402"/>
              </p:ext>
            </p:extLst>
          </p:nvPr>
        </p:nvGraphicFramePr>
        <p:xfrm>
          <a:off x="973127" y="4971198"/>
          <a:ext cx="3310841" cy="350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444920" imgH="469800" progId="Equation.DSMT4">
                  <p:embed/>
                </p:oleObj>
              </mc:Choice>
              <mc:Fallback>
                <p:oleObj name="Equation" r:id="rId21" imgW="4444920" imgH="469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FDB3D44-1806-0F61-81C6-DCB7205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3127" y="4971198"/>
                        <a:ext cx="3310841" cy="350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>
            <a:extLst>
              <a:ext uri="{FF2B5EF4-FFF2-40B4-BE49-F238E27FC236}">
                <a16:creationId xmlns:a16="http://schemas.microsoft.com/office/drawing/2014/main" id="{C5868881-44C5-B784-A5AC-1AEE2B60B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39925"/>
              </p:ext>
            </p:extLst>
          </p:nvPr>
        </p:nvGraphicFramePr>
        <p:xfrm>
          <a:off x="4586792" y="4151543"/>
          <a:ext cx="16637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9800" imgH="457200" progId="Equation.DSMT4">
                  <p:embed/>
                </p:oleObj>
              </mc:Choice>
              <mc:Fallback>
                <p:oleObj name="Equation" r:id="rId23" imgW="2539800" imgH="457200" progId="Equation.DSMT4">
                  <p:embed/>
                  <p:pic>
                    <p:nvPicPr>
                      <p:cNvPr id="40" name="Object 7">
                        <a:extLst>
                          <a:ext uri="{FF2B5EF4-FFF2-40B4-BE49-F238E27FC236}">
                            <a16:creationId xmlns:a16="http://schemas.microsoft.com/office/drawing/2014/main" id="{77FFAE3B-349F-F9E0-61CA-69E287E20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792" y="4151543"/>
                        <a:ext cx="16637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355CC703-4E1A-525A-7BEF-F7BE003BBE9D}"/>
              </a:ext>
            </a:extLst>
          </p:cNvPr>
          <p:cNvSpPr txBox="1"/>
          <p:nvPr/>
        </p:nvSpPr>
        <p:spPr bwMode="auto">
          <a:xfrm>
            <a:off x="4510808" y="2748900"/>
            <a:ext cx="1804310" cy="4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</a:pPr>
            <a:r>
              <a:rPr lang="en-US" altLang="zh-CN" sz="2333" dirty="0">
                <a:solidFill>
                  <a:srgbClr val="FF0000"/>
                </a:solidFill>
                <a:latin typeface="+mn-ea"/>
              </a:rPr>
              <a:t>“</a:t>
            </a:r>
            <a:r>
              <a:rPr lang="zh-CN" altLang="en-US" sz="2333" dirty="0">
                <a:solidFill>
                  <a:srgbClr val="FF0000"/>
                </a:solidFill>
                <a:latin typeface="+mn-ea"/>
              </a:rPr>
              <a:t>不顺加</a:t>
            </a:r>
            <a:r>
              <a:rPr lang="en-US" altLang="zh-CN" sz="2333" dirty="0">
                <a:solidFill>
                  <a:srgbClr val="FF0000"/>
                </a:solidFill>
                <a:latin typeface="+mn-ea"/>
              </a:rPr>
              <a:t>”</a:t>
            </a:r>
            <a:endParaRPr lang="zh-CN" altLang="en-US" sz="2333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0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5" grpId="0" animBg="1"/>
      <p:bldP spid="8" grpId="0" animBg="1"/>
      <p:bldP spid="37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0851B59-4520-09B9-7B92-AC5BC46E6BF5}"/>
              </a:ext>
            </a:extLst>
          </p:cNvPr>
          <p:cNvSpPr txBox="1"/>
          <p:nvPr/>
        </p:nvSpPr>
        <p:spPr bwMode="auto">
          <a:xfrm>
            <a:off x="4800718" y="4693704"/>
            <a:ext cx="3958682" cy="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zh-CN" altLang="en-US" sz="2333" dirty="0">
                <a:solidFill>
                  <a:srgbClr val="3333FF"/>
                </a:solidFill>
              </a:rPr>
              <a:t>用光波长做尺子，精度高！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A1015A-3242-A536-CEE0-4E97CCC50217}"/>
              </a:ext>
            </a:extLst>
          </p:cNvPr>
          <p:cNvGrpSpPr/>
          <p:nvPr/>
        </p:nvGrpSpPr>
        <p:grpSpPr>
          <a:xfrm>
            <a:off x="81749" y="1813507"/>
            <a:ext cx="8980499" cy="899349"/>
            <a:chOff x="-353349" y="2803684"/>
            <a:chExt cx="9653996" cy="107921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E7190B-78CD-AED1-4C6B-8375F9E25AA8}"/>
                </a:ext>
              </a:extLst>
            </p:cNvPr>
            <p:cNvSpPr txBox="1"/>
            <p:nvPr/>
          </p:nvSpPr>
          <p:spPr>
            <a:xfrm>
              <a:off x="-353349" y="2803684"/>
              <a:ext cx="9653996" cy="107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zh-CN" altLang="en-US" sz="2333" dirty="0">
                  <a:solidFill>
                    <a:srgbClr val="FF0000"/>
                  </a:solidFill>
                </a:rPr>
                <a:t>                                                        向薄油膜走近</a:t>
              </a:r>
              <a:r>
                <a:rPr lang="zh-CN" altLang="en-US" sz="2333" dirty="0">
                  <a:solidFill>
                    <a:srgbClr val="000000"/>
                  </a:solidFill>
                </a:rPr>
                <a:t>，若发现与该点表面法线成       </a:t>
              </a:r>
              <a:r>
                <a:rPr lang="zh-CN" altLang="en-US" sz="2333" dirty="0">
                  <a:solidFill>
                    <a:srgbClr val="FF0000"/>
                  </a:solidFill>
                </a:rPr>
                <a:t>再次观察</a:t>
              </a:r>
              <a:r>
                <a:rPr lang="zh-CN" altLang="en-US" sz="2333" dirty="0">
                  <a:solidFill>
                    <a:srgbClr val="000000"/>
                  </a:solidFill>
                </a:rPr>
                <a:t>到反射光呈黄绿色。</a:t>
              </a:r>
              <a:endParaRPr lang="en-US" altLang="zh-CN" sz="2333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E8E72207-9947-CAD1-A31E-A513C7B0FC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246719"/>
                </p:ext>
              </p:extLst>
            </p:nvPr>
          </p:nvGraphicFramePr>
          <p:xfrm>
            <a:off x="758053" y="3411259"/>
            <a:ext cx="48736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800" imgH="380880" progId="Equation.DSMT4">
                    <p:embed/>
                  </p:oleObj>
                </mc:Choice>
                <mc:Fallback>
                  <p:oleObj name="Equation" r:id="rId4" imgW="469800" imgH="3808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E02A648E-3D08-19F7-F36A-B9EB722660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58053" y="3411259"/>
                          <a:ext cx="487362" cy="395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AutoShape 12">
            <a:extLst>
              <a:ext uri="{FF2B5EF4-FFF2-40B4-BE49-F238E27FC236}">
                <a16:creationId xmlns:a16="http://schemas.microsoft.com/office/drawing/2014/main" id="{55B58785-107A-FFDD-58C5-36789CC5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48652"/>
            <a:ext cx="1914329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实例分析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BFD965-2D9A-7499-CDD7-41FFFD6F634A}"/>
              </a:ext>
            </a:extLst>
          </p:cNvPr>
          <p:cNvGrpSpPr/>
          <p:nvPr/>
        </p:nvGrpSpPr>
        <p:grpSpPr>
          <a:xfrm>
            <a:off x="81750" y="913736"/>
            <a:ext cx="8980499" cy="1392945"/>
            <a:chOff x="-1024994" y="548680"/>
            <a:chExt cx="10603802" cy="167153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4959113-2673-C4EB-0F95-EB07A268914F}"/>
                </a:ext>
              </a:extLst>
            </p:cNvPr>
            <p:cNvGrpSpPr/>
            <p:nvPr/>
          </p:nvGrpSpPr>
          <p:grpSpPr>
            <a:xfrm>
              <a:off x="-1024994" y="548680"/>
              <a:ext cx="10603802" cy="1671534"/>
              <a:chOff x="-1024994" y="548680"/>
              <a:chExt cx="10603802" cy="1671534"/>
            </a:xfrm>
          </p:grpSpPr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17F38669-3DE5-78C7-BE16-444735A61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24994" y="548680"/>
                <a:ext cx="10287913" cy="1671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125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2333" dirty="0">
                    <a:solidFill>
                      <a:srgbClr val="000000"/>
                    </a:solidFill>
                  </a:rPr>
                  <a:t>   太阳光下观察水面上的一层薄油膜，在</a:t>
                </a:r>
                <a:r>
                  <a:rPr lang="zh-CN" altLang="en-US" sz="2333" dirty="0">
                    <a:solidFill>
                      <a:srgbClr val="3333FF"/>
                    </a:solidFill>
                  </a:rPr>
                  <a:t>与其表面某点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法线成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       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可看到该处反射光呈黄绿色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333" i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2333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=550</a:t>
                </a:r>
                <a:r>
                  <a:rPr lang="en-US" altLang="zh-CN" sz="2333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nm</a:t>
                </a:r>
                <a:r>
                  <a:rPr lang="en-US" altLang="zh-CN" sz="2333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2333" dirty="0">
                    <a:solidFill>
                      <a:srgbClr val="000000"/>
                    </a:solidFill>
                  </a:rPr>
                  <a:t>。已知折射率</a:t>
                </a:r>
                <a:br>
                  <a:rPr lang="en-US" altLang="zh-CN" sz="2333" dirty="0">
                    <a:solidFill>
                      <a:srgbClr val="000000"/>
                    </a:solidFill>
                  </a:rPr>
                </a:br>
                <a:r>
                  <a:rPr lang="zh-CN" altLang="en-US" sz="2333" dirty="0">
                    <a:solidFill>
                      <a:srgbClr val="000000"/>
                    </a:solidFill>
                  </a:rPr>
                  <a:t>试估计该处薄油膜的最小厚度。</a:t>
                </a:r>
                <a:endParaRPr lang="en-US" altLang="zh-CN" sz="2333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FC99037D-0589-7882-790D-3B60FD2B1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1455601"/>
                  </p:ext>
                </p:extLst>
              </p:nvPr>
            </p:nvGraphicFramePr>
            <p:xfrm>
              <a:off x="6974491" y="1227741"/>
              <a:ext cx="2604317" cy="400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971800" imgH="457200" progId="Equation.DSMT4">
                      <p:embed/>
                    </p:oleObj>
                  </mc:Choice>
                  <mc:Fallback>
                    <p:oleObj name="Equation" r:id="rId6" imgW="2971800" imgH="45720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5518B33F-9238-0610-CB2B-CEE9B7B40B0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974491" y="1227741"/>
                            <a:ext cx="2604317" cy="4006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F3401D6-D7AB-C597-8CEA-C0313E0599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202760"/>
                </p:ext>
              </p:extLst>
            </p:nvPr>
          </p:nvGraphicFramePr>
          <p:xfrm>
            <a:off x="8497702" y="672746"/>
            <a:ext cx="413730" cy="335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9800" imgH="380880" progId="Equation.DSMT4">
                    <p:embed/>
                  </p:oleObj>
                </mc:Choice>
                <mc:Fallback>
                  <p:oleObj name="Equation" r:id="rId8" imgW="469800" imgH="3808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F50B0C5-2ED3-6AA8-C1DE-5C7D6BD7DC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497702" y="672746"/>
                          <a:ext cx="413730" cy="335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32F5836-5618-94CF-8675-11766492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67081"/>
              </p:ext>
            </p:extLst>
          </p:nvPr>
        </p:nvGraphicFramePr>
        <p:xfrm>
          <a:off x="412610" y="2921608"/>
          <a:ext cx="35480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95680" imgH="939600" progId="Equation.DSMT4">
                  <p:embed/>
                </p:oleObj>
              </mc:Choice>
              <mc:Fallback>
                <p:oleObj name="Equation" r:id="rId10" imgW="4495680" imgH="939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4BAF977-1DDE-1D4F-F6EB-1BDCE1C9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610" y="2921608"/>
                        <a:ext cx="3548062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F0D4E25-32E8-814E-CA7E-0CE412C8F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47475"/>
              </p:ext>
            </p:extLst>
          </p:nvPr>
        </p:nvGraphicFramePr>
        <p:xfrm>
          <a:off x="412610" y="3785186"/>
          <a:ext cx="39528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2240" imgH="952200" progId="Equation.DSMT4">
                  <p:embed/>
                </p:oleObj>
              </mc:Choice>
              <mc:Fallback>
                <p:oleObj name="Equation" r:id="rId12" imgW="5232240" imgH="952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E0857DB-098E-BEBA-F2D3-B0C4E8A36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2610" y="3785186"/>
                        <a:ext cx="39528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A0D6B7A-E15D-1E3F-687F-0C43633EE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92600"/>
              </p:ext>
            </p:extLst>
          </p:nvPr>
        </p:nvGraphicFramePr>
        <p:xfrm>
          <a:off x="4860032" y="3286711"/>
          <a:ext cx="2520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13000" imgH="1269720" progId="Equation.DSMT4">
                  <p:embed/>
                </p:oleObj>
              </mc:Choice>
              <mc:Fallback>
                <p:oleObj name="Equation" r:id="rId14" imgW="3213000" imgH="12697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2AA7EDA-2F25-0C0E-0DC6-64ADC94A6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0032" y="3286711"/>
                        <a:ext cx="252095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EB656B1-D7E5-8937-B913-48FC705BAB86}"/>
              </a:ext>
            </a:extLst>
          </p:cNvPr>
          <p:cNvSpPr txBox="1"/>
          <p:nvPr/>
        </p:nvSpPr>
        <p:spPr bwMode="auto">
          <a:xfrm>
            <a:off x="4932040" y="2712856"/>
            <a:ext cx="2188271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</a:pPr>
            <a:r>
              <a:rPr kumimoji="1" lang="zh-CN" altLang="en-US" sz="2330" b="1" dirty="0">
                <a:latin typeface="+mn-ea"/>
              </a:rPr>
              <a:t>二式相减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7CE3383-F9FA-3D74-E24E-5B3DB984A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839779"/>
              </p:ext>
            </p:extLst>
          </p:nvPr>
        </p:nvGraphicFramePr>
        <p:xfrm>
          <a:off x="1907704" y="4594278"/>
          <a:ext cx="2556060" cy="6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49280" imgH="838080" progId="Equation.DSMT4">
                  <p:embed/>
                </p:oleObj>
              </mc:Choice>
              <mc:Fallback>
                <p:oleObj name="Equation" r:id="rId16" imgW="3149280" imgH="8380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66ACC0A-42A1-1775-2937-5A714F037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7704" y="4594278"/>
                        <a:ext cx="2556060" cy="6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5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E94EA05B-5EE5-4251-8BA4-D20619D7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45" y="2930949"/>
            <a:ext cx="2054931" cy="154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E56522B1-AD75-DD6C-FB20-BB6D8942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10" y="1045224"/>
            <a:ext cx="174438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、增透膜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54B5997F-5D3A-7B93-120E-71B1C753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55401"/>
            <a:ext cx="2950104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</a:rPr>
              <a:t>四、 等倾干涉的应用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945ADF4-910B-A60C-7A8F-E2878F885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448" y="3583299"/>
          <a:ext cx="1022615" cy="40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945ADF4-910B-A60C-7A8F-E2878F885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448" y="3583299"/>
                        <a:ext cx="1022615" cy="407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8252FC7A-534B-E9D1-2840-34C7C60B0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481" y="3616373"/>
          <a:ext cx="1714500" cy="37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8252FC7A-534B-E9D1-2840-34C7C60B0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481" y="3616373"/>
                        <a:ext cx="1714500" cy="37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2">
            <a:extLst>
              <a:ext uri="{FF2B5EF4-FFF2-40B4-BE49-F238E27FC236}">
                <a16:creationId xmlns:a16="http://schemas.microsoft.com/office/drawing/2014/main" id="{5C59D363-3BB9-4FC9-5EC7-34C5C385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79" y="1033625"/>
            <a:ext cx="23320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反射光干涉相消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E0BF0354-842A-BC2E-792C-C2384DD8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340" y="1650288"/>
            <a:ext cx="258275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增透膜的最小厚度</a:t>
            </a:r>
            <a:endParaRPr lang="en-US" altLang="zh-CN" sz="23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6555ADFB-79BB-9B4C-96F0-0AAB8B4A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79" y="4117640"/>
            <a:ext cx="186421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=0.1.2.3…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407AC367-78A6-C277-DC1C-AF29F2FD8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7520"/>
          <a:stretch/>
        </p:blipFill>
        <p:spPr bwMode="auto">
          <a:xfrm>
            <a:off x="5326734" y="2930949"/>
            <a:ext cx="2070915" cy="16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A771D847-4BFC-017E-CD4B-556DCEED7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31" y="2081871"/>
          <a:ext cx="1986301" cy="77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317160" progId="Equation.DSMT4">
                  <p:embed/>
                </p:oleObj>
              </mc:Choice>
              <mc:Fallback>
                <p:oleObj name="Equation" r:id="rId9" imgW="812520" imgH="31716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A771D847-4BFC-017E-CD4B-556DCEED7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31" y="2081871"/>
                        <a:ext cx="1986301" cy="773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40">
            <a:extLst>
              <a:ext uri="{FF2B5EF4-FFF2-40B4-BE49-F238E27FC236}">
                <a16:creationId xmlns:a16="http://schemas.microsoft.com/office/drawing/2014/main" id="{EAAB9EC7-6B3B-F178-878A-7A4D3BB9F803}"/>
              </a:ext>
            </a:extLst>
          </p:cNvPr>
          <p:cNvSpPr txBox="1"/>
          <p:nvPr/>
        </p:nvSpPr>
        <p:spPr>
          <a:xfrm>
            <a:off x="3011827" y="4769999"/>
            <a:ext cx="3180353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</a:rPr>
              <a:t>增透效果与波长相关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82168D3-DCBA-585D-399C-8B4F4F50B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9386" y="2007878"/>
          <a:ext cx="630751" cy="3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177480" progId="Equation.DSMT4">
                  <p:embed/>
                </p:oleObj>
              </mc:Choice>
              <mc:Fallback>
                <p:oleObj name="Equation" r:id="rId11" imgW="291960" imgH="17748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82168D3-DCBA-585D-399C-8B4F4F50B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386" y="2007878"/>
                        <a:ext cx="630751" cy="39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32E2FDC8-2CC7-3027-65A1-1C55A442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69" y="2794415"/>
            <a:ext cx="2825750" cy="60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333" dirty="0">
                <a:solidFill>
                  <a:srgbClr val="C00000"/>
                </a:solidFill>
                <a:ea typeface="黑体" pitchFamily="2" charset="-122"/>
              </a:rPr>
              <a:t>            </a:t>
            </a:r>
            <a:endParaRPr lang="zh-CN" altLang="en-US" sz="2333" b="0" dirty="0">
              <a:solidFill>
                <a:srgbClr val="C00000"/>
              </a:solidFill>
              <a:ea typeface="黑体" pitchFamily="2" charset="-122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FF21DCDC-52BB-86A3-9F17-384C175D2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047" y="2855651"/>
          <a:ext cx="877927" cy="3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177480" progId="Equation.DSMT4">
                  <p:embed/>
                </p:oleObj>
              </mc:Choice>
              <mc:Fallback>
                <p:oleObj name="Equation" r:id="rId13" imgW="419040" imgH="177480" progId="Equation.DSMT4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FF21DCDC-52BB-86A3-9F17-384C175D2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047" y="2855651"/>
                        <a:ext cx="877927" cy="39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">
            <a:extLst>
              <a:ext uri="{FF2B5EF4-FFF2-40B4-BE49-F238E27FC236}">
                <a16:creationId xmlns:a16="http://schemas.microsoft.com/office/drawing/2014/main" id="{691554C1-5B8B-F2B1-87A1-5B7E49651316}"/>
              </a:ext>
            </a:extLst>
          </p:cNvPr>
          <p:cNvGrpSpPr>
            <a:grpSpLocks/>
          </p:cNvGrpSpPr>
          <p:nvPr/>
        </p:nvGrpSpPr>
        <p:grpSpPr bwMode="auto">
          <a:xfrm>
            <a:off x="1157488" y="2365789"/>
            <a:ext cx="3153835" cy="440532"/>
            <a:chOff x="1984" y="828"/>
            <a:chExt cx="2384" cy="333"/>
          </a:xfrm>
          <a:solidFill>
            <a:schemeClr val="bg1">
              <a:lumMod val="85000"/>
            </a:schemeClr>
          </a:solidFill>
        </p:grpSpPr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062AC874-94E1-B96E-5EFE-AF68EECF4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828"/>
              <a:ext cx="2384" cy="320"/>
              <a:chOff x="1984" y="828"/>
              <a:chExt cx="2384" cy="320"/>
            </a:xfrm>
            <a:grpFill/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A8E13787-E127-55BC-65BC-34E894B75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828"/>
                <a:ext cx="2136" cy="320"/>
              </a:xfrm>
              <a:prstGeom prst="rect">
                <a:avLst/>
              </a:prstGeom>
              <a:grpFill/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aphicFrame>
            <p:nvGraphicFramePr>
              <p:cNvPr id="12" name="Object 13">
                <a:extLst>
                  <a:ext uri="{FF2B5EF4-FFF2-40B4-BE49-F238E27FC236}">
                    <a16:creationId xmlns:a16="http://schemas.microsoft.com/office/drawing/2014/main" id="{2D228A43-44EE-8579-7F27-4DA2C027FF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84" y="860"/>
              <a:ext cx="26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01520" imgH="114120" progId="Equation.DSMT4">
                      <p:embed/>
                    </p:oleObj>
                  </mc:Choice>
                  <mc:Fallback>
                    <p:oleObj name="Equation" r:id="rId15" imgW="101520" imgH="114120" progId="Equation.DSMT4">
                      <p:embed/>
                      <p:pic>
                        <p:nvPicPr>
                          <p:cNvPr id="12" name="Object 13">
                            <a:extLst>
                              <a:ext uri="{FF2B5EF4-FFF2-40B4-BE49-F238E27FC236}">
                                <a16:creationId xmlns:a16="http://schemas.microsoft.com/office/drawing/2014/main" id="{2D228A43-44EE-8579-7F27-4DA2C027FF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4" y="860"/>
                            <a:ext cx="263" cy="2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14">
              <a:extLst>
                <a:ext uri="{FF2B5EF4-FFF2-40B4-BE49-F238E27FC236}">
                  <a16:creationId xmlns:a16="http://schemas.microsoft.com/office/drawing/2014/main" id="{19280F6C-3A5F-FB43-4933-316B67490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" y="866"/>
            <a:ext cx="6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19040" imgH="177480" progId="Equation.DSMT4">
                    <p:embed/>
                  </p:oleObj>
                </mc:Choice>
                <mc:Fallback>
                  <p:oleObj name="Equation" r:id="rId17" imgW="419040" imgH="177480" progId="Equation.DSMT4">
                    <p:embed/>
                    <p:pic>
                      <p:nvPicPr>
                        <p:cNvPr id="9" name="Object 14">
                          <a:extLst>
                            <a:ext uri="{FF2B5EF4-FFF2-40B4-BE49-F238E27FC236}">
                              <a16:creationId xmlns:a16="http://schemas.microsoft.com/office/drawing/2014/main" id="{19280F6C-3A5F-FB43-4933-316B67490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866"/>
                          <a:ext cx="66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B16CD7D-2CA2-344C-DAD1-6EEEAC394C99}"/>
              </a:ext>
            </a:extLst>
          </p:cNvPr>
          <p:cNvSpPr/>
          <p:nvPr/>
        </p:nvSpPr>
        <p:spPr>
          <a:xfrm>
            <a:off x="2675232" y="2355544"/>
            <a:ext cx="797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rgbClr val="C00000"/>
                </a:solidFill>
                <a:ea typeface="黑体" pitchFamily="2" charset="-122"/>
              </a:rPr>
              <a:t>MgF</a:t>
            </a:r>
            <a:r>
              <a:rPr lang="en-US" altLang="zh-CN" sz="2000" baseline="-25000" dirty="0">
                <a:solidFill>
                  <a:srgbClr val="C00000"/>
                </a:solidFill>
                <a:ea typeface="黑体" pitchFamily="2" charset="-122"/>
              </a:rPr>
              <a:t>2</a:t>
            </a:r>
            <a:endParaRPr lang="en-US" altLang="zh-CN" sz="2000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76A97E-F5BB-41CB-4833-0E1509FB6B1C}"/>
              </a:ext>
            </a:extLst>
          </p:cNvPr>
          <p:cNvSpPr/>
          <p:nvPr/>
        </p:nvSpPr>
        <p:spPr>
          <a:xfrm>
            <a:off x="2698922" y="2809634"/>
            <a:ext cx="700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C00000"/>
                </a:solidFill>
                <a:ea typeface="黑体" pitchFamily="2" charset="-122"/>
              </a:rPr>
              <a:t>玻璃</a:t>
            </a:r>
            <a:endParaRPr lang="en-US" altLang="zh-CN" sz="2000" dirty="0">
              <a:solidFill>
                <a:srgbClr val="C00000"/>
              </a:solidFill>
              <a:ea typeface="黑体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565D81-6463-EAC5-11FF-3C53C3CF4FD1}"/>
              </a:ext>
            </a:extLst>
          </p:cNvPr>
          <p:cNvCxnSpPr/>
          <p:nvPr/>
        </p:nvCxnSpPr>
        <p:spPr bwMode="auto">
          <a:xfrm>
            <a:off x="2085636" y="1657367"/>
            <a:ext cx="0" cy="69817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4AA000-1FF2-52ED-D8F7-9C421359BF5C}"/>
              </a:ext>
            </a:extLst>
          </p:cNvPr>
          <p:cNvCxnSpPr/>
          <p:nvPr/>
        </p:nvCxnSpPr>
        <p:spPr bwMode="auto">
          <a:xfrm>
            <a:off x="1785603" y="1558520"/>
            <a:ext cx="0" cy="69817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116FBA-11EC-F604-AD47-34A1244E9C0A}"/>
              </a:ext>
            </a:extLst>
          </p:cNvPr>
          <p:cNvCxnSpPr/>
          <p:nvPr/>
        </p:nvCxnSpPr>
        <p:spPr bwMode="auto">
          <a:xfrm>
            <a:off x="2265656" y="2365790"/>
            <a:ext cx="0" cy="431703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AE8F56-2D5A-F040-9AFE-D461EFAB9461}"/>
              </a:ext>
            </a:extLst>
          </p:cNvPr>
          <p:cNvCxnSpPr/>
          <p:nvPr/>
        </p:nvCxnSpPr>
        <p:spPr bwMode="auto">
          <a:xfrm>
            <a:off x="2392656" y="2249496"/>
            <a:ext cx="0" cy="43170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67473E-6B3E-6D16-6378-17FFA3C6A35A}"/>
              </a:ext>
            </a:extLst>
          </p:cNvPr>
          <p:cNvCxnSpPr/>
          <p:nvPr/>
        </p:nvCxnSpPr>
        <p:spPr bwMode="auto">
          <a:xfrm>
            <a:off x="2392656" y="1558520"/>
            <a:ext cx="0" cy="69817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</p:spTree>
    <p:extLst>
      <p:ext uri="{BB962C8B-B14F-4D97-AF65-F5344CB8AC3E}">
        <p14:creationId xmlns:p14="http://schemas.microsoft.com/office/powerpoint/2010/main" val="615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C 0.01355 3.7037E-6 0.02726 3.7037E-6 0.04098 3.703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3.7037E-6 L -0.04028 -0.0018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4" grpId="0"/>
      <p:bldP spid="28" grpId="0"/>
      <p:bldP spid="39" grpId="0"/>
      <p:bldP spid="59" grpId="0"/>
      <p:bldP spid="5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B498B5-D09B-C5A2-9D07-C304EE213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24" y="974573"/>
            <a:ext cx="2834723" cy="192687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D87C93F-8C38-2D78-D1A2-2425747BB191}"/>
              </a:ext>
            </a:extLst>
          </p:cNvPr>
          <p:cNvSpPr/>
          <p:nvPr/>
        </p:nvSpPr>
        <p:spPr bwMode="auto">
          <a:xfrm>
            <a:off x="3341421" y="1616586"/>
            <a:ext cx="277914" cy="26808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801111-D231-1F2B-8DC7-6F71F80E2253}"/>
              </a:ext>
            </a:extLst>
          </p:cNvPr>
          <p:cNvSpPr txBox="1"/>
          <p:nvPr/>
        </p:nvSpPr>
        <p:spPr>
          <a:xfrm>
            <a:off x="2843808" y="277513"/>
            <a:ext cx="3060340" cy="59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500" dirty="0">
                <a:solidFill>
                  <a:schemeClr val="tx2"/>
                </a:solidFill>
              </a:rPr>
              <a:t>      增透膜的应用</a:t>
            </a:r>
            <a:endParaRPr lang="en-US" altLang="zh-CN" sz="2500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4D623-CCAE-CBF9-A8C7-472535CE2C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55" y="921238"/>
            <a:ext cx="2890306" cy="192687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F23770-3F7F-1C06-C233-2ADA8CC9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222417"/>
            <a:ext cx="2890306" cy="19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0762827-A358-103F-745D-2FD4EA20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89" y="3167070"/>
            <a:ext cx="2890305" cy="20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99BF042-5309-5714-8853-A3ED296B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61" y="491662"/>
            <a:ext cx="164041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、增反膜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054DCB9-434B-378A-492F-1F1D17F9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570" y="2896432"/>
            <a:ext cx="408156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垂直入射时，各膜层光程差为</a:t>
            </a:r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47A021A4-835D-B7C2-2016-C2AE4C8CC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693" y="1172983"/>
          <a:ext cx="2149740" cy="37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95400" imgH="228600" progId="Equation.3">
                  <p:embed/>
                </p:oleObj>
              </mc:Choice>
              <mc:Fallback>
                <p:oleObj name="公式" r:id="rId2" imgW="1295400" imgH="228600" progId="Equation.3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47A021A4-835D-B7C2-2016-C2AE4C8CC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693" y="1172983"/>
                        <a:ext cx="2149740" cy="37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7">
            <a:extLst>
              <a:ext uri="{FF2B5EF4-FFF2-40B4-BE49-F238E27FC236}">
                <a16:creationId xmlns:a16="http://schemas.microsoft.com/office/drawing/2014/main" id="{030F5507-9E77-BD00-FF6D-96DEF1C6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994" y="1856330"/>
            <a:ext cx="3182281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因反射条件不同而都有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附加光程差</a:t>
            </a:r>
          </a:p>
        </p:txBody>
      </p:sp>
      <p:graphicFrame>
        <p:nvGraphicFramePr>
          <p:cNvPr id="8" name="Object 20">
            <a:extLst>
              <a:ext uri="{FF2B5EF4-FFF2-40B4-BE49-F238E27FC236}">
                <a16:creationId xmlns:a16="http://schemas.microsoft.com/office/drawing/2014/main" id="{20353C41-1605-9D70-A1C1-DA85965A7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579" y="3335696"/>
          <a:ext cx="1470790" cy="74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406080" progId="Equation.DSMT4">
                  <p:embed/>
                </p:oleObj>
              </mc:Choice>
              <mc:Fallback>
                <p:oleObj name="Equation" r:id="rId4" imgW="799920" imgH="406080" progId="Equation.DSMT4">
                  <p:embed/>
                  <p:pic>
                    <p:nvPicPr>
                      <p:cNvPr id="8" name="Object 20">
                        <a:extLst>
                          <a:ext uri="{FF2B5EF4-FFF2-40B4-BE49-F238E27FC236}">
                            <a16:creationId xmlns:a16="http://schemas.microsoft.com/office/drawing/2014/main" id="{20353C41-1605-9D70-A1C1-DA85965A7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579" y="3335696"/>
                        <a:ext cx="1470790" cy="74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4">
            <a:extLst>
              <a:ext uri="{FF2B5EF4-FFF2-40B4-BE49-F238E27FC236}">
                <a16:creationId xmlns:a16="http://schemas.microsoft.com/office/drawing/2014/main" id="{607C74E0-6D70-D251-C980-D2C1B091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27" y="488098"/>
            <a:ext cx="228299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反射光干涉相长</a:t>
            </a:r>
          </a:p>
        </p:txBody>
      </p:sp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0B550C65-7142-3AD2-24F6-9B3778EE5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7280" y="3533394"/>
          <a:ext cx="750818" cy="37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10" name="Object 28">
                        <a:extLst>
                          <a:ext uri="{FF2B5EF4-FFF2-40B4-BE49-F238E27FC236}">
                            <a16:creationId xmlns:a16="http://schemas.microsoft.com/office/drawing/2014/main" id="{0B550C65-7142-3AD2-24F6-9B3778EE5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280" y="3533394"/>
                        <a:ext cx="750818" cy="373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8">
            <a:extLst>
              <a:ext uri="{FF2B5EF4-FFF2-40B4-BE49-F238E27FC236}">
                <a16:creationId xmlns:a16="http://schemas.microsoft.com/office/drawing/2014/main" id="{8B3220E3-0896-CD75-5A50-1EFE7A860D0F}"/>
              </a:ext>
            </a:extLst>
          </p:cNvPr>
          <p:cNvGrpSpPr>
            <a:grpSpLocks/>
          </p:cNvGrpSpPr>
          <p:nvPr/>
        </p:nvGrpSpPr>
        <p:grpSpPr bwMode="auto">
          <a:xfrm>
            <a:off x="1631673" y="1142673"/>
            <a:ext cx="2640322" cy="1527969"/>
            <a:chOff x="294" y="411"/>
            <a:chExt cx="2395" cy="1386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E4748F97-C272-0093-A467-C1D7D45D3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411"/>
              <a:ext cx="2112" cy="1386"/>
              <a:chOff x="0" y="410"/>
              <a:chExt cx="2112" cy="1386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4D43578E-2292-736C-A3ED-6C8717B4B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12"/>
                <a:ext cx="211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333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B25CA81-5FD2-61B9-01E5-6C41C728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20"/>
                <a:ext cx="2112" cy="192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B8A6CAD4-2193-93FB-90D7-482DE3742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80"/>
                <a:ext cx="2112" cy="240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4FD67B3D-7E8E-71CA-2AB9-0A8B30924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92"/>
                <a:ext cx="2112" cy="28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0" name="Object 9">
                <a:extLst>
                  <a:ext uri="{FF2B5EF4-FFF2-40B4-BE49-F238E27FC236}">
                    <a16:creationId xmlns:a16="http://schemas.microsoft.com/office/drawing/2014/main" id="{259A327F-2279-1A41-724C-464FFFB5E8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42" y="1412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4885" imgH="215619" progId="Equation.3">
                      <p:embed/>
                    </p:oleObj>
                  </mc:Choice>
                  <mc:Fallback>
                    <p:oleObj name="Equation" r:id="rId8" imgW="164885" imgH="215619" progId="Equation.3">
                      <p:embed/>
                      <p:pic>
                        <p:nvPicPr>
                          <p:cNvPr id="20" name="Object 9">
                            <a:extLst>
                              <a:ext uri="{FF2B5EF4-FFF2-40B4-BE49-F238E27FC236}">
                                <a16:creationId xmlns:a16="http://schemas.microsoft.com/office/drawing/2014/main" id="{259A327F-2279-1A41-724C-464FFFB5E8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2" y="1412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0">
                <a:extLst>
                  <a:ext uri="{FF2B5EF4-FFF2-40B4-BE49-F238E27FC236}">
                    <a16:creationId xmlns:a16="http://schemas.microsoft.com/office/drawing/2014/main" id="{19717826-0C0A-EC35-6DA7-800F9C0AB0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6" y="1172"/>
              <a:ext cx="1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5028" imgH="228501" progId="Equation.3">
                      <p:embed/>
                    </p:oleObj>
                  </mc:Choice>
                  <mc:Fallback>
                    <p:oleObj name="Equation" r:id="rId10" imgW="165028" imgH="228501" progId="Equation.3">
                      <p:embed/>
                      <p:pic>
                        <p:nvPicPr>
                          <p:cNvPr id="21" name="Object 10">
                            <a:extLst>
                              <a:ext uri="{FF2B5EF4-FFF2-40B4-BE49-F238E27FC236}">
                                <a16:creationId xmlns:a16="http://schemas.microsoft.com/office/drawing/2014/main" id="{19717826-0C0A-EC35-6DA7-800F9C0AB0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6" y="1172"/>
                            <a:ext cx="18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1">
                <a:extLst>
                  <a:ext uri="{FF2B5EF4-FFF2-40B4-BE49-F238E27FC236}">
                    <a16:creationId xmlns:a16="http://schemas.microsoft.com/office/drawing/2014/main" id="{BDCC2642-1A37-CA9D-ECE9-7463D7762C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2" y="975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64885" imgH="215619" progId="Equation.3">
                      <p:embed/>
                    </p:oleObj>
                  </mc:Choice>
                  <mc:Fallback>
                    <p:oleObj name="Equation" r:id="rId12" imgW="164885" imgH="215619" progId="Equation.3">
                      <p:embed/>
                      <p:pic>
                        <p:nvPicPr>
                          <p:cNvPr id="22" name="Object 11">
                            <a:extLst>
                              <a:ext uri="{FF2B5EF4-FFF2-40B4-BE49-F238E27FC236}">
                                <a16:creationId xmlns:a16="http://schemas.microsoft.com/office/drawing/2014/main" id="{BDCC2642-1A37-CA9D-ECE9-7463D7762C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2" y="975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2">
                <a:extLst>
                  <a:ext uri="{FF2B5EF4-FFF2-40B4-BE49-F238E27FC236}">
                    <a16:creationId xmlns:a16="http://schemas.microsoft.com/office/drawing/2014/main" id="{F8548947-5034-85AE-AB4F-FA48B373E8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46" y="730"/>
              <a:ext cx="17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2268" imgH="215713" progId="Equation.3">
                      <p:embed/>
                    </p:oleObj>
                  </mc:Choice>
                  <mc:Fallback>
                    <p:oleObj name="Equation" r:id="rId14" imgW="152268" imgH="215713" progId="Equation.3">
                      <p:embed/>
                      <p:pic>
                        <p:nvPicPr>
                          <p:cNvPr id="23" name="Object 12">
                            <a:extLst>
                              <a:ext uri="{FF2B5EF4-FFF2-40B4-BE49-F238E27FC236}">
                                <a16:creationId xmlns:a16="http://schemas.microsoft.com/office/drawing/2014/main" id="{F8548947-5034-85AE-AB4F-FA48B373E83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6" y="730"/>
                            <a:ext cx="17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13DB59C1-E1BE-2FFE-A32E-DC8102078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" y="410"/>
                <a:ext cx="55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67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空气</a:t>
                </a:r>
              </a:p>
            </p:txBody>
          </p:sp>
          <p:graphicFrame>
            <p:nvGraphicFramePr>
              <p:cNvPr id="25" name="Object 14">
                <a:extLst>
                  <a:ext uri="{FF2B5EF4-FFF2-40B4-BE49-F238E27FC236}">
                    <a16:creationId xmlns:a16="http://schemas.microsoft.com/office/drawing/2014/main" id="{39537886-A7E4-7FC1-C3EB-5BD655992B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53" y="455"/>
              <a:ext cx="19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65028" imgH="228501" progId="Equation.3">
                      <p:embed/>
                    </p:oleObj>
                  </mc:Choice>
                  <mc:Fallback>
                    <p:oleObj name="公式" r:id="rId16" imgW="165028" imgH="228501" progId="Equation.3">
                      <p:embed/>
                      <p:pic>
                        <p:nvPicPr>
                          <p:cNvPr id="25" name="Object 14">
                            <a:extLst>
                              <a:ext uri="{FF2B5EF4-FFF2-40B4-BE49-F238E27FC236}">
                                <a16:creationId xmlns:a16="http://schemas.microsoft.com/office/drawing/2014/main" id="{39537886-A7E4-7FC1-C3EB-5BD655992B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3" y="455"/>
                            <a:ext cx="19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35">
              <a:extLst>
                <a:ext uri="{FF2B5EF4-FFF2-40B4-BE49-F238E27FC236}">
                  <a16:creationId xmlns:a16="http://schemas.microsoft.com/office/drawing/2014/main" id="{DAC6B9FE-510E-93F6-46D0-7548B8287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7" y="663"/>
            <a:ext cx="23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39639" imgH="190417" progId="Equation.3">
                    <p:embed/>
                  </p:oleObj>
                </mc:Choice>
                <mc:Fallback>
                  <p:oleObj name="公式" r:id="rId18" imgW="139639" imgH="190417" progId="Equation.3">
                    <p:embed/>
                    <p:pic>
                      <p:nvPicPr>
                        <p:cNvPr id="13" name="Object 35">
                          <a:extLst>
                            <a:ext uri="{FF2B5EF4-FFF2-40B4-BE49-F238E27FC236}">
                              <a16:creationId xmlns:a16="http://schemas.microsoft.com/office/drawing/2014/main" id="{DAC6B9FE-510E-93F6-46D0-7548B82874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663"/>
                          <a:ext cx="23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6">
              <a:extLst>
                <a:ext uri="{FF2B5EF4-FFF2-40B4-BE49-F238E27FC236}">
                  <a16:creationId xmlns:a16="http://schemas.microsoft.com/office/drawing/2014/main" id="{12F3266D-983A-6DE1-D6DE-E74B9C571C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6" y="916"/>
            <a:ext cx="25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2334" imgH="190417" progId="Equation.3">
                    <p:embed/>
                  </p:oleObj>
                </mc:Choice>
                <mc:Fallback>
                  <p:oleObj name="公式" r:id="rId20" imgW="152334" imgH="190417" progId="Equation.3">
                    <p:embed/>
                    <p:pic>
                      <p:nvPicPr>
                        <p:cNvPr id="14" name="Object 36">
                          <a:extLst>
                            <a:ext uri="{FF2B5EF4-FFF2-40B4-BE49-F238E27FC236}">
                              <a16:creationId xmlns:a16="http://schemas.microsoft.com/office/drawing/2014/main" id="{12F3266D-983A-6DE1-D6DE-E74B9C571C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916"/>
                          <a:ext cx="25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7">
              <a:extLst>
                <a:ext uri="{FF2B5EF4-FFF2-40B4-BE49-F238E27FC236}">
                  <a16:creationId xmlns:a16="http://schemas.microsoft.com/office/drawing/2014/main" id="{6CF6610B-95F0-EBBC-AF1E-4024FC946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2" y="1172"/>
            <a:ext cx="23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9639" imgH="190417" progId="Equation.3">
                    <p:embed/>
                  </p:oleObj>
                </mc:Choice>
                <mc:Fallback>
                  <p:oleObj name="公式" r:id="rId22" imgW="139639" imgH="190417" progId="Equation.3">
                    <p:embed/>
                    <p:pic>
                      <p:nvPicPr>
                        <p:cNvPr id="15" name="Object 37">
                          <a:extLst>
                            <a:ext uri="{FF2B5EF4-FFF2-40B4-BE49-F238E27FC236}">
                              <a16:creationId xmlns:a16="http://schemas.microsoft.com/office/drawing/2014/main" id="{6CF6610B-95F0-EBBC-AF1E-4024FC9463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1172"/>
                          <a:ext cx="23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8C1295C-A196-7053-0D31-E45A7C56C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5864" y="4165851"/>
          <a:ext cx="2127651" cy="81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1760" imgH="291960" progId="Equation.DSMT4">
                  <p:embed/>
                </p:oleObj>
              </mc:Choice>
              <mc:Fallback>
                <p:oleObj name="Equation" r:id="rId24" imgW="76176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8C1295C-A196-7053-0D31-E45A7C56C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864" y="4165851"/>
                        <a:ext cx="2127651" cy="812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3">
            <a:extLst>
              <a:ext uri="{FF2B5EF4-FFF2-40B4-BE49-F238E27FC236}">
                <a16:creationId xmlns:a16="http://schemas.microsoft.com/office/drawing/2014/main" id="{9DBBC27C-5584-DC05-D344-65ED7697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572" y="4294701"/>
            <a:ext cx="258275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增反膜的最小厚度</a:t>
            </a:r>
            <a:endParaRPr lang="en-US" altLang="zh-CN" sz="23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BFE8B692-8393-0692-759E-46B52035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518574"/>
            <a:ext cx="186421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333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=1.2.3…</a:t>
            </a:r>
          </a:p>
        </p:txBody>
      </p:sp>
    </p:spTree>
    <p:extLst>
      <p:ext uri="{BB962C8B-B14F-4D97-AF65-F5344CB8AC3E}">
        <p14:creationId xmlns:p14="http://schemas.microsoft.com/office/powerpoint/2010/main" val="19693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C0BCF-D2EE-E056-54C1-70415543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34" y="1777380"/>
            <a:ext cx="3081933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=2739867888,755198217&amp;fm=21&amp;gp=0">
            <a:extLst>
              <a:ext uri="{FF2B5EF4-FFF2-40B4-BE49-F238E27FC236}">
                <a16:creationId xmlns:a16="http://schemas.microsoft.com/office/drawing/2014/main" id="{4090EDBA-2BDE-EAAE-A943-D27300D0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7380"/>
            <a:ext cx="3060340" cy="19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A8186D-BC0E-8403-1080-13F40721DC8C}"/>
              </a:ext>
            </a:extLst>
          </p:cNvPr>
          <p:cNvSpPr txBox="1"/>
          <p:nvPr/>
        </p:nvSpPr>
        <p:spPr>
          <a:xfrm>
            <a:off x="2699792" y="397227"/>
            <a:ext cx="3060340" cy="59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500" dirty="0">
                <a:solidFill>
                  <a:schemeClr val="tx2"/>
                </a:solidFill>
              </a:rPr>
              <a:t>      增反膜的应用</a:t>
            </a:r>
            <a:endParaRPr lang="en-US" altLang="zh-CN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232CA3-6B7F-6124-4AE4-789D63BC55A3}"/>
              </a:ext>
            </a:extLst>
          </p:cNvPr>
          <p:cNvSpPr txBox="1"/>
          <p:nvPr/>
        </p:nvSpPr>
        <p:spPr>
          <a:xfrm>
            <a:off x="2591780" y="1657367"/>
            <a:ext cx="3012363" cy="1415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33" dirty="0">
                <a:solidFill>
                  <a:srgbClr val="FF0000"/>
                </a:solidFill>
              </a:rPr>
              <a:t>作业：</a:t>
            </a:r>
            <a:endParaRPr lang="en-US" altLang="zh-CN" sz="2333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333" dirty="0">
                <a:cs typeface="Times New Roman" panose="02020603050405020304" pitchFamily="18" charset="0"/>
              </a:rPr>
              <a:t>P106:  </a:t>
            </a:r>
            <a:r>
              <a:rPr lang="zh-CN" altLang="en-US" sz="2333" dirty="0">
                <a:cs typeface="Times New Roman" panose="02020603050405020304" pitchFamily="18" charset="0"/>
              </a:rPr>
              <a:t>二</a:t>
            </a:r>
            <a:r>
              <a:rPr lang="en-US" altLang="zh-CN" sz="2333" dirty="0">
                <a:cs typeface="Times New Roman" panose="02020603050405020304" pitchFamily="18" charset="0"/>
              </a:rPr>
              <a:t>. 5</a:t>
            </a:r>
            <a:r>
              <a:rPr lang="zh-CN" altLang="en-US" sz="2333" dirty="0">
                <a:cs typeface="Times New Roman" panose="02020603050405020304" pitchFamily="18" charset="0"/>
              </a:rPr>
              <a:t>；三</a:t>
            </a:r>
            <a:r>
              <a:rPr lang="en-US" altLang="zh-CN" sz="2333" dirty="0">
                <a:cs typeface="Times New Roman" panose="02020603050405020304" pitchFamily="18" charset="0"/>
              </a:rPr>
              <a:t>. 5</a:t>
            </a:r>
            <a:r>
              <a:rPr lang="zh-CN" altLang="zh-CN" sz="2333" dirty="0">
                <a:cs typeface="Times New Roman" panose="02020603050405020304" pitchFamily="18" charset="0"/>
              </a:rPr>
              <a:t>、</a:t>
            </a:r>
            <a:r>
              <a:rPr lang="en-US" altLang="zh-CN" sz="2333">
                <a:cs typeface="Times New Roman" panose="02020603050405020304" pitchFamily="18" charset="0"/>
              </a:rPr>
              <a:t>6</a:t>
            </a:r>
            <a:endParaRPr lang="zh-CN" altLang="en-US" sz="2333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5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6" name="Text Box 130"/>
          <p:cNvSpPr txBox="1">
            <a:spLocks noChangeArrowheads="1"/>
          </p:cNvSpPr>
          <p:nvPr/>
        </p:nvSpPr>
        <p:spPr bwMode="auto">
          <a:xfrm>
            <a:off x="611560" y="798024"/>
            <a:ext cx="2760307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</a:rPr>
              <a:t>一、薄膜干涉现象</a:t>
            </a:r>
          </a:p>
        </p:txBody>
      </p:sp>
      <p:pic>
        <p:nvPicPr>
          <p:cNvPr id="24713" name="Picture 137" descr="4344513_013614897153_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4"/>
          <a:stretch/>
        </p:blipFill>
        <p:spPr bwMode="auto">
          <a:xfrm>
            <a:off x="5004048" y="1480262"/>
            <a:ext cx="2509081" cy="16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1002459-8026-9B49-EC9E-2C7742480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1313974" y="1480262"/>
            <a:ext cx="2315586" cy="16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A05378-9453-A1A5-64EF-089786A5A9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53" y="3484321"/>
            <a:ext cx="2239069" cy="182145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1E0973C-A84A-CD46-873A-D34D58EA7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3"/>
          <a:stretch/>
        </p:blipFill>
        <p:spPr bwMode="auto">
          <a:xfrm>
            <a:off x="1313974" y="3370566"/>
            <a:ext cx="2315586" cy="17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EDA2EA98-EB5E-F4CA-ABBC-843758B7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672" y="380795"/>
            <a:ext cx="3666103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17.3  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薄膜的等倾干涉</a:t>
            </a:r>
          </a:p>
        </p:txBody>
      </p:sp>
    </p:spTree>
    <p:extLst>
      <p:ext uri="{BB962C8B-B14F-4D97-AF65-F5344CB8AC3E}">
        <p14:creationId xmlns:p14="http://schemas.microsoft.com/office/powerpoint/2010/main" val="6637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4451987" y="3772678"/>
            <a:ext cx="3674918" cy="8255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761329" y="3772193"/>
            <a:ext cx="0" cy="825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4741334" y="3980864"/>
          <a:ext cx="328083" cy="36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20" imgH="114120" progId="Equation.DSMT4">
                  <p:embed/>
                </p:oleObj>
              </mc:Choice>
              <mc:Fallback>
                <p:oleObj name="Equation" r:id="rId3" imgW="101520" imgH="11412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334" y="3980864"/>
                        <a:ext cx="328083" cy="367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478449" y="4638146"/>
          <a:ext cx="45111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4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49" y="4638146"/>
                        <a:ext cx="451114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7478449" y="3865769"/>
          <a:ext cx="45111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49" y="3865769"/>
                        <a:ext cx="451114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7478449" y="3156686"/>
          <a:ext cx="410104" cy="57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49" y="3156686"/>
                        <a:ext cx="410104" cy="57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568198" y="3675104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A</a:t>
            </a: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5843365" y="2347318"/>
            <a:ext cx="4630" cy="22389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3" name="任意多边形 82962"/>
          <p:cNvSpPr/>
          <p:nvPr/>
        </p:nvSpPr>
        <p:spPr>
          <a:xfrm>
            <a:off x="5625744" y="3533562"/>
            <a:ext cx="214313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 i="1">
              <a:ea typeface="黑体" pitchFamily="2" charset="-122"/>
            </a:endParaRPr>
          </a:p>
        </p:txBody>
      </p:sp>
      <p:graphicFrame>
        <p:nvGraphicFramePr>
          <p:cNvPr id="82964" name="对象 82963"/>
          <p:cNvGraphicFramePr>
            <a:graphicFrameLocks noChangeAspect="1"/>
          </p:cNvGraphicFramePr>
          <p:nvPr/>
        </p:nvGraphicFramePr>
        <p:xfrm>
          <a:off x="5580063" y="3179176"/>
          <a:ext cx="287073" cy="44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560" imgH="139680" progId="Equation.DSMT4">
                  <p:embed/>
                </p:oleObj>
              </mc:Choice>
              <mc:Fallback>
                <p:oleObj name="Equation" r:id="rId11" imgW="88560" imgH="139680" progId="Equation.DSMT4">
                  <p:embed/>
                  <p:pic>
                    <p:nvPicPr>
                      <p:cNvPr id="82964" name="对象 82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179176"/>
                        <a:ext cx="287073" cy="449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966" name="直接连接符 82965"/>
          <p:cNvCxnSpPr/>
          <p:nvPr/>
        </p:nvCxnSpPr>
        <p:spPr bwMode="auto">
          <a:xfrm>
            <a:off x="5843365" y="3760771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2968" name="对象 82967"/>
          <p:cNvGraphicFramePr>
            <a:graphicFrameLocks noChangeAspect="1"/>
          </p:cNvGraphicFramePr>
          <p:nvPr/>
        </p:nvGraphicFramePr>
        <p:xfrm>
          <a:off x="5767917" y="4060239"/>
          <a:ext cx="350573" cy="38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82968" name="对象 82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917" y="4060239"/>
                        <a:ext cx="350573" cy="387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979138" y="453996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B</a:t>
            </a:r>
          </a:p>
        </p:txBody>
      </p:sp>
      <p:cxnSp>
        <p:nvCxnSpPr>
          <p:cNvPr id="95" name="直接箭头连接符 94"/>
          <p:cNvCxnSpPr/>
          <p:nvPr/>
        </p:nvCxnSpPr>
        <p:spPr bwMode="auto">
          <a:xfrm>
            <a:off x="6282573" y="4586862"/>
            <a:ext cx="793750" cy="7309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0" name="直接箭头连接符 82969"/>
          <p:cNvCxnSpPr/>
          <p:nvPr/>
        </p:nvCxnSpPr>
        <p:spPr bwMode="auto">
          <a:xfrm flipV="1">
            <a:off x="6295274" y="3772678"/>
            <a:ext cx="459846" cy="8141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6753532" y="3675104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</a:t>
            </a:r>
          </a:p>
        </p:txBody>
      </p:sp>
      <p:cxnSp>
        <p:nvCxnSpPr>
          <p:cNvPr id="110" name="直接连接符 109"/>
          <p:cNvCxnSpPr/>
          <p:nvPr/>
        </p:nvCxnSpPr>
        <p:spPr bwMode="auto">
          <a:xfrm>
            <a:off x="6755119" y="3772678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flipH="1" flipV="1">
            <a:off x="6301930" y="3331584"/>
            <a:ext cx="447283" cy="4291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5979138" y="3072846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</a:t>
            </a:r>
          </a:p>
        </p:txBody>
      </p:sp>
      <p:grpSp>
        <p:nvGrpSpPr>
          <p:cNvPr id="70" name="组合 69"/>
          <p:cNvGrpSpPr/>
          <p:nvPr/>
        </p:nvGrpSpPr>
        <p:grpSpPr>
          <a:xfrm rot="2680036">
            <a:off x="6175570" y="3799997"/>
            <a:ext cx="101203" cy="51593"/>
            <a:chOff x="4550569" y="3569495"/>
            <a:chExt cx="121444" cy="61912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4550569" y="3569495"/>
              <a:ext cx="61328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4614278" y="3569495"/>
              <a:ext cx="57735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2" name="直接连接符 71"/>
          <p:cNvCxnSpPr/>
          <p:nvPr/>
        </p:nvCxnSpPr>
        <p:spPr bwMode="auto">
          <a:xfrm flipH="1" flipV="1">
            <a:off x="6282573" y="3772678"/>
            <a:ext cx="6350" cy="8135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6234653" y="3675104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E</a:t>
            </a:r>
          </a:p>
        </p:txBody>
      </p:sp>
      <p:grpSp>
        <p:nvGrpSpPr>
          <p:cNvPr id="124" name="组合 123"/>
          <p:cNvGrpSpPr/>
          <p:nvPr/>
        </p:nvGrpSpPr>
        <p:grpSpPr>
          <a:xfrm rot="150198">
            <a:off x="6249697" y="3385036"/>
            <a:ext cx="101203" cy="51593"/>
            <a:chOff x="4550569" y="3569495"/>
            <a:chExt cx="121444" cy="61912"/>
          </a:xfrm>
        </p:grpSpPr>
        <p:cxnSp>
          <p:nvCxnSpPr>
            <p:cNvPr id="125" name="直接连接符 124"/>
            <p:cNvCxnSpPr/>
            <p:nvPr/>
          </p:nvCxnSpPr>
          <p:spPr bwMode="auto">
            <a:xfrm>
              <a:off x="4550569" y="3569495"/>
              <a:ext cx="61328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4614278" y="3569495"/>
              <a:ext cx="57735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4451988" y="2497985"/>
            <a:ext cx="1382116" cy="1262786"/>
            <a:chOff x="4427985" y="2565534"/>
            <a:chExt cx="1658539" cy="1515343"/>
          </a:xfrm>
        </p:grpSpPr>
        <p:cxnSp>
          <p:nvCxnSpPr>
            <p:cNvPr id="46" name="直接箭头连接符 45"/>
            <p:cNvCxnSpPr/>
            <p:nvPr/>
          </p:nvCxnSpPr>
          <p:spPr bwMode="auto">
            <a:xfrm>
              <a:off x="4427985" y="2565534"/>
              <a:ext cx="952500" cy="87709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303094" y="3367321"/>
              <a:ext cx="783430" cy="71355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/>
          <p:cNvGrpSpPr/>
          <p:nvPr/>
        </p:nvGrpSpPr>
        <p:grpSpPr>
          <a:xfrm>
            <a:off x="5843364" y="2483670"/>
            <a:ext cx="1286070" cy="1277102"/>
            <a:chOff x="6097637" y="2548356"/>
            <a:chExt cx="1543284" cy="1532522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6097637" y="32685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/>
            <p:cNvCxnSpPr/>
            <p:nvPr/>
          </p:nvCxnSpPr>
          <p:spPr bwMode="auto">
            <a:xfrm flipV="1">
              <a:off x="6822272" y="2548356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6757936" y="2487639"/>
            <a:ext cx="1286070" cy="1277102"/>
            <a:chOff x="7195123" y="2553119"/>
            <a:chExt cx="1543284" cy="1532522"/>
          </a:xfrm>
        </p:grpSpPr>
        <p:cxnSp>
          <p:nvCxnSpPr>
            <p:cNvPr id="52" name="直接箭头连接符 51"/>
            <p:cNvCxnSpPr/>
            <p:nvPr/>
          </p:nvCxnSpPr>
          <p:spPr bwMode="auto">
            <a:xfrm flipV="1">
              <a:off x="7195123" y="3273297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919758" y="2553119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任意多边形 54"/>
          <p:cNvSpPr/>
          <p:nvPr/>
        </p:nvSpPr>
        <p:spPr>
          <a:xfrm rot="9893432">
            <a:off x="5843364" y="4038750"/>
            <a:ext cx="178202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10800000" lon="198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 i="1">
              <a:ea typeface="黑体" pitchFamily="2" charset="-122"/>
            </a:endParaRPr>
          </a:p>
        </p:txBody>
      </p:sp>
      <p:graphicFrame>
        <p:nvGraphicFramePr>
          <p:cNvPr id="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61853"/>
              </p:ext>
            </p:extLst>
          </p:nvPr>
        </p:nvGraphicFramePr>
        <p:xfrm>
          <a:off x="896937" y="1055023"/>
          <a:ext cx="3206700" cy="41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48040" imgH="495000" progId="Equation.DSMT4">
                  <p:embed/>
                </p:oleObj>
              </mc:Choice>
              <mc:Fallback>
                <p:oleObj name="Equation" r:id="rId15" imgW="3848040" imgH="495000" progId="Equation.DSMT4">
                  <p:embed/>
                  <p:pic>
                    <p:nvPicPr>
                      <p:cNvPr id="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" y="1055023"/>
                        <a:ext cx="3206700" cy="41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11966"/>
              </p:ext>
            </p:extLst>
          </p:nvPr>
        </p:nvGraphicFramePr>
        <p:xfrm>
          <a:off x="4091947" y="913284"/>
          <a:ext cx="56091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838080" progId="Equation.DSMT4">
                  <p:embed/>
                </p:oleObj>
              </mc:Choice>
              <mc:Fallback>
                <p:oleObj name="Equation" r:id="rId17" imgW="672840" imgH="838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947" y="913284"/>
                        <a:ext cx="56091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5845680" y="3760772"/>
            <a:ext cx="440068" cy="82609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V="1">
            <a:off x="6295273" y="3772678"/>
            <a:ext cx="453940" cy="81418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5825567" y="3319214"/>
            <a:ext cx="478690" cy="44327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05804"/>
              </p:ext>
            </p:extLst>
          </p:nvPr>
        </p:nvGraphicFramePr>
        <p:xfrm>
          <a:off x="1151620" y="1573358"/>
          <a:ext cx="3618177" cy="75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343400" imgH="901440" progId="Equation.DSMT4">
                  <p:embed/>
                </p:oleObj>
              </mc:Choice>
              <mc:Fallback>
                <p:oleObj name="Equation" r:id="rId19" imgW="4343400" imgH="9014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573358"/>
                        <a:ext cx="3618177" cy="75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53058"/>
              </p:ext>
            </p:extLst>
          </p:nvPr>
        </p:nvGraphicFramePr>
        <p:xfrm>
          <a:off x="1255447" y="3391034"/>
          <a:ext cx="1781010" cy="45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47640" imgH="164880" progId="Equation.DSMT4">
                  <p:embed/>
                </p:oleObj>
              </mc:Choice>
              <mc:Fallback>
                <p:oleObj name="Equation" r:id="rId21" imgW="647640" imgH="1648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47" y="3391034"/>
                        <a:ext cx="1781010" cy="453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93885"/>
              </p:ext>
            </p:extLst>
          </p:nvPr>
        </p:nvGraphicFramePr>
        <p:xfrm>
          <a:off x="1751722" y="4075214"/>
          <a:ext cx="1989900" cy="4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23600" imgH="152280" progId="Equation.DSMT4">
                  <p:embed/>
                </p:oleObj>
              </mc:Choice>
              <mc:Fallback>
                <p:oleObj name="Equation" r:id="rId23" imgW="723600" imgH="1522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22" y="4075214"/>
                        <a:ext cx="1989900" cy="41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30534"/>
              </p:ext>
            </p:extLst>
          </p:nvPr>
        </p:nvGraphicFramePr>
        <p:xfrm>
          <a:off x="1231013" y="2784779"/>
          <a:ext cx="2487000" cy="4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84400" imgH="482400" progId="Equation.DSMT4">
                  <p:embed/>
                </p:oleObj>
              </mc:Choice>
              <mc:Fallback>
                <p:oleObj name="Equation" r:id="rId25" imgW="2984400" imgH="482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13" y="2784779"/>
                        <a:ext cx="2487000" cy="4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1">
            <a:extLst>
              <a:ext uri="{FF2B5EF4-FFF2-40B4-BE49-F238E27FC236}">
                <a16:creationId xmlns:a16="http://schemas.microsoft.com/office/drawing/2014/main" id="{D7A5BCD1-797D-17CE-A34B-2DB9CE2C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51" y="428462"/>
            <a:ext cx="3714696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  <a:latin typeface="Tahoma" pitchFamily="34" charset="0"/>
              </a:rPr>
              <a:t>二、薄膜干涉的光程差</a:t>
            </a:r>
          </a:p>
        </p:txBody>
      </p:sp>
      <p:sp>
        <p:nvSpPr>
          <p:cNvPr id="16" name="Rectangle 41">
            <a:extLst>
              <a:ext uri="{FF2B5EF4-FFF2-40B4-BE49-F238E27FC236}">
                <a16:creationId xmlns:a16="http://schemas.microsoft.com/office/drawing/2014/main" id="{DE21DDD5-CB0D-2873-B0B5-285E0821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376" y="1794180"/>
            <a:ext cx="3009529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  <a:latin typeface="Tahoma" pitchFamily="34" charset="0"/>
              </a:rPr>
              <a:t>分振幅法获得相干光</a:t>
            </a:r>
          </a:p>
        </p:txBody>
      </p:sp>
      <p:sp>
        <p:nvSpPr>
          <p:cNvPr id="15" name="TextBox 104">
            <a:extLst>
              <a:ext uri="{FF2B5EF4-FFF2-40B4-BE49-F238E27FC236}">
                <a16:creationId xmlns:a16="http://schemas.microsoft.com/office/drawing/2014/main" id="{F729CA3F-BF9D-E62B-12E7-62BA44EC46FB}"/>
              </a:ext>
            </a:extLst>
          </p:cNvPr>
          <p:cNvSpPr txBox="1"/>
          <p:nvPr/>
        </p:nvSpPr>
        <p:spPr>
          <a:xfrm>
            <a:off x="7197402" y="320774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F</a:t>
            </a: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64B73FE9-E867-8F59-523F-B9C18870742E}"/>
              </a:ext>
            </a:extLst>
          </p:cNvPr>
          <p:cNvGraphicFramePr>
            <a:graphicFrameLocks/>
          </p:cNvGraphicFramePr>
          <p:nvPr/>
        </p:nvGraphicFramePr>
        <p:xfrm>
          <a:off x="4508564" y="4800619"/>
          <a:ext cx="1470575" cy="47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11000" imgH="228600" progId="Equation.DSMT4">
                  <p:embed/>
                </p:oleObj>
              </mc:Choice>
              <mc:Fallback>
                <p:oleObj name="Equation" r:id="rId27" imgW="711000" imgH="228600" progId="Equation.DSMT4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64B73FE9-E867-8F59-523F-B9C1887074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64" y="4800619"/>
                        <a:ext cx="1470575" cy="47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6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/>
      <p:bldP spid="82963" grpId="0" animBg="1"/>
      <p:bldP spid="93" grpId="0"/>
      <p:bldP spid="105" grpId="0"/>
      <p:bldP spid="113" grpId="0"/>
      <p:bldP spid="123" grpId="0"/>
      <p:bldP spid="55" grpId="0" animBg="1"/>
      <p:bldP spid="10" grpId="0"/>
      <p:bldP spid="1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77571"/>
              </p:ext>
            </p:extLst>
          </p:nvPr>
        </p:nvGraphicFramePr>
        <p:xfrm>
          <a:off x="5566528" y="1837387"/>
          <a:ext cx="1957800" cy="35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360" imgH="431640" progId="Equation.DSMT4">
                  <p:embed/>
                </p:oleObj>
              </mc:Choice>
              <mc:Fallback>
                <p:oleObj name="Equation" r:id="rId3" imgW="2349360" imgH="431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528" y="1837387"/>
                        <a:ext cx="1957800" cy="359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51620" y="2437453"/>
          <a:ext cx="3058500" cy="77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70200" imgH="927000" progId="Equation.DSMT4">
                  <p:embed/>
                </p:oleObj>
              </mc:Choice>
              <mc:Fallback>
                <p:oleObj name="Equation" r:id="rId5" imgW="3670200" imgH="9270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2437453"/>
                        <a:ext cx="3058500" cy="77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151620" y="3217540"/>
          <a:ext cx="19473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838080" progId="Equation.DSMT4">
                  <p:embed/>
                </p:oleObj>
              </mc:Choice>
              <mc:Fallback>
                <p:oleObj name="Equation" r:id="rId7" imgW="2336760" imgH="83808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3217540"/>
                        <a:ext cx="1947300" cy="69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51620" y="3877613"/>
          <a:ext cx="28467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16040" imgH="838080" progId="Equation.DSMT4">
                  <p:embed/>
                </p:oleObj>
              </mc:Choice>
              <mc:Fallback>
                <p:oleObj name="Equation" r:id="rId9" imgW="3416040" imgH="8380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3877613"/>
                        <a:ext cx="2846700" cy="69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151620" y="4651375"/>
          <a:ext cx="27834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40080" imgH="838080" progId="Equation.DSMT4">
                  <p:embed/>
                </p:oleObj>
              </mc:Choice>
              <mc:Fallback>
                <p:oleObj name="Equation" r:id="rId11" imgW="3340080" imgH="8380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4651375"/>
                        <a:ext cx="2783400" cy="698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A850DA7-5F66-EBBE-F4B8-3A684DF6C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57993"/>
              </p:ext>
            </p:extLst>
          </p:nvPr>
        </p:nvGraphicFramePr>
        <p:xfrm>
          <a:off x="896937" y="1055023"/>
          <a:ext cx="3206700" cy="41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48040" imgH="495000" progId="Equation.DSMT4">
                  <p:embed/>
                </p:oleObj>
              </mc:Choice>
              <mc:Fallback>
                <p:oleObj name="Equation" r:id="rId13" imgW="3848040" imgH="495000" progId="Equation.DSMT4">
                  <p:embed/>
                  <p:pic>
                    <p:nvPicPr>
                      <p:cNvPr id="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" y="1055023"/>
                        <a:ext cx="3206700" cy="41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1E710F6-2533-96E6-9BF6-8104EF198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30165"/>
              </p:ext>
            </p:extLst>
          </p:nvPr>
        </p:nvGraphicFramePr>
        <p:xfrm>
          <a:off x="4091947" y="913284"/>
          <a:ext cx="56091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840" imgH="838080" progId="Equation.DSMT4">
                  <p:embed/>
                </p:oleObj>
              </mc:Choice>
              <mc:Fallback>
                <p:oleObj name="Equation" r:id="rId15" imgW="672840" imgH="838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947" y="913284"/>
                        <a:ext cx="56091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8A166B-78C7-9F27-057B-12F8776C2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28082"/>
              </p:ext>
            </p:extLst>
          </p:nvPr>
        </p:nvGraphicFramePr>
        <p:xfrm>
          <a:off x="1151620" y="1573358"/>
          <a:ext cx="3618177" cy="75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43400" imgH="901440" progId="Equation.DSMT4">
                  <p:embed/>
                </p:oleObj>
              </mc:Choice>
              <mc:Fallback>
                <p:oleObj name="Equation" r:id="rId17" imgW="4343400" imgH="9014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573358"/>
                        <a:ext cx="3618177" cy="75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1">
            <a:extLst>
              <a:ext uri="{FF2B5EF4-FFF2-40B4-BE49-F238E27FC236}">
                <a16:creationId xmlns:a16="http://schemas.microsoft.com/office/drawing/2014/main" id="{615BD738-A951-D320-680E-4D56F847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51" y="428462"/>
            <a:ext cx="3714696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  <a:latin typeface="Tahoma" pitchFamily="34" charset="0"/>
              </a:rPr>
              <a:t>二、薄膜干涉的光程差</a:t>
            </a:r>
          </a:p>
        </p:txBody>
      </p:sp>
      <p:grpSp>
        <p:nvGrpSpPr>
          <p:cNvPr id="82979" name="组合 82978">
            <a:extLst>
              <a:ext uri="{FF2B5EF4-FFF2-40B4-BE49-F238E27FC236}">
                <a16:creationId xmlns:a16="http://schemas.microsoft.com/office/drawing/2014/main" id="{3BF5D423-D4D0-DB88-0AF7-12F48ABCB9F1}"/>
              </a:ext>
            </a:extLst>
          </p:cNvPr>
          <p:cNvGrpSpPr/>
          <p:nvPr/>
        </p:nvGrpSpPr>
        <p:grpSpPr>
          <a:xfrm>
            <a:off x="4451987" y="2347318"/>
            <a:ext cx="3674918" cy="2970456"/>
            <a:chOff x="4451987" y="2347318"/>
            <a:chExt cx="3674918" cy="29704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3A33C4-E12E-FF27-BCA7-52DA59BF4D86}"/>
                </a:ext>
              </a:extLst>
            </p:cNvPr>
            <p:cNvSpPr/>
            <p:nvPr/>
          </p:nvSpPr>
          <p:spPr bwMode="auto">
            <a:xfrm>
              <a:off x="4451987" y="3772678"/>
              <a:ext cx="3674918" cy="8255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2333">
                <a:ea typeface="黑体" pitchFamily="2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2925A36-5157-9149-C531-056F4856ACAB}"/>
                </a:ext>
              </a:extLst>
            </p:cNvPr>
            <p:cNvCxnSpPr/>
            <p:nvPr/>
          </p:nvCxnSpPr>
          <p:spPr bwMode="auto">
            <a:xfrm>
              <a:off x="4761329" y="3772193"/>
              <a:ext cx="0" cy="8255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66E004F7-BC94-D0B9-0365-089CAF05F2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852130"/>
                </p:ext>
              </p:extLst>
            </p:nvPr>
          </p:nvGraphicFramePr>
          <p:xfrm>
            <a:off x="4741334" y="3980864"/>
            <a:ext cx="328083" cy="367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520" imgH="114120" progId="Equation.DSMT4">
                    <p:embed/>
                  </p:oleObj>
                </mc:Choice>
                <mc:Fallback>
                  <p:oleObj name="Equation" r:id="rId19" imgW="101520" imgH="11412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334" y="3980864"/>
                          <a:ext cx="328083" cy="367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626D93C-8D54-52DD-CFAC-134947BC8E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594032"/>
                </p:ext>
              </p:extLst>
            </p:nvPr>
          </p:nvGraphicFramePr>
          <p:xfrm>
            <a:off x="7478449" y="4638146"/>
            <a:ext cx="451114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680" imgH="177480" progId="Equation.DSMT4">
                    <p:embed/>
                  </p:oleObj>
                </mc:Choice>
                <mc:Fallback>
                  <p:oleObj name="Equation" r:id="rId21" imgW="139680" imgH="177480" progId="Equation.DSMT4">
                    <p:embed/>
                    <p:pic>
                      <p:nvPicPr>
                        <p:cNvPr id="43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449" y="4638146"/>
                          <a:ext cx="451114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1388DF6-FEBE-C5B2-7F77-0C5AF3F263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847497"/>
                </p:ext>
              </p:extLst>
            </p:nvPr>
          </p:nvGraphicFramePr>
          <p:xfrm>
            <a:off x="7478449" y="3865769"/>
            <a:ext cx="451114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39680" imgH="177480" progId="Equation.DSMT4">
                    <p:embed/>
                  </p:oleObj>
                </mc:Choice>
                <mc:Fallback>
                  <p:oleObj name="Equation" r:id="rId23" imgW="139680" imgH="177480" progId="Equation.DSMT4">
                    <p:embed/>
                    <p:pic>
                      <p:nvPicPr>
                        <p:cNvPr id="44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449" y="3865769"/>
                          <a:ext cx="451114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BEB98826-BC60-9435-DECB-CEA2EA6EC7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256252"/>
                </p:ext>
              </p:extLst>
            </p:nvPr>
          </p:nvGraphicFramePr>
          <p:xfrm>
            <a:off x="7478449" y="3156686"/>
            <a:ext cx="410104" cy="572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449" y="3156686"/>
                          <a:ext cx="410104" cy="5728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9AE98541-E6AD-7E6D-D4F0-AC0DA4EE616B}"/>
                </a:ext>
              </a:extLst>
            </p:cNvPr>
            <p:cNvSpPr txBox="1"/>
            <p:nvPr/>
          </p:nvSpPr>
          <p:spPr>
            <a:xfrm>
              <a:off x="5568198" y="3675104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A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DA1ADC6-6CB6-E02A-59A4-18994B948893}"/>
                </a:ext>
              </a:extLst>
            </p:cNvPr>
            <p:cNvCxnSpPr/>
            <p:nvPr/>
          </p:nvCxnSpPr>
          <p:spPr bwMode="auto">
            <a:xfrm flipV="1">
              <a:off x="5843365" y="2347318"/>
              <a:ext cx="4630" cy="22389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任意多边形 82962">
              <a:extLst>
                <a:ext uri="{FF2B5EF4-FFF2-40B4-BE49-F238E27FC236}">
                  <a16:creationId xmlns:a16="http://schemas.microsoft.com/office/drawing/2014/main" id="{75C92B0B-F096-042F-9F13-6FDA2EA6B7EC}"/>
                </a:ext>
              </a:extLst>
            </p:cNvPr>
            <p:cNvSpPr/>
            <p:nvPr/>
          </p:nvSpPr>
          <p:spPr>
            <a:xfrm>
              <a:off x="5625744" y="3533562"/>
              <a:ext cx="214313" cy="38099"/>
            </a:xfrm>
            <a:custGeom>
              <a:avLst/>
              <a:gdLst>
                <a:gd name="connsiteX0" fmla="*/ 0 w 302418"/>
                <a:gd name="connsiteY0" fmla="*/ 90487 h 90487"/>
                <a:gd name="connsiteX1" fmla="*/ 9525 w 302418"/>
                <a:gd name="connsiteY1" fmla="*/ 78581 h 90487"/>
                <a:gd name="connsiteX2" fmla="*/ 26193 w 302418"/>
                <a:gd name="connsiteY2" fmla="*/ 64294 h 90487"/>
                <a:gd name="connsiteX3" fmla="*/ 35718 w 302418"/>
                <a:gd name="connsiteY3" fmla="*/ 50006 h 90487"/>
                <a:gd name="connsiteX4" fmla="*/ 40481 w 302418"/>
                <a:gd name="connsiteY4" fmla="*/ 42862 h 90487"/>
                <a:gd name="connsiteX5" fmla="*/ 47625 w 302418"/>
                <a:gd name="connsiteY5" fmla="*/ 35719 h 90487"/>
                <a:gd name="connsiteX6" fmla="*/ 52387 w 302418"/>
                <a:gd name="connsiteY6" fmla="*/ 28575 h 90487"/>
                <a:gd name="connsiteX7" fmla="*/ 66675 w 302418"/>
                <a:gd name="connsiteY7" fmla="*/ 19050 h 90487"/>
                <a:gd name="connsiteX8" fmla="*/ 73818 w 302418"/>
                <a:gd name="connsiteY8" fmla="*/ 14287 h 90487"/>
                <a:gd name="connsiteX9" fmla="*/ 85725 w 302418"/>
                <a:gd name="connsiteY9" fmla="*/ 11906 h 90487"/>
                <a:gd name="connsiteX10" fmla="*/ 100012 w 302418"/>
                <a:gd name="connsiteY10" fmla="*/ 9525 h 90487"/>
                <a:gd name="connsiteX11" fmla="*/ 107156 w 302418"/>
                <a:gd name="connsiteY11" fmla="*/ 7144 h 90487"/>
                <a:gd name="connsiteX12" fmla="*/ 135731 w 302418"/>
                <a:gd name="connsiteY12" fmla="*/ 2381 h 90487"/>
                <a:gd name="connsiteX13" fmla="*/ 166687 w 302418"/>
                <a:gd name="connsiteY13" fmla="*/ 0 h 90487"/>
                <a:gd name="connsiteX14" fmla="*/ 230981 w 302418"/>
                <a:gd name="connsiteY14" fmla="*/ 2381 h 90487"/>
                <a:gd name="connsiteX15" fmla="*/ 252412 w 302418"/>
                <a:gd name="connsiteY15" fmla="*/ 7144 h 90487"/>
                <a:gd name="connsiteX16" fmla="*/ 271462 w 302418"/>
                <a:gd name="connsiteY16" fmla="*/ 11906 h 90487"/>
                <a:gd name="connsiteX17" fmla="*/ 285750 w 302418"/>
                <a:gd name="connsiteY17" fmla="*/ 16669 h 90487"/>
                <a:gd name="connsiteX18" fmla="*/ 292893 w 302418"/>
                <a:gd name="connsiteY18" fmla="*/ 19050 h 90487"/>
                <a:gd name="connsiteX19" fmla="*/ 302418 w 302418"/>
                <a:gd name="connsiteY19" fmla="*/ 261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2418" h="90487">
                  <a:moveTo>
                    <a:pt x="0" y="90487"/>
                  </a:moveTo>
                  <a:cubicBezTo>
                    <a:pt x="3175" y="86518"/>
                    <a:pt x="5931" y="82175"/>
                    <a:pt x="9525" y="78581"/>
                  </a:cubicBezTo>
                  <a:cubicBezTo>
                    <a:pt x="20706" y="67400"/>
                    <a:pt x="17124" y="75954"/>
                    <a:pt x="26193" y="64294"/>
                  </a:cubicBezTo>
                  <a:cubicBezTo>
                    <a:pt x="29707" y="59776"/>
                    <a:pt x="32543" y="54769"/>
                    <a:pt x="35718" y="50006"/>
                  </a:cubicBezTo>
                  <a:cubicBezTo>
                    <a:pt x="37306" y="47625"/>
                    <a:pt x="38457" y="44886"/>
                    <a:pt x="40481" y="42862"/>
                  </a:cubicBezTo>
                  <a:cubicBezTo>
                    <a:pt x="42862" y="40481"/>
                    <a:pt x="45469" y="38306"/>
                    <a:pt x="47625" y="35719"/>
                  </a:cubicBezTo>
                  <a:cubicBezTo>
                    <a:pt x="49457" y="33520"/>
                    <a:pt x="50233" y="30460"/>
                    <a:pt x="52387" y="28575"/>
                  </a:cubicBezTo>
                  <a:cubicBezTo>
                    <a:pt x="56695" y="24806"/>
                    <a:pt x="61912" y="22225"/>
                    <a:pt x="66675" y="19050"/>
                  </a:cubicBezTo>
                  <a:cubicBezTo>
                    <a:pt x="69056" y="17463"/>
                    <a:pt x="71012" y="14848"/>
                    <a:pt x="73818" y="14287"/>
                  </a:cubicBezTo>
                  <a:lnTo>
                    <a:pt x="85725" y="11906"/>
                  </a:lnTo>
                  <a:cubicBezTo>
                    <a:pt x="90475" y="11042"/>
                    <a:pt x="95299" y="10572"/>
                    <a:pt x="100012" y="9525"/>
                  </a:cubicBezTo>
                  <a:cubicBezTo>
                    <a:pt x="102462" y="8981"/>
                    <a:pt x="104695" y="7636"/>
                    <a:pt x="107156" y="7144"/>
                  </a:cubicBezTo>
                  <a:cubicBezTo>
                    <a:pt x="116625" y="5250"/>
                    <a:pt x="126206" y="3969"/>
                    <a:pt x="135731" y="2381"/>
                  </a:cubicBezTo>
                  <a:cubicBezTo>
                    <a:pt x="145939" y="679"/>
                    <a:pt x="156368" y="794"/>
                    <a:pt x="166687" y="0"/>
                  </a:cubicBezTo>
                  <a:cubicBezTo>
                    <a:pt x="188118" y="794"/>
                    <a:pt x="209574" y="1084"/>
                    <a:pt x="230981" y="2381"/>
                  </a:cubicBezTo>
                  <a:cubicBezTo>
                    <a:pt x="245815" y="3280"/>
                    <a:pt x="241691" y="4220"/>
                    <a:pt x="252412" y="7144"/>
                  </a:cubicBezTo>
                  <a:cubicBezTo>
                    <a:pt x="258727" y="8866"/>
                    <a:pt x="265253" y="9836"/>
                    <a:pt x="271462" y="11906"/>
                  </a:cubicBezTo>
                  <a:lnTo>
                    <a:pt x="285750" y="16669"/>
                  </a:lnTo>
                  <a:cubicBezTo>
                    <a:pt x="288131" y="17463"/>
                    <a:pt x="290805" y="17658"/>
                    <a:pt x="292893" y="19050"/>
                  </a:cubicBezTo>
                  <a:cubicBezTo>
                    <a:pt x="300971" y="24435"/>
                    <a:pt x="298014" y="21788"/>
                    <a:pt x="302418" y="26194"/>
                  </a:cubicBezTo>
                </a:path>
              </a:pathLst>
            </a:custGeom>
            <a:ln w="1270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2333" i="1">
                <a:ea typeface="黑体" pitchFamily="2" charset="-122"/>
              </a:endParaRPr>
            </a:p>
          </p:txBody>
        </p:sp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1F0607C3-F94C-2936-576E-BA8A37A10E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009961"/>
                </p:ext>
              </p:extLst>
            </p:nvPr>
          </p:nvGraphicFramePr>
          <p:xfrm>
            <a:off x="5580063" y="3179176"/>
            <a:ext cx="287073" cy="44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8560" imgH="139680" progId="Equation.DSMT4">
                    <p:embed/>
                  </p:oleObj>
                </mc:Choice>
                <mc:Fallback>
                  <p:oleObj name="Equation" r:id="rId27" imgW="88560" imgH="139680" progId="Equation.DSMT4">
                    <p:embed/>
                    <p:pic>
                      <p:nvPicPr>
                        <p:cNvPr id="82964" name="对象 82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063" y="3179176"/>
                          <a:ext cx="287073" cy="449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FE8DD88-E67A-FD66-9D52-8AB1D75949EA}"/>
                </a:ext>
              </a:extLst>
            </p:cNvPr>
            <p:cNvCxnSpPr/>
            <p:nvPr/>
          </p:nvCxnSpPr>
          <p:spPr bwMode="auto">
            <a:xfrm>
              <a:off x="5843365" y="3760771"/>
              <a:ext cx="439208" cy="825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33933588-0297-7A89-1DB5-1194F22918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494712"/>
                </p:ext>
              </p:extLst>
            </p:nvPr>
          </p:nvGraphicFramePr>
          <p:xfrm>
            <a:off x="5767917" y="4060239"/>
            <a:ext cx="350573" cy="387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20" imgH="126720" progId="Equation.DSMT4">
                    <p:embed/>
                  </p:oleObj>
                </mc:Choice>
                <mc:Fallback>
                  <p:oleObj name="Equation" r:id="rId29" imgW="114120" imgH="126720" progId="Equation.DSMT4">
                    <p:embed/>
                    <p:pic>
                      <p:nvPicPr>
                        <p:cNvPr id="82968" name="对象 82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917" y="4060239"/>
                          <a:ext cx="350573" cy="387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Box 92">
              <a:extLst>
                <a:ext uri="{FF2B5EF4-FFF2-40B4-BE49-F238E27FC236}">
                  <a16:creationId xmlns:a16="http://schemas.microsoft.com/office/drawing/2014/main" id="{0676B08E-B06E-804B-F6C8-61BF6CCFA86D}"/>
                </a:ext>
              </a:extLst>
            </p:cNvPr>
            <p:cNvSpPr txBox="1"/>
            <p:nvPr/>
          </p:nvSpPr>
          <p:spPr>
            <a:xfrm>
              <a:off x="5979138" y="4539968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B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CB73576-E580-DA92-522D-092CE6C51AE6}"/>
                </a:ext>
              </a:extLst>
            </p:cNvPr>
            <p:cNvCxnSpPr/>
            <p:nvPr/>
          </p:nvCxnSpPr>
          <p:spPr bwMode="auto">
            <a:xfrm>
              <a:off x="6282573" y="4586862"/>
              <a:ext cx="793750" cy="73091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DFA205F-3227-B073-2868-6241107A1BF2}"/>
                </a:ext>
              </a:extLst>
            </p:cNvPr>
            <p:cNvCxnSpPr/>
            <p:nvPr/>
          </p:nvCxnSpPr>
          <p:spPr bwMode="auto">
            <a:xfrm flipV="1">
              <a:off x="6295274" y="3772678"/>
              <a:ext cx="459846" cy="81418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Box 104">
              <a:extLst>
                <a:ext uri="{FF2B5EF4-FFF2-40B4-BE49-F238E27FC236}">
                  <a16:creationId xmlns:a16="http://schemas.microsoft.com/office/drawing/2014/main" id="{548B87FA-5823-6680-15E2-5F29F808B34A}"/>
                </a:ext>
              </a:extLst>
            </p:cNvPr>
            <p:cNvSpPr txBox="1"/>
            <p:nvPr/>
          </p:nvSpPr>
          <p:spPr>
            <a:xfrm>
              <a:off x="6753532" y="3675104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C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7CC231-E34B-7A71-2CBD-CEB93291CB79}"/>
                </a:ext>
              </a:extLst>
            </p:cNvPr>
            <p:cNvCxnSpPr/>
            <p:nvPr/>
          </p:nvCxnSpPr>
          <p:spPr bwMode="auto">
            <a:xfrm>
              <a:off x="6755119" y="3772678"/>
              <a:ext cx="439208" cy="825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94B6C59-96BC-2595-2FB9-732653C707C5}"/>
                </a:ext>
              </a:extLst>
            </p:cNvPr>
            <p:cNvCxnSpPr/>
            <p:nvPr/>
          </p:nvCxnSpPr>
          <p:spPr bwMode="auto">
            <a:xfrm flipH="1" flipV="1">
              <a:off x="6301930" y="3331584"/>
              <a:ext cx="447283" cy="4291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112">
              <a:extLst>
                <a:ext uri="{FF2B5EF4-FFF2-40B4-BE49-F238E27FC236}">
                  <a16:creationId xmlns:a16="http://schemas.microsoft.com/office/drawing/2014/main" id="{56217EC0-E66A-1E64-EA95-A3C7C2788617}"/>
                </a:ext>
              </a:extLst>
            </p:cNvPr>
            <p:cNvSpPr txBox="1"/>
            <p:nvPr/>
          </p:nvSpPr>
          <p:spPr>
            <a:xfrm>
              <a:off x="5979138" y="3072846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D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BF07C7A-E3D8-08CD-A52D-B0B19D0E0DC1}"/>
                </a:ext>
              </a:extLst>
            </p:cNvPr>
            <p:cNvGrpSpPr/>
            <p:nvPr/>
          </p:nvGrpSpPr>
          <p:grpSpPr>
            <a:xfrm rot="2680036">
              <a:off x="6175570" y="3799997"/>
              <a:ext cx="101203" cy="51593"/>
              <a:chOff x="4550569" y="3569495"/>
              <a:chExt cx="121444" cy="61912"/>
            </a:xfrm>
          </p:grpSpPr>
          <p:cxnSp>
            <p:nvCxnSpPr>
              <p:cNvPr id="82957" name="直接连接符 82956">
                <a:extLst>
                  <a:ext uri="{FF2B5EF4-FFF2-40B4-BE49-F238E27FC236}">
                    <a16:creationId xmlns:a16="http://schemas.microsoft.com/office/drawing/2014/main" id="{023FB8AE-32FA-6445-436D-272DCEE948EE}"/>
                  </a:ext>
                </a:extLst>
              </p:cNvPr>
              <p:cNvCxnSpPr/>
              <p:nvPr/>
            </p:nvCxnSpPr>
            <p:spPr bwMode="auto">
              <a:xfrm>
                <a:off x="4550569" y="3569495"/>
                <a:ext cx="61328" cy="619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958" name="直接连接符 82957">
                <a:extLst>
                  <a:ext uri="{FF2B5EF4-FFF2-40B4-BE49-F238E27FC236}">
                    <a16:creationId xmlns:a16="http://schemas.microsoft.com/office/drawing/2014/main" id="{C2024F3D-CCB2-D328-8A01-EC3EAB05E6AD}"/>
                  </a:ext>
                </a:extLst>
              </p:cNvPr>
              <p:cNvCxnSpPr/>
              <p:nvPr/>
            </p:nvCxnSpPr>
            <p:spPr bwMode="auto">
              <a:xfrm flipV="1">
                <a:off x="4614278" y="3569495"/>
                <a:ext cx="57735" cy="619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2959" name="直接连接符 82958">
              <a:extLst>
                <a:ext uri="{FF2B5EF4-FFF2-40B4-BE49-F238E27FC236}">
                  <a16:creationId xmlns:a16="http://schemas.microsoft.com/office/drawing/2014/main" id="{2D7F3201-4CF8-2124-6E77-2E030B0D235C}"/>
                </a:ext>
              </a:extLst>
            </p:cNvPr>
            <p:cNvCxnSpPr/>
            <p:nvPr/>
          </p:nvCxnSpPr>
          <p:spPr bwMode="auto">
            <a:xfrm flipH="1" flipV="1">
              <a:off x="6282573" y="3772678"/>
              <a:ext cx="6350" cy="813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60" name="TextBox 122">
              <a:extLst>
                <a:ext uri="{FF2B5EF4-FFF2-40B4-BE49-F238E27FC236}">
                  <a16:creationId xmlns:a16="http://schemas.microsoft.com/office/drawing/2014/main" id="{FCC403EA-5B57-465E-EBE3-C65543B4BA3F}"/>
                </a:ext>
              </a:extLst>
            </p:cNvPr>
            <p:cNvSpPr txBox="1"/>
            <p:nvPr/>
          </p:nvSpPr>
          <p:spPr>
            <a:xfrm>
              <a:off x="6234653" y="3675104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E</a:t>
              </a:r>
            </a:p>
          </p:txBody>
        </p:sp>
        <p:grpSp>
          <p:nvGrpSpPr>
            <p:cNvPr id="82961" name="组合 82960">
              <a:extLst>
                <a:ext uri="{FF2B5EF4-FFF2-40B4-BE49-F238E27FC236}">
                  <a16:creationId xmlns:a16="http://schemas.microsoft.com/office/drawing/2014/main" id="{4DF499D2-EBAA-DE22-26F4-F10AFD94993E}"/>
                </a:ext>
              </a:extLst>
            </p:cNvPr>
            <p:cNvGrpSpPr/>
            <p:nvPr/>
          </p:nvGrpSpPr>
          <p:grpSpPr>
            <a:xfrm rot="150198">
              <a:off x="6249697" y="3385036"/>
              <a:ext cx="101203" cy="51593"/>
              <a:chOff x="4550569" y="3569495"/>
              <a:chExt cx="121444" cy="61912"/>
            </a:xfrm>
          </p:grpSpPr>
          <p:cxnSp>
            <p:nvCxnSpPr>
              <p:cNvPr id="82962" name="直接连接符 82961">
                <a:extLst>
                  <a:ext uri="{FF2B5EF4-FFF2-40B4-BE49-F238E27FC236}">
                    <a16:creationId xmlns:a16="http://schemas.microsoft.com/office/drawing/2014/main" id="{324A7571-7152-9ED6-8F86-7A8710A966BB}"/>
                  </a:ext>
                </a:extLst>
              </p:cNvPr>
              <p:cNvCxnSpPr/>
              <p:nvPr/>
            </p:nvCxnSpPr>
            <p:spPr bwMode="auto">
              <a:xfrm>
                <a:off x="4550569" y="3569495"/>
                <a:ext cx="61328" cy="619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963" name="直接连接符 82962">
                <a:extLst>
                  <a:ext uri="{FF2B5EF4-FFF2-40B4-BE49-F238E27FC236}">
                    <a16:creationId xmlns:a16="http://schemas.microsoft.com/office/drawing/2014/main" id="{23E3DA53-42EA-B1DA-0774-A9AE3E9A6FE3}"/>
                  </a:ext>
                </a:extLst>
              </p:cNvPr>
              <p:cNvCxnSpPr/>
              <p:nvPr/>
            </p:nvCxnSpPr>
            <p:spPr bwMode="auto">
              <a:xfrm flipV="1">
                <a:off x="4614278" y="3569495"/>
                <a:ext cx="57735" cy="619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964" name="组合 82963">
              <a:extLst>
                <a:ext uri="{FF2B5EF4-FFF2-40B4-BE49-F238E27FC236}">
                  <a16:creationId xmlns:a16="http://schemas.microsoft.com/office/drawing/2014/main" id="{C1D6C038-F7D1-337E-A145-307C6B0FAF81}"/>
                </a:ext>
              </a:extLst>
            </p:cNvPr>
            <p:cNvGrpSpPr/>
            <p:nvPr/>
          </p:nvGrpSpPr>
          <p:grpSpPr>
            <a:xfrm>
              <a:off x="4451988" y="2497985"/>
              <a:ext cx="1382116" cy="1262786"/>
              <a:chOff x="4427985" y="2565534"/>
              <a:chExt cx="1658539" cy="1515343"/>
            </a:xfrm>
          </p:grpSpPr>
          <p:cxnSp>
            <p:nvCxnSpPr>
              <p:cNvPr id="82965" name="直接箭头连接符 82964">
                <a:extLst>
                  <a:ext uri="{FF2B5EF4-FFF2-40B4-BE49-F238E27FC236}">
                    <a16:creationId xmlns:a16="http://schemas.microsoft.com/office/drawing/2014/main" id="{84B39D89-5635-C51D-F7C3-E0FF8921CD9D}"/>
                  </a:ext>
                </a:extLst>
              </p:cNvPr>
              <p:cNvCxnSpPr/>
              <p:nvPr/>
            </p:nvCxnSpPr>
            <p:spPr bwMode="auto">
              <a:xfrm>
                <a:off x="4427985" y="2565534"/>
                <a:ext cx="952500" cy="87709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966" name="直接箭头连接符 82965">
                <a:extLst>
                  <a:ext uri="{FF2B5EF4-FFF2-40B4-BE49-F238E27FC236}">
                    <a16:creationId xmlns:a16="http://schemas.microsoft.com/office/drawing/2014/main" id="{6CC268F6-3E49-E17E-4634-FA43320D04A7}"/>
                  </a:ext>
                </a:extLst>
              </p:cNvPr>
              <p:cNvCxnSpPr/>
              <p:nvPr/>
            </p:nvCxnSpPr>
            <p:spPr bwMode="auto">
              <a:xfrm>
                <a:off x="5303094" y="3367321"/>
                <a:ext cx="783430" cy="71355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967" name="组合 82966">
              <a:extLst>
                <a:ext uri="{FF2B5EF4-FFF2-40B4-BE49-F238E27FC236}">
                  <a16:creationId xmlns:a16="http://schemas.microsoft.com/office/drawing/2014/main" id="{6F2B0A04-78C1-5033-C918-793BABAC175D}"/>
                </a:ext>
              </a:extLst>
            </p:cNvPr>
            <p:cNvGrpSpPr/>
            <p:nvPr/>
          </p:nvGrpSpPr>
          <p:grpSpPr>
            <a:xfrm>
              <a:off x="5843364" y="2483670"/>
              <a:ext cx="1286070" cy="1277102"/>
              <a:chOff x="6097637" y="2548356"/>
              <a:chExt cx="1543284" cy="1532522"/>
            </a:xfrm>
          </p:grpSpPr>
          <p:cxnSp>
            <p:nvCxnSpPr>
              <p:cNvPr id="82968" name="直接箭头连接符 82967">
                <a:extLst>
                  <a:ext uri="{FF2B5EF4-FFF2-40B4-BE49-F238E27FC236}">
                    <a16:creationId xmlns:a16="http://schemas.microsoft.com/office/drawing/2014/main" id="{AB9D0E5A-E0F1-D9E2-56FA-FC9A3604904F}"/>
                  </a:ext>
                </a:extLst>
              </p:cNvPr>
              <p:cNvCxnSpPr/>
              <p:nvPr/>
            </p:nvCxnSpPr>
            <p:spPr bwMode="auto">
              <a:xfrm flipV="1">
                <a:off x="6097637" y="3268534"/>
                <a:ext cx="818649" cy="81234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969" name="直接箭头连接符 82968">
                <a:extLst>
                  <a:ext uri="{FF2B5EF4-FFF2-40B4-BE49-F238E27FC236}">
                    <a16:creationId xmlns:a16="http://schemas.microsoft.com/office/drawing/2014/main" id="{E582EF84-5C2D-9B44-4BA2-A10172A609A3}"/>
                  </a:ext>
                </a:extLst>
              </p:cNvPr>
              <p:cNvCxnSpPr/>
              <p:nvPr/>
            </p:nvCxnSpPr>
            <p:spPr bwMode="auto">
              <a:xfrm flipV="1">
                <a:off x="6822272" y="2548356"/>
                <a:ext cx="818649" cy="81234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970" name="组合 82969">
              <a:extLst>
                <a:ext uri="{FF2B5EF4-FFF2-40B4-BE49-F238E27FC236}">
                  <a16:creationId xmlns:a16="http://schemas.microsoft.com/office/drawing/2014/main" id="{D355E39A-69A1-6452-1558-C739DD3116E7}"/>
                </a:ext>
              </a:extLst>
            </p:cNvPr>
            <p:cNvGrpSpPr/>
            <p:nvPr/>
          </p:nvGrpSpPr>
          <p:grpSpPr>
            <a:xfrm>
              <a:off x="6757936" y="2487639"/>
              <a:ext cx="1286070" cy="1277102"/>
              <a:chOff x="7195123" y="2553119"/>
              <a:chExt cx="1543284" cy="1532522"/>
            </a:xfrm>
          </p:grpSpPr>
          <p:cxnSp>
            <p:nvCxnSpPr>
              <p:cNvPr id="82971" name="直接箭头连接符 82970">
                <a:extLst>
                  <a:ext uri="{FF2B5EF4-FFF2-40B4-BE49-F238E27FC236}">
                    <a16:creationId xmlns:a16="http://schemas.microsoft.com/office/drawing/2014/main" id="{494EB7A0-E0D1-61DF-04C8-BAE905A32428}"/>
                  </a:ext>
                </a:extLst>
              </p:cNvPr>
              <p:cNvCxnSpPr/>
              <p:nvPr/>
            </p:nvCxnSpPr>
            <p:spPr bwMode="auto">
              <a:xfrm flipV="1">
                <a:off x="7195123" y="3273297"/>
                <a:ext cx="818649" cy="81234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972" name="直接箭头连接符 82971">
                <a:extLst>
                  <a:ext uri="{FF2B5EF4-FFF2-40B4-BE49-F238E27FC236}">
                    <a16:creationId xmlns:a16="http://schemas.microsoft.com/office/drawing/2014/main" id="{65DC8BEF-0358-88B1-7975-8A4515CB39C4}"/>
                  </a:ext>
                </a:extLst>
              </p:cNvPr>
              <p:cNvCxnSpPr/>
              <p:nvPr/>
            </p:nvCxnSpPr>
            <p:spPr bwMode="auto">
              <a:xfrm flipV="1">
                <a:off x="7919758" y="2553119"/>
                <a:ext cx="818649" cy="81234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2973" name="任意多边形 54">
              <a:extLst>
                <a:ext uri="{FF2B5EF4-FFF2-40B4-BE49-F238E27FC236}">
                  <a16:creationId xmlns:a16="http://schemas.microsoft.com/office/drawing/2014/main" id="{66BACD1A-50E1-B15E-DB07-8DD29FBBE860}"/>
                </a:ext>
              </a:extLst>
            </p:cNvPr>
            <p:cNvSpPr/>
            <p:nvPr/>
          </p:nvSpPr>
          <p:spPr>
            <a:xfrm rot="9893432">
              <a:off x="5843364" y="4038750"/>
              <a:ext cx="178202" cy="38099"/>
            </a:xfrm>
            <a:custGeom>
              <a:avLst/>
              <a:gdLst>
                <a:gd name="connsiteX0" fmla="*/ 0 w 302418"/>
                <a:gd name="connsiteY0" fmla="*/ 90487 h 90487"/>
                <a:gd name="connsiteX1" fmla="*/ 9525 w 302418"/>
                <a:gd name="connsiteY1" fmla="*/ 78581 h 90487"/>
                <a:gd name="connsiteX2" fmla="*/ 26193 w 302418"/>
                <a:gd name="connsiteY2" fmla="*/ 64294 h 90487"/>
                <a:gd name="connsiteX3" fmla="*/ 35718 w 302418"/>
                <a:gd name="connsiteY3" fmla="*/ 50006 h 90487"/>
                <a:gd name="connsiteX4" fmla="*/ 40481 w 302418"/>
                <a:gd name="connsiteY4" fmla="*/ 42862 h 90487"/>
                <a:gd name="connsiteX5" fmla="*/ 47625 w 302418"/>
                <a:gd name="connsiteY5" fmla="*/ 35719 h 90487"/>
                <a:gd name="connsiteX6" fmla="*/ 52387 w 302418"/>
                <a:gd name="connsiteY6" fmla="*/ 28575 h 90487"/>
                <a:gd name="connsiteX7" fmla="*/ 66675 w 302418"/>
                <a:gd name="connsiteY7" fmla="*/ 19050 h 90487"/>
                <a:gd name="connsiteX8" fmla="*/ 73818 w 302418"/>
                <a:gd name="connsiteY8" fmla="*/ 14287 h 90487"/>
                <a:gd name="connsiteX9" fmla="*/ 85725 w 302418"/>
                <a:gd name="connsiteY9" fmla="*/ 11906 h 90487"/>
                <a:gd name="connsiteX10" fmla="*/ 100012 w 302418"/>
                <a:gd name="connsiteY10" fmla="*/ 9525 h 90487"/>
                <a:gd name="connsiteX11" fmla="*/ 107156 w 302418"/>
                <a:gd name="connsiteY11" fmla="*/ 7144 h 90487"/>
                <a:gd name="connsiteX12" fmla="*/ 135731 w 302418"/>
                <a:gd name="connsiteY12" fmla="*/ 2381 h 90487"/>
                <a:gd name="connsiteX13" fmla="*/ 166687 w 302418"/>
                <a:gd name="connsiteY13" fmla="*/ 0 h 90487"/>
                <a:gd name="connsiteX14" fmla="*/ 230981 w 302418"/>
                <a:gd name="connsiteY14" fmla="*/ 2381 h 90487"/>
                <a:gd name="connsiteX15" fmla="*/ 252412 w 302418"/>
                <a:gd name="connsiteY15" fmla="*/ 7144 h 90487"/>
                <a:gd name="connsiteX16" fmla="*/ 271462 w 302418"/>
                <a:gd name="connsiteY16" fmla="*/ 11906 h 90487"/>
                <a:gd name="connsiteX17" fmla="*/ 285750 w 302418"/>
                <a:gd name="connsiteY17" fmla="*/ 16669 h 90487"/>
                <a:gd name="connsiteX18" fmla="*/ 292893 w 302418"/>
                <a:gd name="connsiteY18" fmla="*/ 19050 h 90487"/>
                <a:gd name="connsiteX19" fmla="*/ 302418 w 302418"/>
                <a:gd name="connsiteY19" fmla="*/ 261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2418" h="90487">
                  <a:moveTo>
                    <a:pt x="0" y="90487"/>
                  </a:moveTo>
                  <a:cubicBezTo>
                    <a:pt x="3175" y="86518"/>
                    <a:pt x="5931" y="82175"/>
                    <a:pt x="9525" y="78581"/>
                  </a:cubicBezTo>
                  <a:cubicBezTo>
                    <a:pt x="20706" y="67400"/>
                    <a:pt x="17124" y="75954"/>
                    <a:pt x="26193" y="64294"/>
                  </a:cubicBezTo>
                  <a:cubicBezTo>
                    <a:pt x="29707" y="59776"/>
                    <a:pt x="32543" y="54769"/>
                    <a:pt x="35718" y="50006"/>
                  </a:cubicBezTo>
                  <a:cubicBezTo>
                    <a:pt x="37306" y="47625"/>
                    <a:pt x="38457" y="44886"/>
                    <a:pt x="40481" y="42862"/>
                  </a:cubicBezTo>
                  <a:cubicBezTo>
                    <a:pt x="42862" y="40481"/>
                    <a:pt x="45469" y="38306"/>
                    <a:pt x="47625" y="35719"/>
                  </a:cubicBezTo>
                  <a:cubicBezTo>
                    <a:pt x="49457" y="33520"/>
                    <a:pt x="50233" y="30460"/>
                    <a:pt x="52387" y="28575"/>
                  </a:cubicBezTo>
                  <a:cubicBezTo>
                    <a:pt x="56695" y="24806"/>
                    <a:pt x="61912" y="22225"/>
                    <a:pt x="66675" y="19050"/>
                  </a:cubicBezTo>
                  <a:cubicBezTo>
                    <a:pt x="69056" y="17463"/>
                    <a:pt x="71012" y="14848"/>
                    <a:pt x="73818" y="14287"/>
                  </a:cubicBezTo>
                  <a:lnTo>
                    <a:pt x="85725" y="11906"/>
                  </a:lnTo>
                  <a:cubicBezTo>
                    <a:pt x="90475" y="11042"/>
                    <a:pt x="95299" y="10572"/>
                    <a:pt x="100012" y="9525"/>
                  </a:cubicBezTo>
                  <a:cubicBezTo>
                    <a:pt x="102462" y="8981"/>
                    <a:pt x="104695" y="7636"/>
                    <a:pt x="107156" y="7144"/>
                  </a:cubicBezTo>
                  <a:cubicBezTo>
                    <a:pt x="116625" y="5250"/>
                    <a:pt x="126206" y="3969"/>
                    <a:pt x="135731" y="2381"/>
                  </a:cubicBezTo>
                  <a:cubicBezTo>
                    <a:pt x="145939" y="679"/>
                    <a:pt x="156368" y="794"/>
                    <a:pt x="166687" y="0"/>
                  </a:cubicBezTo>
                  <a:cubicBezTo>
                    <a:pt x="188118" y="794"/>
                    <a:pt x="209574" y="1084"/>
                    <a:pt x="230981" y="2381"/>
                  </a:cubicBezTo>
                  <a:cubicBezTo>
                    <a:pt x="245815" y="3280"/>
                    <a:pt x="241691" y="4220"/>
                    <a:pt x="252412" y="7144"/>
                  </a:cubicBezTo>
                  <a:cubicBezTo>
                    <a:pt x="258727" y="8866"/>
                    <a:pt x="265253" y="9836"/>
                    <a:pt x="271462" y="11906"/>
                  </a:cubicBezTo>
                  <a:lnTo>
                    <a:pt x="285750" y="16669"/>
                  </a:lnTo>
                  <a:cubicBezTo>
                    <a:pt x="288131" y="17463"/>
                    <a:pt x="290805" y="17658"/>
                    <a:pt x="292893" y="19050"/>
                  </a:cubicBezTo>
                  <a:cubicBezTo>
                    <a:pt x="300971" y="24435"/>
                    <a:pt x="298014" y="21788"/>
                    <a:pt x="302418" y="26194"/>
                  </a:cubicBezTo>
                </a:path>
              </a:pathLst>
            </a:custGeom>
            <a:ln w="12700">
              <a:solidFill>
                <a:schemeClr val="tx1"/>
              </a:solidFill>
            </a:ln>
            <a:scene3d>
              <a:camera prst="orthographicFront">
                <a:rot lat="10800000" lon="19800000" rev="0"/>
              </a:camera>
              <a:lightRig rig="threePt" dir="t"/>
            </a:scene3d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2333" i="1">
                <a:ea typeface="黑体" pitchFamily="2" charset="-122"/>
              </a:endParaRPr>
            </a:p>
          </p:txBody>
        </p:sp>
        <p:cxnSp>
          <p:nvCxnSpPr>
            <p:cNvPr id="82974" name="直接连接符 82973">
              <a:extLst>
                <a:ext uri="{FF2B5EF4-FFF2-40B4-BE49-F238E27FC236}">
                  <a16:creationId xmlns:a16="http://schemas.microsoft.com/office/drawing/2014/main" id="{4F6A06AC-8839-49BE-A914-F3E60D195081}"/>
                </a:ext>
              </a:extLst>
            </p:cNvPr>
            <p:cNvCxnSpPr/>
            <p:nvPr/>
          </p:nvCxnSpPr>
          <p:spPr bwMode="auto">
            <a:xfrm>
              <a:off x="5845680" y="3760772"/>
              <a:ext cx="440068" cy="82609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975" name="直接连接符 82974">
              <a:extLst>
                <a:ext uri="{FF2B5EF4-FFF2-40B4-BE49-F238E27FC236}">
                  <a16:creationId xmlns:a16="http://schemas.microsoft.com/office/drawing/2014/main" id="{750CFE8D-7C3B-A64D-FC1D-955806A527B8}"/>
                </a:ext>
              </a:extLst>
            </p:cNvPr>
            <p:cNvCxnSpPr/>
            <p:nvPr/>
          </p:nvCxnSpPr>
          <p:spPr bwMode="auto">
            <a:xfrm flipV="1">
              <a:off x="6295273" y="3772678"/>
              <a:ext cx="453940" cy="81418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976" name="直接连接符 82975">
              <a:extLst>
                <a:ext uri="{FF2B5EF4-FFF2-40B4-BE49-F238E27FC236}">
                  <a16:creationId xmlns:a16="http://schemas.microsoft.com/office/drawing/2014/main" id="{6CF84882-9E00-E19D-2DB8-05CBB78B1757}"/>
                </a:ext>
              </a:extLst>
            </p:cNvPr>
            <p:cNvCxnSpPr/>
            <p:nvPr/>
          </p:nvCxnSpPr>
          <p:spPr bwMode="auto">
            <a:xfrm flipV="1">
              <a:off x="5825567" y="3319214"/>
              <a:ext cx="478690" cy="44327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977" name="TextBox 104">
              <a:extLst>
                <a:ext uri="{FF2B5EF4-FFF2-40B4-BE49-F238E27FC236}">
                  <a16:creationId xmlns:a16="http://schemas.microsoft.com/office/drawing/2014/main" id="{D2BC4550-DBB6-8A4E-A68A-C72406E639D4}"/>
                </a:ext>
              </a:extLst>
            </p:cNvPr>
            <p:cNvSpPr txBox="1"/>
            <p:nvPr/>
          </p:nvSpPr>
          <p:spPr>
            <a:xfrm>
              <a:off x="7197402" y="3207748"/>
              <a:ext cx="32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F</a:t>
              </a:r>
            </a:p>
          </p:txBody>
        </p:sp>
        <p:graphicFrame>
          <p:nvGraphicFramePr>
            <p:cNvPr id="82978" name="Object 9">
              <a:extLst>
                <a:ext uri="{FF2B5EF4-FFF2-40B4-BE49-F238E27FC236}">
                  <a16:creationId xmlns:a16="http://schemas.microsoft.com/office/drawing/2014/main" id="{11C2713C-DF72-885D-B4A5-5C0A2B419F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8906807"/>
                </p:ext>
              </p:extLst>
            </p:nvPr>
          </p:nvGraphicFramePr>
          <p:xfrm>
            <a:off x="4508564" y="4800619"/>
            <a:ext cx="1470575" cy="47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11000" imgH="228600" progId="Equation.DSMT4">
                    <p:embed/>
                  </p:oleObj>
                </mc:Choice>
                <mc:Fallback>
                  <p:oleObj name="Equation" r:id="rId31" imgW="711000" imgH="228600" progId="Equation.DSMT4">
                    <p:embed/>
                    <p:pic>
                      <p:nvPicPr>
                        <p:cNvPr id="17" name="Object 9">
                          <a:extLst>
                            <a:ext uri="{FF2B5EF4-FFF2-40B4-BE49-F238E27FC236}">
                              <a16:creationId xmlns:a16="http://schemas.microsoft.com/office/drawing/2014/main" id="{64B73FE9-E867-8F59-523F-B9C18870742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64" y="4800619"/>
                          <a:ext cx="1470575" cy="473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05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2">
            <a:extLst>
              <a:ext uri="{FF2B5EF4-FFF2-40B4-BE49-F238E27FC236}">
                <a16:creationId xmlns:a16="http://schemas.microsoft.com/office/drawing/2014/main" id="{E9FC419D-66DE-96F5-BE20-209D7BBF3FA5}"/>
              </a:ext>
            </a:extLst>
          </p:cNvPr>
          <p:cNvGrpSpPr>
            <a:grpSpLocks/>
          </p:cNvGrpSpPr>
          <p:nvPr/>
        </p:nvGrpSpPr>
        <p:grpSpPr bwMode="auto">
          <a:xfrm>
            <a:off x="1258095" y="4182409"/>
            <a:ext cx="1906323" cy="763323"/>
            <a:chOff x="336" y="3744"/>
            <a:chExt cx="1441" cy="577"/>
          </a:xfrm>
        </p:grpSpPr>
        <p:sp>
          <p:nvSpPr>
            <p:cNvPr id="37890" name="Rectangle 3">
              <a:extLst>
                <a:ext uri="{FF2B5EF4-FFF2-40B4-BE49-F238E27FC236}">
                  <a16:creationId xmlns:a16="http://schemas.microsoft.com/office/drawing/2014/main" id="{6E6E0F3D-CAE6-8384-02F5-57822D714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9"/>
              <a:ext cx="139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333">
                <a:latin typeface="黑体" panose="02010609060101010101" pitchFamily="49" charset="-122"/>
              </a:endParaRPr>
            </a:p>
          </p:txBody>
        </p:sp>
        <p:sp>
          <p:nvSpPr>
            <p:cNvPr id="37891" name="Rectangle 4">
              <a:extLst>
                <a:ext uri="{FF2B5EF4-FFF2-40B4-BE49-F238E27FC236}">
                  <a16:creationId xmlns:a16="http://schemas.microsoft.com/office/drawing/2014/main" id="{2EDB6D7B-AFB5-67CE-E5D7-286A4FF93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08644">
              <a:off x="1584" y="3744"/>
              <a:ext cx="19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333">
                <a:latin typeface="黑体" panose="02010609060101010101" pitchFamily="49" charset="-122"/>
              </a:endParaRPr>
            </a:p>
          </p:txBody>
        </p:sp>
      </p:grpSp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97799353-E7B1-4D6A-6EAF-FF8535FD6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667886"/>
              </p:ext>
            </p:extLst>
          </p:nvPr>
        </p:nvGraphicFramePr>
        <p:xfrm>
          <a:off x="1390003" y="3665538"/>
          <a:ext cx="1572948" cy="50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90121" name="Object 9">
                        <a:extLst>
                          <a:ext uri="{FF2B5EF4-FFF2-40B4-BE49-F238E27FC236}">
                            <a16:creationId xmlns:a16="http://schemas.microsoft.com/office/drawing/2014/main" id="{97799353-E7B1-4D6A-6EAF-FF8535FD69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003" y="3665538"/>
                        <a:ext cx="1572948" cy="50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C5CF5ACF-8BD9-7875-7FC5-3B887E850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650902"/>
              </p:ext>
            </p:extLst>
          </p:nvPr>
        </p:nvGraphicFramePr>
        <p:xfrm>
          <a:off x="1440739" y="2786840"/>
          <a:ext cx="1571625" cy="50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C5CF5ACF-8BD9-7875-7FC5-3B887E8508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739" y="2786840"/>
                        <a:ext cx="1571625" cy="50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>
            <a:extLst>
              <a:ext uri="{FF2B5EF4-FFF2-40B4-BE49-F238E27FC236}">
                <a16:creationId xmlns:a16="http://schemas.microsoft.com/office/drawing/2014/main" id="{AD1D8C5A-9BF2-F68B-1C1A-B71D6EB6E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80042"/>
              </p:ext>
            </p:extLst>
          </p:nvPr>
        </p:nvGraphicFramePr>
        <p:xfrm>
          <a:off x="1446661" y="2217794"/>
          <a:ext cx="1543844" cy="48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28600" progId="Equation.DSMT4">
                  <p:embed/>
                </p:oleObj>
              </mc:Choice>
              <mc:Fallback>
                <p:oleObj name="Equation" r:id="rId8" imgW="723600" imgH="228600" progId="Equation.DSMT4">
                  <p:embed/>
                  <p:pic>
                    <p:nvPicPr>
                      <p:cNvPr id="90123" name="Object 11">
                        <a:extLst>
                          <a:ext uri="{FF2B5EF4-FFF2-40B4-BE49-F238E27FC236}">
                            <a16:creationId xmlns:a16="http://schemas.microsoft.com/office/drawing/2014/main" id="{AD1D8C5A-9BF2-F68B-1C1A-B71D6EB6ED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661" y="2217794"/>
                        <a:ext cx="1543844" cy="48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AutoShape 13">
            <a:extLst>
              <a:ext uri="{FF2B5EF4-FFF2-40B4-BE49-F238E27FC236}">
                <a16:creationId xmlns:a16="http://schemas.microsoft.com/office/drawing/2014/main" id="{03F63B97-F0D2-26EC-0FF9-78730970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705" y="2218377"/>
            <a:ext cx="2193396" cy="48434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 anchor="ctr">
            <a:spAutoFit/>
          </a:bodyPr>
          <a:lstStyle/>
          <a:p>
            <a:pPr algn="ctr" eaLnBrk="0" hangingPunct="0"/>
            <a:r>
              <a:rPr lang="zh-CN" altLang="en-US" sz="2333" dirty="0">
                <a:latin typeface="黑体" panose="02010609060101010101" pitchFamily="49" charset="-122"/>
              </a:rPr>
              <a:t>不计半波损失</a:t>
            </a:r>
          </a:p>
        </p:txBody>
      </p:sp>
      <p:sp>
        <p:nvSpPr>
          <p:cNvPr id="37903" name="AutoShape 16">
            <a:extLst>
              <a:ext uri="{FF2B5EF4-FFF2-40B4-BE49-F238E27FC236}">
                <a16:creationId xmlns:a16="http://schemas.microsoft.com/office/drawing/2014/main" id="{77EB964A-255F-45EB-0097-0F496E15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61" y="3666899"/>
            <a:ext cx="2283354" cy="48434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 anchor="ctr">
            <a:spAutoFit/>
          </a:bodyPr>
          <a:lstStyle/>
          <a:p>
            <a:pPr algn="ctr" eaLnBrk="0" hangingPunct="0"/>
            <a:r>
              <a:rPr lang="zh-CN" altLang="en-US" sz="2333" dirty="0">
                <a:latin typeface="黑体" panose="02010609060101010101" pitchFamily="49" charset="-122"/>
              </a:rPr>
              <a:t>计入半波损失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E498E-0216-9BDD-1DDB-FE07207D7746}"/>
              </a:ext>
            </a:extLst>
          </p:cNvPr>
          <p:cNvSpPr txBox="1"/>
          <p:nvPr/>
        </p:nvSpPr>
        <p:spPr>
          <a:xfrm>
            <a:off x="5806351" y="2273798"/>
            <a:ext cx="1424947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  <a:cs typeface="Times New Roman" pitchFamily="18" charset="0"/>
              </a:rPr>
              <a:t>顺不加</a:t>
            </a:r>
            <a:endParaRPr lang="zh-CN" altLang="en-US" sz="2333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0A13C5-6697-16FA-188D-BD2F7235EA7D}"/>
              </a:ext>
            </a:extLst>
          </p:cNvPr>
          <p:cNvSpPr txBox="1"/>
          <p:nvPr/>
        </p:nvSpPr>
        <p:spPr>
          <a:xfrm>
            <a:off x="5876312" y="3735171"/>
            <a:ext cx="1333500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chemeClr val="tx2"/>
                </a:solidFill>
                <a:cs typeface="Times New Roman" pitchFamily="18" charset="0"/>
              </a:rPr>
              <a:t>不顺加</a:t>
            </a:r>
            <a:endParaRPr lang="zh-CN" altLang="en-US" sz="2333" dirty="0">
              <a:solidFill>
                <a:schemeClr val="tx2"/>
              </a:solidFill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37C4144F-E880-D494-5EB0-D6F28C3121DC}"/>
              </a:ext>
            </a:extLst>
          </p:cNvPr>
          <p:cNvSpPr txBox="1"/>
          <p:nvPr/>
        </p:nvSpPr>
        <p:spPr>
          <a:xfrm>
            <a:off x="1634455" y="958164"/>
            <a:ext cx="417125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33" dirty="0">
                <a:cs typeface="Times New Roman" pitchFamily="18" charset="0"/>
              </a:rPr>
              <a:t>1</a:t>
            </a:r>
            <a:r>
              <a:rPr lang="zh-CN" altLang="en-US" sz="2333" dirty="0">
                <a:cs typeface="Times New Roman" pitchFamily="18" charset="0"/>
              </a:rPr>
              <a:t>、</a:t>
            </a:r>
            <a:r>
              <a:rPr lang="zh-CN" altLang="en-US" sz="2333" dirty="0">
                <a:solidFill>
                  <a:srgbClr val="FF0000"/>
                </a:solidFill>
                <a:cs typeface="Times New Roman" pitchFamily="18" charset="0"/>
              </a:rPr>
              <a:t>半波损失</a:t>
            </a:r>
            <a:r>
              <a:rPr lang="zh-CN" altLang="en-US" sz="2333" dirty="0">
                <a:cs typeface="Times New Roman" pitchFamily="18" charset="0"/>
              </a:rPr>
              <a:t>问题如何考虑？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F98075-CA04-C144-C555-FD5D837D578C}"/>
              </a:ext>
            </a:extLst>
          </p:cNvPr>
          <p:cNvGrpSpPr/>
          <p:nvPr/>
        </p:nvGrpSpPr>
        <p:grpSpPr>
          <a:xfrm>
            <a:off x="5787112" y="487949"/>
            <a:ext cx="2446713" cy="1514053"/>
            <a:chOff x="467545" y="2492508"/>
            <a:chExt cx="4896544" cy="335371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940E0C-D90B-95DB-3A24-1B24184418A7}"/>
                </a:ext>
              </a:extLst>
            </p:cNvPr>
            <p:cNvSpPr/>
            <p:nvPr/>
          </p:nvSpPr>
          <p:spPr bwMode="auto">
            <a:xfrm>
              <a:off x="467545" y="4126453"/>
              <a:ext cx="4896544" cy="990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1667"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AD90D407-1ECD-00FD-99D0-A292F5086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6453" y="5160420"/>
            <a:ext cx="54133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77480" progId="Equation.DSMT4">
                    <p:embed/>
                  </p:oleObj>
                </mc:Choice>
                <mc:Fallback>
                  <p:oleObj name="Equation" r:id="rId10" imgW="13968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D90D407-1ECD-00FD-99D0-A292F50864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453" y="5160420"/>
                          <a:ext cx="541338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B98279F-9D17-794D-B1E4-FD23C8CFB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6453" y="4233320"/>
            <a:ext cx="54133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77480" progId="Equation.DSMT4">
                    <p:embed/>
                  </p:oleObj>
                </mc:Choice>
                <mc:Fallback>
                  <p:oleObj name="Equation" r:id="rId12" imgW="139680" imgH="1774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CB98279F-9D17-794D-B1E4-FD23C8CFB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453" y="4233320"/>
                          <a:ext cx="541338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D5755E76-DCAB-63F6-385A-47B37A06C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6453" y="3382420"/>
            <a:ext cx="492125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D5755E76-DCAB-63F6-385A-47B37A06C7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453" y="3382420"/>
                          <a:ext cx="492125" cy="687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981512DF-F5A6-E1CF-3D91-7EA2CE8CF487}"/>
                </a:ext>
              </a:extLst>
            </p:cNvPr>
            <p:cNvSpPr txBox="1"/>
            <p:nvPr/>
          </p:nvSpPr>
          <p:spPr>
            <a:xfrm>
              <a:off x="1789709" y="3949700"/>
              <a:ext cx="387351" cy="7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7" i="1" dirty="0"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6540633-09AF-1516-AE85-68F57FF9D4D6}"/>
                </a:ext>
              </a:extLst>
            </p:cNvPr>
            <p:cNvCxnSpPr/>
            <p:nvPr/>
          </p:nvCxnSpPr>
          <p:spPr bwMode="auto">
            <a:xfrm flipH="1" flipV="1">
              <a:off x="2330524" y="2492508"/>
              <a:ext cx="11114" cy="26102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200D38E-930E-47FD-8EB5-A105A2FB2034}"/>
                </a:ext>
              </a:extLst>
            </p:cNvPr>
            <p:cNvCxnSpPr/>
            <p:nvPr/>
          </p:nvCxnSpPr>
          <p:spPr bwMode="auto">
            <a:xfrm>
              <a:off x="2341638" y="4112165"/>
              <a:ext cx="527050" cy="9906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71">
              <a:extLst>
                <a:ext uri="{FF2B5EF4-FFF2-40B4-BE49-F238E27FC236}">
                  <a16:creationId xmlns:a16="http://schemas.microsoft.com/office/drawing/2014/main" id="{05CD84AF-4E48-325E-2B14-B60B9A585F8E}"/>
                </a:ext>
              </a:extLst>
            </p:cNvPr>
            <p:cNvSpPr txBox="1"/>
            <p:nvPr/>
          </p:nvSpPr>
          <p:spPr>
            <a:xfrm>
              <a:off x="2504564" y="5047201"/>
              <a:ext cx="387351" cy="7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7" i="1" dirty="0"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8007F56-7088-802C-7587-C5D1E5F46A9B}"/>
                </a:ext>
              </a:extLst>
            </p:cNvPr>
            <p:cNvCxnSpPr/>
            <p:nvPr/>
          </p:nvCxnSpPr>
          <p:spPr bwMode="auto">
            <a:xfrm flipV="1">
              <a:off x="2883928" y="4126453"/>
              <a:ext cx="551815" cy="97702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A5939588-751F-20E5-4542-B12B1A2DC256}"/>
                </a:ext>
              </a:extLst>
            </p:cNvPr>
            <p:cNvSpPr txBox="1"/>
            <p:nvPr/>
          </p:nvSpPr>
          <p:spPr>
            <a:xfrm>
              <a:off x="3433838" y="4009365"/>
              <a:ext cx="387351" cy="7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7" i="1" dirty="0">
                  <a:cs typeface="Times New Roman" pitchFamily="18" charset="0"/>
                </a:rPr>
                <a:t>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ABF8C5-E046-68A4-9FD8-5D8EB979FF25}"/>
                </a:ext>
              </a:extLst>
            </p:cNvPr>
            <p:cNvCxnSpPr/>
            <p:nvPr/>
          </p:nvCxnSpPr>
          <p:spPr bwMode="auto">
            <a:xfrm>
              <a:off x="658963" y="2595111"/>
              <a:ext cx="952500" cy="87709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AB67DCA-B560-1C75-0E3B-829781230478}"/>
                </a:ext>
              </a:extLst>
            </p:cNvPr>
            <p:cNvCxnSpPr/>
            <p:nvPr/>
          </p:nvCxnSpPr>
          <p:spPr bwMode="auto">
            <a:xfrm>
              <a:off x="1546772" y="3396898"/>
              <a:ext cx="783430" cy="71355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1762FF4-90DD-0DA3-1E6D-74887D31CB53}"/>
                </a:ext>
              </a:extLst>
            </p:cNvPr>
            <p:cNvCxnSpPr/>
            <p:nvPr/>
          </p:nvCxnSpPr>
          <p:spPr bwMode="auto">
            <a:xfrm flipV="1">
              <a:off x="3433838" y="3314679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AE8C21-FD83-DA5E-85BE-CB0D8516859B}"/>
                </a:ext>
              </a:extLst>
            </p:cNvPr>
            <p:cNvCxnSpPr/>
            <p:nvPr/>
          </p:nvCxnSpPr>
          <p:spPr bwMode="auto">
            <a:xfrm flipV="1">
              <a:off x="4158473" y="2594501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C5D0F1-6DBF-938B-4CEF-6C548E66ADDA}"/>
                </a:ext>
              </a:extLst>
            </p:cNvPr>
            <p:cNvCxnSpPr/>
            <p:nvPr/>
          </p:nvCxnSpPr>
          <p:spPr bwMode="auto">
            <a:xfrm flipV="1">
              <a:off x="2364547" y="3299821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957B96A-67BE-8113-FCCE-CEE9EE297AA9}"/>
                </a:ext>
              </a:extLst>
            </p:cNvPr>
            <p:cNvCxnSpPr/>
            <p:nvPr/>
          </p:nvCxnSpPr>
          <p:spPr bwMode="auto">
            <a:xfrm flipV="1">
              <a:off x="3089182" y="2579643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任意多边形 38">
              <a:extLst>
                <a:ext uri="{FF2B5EF4-FFF2-40B4-BE49-F238E27FC236}">
                  <a16:creationId xmlns:a16="http://schemas.microsoft.com/office/drawing/2014/main" id="{13330743-E32D-D3F9-5655-00A1BADC38E3}"/>
                </a:ext>
              </a:extLst>
            </p:cNvPr>
            <p:cNvSpPr/>
            <p:nvPr/>
          </p:nvSpPr>
          <p:spPr>
            <a:xfrm>
              <a:off x="2082752" y="3822952"/>
              <a:ext cx="257175" cy="45719"/>
            </a:xfrm>
            <a:custGeom>
              <a:avLst/>
              <a:gdLst>
                <a:gd name="connsiteX0" fmla="*/ 0 w 302418"/>
                <a:gd name="connsiteY0" fmla="*/ 90487 h 90487"/>
                <a:gd name="connsiteX1" fmla="*/ 9525 w 302418"/>
                <a:gd name="connsiteY1" fmla="*/ 78581 h 90487"/>
                <a:gd name="connsiteX2" fmla="*/ 26193 w 302418"/>
                <a:gd name="connsiteY2" fmla="*/ 64294 h 90487"/>
                <a:gd name="connsiteX3" fmla="*/ 35718 w 302418"/>
                <a:gd name="connsiteY3" fmla="*/ 50006 h 90487"/>
                <a:gd name="connsiteX4" fmla="*/ 40481 w 302418"/>
                <a:gd name="connsiteY4" fmla="*/ 42862 h 90487"/>
                <a:gd name="connsiteX5" fmla="*/ 47625 w 302418"/>
                <a:gd name="connsiteY5" fmla="*/ 35719 h 90487"/>
                <a:gd name="connsiteX6" fmla="*/ 52387 w 302418"/>
                <a:gd name="connsiteY6" fmla="*/ 28575 h 90487"/>
                <a:gd name="connsiteX7" fmla="*/ 66675 w 302418"/>
                <a:gd name="connsiteY7" fmla="*/ 19050 h 90487"/>
                <a:gd name="connsiteX8" fmla="*/ 73818 w 302418"/>
                <a:gd name="connsiteY8" fmla="*/ 14287 h 90487"/>
                <a:gd name="connsiteX9" fmla="*/ 85725 w 302418"/>
                <a:gd name="connsiteY9" fmla="*/ 11906 h 90487"/>
                <a:gd name="connsiteX10" fmla="*/ 100012 w 302418"/>
                <a:gd name="connsiteY10" fmla="*/ 9525 h 90487"/>
                <a:gd name="connsiteX11" fmla="*/ 107156 w 302418"/>
                <a:gd name="connsiteY11" fmla="*/ 7144 h 90487"/>
                <a:gd name="connsiteX12" fmla="*/ 135731 w 302418"/>
                <a:gd name="connsiteY12" fmla="*/ 2381 h 90487"/>
                <a:gd name="connsiteX13" fmla="*/ 166687 w 302418"/>
                <a:gd name="connsiteY13" fmla="*/ 0 h 90487"/>
                <a:gd name="connsiteX14" fmla="*/ 230981 w 302418"/>
                <a:gd name="connsiteY14" fmla="*/ 2381 h 90487"/>
                <a:gd name="connsiteX15" fmla="*/ 252412 w 302418"/>
                <a:gd name="connsiteY15" fmla="*/ 7144 h 90487"/>
                <a:gd name="connsiteX16" fmla="*/ 271462 w 302418"/>
                <a:gd name="connsiteY16" fmla="*/ 11906 h 90487"/>
                <a:gd name="connsiteX17" fmla="*/ 285750 w 302418"/>
                <a:gd name="connsiteY17" fmla="*/ 16669 h 90487"/>
                <a:gd name="connsiteX18" fmla="*/ 292893 w 302418"/>
                <a:gd name="connsiteY18" fmla="*/ 19050 h 90487"/>
                <a:gd name="connsiteX19" fmla="*/ 302418 w 302418"/>
                <a:gd name="connsiteY19" fmla="*/ 261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2418" h="90487">
                  <a:moveTo>
                    <a:pt x="0" y="90487"/>
                  </a:moveTo>
                  <a:cubicBezTo>
                    <a:pt x="3175" y="86518"/>
                    <a:pt x="5931" y="82175"/>
                    <a:pt x="9525" y="78581"/>
                  </a:cubicBezTo>
                  <a:cubicBezTo>
                    <a:pt x="20706" y="67400"/>
                    <a:pt x="17124" y="75954"/>
                    <a:pt x="26193" y="64294"/>
                  </a:cubicBezTo>
                  <a:cubicBezTo>
                    <a:pt x="29707" y="59776"/>
                    <a:pt x="32543" y="54769"/>
                    <a:pt x="35718" y="50006"/>
                  </a:cubicBezTo>
                  <a:cubicBezTo>
                    <a:pt x="37306" y="47625"/>
                    <a:pt x="38457" y="44886"/>
                    <a:pt x="40481" y="42862"/>
                  </a:cubicBezTo>
                  <a:cubicBezTo>
                    <a:pt x="42862" y="40481"/>
                    <a:pt x="45469" y="38306"/>
                    <a:pt x="47625" y="35719"/>
                  </a:cubicBezTo>
                  <a:cubicBezTo>
                    <a:pt x="49457" y="33520"/>
                    <a:pt x="50233" y="30460"/>
                    <a:pt x="52387" y="28575"/>
                  </a:cubicBezTo>
                  <a:cubicBezTo>
                    <a:pt x="56695" y="24806"/>
                    <a:pt x="61912" y="22225"/>
                    <a:pt x="66675" y="19050"/>
                  </a:cubicBezTo>
                  <a:cubicBezTo>
                    <a:pt x="69056" y="17463"/>
                    <a:pt x="71012" y="14848"/>
                    <a:pt x="73818" y="14287"/>
                  </a:cubicBezTo>
                  <a:lnTo>
                    <a:pt x="85725" y="11906"/>
                  </a:lnTo>
                  <a:cubicBezTo>
                    <a:pt x="90475" y="11042"/>
                    <a:pt x="95299" y="10572"/>
                    <a:pt x="100012" y="9525"/>
                  </a:cubicBezTo>
                  <a:cubicBezTo>
                    <a:pt x="102462" y="8981"/>
                    <a:pt x="104695" y="7636"/>
                    <a:pt x="107156" y="7144"/>
                  </a:cubicBezTo>
                  <a:cubicBezTo>
                    <a:pt x="116625" y="5250"/>
                    <a:pt x="126206" y="3969"/>
                    <a:pt x="135731" y="2381"/>
                  </a:cubicBezTo>
                  <a:cubicBezTo>
                    <a:pt x="145939" y="679"/>
                    <a:pt x="156368" y="794"/>
                    <a:pt x="166687" y="0"/>
                  </a:cubicBezTo>
                  <a:cubicBezTo>
                    <a:pt x="188118" y="794"/>
                    <a:pt x="209574" y="1084"/>
                    <a:pt x="230981" y="2381"/>
                  </a:cubicBezTo>
                  <a:cubicBezTo>
                    <a:pt x="245815" y="3280"/>
                    <a:pt x="241691" y="4220"/>
                    <a:pt x="252412" y="7144"/>
                  </a:cubicBezTo>
                  <a:cubicBezTo>
                    <a:pt x="258727" y="8866"/>
                    <a:pt x="265253" y="9836"/>
                    <a:pt x="271462" y="11906"/>
                  </a:cubicBezTo>
                  <a:lnTo>
                    <a:pt x="285750" y="16669"/>
                  </a:lnTo>
                  <a:cubicBezTo>
                    <a:pt x="288131" y="17463"/>
                    <a:pt x="290805" y="17658"/>
                    <a:pt x="292893" y="19050"/>
                  </a:cubicBezTo>
                  <a:cubicBezTo>
                    <a:pt x="300971" y="24435"/>
                    <a:pt x="298014" y="21788"/>
                    <a:pt x="302418" y="26194"/>
                  </a:cubicBezTo>
                </a:path>
              </a:pathLst>
            </a:custGeom>
            <a:ln w="1270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1667" i="1"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CD01FA7A-3014-A71E-243B-3371625F50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7238" y="3397250"/>
            <a:ext cx="344487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560" imgH="139680" progId="Equation.DSMT4">
                    <p:embed/>
                  </p:oleObj>
                </mc:Choice>
                <mc:Fallback>
                  <p:oleObj name="Equation" r:id="rId16" imgW="88560" imgH="1396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CD01FA7A-3014-A71E-243B-3371625F50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238" y="3397250"/>
                          <a:ext cx="344487" cy="538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307B1803-83D0-6630-67CA-15F9426A59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9371" y="4475163"/>
            <a:ext cx="4222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26720" progId="Equation.DSMT4">
                    <p:embed/>
                  </p:oleObj>
                </mc:Choice>
                <mc:Fallback>
                  <p:oleObj name="Equation" r:id="rId18" imgW="114120" imgH="12672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307B1803-83D0-6630-67CA-15F9426A59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371" y="4475163"/>
                          <a:ext cx="422275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任意多边形 41">
              <a:extLst>
                <a:ext uri="{FF2B5EF4-FFF2-40B4-BE49-F238E27FC236}">
                  <a16:creationId xmlns:a16="http://schemas.microsoft.com/office/drawing/2014/main" id="{972A2A13-9797-7CB2-913C-738FDFFE373B}"/>
                </a:ext>
              </a:extLst>
            </p:cNvPr>
            <p:cNvSpPr/>
            <p:nvPr/>
          </p:nvSpPr>
          <p:spPr>
            <a:xfrm rot="9893432">
              <a:off x="2330946" y="4449628"/>
              <a:ext cx="213842" cy="45719"/>
            </a:xfrm>
            <a:custGeom>
              <a:avLst/>
              <a:gdLst>
                <a:gd name="connsiteX0" fmla="*/ 0 w 302418"/>
                <a:gd name="connsiteY0" fmla="*/ 90487 h 90487"/>
                <a:gd name="connsiteX1" fmla="*/ 9525 w 302418"/>
                <a:gd name="connsiteY1" fmla="*/ 78581 h 90487"/>
                <a:gd name="connsiteX2" fmla="*/ 26193 w 302418"/>
                <a:gd name="connsiteY2" fmla="*/ 64294 h 90487"/>
                <a:gd name="connsiteX3" fmla="*/ 35718 w 302418"/>
                <a:gd name="connsiteY3" fmla="*/ 50006 h 90487"/>
                <a:gd name="connsiteX4" fmla="*/ 40481 w 302418"/>
                <a:gd name="connsiteY4" fmla="*/ 42862 h 90487"/>
                <a:gd name="connsiteX5" fmla="*/ 47625 w 302418"/>
                <a:gd name="connsiteY5" fmla="*/ 35719 h 90487"/>
                <a:gd name="connsiteX6" fmla="*/ 52387 w 302418"/>
                <a:gd name="connsiteY6" fmla="*/ 28575 h 90487"/>
                <a:gd name="connsiteX7" fmla="*/ 66675 w 302418"/>
                <a:gd name="connsiteY7" fmla="*/ 19050 h 90487"/>
                <a:gd name="connsiteX8" fmla="*/ 73818 w 302418"/>
                <a:gd name="connsiteY8" fmla="*/ 14287 h 90487"/>
                <a:gd name="connsiteX9" fmla="*/ 85725 w 302418"/>
                <a:gd name="connsiteY9" fmla="*/ 11906 h 90487"/>
                <a:gd name="connsiteX10" fmla="*/ 100012 w 302418"/>
                <a:gd name="connsiteY10" fmla="*/ 9525 h 90487"/>
                <a:gd name="connsiteX11" fmla="*/ 107156 w 302418"/>
                <a:gd name="connsiteY11" fmla="*/ 7144 h 90487"/>
                <a:gd name="connsiteX12" fmla="*/ 135731 w 302418"/>
                <a:gd name="connsiteY12" fmla="*/ 2381 h 90487"/>
                <a:gd name="connsiteX13" fmla="*/ 166687 w 302418"/>
                <a:gd name="connsiteY13" fmla="*/ 0 h 90487"/>
                <a:gd name="connsiteX14" fmla="*/ 230981 w 302418"/>
                <a:gd name="connsiteY14" fmla="*/ 2381 h 90487"/>
                <a:gd name="connsiteX15" fmla="*/ 252412 w 302418"/>
                <a:gd name="connsiteY15" fmla="*/ 7144 h 90487"/>
                <a:gd name="connsiteX16" fmla="*/ 271462 w 302418"/>
                <a:gd name="connsiteY16" fmla="*/ 11906 h 90487"/>
                <a:gd name="connsiteX17" fmla="*/ 285750 w 302418"/>
                <a:gd name="connsiteY17" fmla="*/ 16669 h 90487"/>
                <a:gd name="connsiteX18" fmla="*/ 292893 w 302418"/>
                <a:gd name="connsiteY18" fmla="*/ 19050 h 90487"/>
                <a:gd name="connsiteX19" fmla="*/ 302418 w 302418"/>
                <a:gd name="connsiteY19" fmla="*/ 261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2418" h="90487">
                  <a:moveTo>
                    <a:pt x="0" y="90487"/>
                  </a:moveTo>
                  <a:cubicBezTo>
                    <a:pt x="3175" y="86518"/>
                    <a:pt x="5931" y="82175"/>
                    <a:pt x="9525" y="78581"/>
                  </a:cubicBezTo>
                  <a:cubicBezTo>
                    <a:pt x="20706" y="67400"/>
                    <a:pt x="17124" y="75954"/>
                    <a:pt x="26193" y="64294"/>
                  </a:cubicBezTo>
                  <a:cubicBezTo>
                    <a:pt x="29707" y="59776"/>
                    <a:pt x="32543" y="54769"/>
                    <a:pt x="35718" y="50006"/>
                  </a:cubicBezTo>
                  <a:cubicBezTo>
                    <a:pt x="37306" y="47625"/>
                    <a:pt x="38457" y="44886"/>
                    <a:pt x="40481" y="42862"/>
                  </a:cubicBezTo>
                  <a:cubicBezTo>
                    <a:pt x="42862" y="40481"/>
                    <a:pt x="45469" y="38306"/>
                    <a:pt x="47625" y="35719"/>
                  </a:cubicBezTo>
                  <a:cubicBezTo>
                    <a:pt x="49457" y="33520"/>
                    <a:pt x="50233" y="30460"/>
                    <a:pt x="52387" y="28575"/>
                  </a:cubicBezTo>
                  <a:cubicBezTo>
                    <a:pt x="56695" y="24806"/>
                    <a:pt x="61912" y="22225"/>
                    <a:pt x="66675" y="19050"/>
                  </a:cubicBezTo>
                  <a:cubicBezTo>
                    <a:pt x="69056" y="17463"/>
                    <a:pt x="71012" y="14848"/>
                    <a:pt x="73818" y="14287"/>
                  </a:cubicBezTo>
                  <a:lnTo>
                    <a:pt x="85725" y="11906"/>
                  </a:lnTo>
                  <a:cubicBezTo>
                    <a:pt x="90475" y="11042"/>
                    <a:pt x="95299" y="10572"/>
                    <a:pt x="100012" y="9525"/>
                  </a:cubicBezTo>
                  <a:cubicBezTo>
                    <a:pt x="102462" y="8981"/>
                    <a:pt x="104695" y="7636"/>
                    <a:pt x="107156" y="7144"/>
                  </a:cubicBezTo>
                  <a:cubicBezTo>
                    <a:pt x="116625" y="5250"/>
                    <a:pt x="126206" y="3969"/>
                    <a:pt x="135731" y="2381"/>
                  </a:cubicBezTo>
                  <a:cubicBezTo>
                    <a:pt x="145939" y="679"/>
                    <a:pt x="156368" y="794"/>
                    <a:pt x="166687" y="0"/>
                  </a:cubicBezTo>
                  <a:cubicBezTo>
                    <a:pt x="188118" y="794"/>
                    <a:pt x="209574" y="1084"/>
                    <a:pt x="230981" y="2381"/>
                  </a:cubicBezTo>
                  <a:cubicBezTo>
                    <a:pt x="245815" y="3280"/>
                    <a:pt x="241691" y="4220"/>
                    <a:pt x="252412" y="7144"/>
                  </a:cubicBezTo>
                  <a:cubicBezTo>
                    <a:pt x="258727" y="8866"/>
                    <a:pt x="265253" y="9836"/>
                    <a:pt x="271462" y="11906"/>
                  </a:cubicBezTo>
                  <a:lnTo>
                    <a:pt x="285750" y="16669"/>
                  </a:lnTo>
                  <a:cubicBezTo>
                    <a:pt x="288131" y="17463"/>
                    <a:pt x="290805" y="17658"/>
                    <a:pt x="292893" y="19050"/>
                  </a:cubicBezTo>
                  <a:cubicBezTo>
                    <a:pt x="300971" y="24435"/>
                    <a:pt x="298014" y="21788"/>
                    <a:pt x="302418" y="26194"/>
                  </a:cubicBezTo>
                </a:path>
              </a:pathLst>
            </a:custGeom>
            <a:ln w="12700">
              <a:solidFill>
                <a:schemeClr val="tx1"/>
              </a:solidFill>
            </a:ln>
            <a:scene3d>
              <a:camera prst="orthographicFront">
                <a:rot lat="10800000" lon="19800000" rev="0"/>
              </a:camera>
              <a:lightRig rig="threePt" dir="t"/>
            </a:scene3d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1667" i="1"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29" name="TextBox 8">
            <a:extLst>
              <a:ext uri="{FF2B5EF4-FFF2-40B4-BE49-F238E27FC236}">
                <a16:creationId xmlns:a16="http://schemas.microsoft.com/office/drawing/2014/main" id="{A12A0832-1FCB-C7D3-395C-C2F9B165EA8B}"/>
              </a:ext>
            </a:extLst>
          </p:cNvPr>
          <p:cNvSpPr txBox="1"/>
          <p:nvPr/>
        </p:nvSpPr>
        <p:spPr>
          <a:xfrm>
            <a:off x="2105693" y="1480404"/>
            <a:ext cx="2665863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  <a:cs typeface="Times New Roman" pitchFamily="18" charset="0"/>
              </a:rPr>
              <a:t>根据实际情况确定</a:t>
            </a: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F1DED6C4-59DE-DE7B-405D-B17EB664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705" y="2778996"/>
            <a:ext cx="2193396" cy="48434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 anchor="ctr">
            <a:spAutoFit/>
          </a:bodyPr>
          <a:lstStyle/>
          <a:p>
            <a:pPr algn="ctr" eaLnBrk="0" hangingPunct="0"/>
            <a:r>
              <a:rPr lang="zh-CN" altLang="en-US" sz="2333" dirty="0">
                <a:latin typeface="黑体" panose="02010609060101010101" pitchFamily="49" charset="-122"/>
              </a:rPr>
              <a:t>不计半波损失</a:t>
            </a:r>
          </a:p>
        </p:txBody>
      </p:sp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5D28273D-433A-FD64-8BA8-7D21936BC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43646"/>
              </p:ext>
            </p:extLst>
          </p:nvPr>
        </p:nvGraphicFramePr>
        <p:xfrm>
          <a:off x="1425925" y="4294974"/>
          <a:ext cx="1572948" cy="50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11000" imgH="228600" progId="Equation.DSMT4">
                  <p:embed/>
                </p:oleObj>
              </mc:Choice>
              <mc:Fallback>
                <p:oleObj name="Equation" r:id="rId20" imgW="711000" imgH="228600" progId="Equation.DSMT4">
                  <p:embed/>
                  <p:pic>
                    <p:nvPicPr>
                      <p:cNvPr id="31" name="Object 9">
                        <a:extLst>
                          <a:ext uri="{FF2B5EF4-FFF2-40B4-BE49-F238E27FC236}">
                            <a16:creationId xmlns:a16="http://schemas.microsoft.com/office/drawing/2014/main" id="{5D28273D-433A-FD64-8BA8-7D21936BC0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925" y="4294974"/>
                        <a:ext cx="1572948" cy="50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16">
            <a:extLst>
              <a:ext uri="{FF2B5EF4-FFF2-40B4-BE49-F238E27FC236}">
                <a16:creationId xmlns:a16="http://schemas.microsoft.com/office/drawing/2014/main" id="{A05B0FE3-2111-F689-CC30-3A3CA585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61" y="4320031"/>
            <a:ext cx="2283354" cy="48434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 anchor="ctr">
            <a:spAutoFit/>
          </a:bodyPr>
          <a:lstStyle/>
          <a:p>
            <a:pPr algn="ctr" eaLnBrk="0" hangingPunct="0"/>
            <a:r>
              <a:rPr lang="zh-CN" altLang="en-US" sz="2333" dirty="0">
                <a:latin typeface="黑体" panose="02010609060101010101" pitchFamily="49" charset="-122"/>
              </a:rPr>
              <a:t>计入半波损失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588A379-070C-E3F8-BCAE-CBA11FED4657}"/>
              </a:ext>
            </a:extLst>
          </p:cNvPr>
          <p:cNvSpPr/>
          <p:nvPr/>
        </p:nvSpPr>
        <p:spPr bwMode="auto">
          <a:xfrm>
            <a:off x="6632447" y="1143202"/>
            <a:ext cx="193552" cy="194307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8E794CA-B986-98F3-B231-D57BF31E09E4}"/>
              </a:ext>
            </a:extLst>
          </p:cNvPr>
          <p:cNvSpPr/>
          <p:nvPr/>
        </p:nvSpPr>
        <p:spPr bwMode="auto">
          <a:xfrm>
            <a:off x="6898728" y="1558293"/>
            <a:ext cx="193552" cy="194307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C8D09561-3CF4-DCEE-B3EA-04BB84599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79" y="442733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6271A0-6C92-97F0-1BAC-44A9092B222F}"/>
              </a:ext>
            </a:extLst>
          </p:cNvPr>
          <p:cNvSpPr txBox="1"/>
          <p:nvPr/>
        </p:nvSpPr>
        <p:spPr>
          <a:xfrm>
            <a:off x="5796523" y="2803383"/>
            <a:ext cx="2223686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0" dirty="0">
                <a:solidFill>
                  <a:srgbClr val="0000FF"/>
                </a:solidFill>
              </a:rPr>
              <a:t>明纹</a:t>
            </a:r>
            <a:r>
              <a:rPr lang="en-US" altLang="zh-CN" sz="2330" i="1" dirty="0">
                <a:solidFill>
                  <a:srgbClr val="0000FF"/>
                </a:solidFill>
              </a:rPr>
              <a:t>k</a:t>
            </a:r>
            <a:r>
              <a:rPr lang="en-US" altLang="zh-CN" sz="2330" dirty="0">
                <a:solidFill>
                  <a:srgbClr val="0000FF"/>
                </a:solidFill>
              </a:rPr>
              <a:t>=0,1,2,3…</a:t>
            </a:r>
            <a:endParaRPr lang="zh-CN" altLang="en-US" sz="2330" dirty="0">
              <a:solidFill>
                <a:srgbClr val="0000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DA4571-C2EC-7983-EA79-A710BC723EBF}"/>
              </a:ext>
            </a:extLst>
          </p:cNvPr>
          <p:cNvSpPr txBox="1"/>
          <p:nvPr/>
        </p:nvSpPr>
        <p:spPr>
          <a:xfrm>
            <a:off x="5873874" y="4363101"/>
            <a:ext cx="1999265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0" dirty="0">
                <a:solidFill>
                  <a:srgbClr val="0000FF"/>
                </a:solidFill>
              </a:rPr>
              <a:t>明纹</a:t>
            </a:r>
            <a:r>
              <a:rPr lang="en-US" altLang="zh-CN" sz="2330" i="1" dirty="0">
                <a:solidFill>
                  <a:srgbClr val="0000FF"/>
                </a:solidFill>
              </a:rPr>
              <a:t>k</a:t>
            </a:r>
            <a:r>
              <a:rPr lang="en-US" altLang="zh-CN" sz="2330" dirty="0">
                <a:solidFill>
                  <a:srgbClr val="0000FF"/>
                </a:solidFill>
              </a:rPr>
              <a:t>=1,2,3…</a:t>
            </a:r>
            <a:endParaRPr lang="zh-CN" altLang="en-US" sz="2330" dirty="0">
              <a:solidFill>
                <a:srgbClr val="0000FF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C02608-D840-6CE9-0B54-F6EF9BB80CED}"/>
              </a:ext>
            </a:extLst>
          </p:cNvPr>
          <p:cNvSpPr txBox="1"/>
          <p:nvPr/>
        </p:nvSpPr>
        <p:spPr>
          <a:xfrm>
            <a:off x="5275846" y="4980961"/>
            <a:ext cx="2823209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0" dirty="0">
                <a:solidFill>
                  <a:srgbClr val="0000FF"/>
                </a:solidFill>
              </a:rPr>
              <a:t>暗纹均为</a:t>
            </a:r>
            <a:r>
              <a:rPr lang="en-US" altLang="zh-CN" sz="2330" i="1" dirty="0">
                <a:solidFill>
                  <a:srgbClr val="0000FF"/>
                </a:solidFill>
              </a:rPr>
              <a:t>k</a:t>
            </a:r>
            <a:r>
              <a:rPr lang="en-US" altLang="zh-CN" sz="2330" dirty="0">
                <a:solidFill>
                  <a:srgbClr val="0000FF"/>
                </a:solidFill>
              </a:rPr>
              <a:t>=0,1,2,3…</a:t>
            </a:r>
            <a:endParaRPr lang="zh-CN" altLang="en-US" sz="233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/>
      <p:bldP spid="37903" grpId="0"/>
      <p:bldP spid="5" grpId="0"/>
      <p:bldP spid="7" grpId="0"/>
      <p:bldP spid="2" grpId="0"/>
      <p:bldP spid="29" grpId="0"/>
      <p:bldP spid="29" grpId="1"/>
      <p:bldP spid="30" grpId="0"/>
      <p:bldP spid="32" grpId="0"/>
      <p:bldP spid="33" grpId="0" animBg="1"/>
      <p:bldP spid="34" grpId="0" animBg="1"/>
      <p:bldP spid="4" grpId="0"/>
      <p:bldP spid="28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8DF79C4B-B0DC-A36D-5E84-FF145B12B09C}"/>
              </a:ext>
            </a:extLst>
          </p:cNvPr>
          <p:cNvSpPr txBox="1"/>
          <p:nvPr/>
        </p:nvSpPr>
        <p:spPr>
          <a:xfrm>
            <a:off x="2089481" y="488459"/>
            <a:ext cx="4102753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33" dirty="0">
                <a:cs typeface="Times New Roman" pitchFamily="18" charset="0"/>
              </a:rPr>
              <a:t>2</a:t>
            </a:r>
            <a:r>
              <a:rPr lang="zh-CN" altLang="en-US" sz="2333" dirty="0">
                <a:cs typeface="Times New Roman" pitchFamily="18" charset="0"/>
              </a:rPr>
              <a:t>、只有</a:t>
            </a:r>
            <a:r>
              <a:rPr lang="zh-CN" altLang="en-US" sz="2333" dirty="0">
                <a:solidFill>
                  <a:srgbClr val="FF0000"/>
                </a:solidFill>
                <a:cs typeface="Times New Roman" pitchFamily="18" charset="0"/>
              </a:rPr>
              <a:t>两束</a:t>
            </a:r>
            <a:r>
              <a:rPr lang="zh-CN" altLang="en-US" sz="2333" dirty="0">
                <a:cs typeface="Times New Roman" pitchFamily="18" charset="0"/>
              </a:rPr>
              <a:t>反射光干涉吗？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84AF0-412B-B7AC-EFCE-5FCAE8FD96E4}"/>
              </a:ext>
            </a:extLst>
          </p:cNvPr>
          <p:cNvSpPr/>
          <p:nvPr/>
        </p:nvSpPr>
        <p:spPr bwMode="auto">
          <a:xfrm>
            <a:off x="2014379" y="2743791"/>
            <a:ext cx="4630230" cy="8255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FC77CF3-C10E-F257-DD6C-4DD96482F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83107"/>
              </p:ext>
            </p:extLst>
          </p:nvPr>
        </p:nvGraphicFramePr>
        <p:xfrm>
          <a:off x="6080818" y="3462131"/>
          <a:ext cx="45111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818" y="3462131"/>
                        <a:ext cx="45111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D12B34E-9A99-8B7E-4DCD-F222AD91C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58208"/>
              </p:ext>
            </p:extLst>
          </p:nvPr>
        </p:nvGraphicFramePr>
        <p:xfrm>
          <a:off x="6092333" y="2858628"/>
          <a:ext cx="45111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333" y="2858628"/>
                        <a:ext cx="45111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8A5F19D-AA30-2760-AC3C-62837094E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31544"/>
              </p:ext>
            </p:extLst>
          </p:nvPr>
        </p:nvGraphicFramePr>
        <p:xfrm>
          <a:off x="6092333" y="2213252"/>
          <a:ext cx="410104" cy="57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333" y="2213252"/>
                        <a:ext cx="410104" cy="57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6">
            <a:extLst>
              <a:ext uri="{FF2B5EF4-FFF2-40B4-BE49-F238E27FC236}">
                <a16:creationId xmlns:a16="http://schemas.microsoft.com/office/drawing/2014/main" id="{989C5039-12CD-B5E6-4C1F-4130634771E9}"/>
              </a:ext>
            </a:extLst>
          </p:cNvPr>
          <p:cNvSpPr txBox="1"/>
          <p:nvPr/>
        </p:nvSpPr>
        <p:spPr>
          <a:xfrm>
            <a:off x="3183859" y="2626051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A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126DCB-E605-A5B7-84F2-600F6EAB30E5}"/>
              </a:ext>
            </a:extLst>
          </p:cNvPr>
          <p:cNvCxnSpPr/>
          <p:nvPr/>
        </p:nvCxnSpPr>
        <p:spPr bwMode="auto">
          <a:xfrm flipV="1">
            <a:off x="3459026" y="1465928"/>
            <a:ext cx="4630" cy="20914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033A323-A6BE-65CD-6610-55504BAB868C}"/>
              </a:ext>
            </a:extLst>
          </p:cNvPr>
          <p:cNvCxnSpPr/>
          <p:nvPr/>
        </p:nvCxnSpPr>
        <p:spPr bwMode="auto">
          <a:xfrm>
            <a:off x="3459026" y="2731884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31">
            <a:extLst>
              <a:ext uri="{FF2B5EF4-FFF2-40B4-BE49-F238E27FC236}">
                <a16:creationId xmlns:a16="http://schemas.microsoft.com/office/drawing/2014/main" id="{EDBE284F-886E-6F39-292D-89F699C1D3A7}"/>
              </a:ext>
            </a:extLst>
          </p:cNvPr>
          <p:cNvSpPr txBox="1"/>
          <p:nvPr/>
        </p:nvSpPr>
        <p:spPr>
          <a:xfrm>
            <a:off x="3594799" y="3511082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B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DDA0B8-6775-A762-33EB-36313D89D471}"/>
              </a:ext>
            </a:extLst>
          </p:cNvPr>
          <p:cNvCxnSpPr/>
          <p:nvPr/>
        </p:nvCxnSpPr>
        <p:spPr bwMode="auto">
          <a:xfrm flipV="1">
            <a:off x="3910935" y="2743791"/>
            <a:ext cx="459846" cy="8141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34">
            <a:extLst>
              <a:ext uri="{FF2B5EF4-FFF2-40B4-BE49-F238E27FC236}">
                <a16:creationId xmlns:a16="http://schemas.microsoft.com/office/drawing/2014/main" id="{46EA0849-FA3D-D48E-AF3F-52146DA0C83E}"/>
              </a:ext>
            </a:extLst>
          </p:cNvPr>
          <p:cNvSpPr txBox="1"/>
          <p:nvPr/>
        </p:nvSpPr>
        <p:spPr>
          <a:xfrm>
            <a:off x="4369192" y="2626051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C166B92-4243-5460-A31A-A6A269D15325}"/>
              </a:ext>
            </a:extLst>
          </p:cNvPr>
          <p:cNvCxnSpPr/>
          <p:nvPr/>
        </p:nvCxnSpPr>
        <p:spPr bwMode="auto">
          <a:xfrm>
            <a:off x="4370780" y="2743791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0CA70DD-4852-44CE-5D05-254FAE16A3DC}"/>
              </a:ext>
            </a:extLst>
          </p:cNvPr>
          <p:cNvCxnSpPr/>
          <p:nvPr/>
        </p:nvCxnSpPr>
        <p:spPr bwMode="auto">
          <a:xfrm flipV="1">
            <a:off x="4821477" y="2743201"/>
            <a:ext cx="459846" cy="8141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57">
            <a:extLst>
              <a:ext uri="{FF2B5EF4-FFF2-40B4-BE49-F238E27FC236}">
                <a16:creationId xmlns:a16="http://schemas.microsoft.com/office/drawing/2014/main" id="{48FE426E-2BBD-547D-01B3-468DF42D5C15}"/>
              </a:ext>
            </a:extLst>
          </p:cNvPr>
          <p:cNvSpPr txBox="1"/>
          <p:nvPr/>
        </p:nvSpPr>
        <p:spPr>
          <a:xfrm>
            <a:off x="4555277" y="3511082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</a:t>
            </a:r>
          </a:p>
        </p:txBody>
      </p:sp>
      <p:sp>
        <p:nvSpPr>
          <p:cNvPr id="17" name="TextBox 58">
            <a:extLst>
              <a:ext uri="{FF2B5EF4-FFF2-40B4-BE49-F238E27FC236}">
                <a16:creationId xmlns:a16="http://schemas.microsoft.com/office/drawing/2014/main" id="{C53CAA18-73A9-3C80-F3F6-F7382B45F7B7}"/>
              </a:ext>
            </a:extLst>
          </p:cNvPr>
          <p:cNvSpPr txBox="1"/>
          <p:nvPr/>
        </p:nvSpPr>
        <p:spPr>
          <a:xfrm>
            <a:off x="5242358" y="2626051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130B41-ADE2-E800-9D83-5C7EDC3C676D}"/>
              </a:ext>
            </a:extLst>
          </p:cNvPr>
          <p:cNvCxnSpPr/>
          <p:nvPr/>
        </p:nvCxnSpPr>
        <p:spPr bwMode="auto">
          <a:xfrm>
            <a:off x="2067491" y="1465927"/>
            <a:ext cx="793750" cy="7309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B8140F-8F23-E614-EFCD-DAEFADB4B00E}"/>
              </a:ext>
            </a:extLst>
          </p:cNvPr>
          <p:cNvCxnSpPr/>
          <p:nvPr/>
        </p:nvCxnSpPr>
        <p:spPr bwMode="auto">
          <a:xfrm>
            <a:off x="2796749" y="2134083"/>
            <a:ext cx="652858" cy="59463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F287B00-C2BD-8739-D94C-99D4F94F5758}"/>
              </a:ext>
            </a:extLst>
          </p:cNvPr>
          <p:cNvGrpSpPr/>
          <p:nvPr/>
        </p:nvGrpSpPr>
        <p:grpSpPr>
          <a:xfrm>
            <a:off x="3474732" y="1465927"/>
            <a:ext cx="1286070" cy="1277102"/>
            <a:chOff x="6097637" y="2548356"/>
            <a:chExt cx="1543284" cy="1532522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2235853-6C13-4598-EF11-66F12739238F}"/>
                </a:ext>
              </a:extLst>
            </p:cNvPr>
            <p:cNvCxnSpPr/>
            <p:nvPr/>
          </p:nvCxnSpPr>
          <p:spPr bwMode="auto">
            <a:xfrm flipV="1">
              <a:off x="6097637" y="32685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2057465-551A-7122-B401-216B79016A9E}"/>
                </a:ext>
              </a:extLst>
            </p:cNvPr>
            <p:cNvCxnSpPr/>
            <p:nvPr/>
          </p:nvCxnSpPr>
          <p:spPr bwMode="auto">
            <a:xfrm flipV="1">
              <a:off x="6822272" y="2548356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C6E1CE-39B8-A982-A93A-895DD0B79B99}"/>
              </a:ext>
            </a:extLst>
          </p:cNvPr>
          <p:cNvGrpSpPr/>
          <p:nvPr/>
        </p:nvGrpSpPr>
        <p:grpSpPr>
          <a:xfrm>
            <a:off x="4369193" y="1495532"/>
            <a:ext cx="1286070" cy="1277102"/>
            <a:chOff x="6250037" y="2700756"/>
            <a:chExt cx="1543284" cy="153252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C65473A-BA35-1C3E-D3D3-2A7D8E75B735}"/>
                </a:ext>
              </a:extLst>
            </p:cNvPr>
            <p:cNvCxnSpPr/>
            <p:nvPr/>
          </p:nvCxnSpPr>
          <p:spPr bwMode="auto">
            <a:xfrm flipV="1">
              <a:off x="6250037" y="34209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1ADE16-D60E-6DD2-8287-636404719682}"/>
                </a:ext>
              </a:extLst>
            </p:cNvPr>
            <p:cNvCxnSpPr/>
            <p:nvPr/>
          </p:nvCxnSpPr>
          <p:spPr bwMode="auto">
            <a:xfrm flipV="1">
              <a:off x="6974672" y="2700756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4FD91C-FFFC-3A8C-E2D7-B7FE9647C05B}"/>
              </a:ext>
            </a:extLst>
          </p:cNvPr>
          <p:cNvGrpSpPr/>
          <p:nvPr/>
        </p:nvGrpSpPr>
        <p:grpSpPr>
          <a:xfrm>
            <a:off x="5273865" y="1467586"/>
            <a:ext cx="1286070" cy="1277102"/>
            <a:chOff x="6402437" y="2853156"/>
            <a:chExt cx="1543284" cy="153252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DBFC620-A109-AC1B-CA22-0A300556475B}"/>
                </a:ext>
              </a:extLst>
            </p:cNvPr>
            <p:cNvCxnSpPr/>
            <p:nvPr/>
          </p:nvCxnSpPr>
          <p:spPr bwMode="auto">
            <a:xfrm flipV="1">
              <a:off x="6402437" y="35733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2018C0C-AA22-3846-2609-29BADE18034F}"/>
                </a:ext>
              </a:extLst>
            </p:cNvPr>
            <p:cNvCxnSpPr/>
            <p:nvPr/>
          </p:nvCxnSpPr>
          <p:spPr bwMode="auto">
            <a:xfrm flipV="1">
              <a:off x="7127072" y="2853156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任意多边形 56">
            <a:extLst>
              <a:ext uri="{FF2B5EF4-FFF2-40B4-BE49-F238E27FC236}">
                <a16:creationId xmlns:a16="http://schemas.microsoft.com/office/drawing/2014/main" id="{A75FF8BD-695F-588F-ECC6-F97B1F62FABC}"/>
              </a:ext>
            </a:extLst>
          </p:cNvPr>
          <p:cNvSpPr/>
          <p:nvPr/>
        </p:nvSpPr>
        <p:spPr>
          <a:xfrm>
            <a:off x="3246365" y="2490796"/>
            <a:ext cx="214313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 i="1">
              <a:ea typeface="黑体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31921B8-E750-527F-A992-A76F90321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53031"/>
              </p:ext>
            </p:extLst>
          </p:nvPr>
        </p:nvGraphicFramePr>
        <p:xfrm>
          <a:off x="3200437" y="2136316"/>
          <a:ext cx="287073" cy="44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560" imgH="139680" progId="Equation.DSMT4">
                  <p:embed/>
                </p:oleObj>
              </mc:Choice>
              <mc:Fallback>
                <p:oleObj name="Equation" r:id="rId9" imgW="88560" imgH="139680" progId="Equation.DSMT4">
                  <p:embed/>
                  <p:pic>
                    <p:nvPicPr>
                      <p:cNvPr id="60" name="对象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37" y="2136316"/>
                        <a:ext cx="287073" cy="449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1D57713-09EE-572E-3BAC-E2E1BB0ED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77184"/>
              </p:ext>
            </p:extLst>
          </p:nvPr>
        </p:nvGraphicFramePr>
        <p:xfrm>
          <a:off x="3377708" y="3034576"/>
          <a:ext cx="35057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61" name="对象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708" y="3034576"/>
                        <a:ext cx="35057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任意多边形 61">
            <a:extLst>
              <a:ext uri="{FF2B5EF4-FFF2-40B4-BE49-F238E27FC236}">
                <a16:creationId xmlns:a16="http://schemas.microsoft.com/office/drawing/2014/main" id="{DC8D0173-CCEC-B839-229D-D2F0A52968AC}"/>
              </a:ext>
            </a:extLst>
          </p:cNvPr>
          <p:cNvSpPr/>
          <p:nvPr/>
        </p:nvSpPr>
        <p:spPr>
          <a:xfrm rot="9893432">
            <a:off x="3453932" y="3013506"/>
            <a:ext cx="178202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10800000" lon="198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 i="1">
              <a:ea typeface="黑体" pitchFamily="2" charset="-122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CDB5CE5-5B77-E9E0-BF18-045A05FB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14054"/>
              </p:ext>
            </p:extLst>
          </p:nvPr>
        </p:nvGraphicFramePr>
        <p:xfrm>
          <a:off x="4250708" y="1866710"/>
          <a:ext cx="343958" cy="45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708" y="1866710"/>
                        <a:ext cx="343958" cy="459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D9C088F-6F0D-D82F-2B45-CAF778CBF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3935"/>
              </p:ext>
            </p:extLst>
          </p:nvPr>
        </p:nvGraphicFramePr>
        <p:xfrm>
          <a:off x="5128319" y="1866709"/>
          <a:ext cx="371739" cy="45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03040" progId="Equation.DSMT4">
                  <p:embed/>
                </p:oleObj>
              </mc:Choice>
              <mc:Fallback>
                <p:oleObj name="Equation" r:id="rId15" imgW="164880" imgH="2030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319" y="1866709"/>
                        <a:ext cx="371739" cy="459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B91B23E5-892C-E926-2AB6-FD23076DE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82466"/>
              </p:ext>
            </p:extLst>
          </p:nvPr>
        </p:nvGraphicFramePr>
        <p:xfrm>
          <a:off x="2254406" y="1866709"/>
          <a:ext cx="373063" cy="45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406" y="1866709"/>
                        <a:ext cx="373063" cy="459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7A75B0D-C3D0-A249-4A0C-5476C8DBB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34945"/>
              </p:ext>
            </p:extLst>
          </p:nvPr>
        </p:nvGraphicFramePr>
        <p:xfrm>
          <a:off x="6080819" y="1866710"/>
          <a:ext cx="373063" cy="45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203040" progId="Equation.DSMT4">
                  <p:embed/>
                </p:oleObj>
              </mc:Choice>
              <mc:Fallback>
                <p:oleObj name="Equation" r:id="rId19" imgW="16488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819" y="1866710"/>
                        <a:ext cx="373063" cy="459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40">
            <a:extLst>
              <a:ext uri="{FF2B5EF4-FFF2-40B4-BE49-F238E27FC236}">
                <a16:creationId xmlns:a16="http://schemas.microsoft.com/office/drawing/2014/main" id="{32E495D8-8CE1-6690-5311-7F7E2944E2FB}"/>
              </a:ext>
            </a:extLst>
          </p:cNvPr>
          <p:cNvSpPr txBox="1"/>
          <p:nvPr/>
        </p:nvSpPr>
        <p:spPr>
          <a:xfrm>
            <a:off x="4498333" y="924143"/>
            <a:ext cx="2061603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</a:rPr>
              <a:t>存在多束干涉</a:t>
            </a:r>
            <a:endParaRPr lang="en-US" altLang="zh-CN" sz="2333" dirty="0">
              <a:solidFill>
                <a:srgbClr val="FF0000"/>
              </a:solidFill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3513B05-FB28-534B-43ED-6D4F3E7DD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70684"/>
              </p:ext>
            </p:extLst>
          </p:nvPr>
        </p:nvGraphicFramePr>
        <p:xfrm>
          <a:off x="995363" y="3856038"/>
          <a:ext cx="16129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74360" imgH="368280" progId="Equation.DSMT4">
                  <p:embed/>
                </p:oleObj>
              </mc:Choice>
              <mc:Fallback>
                <p:oleObj name="Equation" r:id="rId21" imgW="774360" imgH="3682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56038"/>
                        <a:ext cx="1612900" cy="766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F3CE5483-993C-6F0D-7EEF-E9DB57863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01961"/>
              </p:ext>
            </p:extLst>
          </p:nvPr>
        </p:nvGraphicFramePr>
        <p:xfrm>
          <a:off x="2573338" y="4060825"/>
          <a:ext cx="7254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55320" imgH="164880" progId="Equation.DSMT4">
                  <p:embed/>
                </p:oleObj>
              </mc:Choice>
              <mc:Fallback>
                <p:oleObj name="Equation" r:id="rId23" imgW="355320" imgH="1648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060825"/>
                        <a:ext cx="725487" cy="33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FF7BBDBD-E5FD-456A-E63C-5D005B285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72819"/>
              </p:ext>
            </p:extLst>
          </p:nvPr>
        </p:nvGraphicFramePr>
        <p:xfrm>
          <a:off x="1115616" y="4767845"/>
          <a:ext cx="1187338" cy="39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09480" imgH="203040" progId="Equation.DSMT4">
                  <p:embed/>
                </p:oleObj>
              </mc:Choice>
              <mc:Fallback>
                <p:oleObj name="Equation" r:id="rId25" imgW="60948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67845"/>
                        <a:ext cx="1187338" cy="396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7EF26DCB-02A6-E1B7-D7FC-B511B6D8B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27896"/>
              </p:ext>
            </p:extLst>
          </p:nvPr>
        </p:nvGraphicFramePr>
        <p:xfrm>
          <a:off x="2942878" y="4747285"/>
          <a:ext cx="4095693" cy="42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81080" imgH="203040" progId="Equation.DSMT4">
                  <p:embed/>
                </p:oleObj>
              </mc:Choice>
              <mc:Fallback>
                <p:oleObj name="Equation" r:id="rId27" imgW="198108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878" y="4747285"/>
                        <a:ext cx="4095693" cy="42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55">
            <a:extLst>
              <a:ext uri="{FF2B5EF4-FFF2-40B4-BE49-F238E27FC236}">
                <a16:creationId xmlns:a16="http://schemas.microsoft.com/office/drawing/2014/main" id="{ACF82D72-3E62-1ADA-4356-8742CB75D7A8}"/>
              </a:ext>
            </a:extLst>
          </p:cNvPr>
          <p:cNvSpPr txBox="1"/>
          <p:nvPr/>
        </p:nvSpPr>
        <p:spPr>
          <a:xfrm>
            <a:off x="6559936" y="913284"/>
            <a:ext cx="1432589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accent2"/>
                </a:solidFill>
              </a:rPr>
              <a:t>可不考虑</a:t>
            </a:r>
            <a:endParaRPr lang="en-US" altLang="zh-CN" sz="2333" dirty="0">
              <a:solidFill>
                <a:schemeClr val="accent2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94386F3-E944-67D1-92B8-428E2EEE4145}"/>
              </a:ext>
            </a:extLst>
          </p:cNvPr>
          <p:cNvSpPr txBox="1"/>
          <p:nvPr/>
        </p:nvSpPr>
        <p:spPr>
          <a:xfrm>
            <a:off x="7129621" y="2739922"/>
            <a:ext cx="1624670" cy="81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33" i="1" dirty="0"/>
              <a:t>n</a:t>
            </a:r>
            <a:r>
              <a:rPr lang="en-US" altLang="zh-CN" sz="2333" baseline="-25000" dirty="0"/>
              <a:t>2</a:t>
            </a:r>
            <a:r>
              <a:rPr lang="en-US" altLang="zh-CN" sz="2333" dirty="0"/>
              <a:t>=1.5</a:t>
            </a:r>
          </a:p>
          <a:p>
            <a:r>
              <a:rPr lang="en-US" altLang="zh-CN" sz="2333" i="1" dirty="0"/>
              <a:t>n</a:t>
            </a:r>
            <a:r>
              <a:rPr lang="en-US" altLang="zh-CN" sz="2333" baseline="-25000" dirty="0"/>
              <a:t>1</a:t>
            </a:r>
            <a:r>
              <a:rPr lang="en-US" altLang="zh-CN" sz="2333" dirty="0"/>
              <a:t>=</a:t>
            </a:r>
            <a:r>
              <a:rPr lang="en-US" altLang="zh-CN" sz="2333" i="1" dirty="0"/>
              <a:t>n</a:t>
            </a:r>
            <a:r>
              <a:rPr lang="en-US" altLang="zh-CN" sz="2333" baseline="-25000" dirty="0"/>
              <a:t>3</a:t>
            </a:r>
            <a:r>
              <a:rPr lang="en-US" altLang="zh-CN" sz="2333" dirty="0"/>
              <a:t> = 1</a:t>
            </a:r>
            <a:endParaRPr lang="zh-CN" altLang="en-US" sz="2333" dirty="0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2140459-7783-0B5B-90FA-0BCDB5A01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60595"/>
              </p:ext>
            </p:extLst>
          </p:nvPr>
        </p:nvGraphicFramePr>
        <p:xfrm>
          <a:off x="6944454" y="4747286"/>
          <a:ext cx="1457854" cy="41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11000" imgH="203040" progId="Equation.DSMT4">
                  <p:embed/>
                </p:oleObj>
              </mc:Choice>
              <mc:Fallback>
                <p:oleObj name="Equation" r:id="rId29" imgW="711000" imgH="20304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E4301100-BA24-0C2F-9751-FC3810F80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454" y="4747286"/>
                        <a:ext cx="1457854" cy="41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91BC66DF-D43B-C887-4DA7-87136CF21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040392"/>
              </p:ext>
            </p:extLst>
          </p:nvPr>
        </p:nvGraphicFramePr>
        <p:xfrm>
          <a:off x="4250708" y="1872368"/>
          <a:ext cx="343958" cy="45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203040" progId="Equation.DSMT4">
                  <p:embed/>
                </p:oleObj>
              </mc:Choice>
              <mc:Fallback>
                <p:oleObj name="Equation" r:id="rId31" imgW="15228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CDB5CE5-5B77-E9E0-BF18-045A05FB4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708" y="1872368"/>
                        <a:ext cx="343958" cy="459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77DBD46B-9675-7EC5-18B8-43C604D69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70693"/>
              </p:ext>
            </p:extLst>
          </p:nvPr>
        </p:nvGraphicFramePr>
        <p:xfrm>
          <a:off x="5129604" y="1864204"/>
          <a:ext cx="371739" cy="45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203040" progId="Equation.DSMT4">
                  <p:embed/>
                </p:oleObj>
              </mc:Choice>
              <mc:Fallback>
                <p:oleObj name="Equation" r:id="rId33" imgW="16488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D9C088F-6F0D-D82F-2B45-CAF778CBF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604" y="1864204"/>
                        <a:ext cx="371739" cy="459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12">
            <a:extLst>
              <a:ext uri="{FF2B5EF4-FFF2-40B4-BE49-F238E27FC236}">
                <a16:creationId xmlns:a16="http://schemas.microsoft.com/office/drawing/2014/main" id="{4DD3DB2C-B11A-D448-6D69-BE52B412A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79" y="442733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C83DDA-A100-F414-5CDA-0D0408B13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73903"/>
              </p:ext>
            </p:extLst>
          </p:nvPr>
        </p:nvGraphicFramePr>
        <p:xfrm>
          <a:off x="3506107" y="4067532"/>
          <a:ext cx="1209909" cy="43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571320" imgH="203040" progId="Equation.DSMT4">
                  <p:embed/>
                </p:oleObj>
              </mc:Choice>
              <mc:Fallback>
                <p:oleObj name="Equation" r:id="rId35" imgW="571320" imgH="2030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5DA6382E-1D93-4BC8-EF33-902ED8BD7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107" y="4067532"/>
                        <a:ext cx="1209909" cy="43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C17D6BEA-F498-1E71-B519-1B6CED46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36717"/>
              </p:ext>
            </p:extLst>
          </p:nvPr>
        </p:nvGraphicFramePr>
        <p:xfrm>
          <a:off x="6372200" y="4069721"/>
          <a:ext cx="1208543" cy="43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571320" imgH="203040" progId="Equation.DSMT4">
                  <p:embed/>
                </p:oleObj>
              </mc:Choice>
              <mc:Fallback>
                <p:oleObj name="Equation" r:id="rId37" imgW="571320" imgH="20304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E4301100-BA24-0C2F-9751-FC3810F80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069721"/>
                        <a:ext cx="1208543" cy="430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ED55B30C-A3BE-C36C-EDAB-26212EC5E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11809"/>
              </p:ext>
            </p:extLst>
          </p:nvPr>
        </p:nvGraphicFramePr>
        <p:xfrm>
          <a:off x="4728883" y="4093179"/>
          <a:ext cx="644556" cy="34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04560" imgH="164880" progId="Equation.DSMT4">
                  <p:embed/>
                </p:oleObj>
              </mc:Choice>
              <mc:Fallback>
                <p:oleObj name="Equation" r:id="rId39" imgW="304560" imgH="1648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44889A11-E66A-F0A3-8F5C-694D597AC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883" y="4093179"/>
                        <a:ext cx="644556" cy="349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EDA8F57-134F-EB03-BC42-AC712D4BD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12156"/>
              </p:ext>
            </p:extLst>
          </p:nvPr>
        </p:nvGraphicFramePr>
        <p:xfrm>
          <a:off x="5364088" y="4071525"/>
          <a:ext cx="1047405" cy="43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95000" imgH="203040" progId="Equation.DSMT4">
                  <p:embed/>
                </p:oleObj>
              </mc:Choice>
              <mc:Fallback>
                <p:oleObj name="Equation" r:id="rId41" imgW="49500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CBCFF06-B639-BDE9-8DD5-21DA16909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071525"/>
                        <a:ext cx="1047405" cy="43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1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/>
      <p:bldP spid="11" grpId="0"/>
      <p:bldP spid="13" grpId="0"/>
      <p:bldP spid="16" grpId="0"/>
      <p:bldP spid="17" grpId="0"/>
      <p:bldP spid="29" grpId="0" animBg="1"/>
      <p:bldP spid="32" grpId="0" animBg="1"/>
      <p:bldP spid="37" grpId="0"/>
      <p:bldP spid="37" grpId="1"/>
      <p:bldP spid="43" grpId="0"/>
      <p:bldP spid="43" grpId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46294" y="569274"/>
            <a:ext cx="4063768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33" dirty="0">
                <a:cs typeface="Times New Roman" pitchFamily="18" charset="0"/>
              </a:rPr>
              <a:t>3</a:t>
            </a:r>
            <a:r>
              <a:rPr lang="zh-CN" altLang="en-US" sz="2333" dirty="0">
                <a:cs typeface="Times New Roman" pitchFamily="18" charset="0"/>
              </a:rPr>
              <a:t>、</a:t>
            </a:r>
            <a:r>
              <a:rPr lang="zh-CN" altLang="en-US" sz="2333" dirty="0">
                <a:solidFill>
                  <a:schemeClr val="tx2"/>
                </a:solidFill>
                <a:cs typeface="Times New Roman" pitchFamily="18" charset="0"/>
              </a:rPr>
              <a:t>透射</a:t>
            </a:r>
            <a:r>
              <a:rPr lang="zh-CN" altLang="en-US" sz="2333" dirty="0">
                <a:cs typeface="Times New Roman" pitchFamily="18" charset="0"/>
              </a:rPr>
              <a:t>光存在</a:t>
            </a:r>
            <a:r>
              <a:rPr lang="zh-CN" altLang="en-US" sz="2333" dirty="0">
                <a:solidFill>
                  <a:schemeClr val="tx2"/>
                </a:solidFill>
                <a:cs typeface="Times New Roman" pitchFamily="18" charset="0"/>
              </a:rPr>
              <a:t>干涉</a:t>
            </a:r>
            <a:r>
              <a:rPr lang="zh-CN" altLang="en-US" sz="2333" dirty="0">
                <a:cs typeface="Times New Roman" pitchFamily="18" charset="0"/>
              </a:rPr>
              <a:t>现象吗？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2067" y="1135038"/>
            <a:ext cx="277928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accent2"/>
                </a:solidFill>
              </a:rPr>
              <a:t>与反射光干涉互补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031607" y="2666492"/>
            <a:ext cx="3600399" cy="8255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19562" y="3553648"/>
          <a:ext cx="45111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2" y="3553648"/>
                        <a:ext cx="451114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119562" y="2781064"/>
          <a:ext cx="45111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2" y="2781064"/>
                        <a:ext cx="45111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19562" y="2071981"/>
          <a:ext cx="410104" cy="57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2" y="2071981"/>
                        <a:ext cx="410104" cy="57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93314" y="2548752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A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 flipV="1">
            <a:off x="2068481" y="1717374"/>
            <a:ext cx="4630" cy="17627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2068481" y="2654585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任意多边形 30"/>
          <p:cNvSpPr/>
          <p:nvPr/>
        </p:nvSpPr>
        <p:spPr>
          <a:xfrm>
            <a:off x="2073111" y="2933473"/>
            <a:ext cx="131143" cy="40332"/>
          </a:xfrm>
          <a:custGeom>
            <a:avLst/>
            <a:gdLst>
              <a:gd name="connsiteX0" fmla="*/ 0 w 157372"/>
              <a:gd name="connsiteY0" fmla="*/ 9525 h 33337"/>
              <a:gd name="connsiteX1" fmla="*/ 28575 w 157372"/>
              <a:gd name="connsiteY1" fmla="*/ 28575 h 33337"/>
              <a:gd name="connsiteX2" fmla="*/ 42863 w 157372"/>
              <a:gd name="connsiteY2" fmla="*/ 33337 h 33337"/>
              <a:gd name="connsiteX3" fmla="*/ 130969 w 157372"/>
              <a:gd name="connsiteY3" fmla="*/ 28575 h 33337"/>
              <a:gd name="connsiteX4" fmla="*/ 147638 w 157372"/>
              <a:gd name="connsiteY4" fmla="*/ 23812 h 33337"/>
              <a:gd name="connsiteX5" fmla="*/ 154782 w 157372"/>
              <a:gd name="connsiteY5" fmla="*/ 19050 h 33337"/>
              <a:gd name="connsiteX6" fmla="*/ 157163 w 157372"/>
              <a:gd name="connsiteY6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372" h="33337">
                <a:moveTo>
                  <a:pt x="0" y="9525"/>
                </a:moveTo>
                <a:cubicBezTo>
                  <a:pt x="9382" y="17030"/>
                  <a:pt x="17320" y="24073"/>
                  <a:pt x="28575" y="28575"/>
                </a:cubicBezTo>
                <a:cubicBezTo>
                  <a:pt x="33236" y="30439"/>
                  <a:pt x="42863" y="33337"/>
                  <a:pt x="42863" y="33337"/>
                </a:cubicBezTo>
                <a:cubicBezTo>
                  <a:pt x="96155" y="31672"/>
                  <a:pt x="98437" y="35805"/>
                  <a:pt x="130969" y="28575"/>
                </a:cubicBezTo>
                <a:cubicBezTo>
                  <a:pt x="133711" y="27966"/>
                  <a:pt x="144459" y="25401"/>
                  <a:pt x="147638" y="23812"/>
                </a:cubicBezTo>
                <a:cubicBezTo>
                  <a:pt x="150198" y="22532"/>
                  <a:pt x="152401" y="20637"/>
                  <a:pt x="154782" y="19050"/>
                </a:cubicBezTo>
                <a:cubicBezTo>
                  <a:pt x="158418" y="8141"/>
                  <a:pt x="157163" y="14416"/>
                  <a:pt x="157163" y="0"/>
                </a:cubicBezTo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977200" y="3091871"/>
          <a:ext cx="369093" cy="40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200" y="3091871"/>
                        <a:ext cx="369093" cy="408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4254" y="3433783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B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507689" y="3480676"/>
            <a:ext cx="1066817" cy="9772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2520390" y="2666492"/>
            <a:ext cx="459846" cy="8141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978647" y="256891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</a:t>
            </a: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2980235" y="2666492"/>
            <a:ext cx="439208" cy="825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3394003" y="3453047"/>
            <a:ext cx="793750" cy="7309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3413110" y="317742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E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 flipH="1" flipV="1">
            <a:off x="2558796" y="2194759"/>
            <a:ext cx="419852" cy="471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V="1">
            <a:off x="2980235" y="3480086"/>
            <a:ext cx="420796" cy="4520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2346293" y="187355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5488" y="3853408"/>
            <a:ext cx="3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F</a:t>
            </a:r>
          </a:p>
        </p:txBody>
      </p:sp>
      <p:grpSp>
        <p:nvGrpSpPr>
          <p:cNvPr id="59" name="组合 58"/>
          <p:cNvGrpSpPr/>
          <p:nvPr/>
        </p:nvGrpSpPr>
        <p:grpSpPr>
          <a:xfrm rot="150198">
            <a:off x="2505264" y="2232481"/>
            <a:ext cx="101203" cy="51593"/>
            <a:chOff x="4550569" y="3569495"/>
            <a:chExt cx="121444" cy="61912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4550569" y="3569495"/>
              <a:ext cx="61328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4614278" y="3569495"/>
              <a:ext cx="57735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组合 69"/>
          <p:cNvGrpSpPr/>
          <p:nvPr/>
        </p:nvGrpSpPr>
        <p:grpSpPr>
          <a:xfrm rot="10572551">
            <a:off x="2943001" y="3812741"/>
            <a:ext cx="101203" cy="51593"/>
            <a:chOff x="4550569" y="3569495"/>
            <a:chExt cx="121444" cy="61912"/>
          </a:xfrm>
        </p:grpSpPr>
        <p:cxnSp>
          <p:nvCxnSpPr>
            <p:cNvPr id="71" name="直接连接符 70"/>
            <p:cNvCxnSpPr/>
            <p:nvPr/>
          </p:nvCxnSpPr>
          <p:spPr bwMode="auto">
            <a:xfrm>
              <a:off x="4550569" y="3569495"/>
              <a:ext cx="61328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/>
            <p:cNvCxnSpPr/>
            <p:nvPr/>
          </p:nvCxnSpPr>
          <p:spPr bwMode="auto">
            <a:xfrm flipV="1">
              <a:off x="4614278" y="3569495"/>
              <a:ext cx="57735" cy="61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7" name="直接箭头连接符 46"/>
          <p:cNvCxnSpPr/>
          <p:nvPr/>
        </p:nvCxnSpPr>
        <p:spPr bwMode="auto">
          <a:xfrm>
            <a:off x="1031607" y="1719220"/>
            <a:ext cx="439002" cy="40737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1406116" y="2063840"/>
            <a:ext cx="652858" cy="59463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073111" y="1717373"/>
            <a:ext cx="945485" cy="940472"/>
            <a:chOff x="6097637" y="2952312"/>
            <a:chExt cx="1134582" cy="1128566"/>
          </a:xfrm>
        </p:grpSpPr>
        <p:cxnSp>
          <p:nvCxnSpPr>
            <p:cNvPr id="52" name="直接箭头连接符 51"/>
            <p:cNvCxnSpPr/>
            <p:nvPr/>
          </p:nvCxnSpPr>
          <p:spPr bwMode="auto">
            <a:xfrm flipV="1">
              <a:off x="6097637" y="32685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6822272" y="2952312"/>
              <a:ext cx="409947" cy="4083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组合 53"/>
          <p:cNvGrpSpPr/>
          <p:nvPr/>
        </p:nvGrpSpPr>
        <p:grpSpPr>
          <a:xfrm>
            <a:off x="2980235" y="1798943"/>
            <a:ext cx="871685" cy="857055"/>
            <a:chOff x="6097637" y="3052412"/>
            <a:chExt cx="1046022" cy="102846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6097637" y="3268534"/>
              <a:ext cx="818649" cy="8123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6822272" y="3052412"/>
              <a:ext cx="321387" cy="3082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" name="任意多边形 61"/>
          <p:cNvSpPr/>
          <p:nvPr/>
        </p:nvSpPr>
        <p:spPr>
          <a:xfrm>
            <a:off x="1857949" y="2422208"/>
            <a:ext cx="214313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1797649" y="2065917"/>
          <a:ext cx="287073" cy="44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560" imgH="139680" progId="Equation.DSMT4">
                  <p:embed/>
                </p:oleObj>
              </mc:Choice>
              <mc:Fallback>
                <p:oleObj name="Equation" r:id="rId11" imgW="88560" imgH="139680" progId="Equation.DSMT4">
                  <p:embed/>
                  <p:pic>
                    <p:nvPicPr>
                      <p:cNvPr id="63" name="对象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649" y="2065917"/>
                        <a:ext cx="287073" cy="449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378177" y="1133266"/>
            <a:ext cx="909274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</a:rPr>
              <a:t>存在</a:t>
            </a:r>
            <a:endParaRPr lang="en-US" altLang="zh-CN" sz="2333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72067" y="1837387"/>
          <a:ext cx="1510620" cy="50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3160" imgH="177480" progId="Equation.DSMT4">
                  <p:embed/>
                </p:oleObj>
              </mc:Choice>
              <mc:Fallback>
                <p:oleObj name="Equation" r:id="rId13" imgW="533160" imgH="1774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67" y="1837387"/>
                        <a:ext cx="1510620" cy="502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52054" y="4741930"/>
          <a:ext cx="1637771" cy="35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11200" imgH="495000" progId="Equation.DSMT4">
                  <p:embed/>
                </p:oleObj>
              </mc:Choice>
              <mc:Fallback>
                <p:oleObj name="Equation" r:id="rId15" imgW="2311200" imgH="4950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054" y="4741930"/>
                        <a:ext cx="1637771" cy="350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连接符 66"/>
          <p:cNvCxnSpPr/>
          <p:nvPr/>
        </p:nvCxnSpPr>
        <p:spPr bwMode="auto">
          <a:xfrm flipV="1">
            <a:off x="2515902" y="2665556"/>
            <a:ext cx="4630" cy="17627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任意多边形 67"/>
          <p:cNvSpPr/>
          <p:nvPr/>
        </p:nvSpPr>
        <p:spPr>
          <a:xfrm>
            <a:off x="2356537" y="3139329"/>
            <a:ext cx="163853" cy="38099"/>
          </a:xfrm>
          <a:custGeom>
            <a:avLst/>
            <a:gdLst>
              <a:gd name="connsiteX0" fmla="*/ 0 w 302418"/>
              <a:gd name="connsiteY0" fmla="*/ 90487 h 90487"/>
              <a:gd name="connsiteX1" fmla="*/ 9525 w 302418"/>
              <a:gd name="connsiteY1" fmla="*/ 78581 h 90487"/>
              <a:gd name="connsiteX2" fmla="*/ 26193 w 302418"/>
              <a:gd name="connsiteY2" fmla="*/ 64294 h 90487"/>
              <a:gd name="connsiteX3" fmla="*/ 35718 w 302418"/>
              <a:gd name="connsiteY3" fmla="*/ 50006 h 90487"/>
              <a:gd name="connsiteX4" fmla="*/ 40481 w 302418"/>
              <a:gd name="connsiteY4" fmla="*/ 42862 h 90487"/>
              <a:gd name="connsiteX5" fmla="*/ 47625 w 302418"/>
              <a:gd name="connsiteY5" fmla="*/ 35719 h 90487"/>
              <a:gd name="connsiteX6" fmla="*/ 52387 w 302418"/>
              <a:gd name="connsiteY6" fmla="*/ 28575 h 90487"/>
              <a:gd name="connsiteX7" fmla="*/ 66675 w 302418"/>
              <a:gd name="connsiteY7" fmla="*/ 19050 h 90487"/>
              <a:gd name="connsiteX8" fmla="*/ 73818 w 302418"/>
              <a:gd name="connsiteY8" fmla="*/ 14287 h 90487"/>
              <a:gd name="connsiteX9" fmla="*/ 85725 w 302418"/>
              <a:gd name="connsiteY9" fmla="*/ 11906 h 90487"/>
              <a:gd name="connsiteX10" fmla="*/ 100012 w 302418"/>
              <a:gd name="connsiteY10" fmla="*/ 9525 h 90487"/>
              <a:gd name="connsiteX11" fmla="*/ 107156 w 302418"/>
              <a:gd name="connsiteY11" fmla="*/ 7144 h 90487"/>
              <a:gd name="connsiteX12" fmla="*/ 135731 w 302418"/>
              <a:gd name="connsiteY12" fmla="*/ 2381 h 90487"/>
              <a:gd name="connsiteX13" fmla="*/ 166687 w 302418"/>
              <a:gd name="connsiteY13" fmla="*/ 0 h 90487"/>
              <a:gd name="connsiteX14" fmla="*/ 230981 w 302418"/>
              <a:gd name="connsiteY14" fmla="*/ 2381 h 90487"/>
              <a:gd name="connsiteX15" fmla="*/ 252412 w 302418"/>
              <a:gd name="connsiteY15" fmla="*/ 7144 h 90487"/>
              <a:gd name="connsiteX16" fmla="*/ 271462 w 302418"/>
              <a:gd name="connsiteY16" fmla="*/ 11906 h 90487"/>
              <a:gd name="connsiteX17" fmla="*/ 285750 w 302418"/>
              <a:gd name="connsiteY17" fmla="*/ 16669 h 90487"/>
              <a:gd name="connsiteX18" fmla="*/ 292893 w 302418"/>
              <a:gd name="connsiteY18" fmla="*/ 19050 h 90487"/>
              <a:gd name="connsiteX19" fmla="*/ 302418 w 302418"/>
              <a:gd name="connsiteY19" fmla="*/ 26194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18" h="90487">
                <a:moveTo>
                  <a:pt x="0" y="90487"/>
                </a:moveTo>
                <a:cubicBezTo>
                  <a:pt x="3175" y="86518"/>
                  <a:pt x="5931" y="82175"/>
                  <a:pt x="9525" y="78581"/>
                </a:cubicBezTo>
                <a:cubicBezTo>
                  <a:pt x="20706" y="67400"/>
                  <a:pt x="17124" y="75954"/>
                  <a:pt x="26193" y="64294"/>
                </a:cubicBezTo>
                <a:cubicBezTo>
                  <a:pt x="29707" y="59776"/>
                  <a:pt x="32543" y="54769"/>
                  <a:pt x="35718" y="50006"/>
                </a:cubicBezTo>
                <a:cubicBezTo>
                  <a:pt x="37306" y="47625"/>
                  <a:pt x="38457" y="44886"/>
                  <a:pt x="40481" y="42862"/>
                </a:cubicBezTo>
                <a:cubicBezTo>
                  <a:pt x="42862" y="40481"/>
                  <a:pt x="45469" y="38306"/>
                  <a:pt x="47625" y="35719"/>
                </a:cubicBezTo>
                <a:cubicBezTo>
                  <a:pt x="49457" y="33520"/>
                  <a:pt x="50233" y="30460"/>
                  <a:pt x="52387" y="28575"/>
                </a:cubicBezTo>
                <a:cubicBezTo>
                  <a:pt x="56695" y="24806"/>
                  <a:pt x="61912" y="22225"/>
                  <a:pt x="66675" y="19050"/>
                </a:cubicBezTo>
                <a:cubicBezTo>
                  <a:pt x="69056" y="17463"/>
                  <a:pt x="71012" y="14848"/>
                  <a:pt x="73818" y="14287"/>
                </a:cubicBezTo>
                <a:lnTo>
                  <a:pt x="85725" y="11906"/>
                </a:lnTo>
                <a:cubicBezTo>
                  <a:pt x="90475" y="11042"/>
                  <a:pt x="95299" y="10572"/>
                  <a:pt x="100012" y="9525"/>
                </a:cubicBezTo>
                <a:cubicBezTo>
                  <a:pt x="102462" y="8981"/>
                  <a:pt x="104695" y="7636"/>
                  <a:pt x="107156" y="7144"/>
                </a:cubicBezTo>
                <a:cubicBezTo>
                  <a:pt x="116625" y="5250"/>
                  <a:pt x="126206" y="3969"/>
                  <a:pt x="135731" y="2381"/>
                </a:cubicBezTo>
                <a:cubicBezTo>
                  <a:pt x="145939" y="679"/>
                  <a:pt x="156368" y="794"/>
                  <a:pt x="166687" y="0"/>
                </a:cubicBezTo>
                <a:cubicBezTo>
                  <a:pt x="188118" y="794"/>
                  <a:pt x="209574" y="1084"/>
                  <a:pt x="230981" y="2381"/>
                </a:cubicBezTo>
                <a:cubicBezTo>
                  <a:pt x="245815" y="3280"/>
                  <a:pt x="241691" y="4220"/>
                  <a:pt x="252412" y="7144"/>
                </a:cubicBezTo>
                <a:cubicBezTo>
                  <a:pt x="258727" y="8866"/>
                  <a:pt x="265253" y="9836"/>
                  <a:pt x="271462" y="11906"/>
                </a:cubicBezTo>
                <a:lnTo>
                  <a:pt x="285750" y="16669"/>
                </a:lnTo>
                <a:cubicBezTo>
                  <a:pt x="288131" y="17463"/>
                  <a:pt x="290805" y="17658"/>
                  <a:pt x="292893" y="19050"/>
                </a:cubicBezTo>
                <a:cubicBezTo>
                  <a:pt x="300971" y="24435"/>
                  <a:pt x="298014" y="21788"/>
                  <a:pt x="302418" y="26194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51121" y="2797494"/>
          <a:ext cx="369094" cy="40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21" y="2797494"/>
                        <a:ext cx="369094" cy="408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38463" y="3607345"/>
          <a:ext cx="410104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63" y="3607345"/>
                        <a:ext cx="410104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任意多边形 68"/>
          <p:cNvSpPr/>
          <p:nvPr/>
        </p:nvSpPr>
        <p:spPr>
          <a:xfrm>
            <a:off x="2512124" y="3602007"/>
            <a:ext cx="131143" cy="40332"/>
          </a:xfrm>
          <a:custGeom>
            <a:avLst/>
            <a:gdLst>
              <a:gd name="connsiteX0" fmla="*/ 0 w 157372"/>
              <a:gd name="connsiteY0" fmla="*/ 9525 h 33337"/>
              <a:gd name="connsiteX1" fmla="*/ 28575 w 157372"/>
              <a:gd name="connsiteY1" fmla="*/ 28575 h 33337"/>
              <a:gd name="connsiteX2" fmla="*/ 42863 w 157372"/>
              <a:gd name="connsiteY2" fmla="*/ 33337 h 33337"/>
              <a:gd name="connsiteX3" fmla="*/ 130969 w 157372"/>
              <a:gd name="connsiteY3" fmla="*/ 28575 h 33337"/>
              <a:gd name="connsiteX4" fmla="*/ 147638 w 157372"/>
              <a:gd name="connsiteY4" fmla="*/ 23812 h 33337"/>
              <a:gd name="connsiteX5" fmla="*/ 154782 w 157372"/>
              <a:gd name="connsiteY5" fmla="*/ 19050 h 33337"/>
              <a:gd name="connsiteX6" fmla="*/ 157163 w 157372"/>
              <a:gd name="connsiteY6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372" h="33337">
                <a:moveTo>
                  <a:pt x="0" y="9525"/>
                </a:moveTo>
                <a:cubicBezTo>
                  <a:pt x="9382" y="17030"/>
                  <a:pt x="17320" y="24073"/>
                  <a:pt x="28575" y="28575"/>
                </a:cubicBezTo>
                <a:cubicBezTo>
                  <a:pt x="33236" y="30439"/>
                  <a:pt x="42863" y="33337"/>
                  <a:pt x="42863" y="33337"/>
                </a:cubicBezTo>
                <a:cubicBezTo>
                  <a:pt x="96155" y="31672"/>
                  <a:pt x="98437" y="35805"/>
                  <a:pt x="130969" y="28575"/>
                </a:cubicBezTo>
                <a:cubicBezTo>
                  <a:pt x="133711" y="27966"/>
                  <a:pt x="144459" y="25401"/>
                  <a:pt x="147638" y="23812"/>
                </a:cubicBezTo>
                <a:cubicBezTo>
                  <a:pt x="150198" y="22532"/>
                  <a:pt x="152401" y="20637"/>
                  <a:pt x="154782" y="19050"/>
                </a:cubicBezTo>
                <a:cubicBezTo>
                  <a:pt x="158418" y="8141"/>
                  <a:pt x="157163" y="14416"/>
                  <a:pt x="157163" y="0"/>
                </a:cubicBezTo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91647" y="4716818"/>
          <a:ext cx="2689740" cy="30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797280" imgH="431640" progId="Equation.DSMT4">
                  <p:embed/>
                </p:oleObj>
              </mc:Choice>
              <mc:Fallback>
                <p:oleObj name="Equation" r:id="rId20" imgW="379728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647" y="4716818"/>
                        <a:ext cx="2689740" cy="305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16900" y="2977513"/>
          <a:ext cx="3463155" cy="5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889160" imgH="838080" progId="Equation.DSMT4">
                  <p:embed/>
                </p:oleObj>
              </mc:Choice>
              <mc:Fallback>
                <p:oleObj name="Equation" r:id="rId22" imgW="4889160" imgH="8380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900" y="2977513"/>
                        <a:ext cx="3463155" cy="59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12">
            <a:extLst>
              <a:ext uri="{FF2B5EF4-FFF2-40B4-BE49-F238E27FC236}">
                <a16:creationId xmlns:a16="http://schemas.microsoft.com/office/drawing/2014/main" id="{FD947195-3172-6EE3-FB34-6D4D0970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5" y="381173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67F169-3BAE-7FF6-653B-1AFE133EB0C7}"/>
              </a:ext>
            </a:extLst>
          </p:cNvPr>
          <p:cNvSpPr/>
          <p:nvPr/>
        </p:nvSpPr>
        <p:spPr bwMode="auto">
          <a:xfrm>
            <a:off x="2426073" y="3364955"/>
            <a:ext cx="200370" cy="20958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8D6EE89-460C-803A-DCA7-95D87C59AFD8}"/>
              </a:ext>
            </a:extLst>
          </p:cNvPr>
          <p:cNvSpPr/>
          <p:nvPr/>
        </p:nvSpPr>
        <p:spPr bwMode="auto">
          <a:xfrm>
            <a:off x="2893920" y="2593970"/>
            <a:ext cx="200370" cy="20958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DCCF39-BEB7-79B6-6BF9-C83F2A9299A6}"/>
              </a:ext>
            </a:extLst>
          </p:cNvPr>
          <p:cNvGrpSpPr/>
          <p:nvPr/>
        </p:nvGrpSpPr>
        <p:grpSpPr>
          <a:xfrm>
            <a:off x="2082817" y="2653124"/>
            <a:ext cx="1335767" cy="853545"/>
            <a:chOff x="1584981" y="3183749"/>
            <a:chExt cx="1602920" cy="1024254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B42955C-5D4E-1FD4-8684-2B5C83254D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87265" y="3183749"/>
              <a:ext cx="10573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D7144D8-F432-544D-F73C-B26741F05A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627" y="4176102"/>
              <a:ext cx="10573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FF9BE25-3547-AF1F-65DA-BDD41AE692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585" y="3194036"/>
              <a:ext cx="543316" cy="9946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3B15A06-1B33-BAC7-C601-EB4B431DE5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84981" y="3213344"/>
              <a:ext cx="543316" cy="9946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1D66383-05A7-9F68-955C-F41317B6F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2054" y="4177647"/>
          <a:ext cx="3058583" cy="35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317840" imgH="495000" progId="Equation.DSMT4">
                  <p:embed/>
                </p:oleObj>
              </mc:Choice>
              <mc:Fallback>
                <p:oleObj name="Equation" r:id="rId24" imgW="4317840" imgH="4950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51D66383-05A7-9F68-955C-F41317B6F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054" y="4177647"/>
                        <a:ext cx="3058583" cy="350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D56746A-EB40-E556-9D40-518A7605F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727575"/>
          <a:ext cx="1231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39880" imgH="495000" progId="Equation.DSMT4">
                  <p:embed/>
                </p:oleObj>
              </mc:Choice>
              <mc:Fallback>
                <p:oleObj name="Equation" r:id="rId26" imgW="1739880" imgH="4950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D56746A-EB40-E556-9D40-518A7605F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727575"/>
                        <a:ext cx="12319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0107778D-FC48-BEF3-1836-44D70A9D1697}"/>
              </a:ext>
            </a:extLst>
          </p:cNvPr>
          <p:cNvGrpSpPr/>
          <p:nvPr/>
        </p:nvGrpSpPr>
        <p:grpSpPr>
          <a:xfrm>
            <a:off x="4712229" y="2438136"/>
            <a:ext cx="3292740" cy="593989"/>
            <a:chOff x="4740275" y="2925763"/>
            <a:chExt cx="3951288" cy="712787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740275" y="2925763"/>
            <a:ext cx="3951288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647960" imgH="838080" progId="Equation.DSMT4">
                    <p:embed/>
                  </p:oleObj>
                </mc:Choice>
                <mc:Fallback>
                  <p:oleObj name="Equation" r:id="rId28" imgW="4647960" imgH="83808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275" y="2925763"/>
                          <a:ext cx="3951288" cy="712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22257E-1948-86FB-B51E-7DD89E0F4343}"/>
                </a:ext>
              </a:extLst>
            </p:cNvPr>
            <p:cNvSpPr txBox="1"/>
            <p:nvPr/>
          </p:nvSpPr>
          <p:spPr>
            <a:xfrm>
              <a:off x="4817946" y="3287329"/>
              <a:ext cx="350482" cy="26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33" dirty="0">
                  <a:latin typeface="+mn-ea"/>
                  <a:ea typeface="+mn-ea"/>
                </a:rPr>
                <a:t>反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E7B1406-E924-F6C6-0E85-5886CA9E1E2E}"/>
              </a:ext>
            </a:extLst>
          </p:cNvPr>
          <p:cNvGrpSpPr/>
          <p:nvPr/>
        </p:nvGrpSpPr>
        <p:grpSpPr>
          <a:xfrm>
            <a:off x="4766469" y="3637590"/>
            <a:ext cx="2715948" cy="421481"/>
            <a:chOff x="4805363" y="4513263"/>
            <a:chExt cx="3259137" cy="50577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805363" y="4513263"/>
            <a:ext cx="3259137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835080" imgH="495000" progId="Equation.DSMT4">
                    <p:embed/>
                  </p:oleObj>
                </mc:Choice>
                <mc:Fallback>
                  <p:oleObj name="Equation" r:id="rId30" imgW="3835080" imgH="4950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363" y="4513263"/>
                          <a:ext cx="3259137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E76DE60-4EAC-A40D-A709-139662CCBBB0}"/>
                </a:ext>
              </a:extLst>
            </p:cNvPr>
            <p:cNvSpPr txBox="1"/>
            <p:nvPr/>
          </p:nvSpPr>
          <p:spPr>
            <a:xfrm>
              <a:off x="4895886" y="4754428"/>
              <a:ext cx="350482" cy="26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33" dirty="0">
                  <a:latin typeface="+mn-ea"/>
                  <a:ea typeface="+mn-ea"/>
                </a:rPr>
                <a:t>透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AB170AFC-322E-B18E-AF2D-7D004A462971}"/>
              </a:ext>
            </a:extLst>
          </p:cNvPr>
          <p:cNvSpPr/>
          <p:nvPr/>
        </p:nvSpPr>
        <p:spPr bwMode="auto">
          <a:xfrm>
            <a:off x="5205198" y="4716818"/>
            <a:ext cx="2823186" cy="4178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EED9A06-3045-51ED-74DC-4EE4DFEA0AF5}"/>
              </a:ext>
            </a:extLst>
          </p:cNvPr>
          <p:cNvSpPr/>
          <p:nvPr/>
        </p:nvSpPr>
        <p:spPr bwMode="auto">
          <a:xfrm>
            <a:off x="5196788" y="3072684"/>
            <a:ext cx="2823186" cy="4178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 animBg="1"/>
      <p:bldP spid="18" grpId="0"/>
      <p:bldP spid="31" grpId="0" animBg="1"/>
      <p:bldP spid="33" grpId="0"/>
      <p:bldP spid="36" grpId="0"/>
      <p:bldP spid="48" grpId="0"/>
      <p:bldP spid="55" grpId="0"/>
      <p:bldP spid="56" grpId="0"/>
      <p:bldP spid="62" grpId="0" animBg="1"/>
      <p:bldP spid="64" grpId="0"/>
      <p:bldP spid="64" grpId="1"/>
      <p:bldP spid="68" grpId="0" animBg="1"/>
      <p:bldP spid="69" grpId="0" animBg="1"/>
      <p:bldP spid="25" grpId="0" animBg="1"/>
      <p:bldP spid="25" grpId="1" animBg="1"/>
      <p:bldP spid="26" grpId="0" animBg="1"/>
      <p:bldP spid="26" grpId="1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1">
            <a:extLst>
              <a:ext uri="{FF2B5EF4-FFF2-40B4-BE49-F238E27FC236}">
                <a16:creationId xmlns:a16="http://schemas.microsoft.com/office/drawing/2014/main" id="{BD6D7CFF-ED0A-950C-53D1-01CEF0103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28" y="377662"/>
            <a:ext cx="3692261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dirty="0">
                <a:solidFill>
                  <a:srgbClr val="0000FF"/>
                </a:solidFill>
              </a:rPr>
              <a:t>三、 薄膜的等倾干涉</a:t>
            </a:r>
          </a:p>
        </p:txBody>
      </p:sp>
      <p:sp>
        <p:nvSpPr>
          <p:cNvPr id="59" name="Text Box 83">
            <a:extLst>
              <a:ext uri="{FF2B5EF4-FFF2-40B4-BE49-F238E27FC236}">
                <a16:creationId xmlns:a16="http://schemas.microsoft.com/office/drawing/2014/main" id="{A2CFE727-1D48-F8C4-1504-57D209A5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07" y="863029"/>
            <a:ext cx="2998398" cy="43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/>
          <a:p>
            <a:pPr eaLnBrk="0" hangingPunct="0"/>
            <a:r>
              <a:rPr lang="en-US" altLang="zh-CN" sz="2333" dirty="0">
                <a:cs typeface="Times New Roman" panose="02020603050405020304" pitchFamily="18" charset="0"/>
              </a:rPr>
              <a:t>1</a:t>
            </a:r>
            <a:r>
              <a:rPr lang="zh-CN" altLang="en-US" sz="2333" dirty="0">
                <a:cs typeface="Times New Roman" panose="02020603050405020304" pitchFamily="18" charset="0"/>
              </a:rPr>
              <a:t>、等倾干涉实验装置</a:t>
            </a:r>
          </a:p>
        </p:txBody>
      </p:sp>
      <p:sp>
        <p:nvSpPr>
          <p:cNvPr id="60" name="Text Box 2">
            <a:extLst>
              <a:ext uri="{FF2B5EF4-FFF2-40B4-BE49-F238E27FC236}">
                <a16:creationId xmlns:a16="http://schemas.microsoft.com/office/drawing/2014/main" id="{F2A2E6C4-4D25-82E2-E81C-865FD6E9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266" y="4777714"/>
            <a:ext cx="642674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75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333" dirty="0">
                <a:latin typeface="黑体" panose="02010609060101010101" pitchFamily="49" charset="-122"/>
              </a:rPr>
              <a:t>具有相同入射角的光线产生同一级干涉条纹。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9CC0380-6936-EEBE-FFDA-4A5FEEC7D5B9}"/>
              </a:ext>
            </a:extLst>
          </p:cNvPr>
          <p:cNvSpPr/>
          <p:nvPr/>
        </p:nvSpPr>
        <p:spPr bwMode="auto">
          <a:xfrm>
            <a:off x="6524710" y="3135021"/>
            <a:ext cx="150733" cy="16442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4DE67838-8DD3-E503-25BA-4E13C0871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164" y="2399167"/>
            <a:ext cx="2178638" cy="257143"/>
          </a:xfrm>
          <a:prstGeom prst="ellipse">
            <a:avLst/>
          </a:prstGeom>
          <a:solidFill>
            <a:srgbClr val="C0C0C0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58" name="AutoShape 4">
            <a:extLst>
              <a:ext uri="{FF2B5EF4-FFF2-40B4-BE49-F238E27FC236}">
                <a16:creationId xmlns:a16="http://schemas.microsoft.com/office/drawing/2014/main" id="{6B8ABA68-BB3F-458C-4CBD-4363563E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913" y="3792025"/>
            <a:ext cx="2921355" cy="835714"/>
          </a:xfrm>
          <a:prstGeom prst="cube">
            <a:avLst>
              <a:gd name="adj" fmla="val 93375"/>
            </a:avLst>
          </a:prstGeom>
          <a:solidFill>
            <a:srgbClr val="C0C0C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50000" kx="2453608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05820CB0-A468-E1F9-1DFD-01242307D4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1907" y="1576845"/>
            <a:ext cx="1881551" cy="514286"/>
          </a:xfrm>
          <a:prstGeom prst="cube">
            <a:avLst>
              <a:gd name="adj" fmla="val 91227"/>
            </a:avLst>
          </a:prstGeom>
          <a:solidFill>
            <a:srgbClr val="FFFF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63" name="AutoShape 6">
            <a:extLst>
              <a:ext uri="{FF2B5EF4-FFF2-40B4-BE49-F238E27FC236}">
                <a16:creationId xmlns:a16="http://schemas.microsoft.com/office/drawing/2014/main" id="{DA9EA5F8-981B-FEF2-6C26-960DCA5F07DA}"/>
              </a:ext>
            </a:extLst>
          </p:cNvPr>
          <p:cNvSpPr>
            <a:spLocks noChangeArrowheads="1"/>
          </p:cNvSpPr>
          <p:nvPr/>
        </p:nvSpPr>
        <p:spPr bwMode="auto">
          <a:xfrm rot="19013305" flipV="1">
            <a:off x="3956785" y="2958988"/>
            <a:ext cx="1439015" cy="443750"/>
          </a:xfrm>
          <a:prstGeom prst="cube">
            <a:avLst>
              <a:gd name="adj" fmla="val 91403"/>
            </a:avLst>
          </a:prstGeom>
          <a:solidFill>
            <a:srgbClr val="A3C2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2" name="Line 11">
            <a:extLst>
              <a:ext uri="{FF2B5EF4-FFF2-40B4-BE49-F238E27FC236}">
                <a16:creationId xmlns:a16="http://schemas.microsoft.com/office/drawing/2014/main" id="{4AC1C46B-B8FE-2621-3D1E-87F711625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483" y="1499167"/>
            <a:ext cx="0" cy="330000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3" name="Oval 16">
            <a:extLst>
              <a:ext uri="{FF2B5EF4-FFF2-40B4-BE49-F238E27FC236}">
                <a16:creationId xmlns:a16="http://schemas.microsoft.com/office/drawing/2014/main" id="{81429195-555F-CF25-4846-B594CC6D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019" y="1654439"/>
            <a:ext cx="1005098" cy="40561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4" name="Line 17">
            <a:extLst>
              <a:ext uri="{FF2B5EF4-FFF2-40B4-BE49-F238E27FC236}">
                <a16:creationId xmlns:a16="http://schemas.microsoft.com/office/drawing/2014/main" id="{3D493E64-FC30-7C87-603A-06E0D3F9F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2861" y="1816684"/>
            <a:ext cx="343204" cy="73010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5" name="Line 18">
            <a:extLst>
              <a:ext uri="{FF2B5EF4-FFF2-40B4-BE49-F238E27FC236}">
                <a16:creationId xmlns:a16="http://schemas.microsoft.com/office/drawing/2014/main" id="{5BC63020-D3E3-F548-18FC-21B115534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9451" y="1839862"/>
            <a:ext cx="360568" cy="752314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6" name="Oval 21">
            <a:extLst>
              <a:ext uri="{FF2B5EF4-FFF2-40B4-BE49-F238E27FC236}">
                <a16:creationId xmlns:a16="http://schemas.microsoft.com/office/drawing/2014/main" id="{6C3C7142-F313-F7C9-D2BF-60CE6166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253" y="3986574"/>
            <a:ext cx="998125" cy="3748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197" name="Line 25">
            <a:extLst>
              <a:ext uri="{FF2B5EF4-FFF2-40B4-BE49-F238E27FC236}">
                <a16:creationId xmlns:a16="http://schemas.microsoft.com/office/drawing/2014/main" id="{F104F824-0F0E-9EB8-CB52-A799032FD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613" y="3622444"/>
            <a:ext cx="0" cy="53548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graphicFrame>
        <p:nvGraphicFramePr>
          <p:cNvPr id="198" name="Object 26">
            <a:extLst>
              <a:ext uri="{FF2B5EF4-FFF2-40B4-BE49-F238E27FC236}">
                <a16:creationId xmlns:a16="http://schemas.microsoft.com/office/drawing/2014/main" id="{61C2E635-B3CA-4DEF-6F14-3C550251A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811792"/>
              </p:ext>
            </p:extLst>
          </p:nvPr>
        </p:nvGraphicFramePr>
        <p:xfrm>
          <a:off x="4845669" y="3725971"/>
          <a:ext cx="198813" cy="3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7240" imgH="119520" progId="Equation.3">
                  <p:embed/>
                </p:oleObj>
              </mc:Choice>
              <mc:Fallback>
                <p:oleObj name="公式" r:id="rId3" imgW="57240" imgH="119520" progId="Equation.3">
                  <p:embed/>
                  <p:pic>
                    <p:nvPicPr>
                      <p:cNvPr id="1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669" y="3725971"/>
                        <a:ext cx="198813" cy="3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AutoShape 27">
            <a:extLst>
              <a:ext uri="{FF2B5EF4-FFF2-40B4-BE49-F238E27FC236}">
                <a16:creationId xmlns:a16="http://schemas.microsoft.com/office/drawing/2014/main" id="{63E25DF6-03D5-9DA4-5A10-AD8A3873EB2F}"/>
              </a:ext>
            </a:extLst>
          </p:cNvPr>
          <p:cNvSpPr>
            <a:spLocks noChangeArrowheads="1"/>
          </p:cNvSpPr>
          <p:nvPr/>
        </p:nvSpPr>
        <p:spPr bwMode="auto">
          <a:xfrm rot="21112757">
            <a:off x="4986665" y="3845562"/>
            <a:ext cx="179541" cy="75861"/>
          </a:xfrm>
          <a:prstGeom prst="rightArrow">
            <a:avLst>
              <a:gd name="adj1" fmla="val 50000"/>
              <a:gd name="adj2" fmla="val 36875"/>
            </a:avLst>
          </a:prstGeom>
          <a:solidFill>
            <a:schemeClr val="tx1"/>
          </a:solidFill>
          <a:ln w="63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00" name="Line 28">
            <a:extLst>
              <a:ext uri="{FF2B5EF4-FFF2-40B4-BE49-F238E27FC236}">
                <a16:creationId xmlns:a16="http://schemas.microsoft.com/office/drawing/2014/main" id="{72F41DFB-8A7A-7D63-A7ED-F0B305D25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4316" y="3607259"/>
            <a:ext cx="0" cy="53548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graphicFrame>
        <p:nvGraphicFramePr>
          <p:cNvPr id="201" name="Object 29">
            <a:extLst>
              <a:ext uri="{FF2B5EF4-FFF2-40B4-BE49-F238E27FC236}">
                <a16:creationId xmlns:a16="http://schemas.microsoft.com/office/drawing/2014/main" id="{4723C06A-546D-701D-5E6E-B598F8CAF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64600"/>
              </p:ext>
            </p:extLst>
          </p:nvPr>
        </p:nvGraphicFramePr>
        <p:xfrm>
          <a:off x="4334435" y="3725971"/>
          <a:ext cx="199828" cy="32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7240" imgH="119520" progId="Equation.3">
                  <p:embed/>
                </p:oleObj>
              </mc:Choice>
              <mc:Fallback>
                <p:oleObj name="公式" r:id="rId5" imgW="57240" imgH="119520" progId="Equation.3">
                  <p:embed/>
                  <p:pic>
                    <p:nvPicPr>
                      <p:cNvPr id="2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435" y="3725971"/>
                        <a:ext cx="199828" cy="32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AutoShape 30">
            <a:extLst>
              <a:ext uri="{FF2B5EF4-FFF2-40B4-BE49-F238E27FC236}">
                <a16:creationId xmlns:a16="http://schemas.microsoft.com/office/drawing/2014/main" id="{A7F1CF23-E863-F79E-4BD4-4BD535D962BF}"/>
              </a:ext>
            </a:extLst>
          </p:cNvPr>
          <p:cNvSpPr>
            <a:spLocks noChangeArrowheads="1"/>
          </p:cNvSpPr>
          <p:nvPr/>
        </p:nvSpPr>
        <p:spPr bwMode="auto">
          <a:xfrm rot="487243" flipH="1">
            <a:off x="4189384" y="3908634"/>
            <a:ext cx="190698" cy="74968"/>
          </a:xfrm>
          <a:prstGeom prst="rightArrow">
            <a:avLst>
              <a:gd name="adj1" fmla="val 50000"/>
              <a:gd name="adj2" fmla="val 38525"/>
            </a:avLst>
          </a:prstGeom>
          <a:solidFill>
            <a:schemeClr val="tx1"/>
          </a:solidFill>
          <a:ln w="63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333"/>
          </a:p>
        </p:txBody>
      </p:sp>
      <p:graphicFrame>
        <p:nvGraphicFramePr>
          <p:cNvPr id="203" name="Object 33">
            <a:extLst>
              <a:ext uri="{FF2B5EF4-FFF2-40B4-BE49-F238E27FC236}">
                <a16:creationId xmlns:a16="http://schemas.microsoft.com/office/drawing/2014/main" id="{0A37ED57-0AE6-52FD-1A3E-0CBFECC42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837499"/>
              </p:ext>
            </p:extLst>
          </p:nvPr>
        </p:nvGraphicFramePr>
        <p:xfrm>
          <a:off x="6703567" y="2970837"/>
          <a:ext cx="349200" cy="4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2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3567" y="2970837"/>
                        <a:ext cx="349200" cy="44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Oval 35">
            <a:extLst>
              <a:ext uri="{FF2B5EF4-FFF2-40B4-BE49-F238E27FC236}">
                <a16:creationId xmlns:a16="http://schemas.microsoft.com/office/drawing/2014/main" id="{78F941CA-FEC8-937F-30C8-6A69B447F605}"/>
              </a:ext>
            </a:extLst>
          </p:cNvPr>
          <p:cNvSpPr>
            <a:spLocks noChangeArrowheads="1"/>
          </p:cNvSpPr>
          <p:nvPr/>
        </p:nvSpPr>
        <p:spPr bwMode="auto">
          <a:xfrm rot="3177442">
            <a:off x="4495976" y="2814642"/>
            <a:ext cx="325949" cy="810714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05" name="TextBox 25">
            <a:extLst>
              <a:ext uri="{FF2B5EF4-FFF2-40B4-BE49-F238E27FC236}">
                <a16:creationId xmlns:a16="http://schemas.microsoft.com/office/drawing/2014/main" id="{DF56EA80-A10B-8BA5-CA36-8ED54E422D1E}"/>
              </a:ext>
            </a:extLst>
          </p:cNvPr>
          <p:cNvSpPr txBox="1"/>
          <p:nvPr/>
        </p:nvSpPr>
        <p:spPr>
          <a:xfrm>
            <a:off x="3030183" y="3993645"/>
            <a:ext cx="69566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7" dirty="0"/>
              <a:t>薄膜</a:t>
            </a:r>
          </a:p>
        </p:txBody>
      </p:sp>
      <p:sp>
        <p:nvSpPr>
          <p:cNvPr id="206" name="TextBox 26">
            <a:extLst>
              <a:ext uri="{FF2B5EF4-FFF2-40B4-BE49-F238E27FC236}">
                <a16:creationId xmlns:a16="http://schemas.microsoft.com/office/drawing/2014/main" id="{5E6E120B-51AC-3C8C-722E-A3F18E57435A}"/>
              </a:ext>
            </a:extLst>
          </p:cNvPr>
          <p:cNvSpPr txBox="1"/>
          <p:nvPr/>
        </p:nvSpPr>
        <p:spPr>
          <a:xfrm>
            <a:off x="2699792" y="3208941"/>
            <a:ext cx="157437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7" dirty="0"/>
              <a:t>半反半透镜</a:t>
            </a:r>
          </a:p>
        </p:txBody>
      </p:sp>
      <p:sp>
        <p:nvSpPr>
          <p:cNvPr id="207" name="TextBox 27">
            <a:extLst>
              <a:ext uri="{FF2B5EF4-FFF2-40B4-BE49-F238E27FC236}">
                <a16:creationId xmlns:a16="http://schemas.microsoft.com/office/drawing/2014/main" id="{416F5A88-700E-CAEB-A2E3-7412622CF6A6}"/>
              </a:ext>
            </a:extLst>
          </p:cNvPr>
          <p:cNvSpPr txBox="1"/>
          <p:nvPr/>
        </p:nvSpPr>
        <p:spPr>
          <a:xfrm>
            <a:off x="3030183" y="2424237"/>
            <a:ext cx="72597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7" dirty="0"/>
              <a:t>透镜</a:t>
            </a:r>
          </a:p>
        </p:txBody>
      </p:sp>
      <p:sp>
        <p:nvSpPr>
          <p:cNvPr id="208" name="TextBox 28">
            <a:extLst>
              <a:ext uri="{FF2B5EF4-FFF2-40B4-BE49-F238E27FC236}">
                <a16:creationId xmlns:a16="http://schemas.microsoft.com/office/drawing/2014/main" id="{7F5DF687-3092-9747-4253-9B733CA31DD6}"/>
              </a:ext>
            </a:extLst>
          </p:cNvPr>
          <p:cNvSpPr txBox="1"/>
          <p:nvPr/>
        </p:nvSpPr>
        <p:spPr>
          <a:xfrm>
            <a:off x="3030183" y="1639534"/>
            <a:ext cx="72597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7" dirty="0"/>
              <a:t>屏幕</a:t>
            </a: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7F0C530-8A33-56E8-41B2-05558C20CFA9}"/>
              </a:ext>
            </a:extLst>
          </p:cNvPr>
          <p:cNvGrpSpPr/>
          <p:nvPr/>
        </p:nvGrpSpPr>
        <p:grpSpPr>
          <a:xfrm>
            <a:off x="4982204" y="2977994"/>
            <a:ext cx="1618620" cy="225039"/>
            <a:chOff x="6745294" y="3950304"/>
            <a:chExt cx="1648649" cy="229214"/>
          </a:xfrm>
        </p:grpSpPr>
        <p:sp>
          <p:nvSpPr>
            <p:cNvPr id="210" name="Line 37">
              <a:extLst>
                <a:ext uri="{FF2B5EF4-FFF2-40B4-BE49-F238E27FC236}">
                  <a16:creationId xmlns:a16="http://schemas.microsoft.com/office/drawing/2014/main" id="{FE77AFD9-8B9D-7F74-E8BB-3E55AC42B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5294" y="3950304"/>
              <a:ext cx="1648649" cy="2292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1" name="Line 155">
              <a:extLst>
                <a:ext uri="{FF2B5EF4-FFF2-40B4-BE49-F238E27FC236}">
                  <a16:creationId xmlns:a16="http://schemas.microsoft.com/office/drawing/2014/main" id="{65EB5296-5AF7-308A-EF0A-8490B0893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9196" y="4043160"/>
              <a:ext cx="279475" cy="288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7B536947-C8C1-149A-8ED2-C1F5A8229CD7}"/>
              </a:ext>
            </a:extLst>
          </p:cNvPr>
          <p:cNvGrpSpPr/>
          <p:nvPr/>
        </p:nvGrpSpPr>
        <p:grpSpPr>
          <a:xfrm>
            <a:off x="4338493" y="3213753"/>
            <a:ext cx="2262333" cy="221110"/>
            <a:chOff x="6089640" y="4190433"/>
            <a:chExt cx="2304304" cy="225212"/>
          </a:xfrm>
        </p:grpSpPr>
        <p:sp>
          <p:nvSpPr>
            <p:cNvPr id="213" name="Line 38">
              <a:extLst>
                <a:ext uri="{FF2B5EF4-FFF2-40B4-BE49-F238E27FC236}">
                  <a16:creationId xmlns:a16="http://schemas.microsoft.com/office/drawing/2014/main" id="{49B2DB83-B898-B26B-0B26-BB88906F5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9640" y="4190433"/>
              <a:ext cx="2304304" cy="2252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4" name="Line 155">
              <a:extLst>
                <a:ext uri="{FF2B5EF4-FFF2-40B4-BE49-F238E27FC236}">
                  <a16:creationId xmlns:a16="http://schemas.microsoft.com/office/drawing/2014/main" id="{0AFAA99F-117E-CEFB-16B4-B47A92497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3957" y="4258067"/>
              <a:ext cx="271851" cy="38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B21D3C51-4C81-5FCB-6805-F384550B8E53}"/>
              </a:ext>
            </a:extLst>
          </p:cNvPr>
          <p:cNvGrpSpPr/>
          <p:nvPr/>
        </p:nvGrpSpPr>
        <p:grpSpPr>
          <a:xfrm>
            <a:off x="4982206" y="2979864"/>
            <a:ext cx="196172" cy="1210193"/>
            <a:chOff x="2766352" y="3477644"/>
            <a:chExt cx="235406" cy="1452231"/>
          </a:xfrm>
        </p:grpSpPr>
        <p:sp>
          <p:nvSpPr>
            <p:cNvPr id="216" name="Line 23">
              <a:extLst>
                <a:ext uri="{FF2B5EF4-FFF2-40B4-BE49-F238E27FC236}">
                  <a16:creationId xmlns:a16="http://schemas.microsoft.com/office/drawing/2014/main" id="{3EBBBEEA-A7CE-5EFC-87ED-D725AECE7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352" y="3477644"/>
              <a:ext cx="235406" cy="1452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7" name="Line 155">
              <a:extLst>
                <a:ext uri="{FF2B5EF4-FFF2-40B4-BE49-F238E27FC236}">
                  <a16:creationId xmlns:a16="http://schemas.microsoft.com/office/drawing/2014/main" id="{BBACCBAF-6192-55DA-DD3D-C02E9C4E3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429" y="4134583"/>
              <a:ext cx="39541" cy="30211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65296AA5-B75B-6357-BF17-8D43056E2943}"/>
              </a:ext>
            </a:extLst>
          </p:cNvPr>
          <p:cNvGrpSpPr/>
          <p:nvPr/>
        </p:nvGrpSpPr>
        <p:grpSpPr>
          <a:xfrm>
            <a:off x="4180254" y="3429670"/>
            <a:ext cx="158239" cy="749677"/>
            <a:chOff x="1804009" y="4017412"/>
            <a:chExt cx="189887" cy="899612"/>
          </a:xfrm>
        </p:grpSpPr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DE3BF2B7-4137-2DBA-7253-07DD1626D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4009" y="4017412"/>
              <a:ext cx="189887" cy="8996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20" name="Line 155">
              <a:extLst>
                <a:ext uri="{FF2B5EF4-FFF2-40B4-BE49-F238E27FC236}">
                  <a16:creationId xmlns:a16="http://schemas.microsoft.com/office/drawing/2014/main" id="{40776EE7-0263-EDDF-6703-A06EA95187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" flipH="1">
              <a:off x="1909613" y="4199601"/>
              <a:ext cx="39541" cy="30212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sp>
        <p:nvSpPr>
          <p:cNvPr id="221" name="Rectangle 194">
            <a:extLst>
              <a:ext uri="{FF2B5EF4-FFF2-40B4-BE49-F238E27FC236}">
                <a16:creationId xmlns:a16="http://schemas.microsoft.com/office/drawing/2014/main" id="{1B787635-E2E4-791F-DF44-FD840FF3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451" y="4168116"/>
            <a:ext cx="1637348" cy="151364"/>
          </a:xfrm>
          <a:prstGeom prst="rect">
            <a:avLst/>
          </a:prstGeom>
          <a:solidFill>
            <a:schemeClr val="bg2">
              <a:lumMod val="60000"/>
              <a:lumOff val="40000"/>
              <a:alpha val="50195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22" name="Line 24">
            <a:extLst>
              <a:ext uri="{FF2B5EF4-FFF2-40B4-BE49-F238E27FC236}">
                <a16:creationId xmlns:a16="http://schemas.microsoft.com/office/drawing/2014/main" id="{E9850211-4816-DAB2-3270-BA462EE39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6969" y="4157927"/>
            <a:ext cx="36118" cy="16155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23" name="Line 24">
            <a:extLst>
              <a:ext uri="{FF2B5EF4-FFF2-40B4-BE49-F238E27FC236}">
                <a16:creationId xmlns:a16="http://schemas.microsoft.com/office/drawing/2014/main" id="{B1A0B001-916A-D858-4C3C-C6FBD5752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976" y="4173166"/>
            <a:ext cx="16190" cy="1463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24" name="Line 18">
            <a:extLst>
              <a:ext uri="{FF2B5EF4-FFF2-40B4-BE49-F238E27FC236}">
                <a16:creationId xmlns:a16="http://schemas.microsoft.com/office/drawing/2014/main" id="{AC9B7D5E-9EB1-1B5F-BA40-8C68CE356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0211" y="1816685"/>
            <a:ext cx="419808" cy="79039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28" name="Line 24">
            <a:extLst>
              <a:ext uri="{FF2B5EF4-FFF2-40B4-BE49-F238E27FC236}">
                <a16:creationId xmlns:a16="http://schemas.microsoft.com/office/drawing/2014/main" id="{D812A9FF-E9A2-352A-5C35-DF42D0620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118" y="4151564"/>
            <a:ext cx="36118" cy="16155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29" name="Line 24">
            <a:extLst>
              <a:ext uri="{FF2B5EF4-FFF2-40B4-BE49-F238E27FC236}">
                <a16:creationId xmlns:a16="http://schemas.microsoft.com/office/drawing/2014/main" id="{86EB4BB9-002A-85A6-92A4-6C3BBA183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24" y="4166803"/>
            <a:ext cx="16190" cy="1463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30" name="Line 17">
            <a:extLst>
              <a:ext uri="{FF2B5EF4-FFF2-40B4-BE49-F238E27FC236}">
                <a16:creationId xmlns:a16="http://schemas.microsoft.com/office/drawing/2014/main" id="{0AF99ABC-54CA-02AF-2D3D-67C31FF2F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118" y="1845338"/>
            <a:ext cx="385298" cy="70763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0420335A-BF2B-EDFC-CEF6-014618CB79B9}"/>
              </a:ext>
            </a:extLst>
          </p:cNvPr>
          <p:cNvGrpSpPr/>
          <p:nvPr/>
        </p:nvGrpSpPr>
        <p:grpSpPr>
          <a:xfrm>
            <a:off x="3829906" y="2552969"/>
            <a:ext cx="348557" cy="1607134"/>
            <a:chOff x="1383592" y="2965370"/>
            <a:chExt cx="418268" cy="1928561"/>
          </a:xfrm>
        </p:grpSpPr>
        <p:sp>
          <p:nvSpPr>
            <p:cNvPr id="232" name="Line 14">
              <a:extLst>
                <a:ext uri="{FF2B5EF4-FFF2-40B4-BE49-F238E27FC236}">
                  <a16:creationId xmlns:a16="http://schemas.microsoft.com/office/drawing/2014/main" id="{A8D33BD7-00B2-2516-F07E-B9AB86DEB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592" y="2965370"/>
              <a:ext cx="418268" cy="19285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33" name="Line 155">
              <a:extLst>
                <a:ext uri="{FF2B5EF4-FFF2-40B4-BE49-F238E27FC236}">
                  <a16:creationId xmlns:a16="http://schemas.microsoft.com/office/drawing/2014/main" id="{B655C5A7-717A-71E9-E1A3-3B020CE78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8436" y="3773447"/>
              <a:ext cx="50295" cy="2904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570046B5-A7DD-FC4F-0644-0487CFCF89EB}"/>
              </a:ext>
            </a:extLst>
          </p:cNvPr>
          <p:cNvGrpSpPr/>
          <p:nvPr/>
        </p:nvGrpSpPr>
        <p:grpSpPr>
          <a:xfrm>
            <a:off x="3782222" y="2582922"/>
            <a:ext cx="348557" cy="1607134"/>
            <a:chOff x="1326372" y="3001314"/>
            <a:chExt cx="418268" cy="1928561"/>
          </a:xfrm>
        </p:grpSpPr>
        <p:sp>
          <p:nvSpPr>
            <p:cNvPr id="235" name="Line 14">
              <a:extLst>
                <a:ext uri="{FF2B5EF4-FFF2-40B4-BE49-F238E27FC236}">
                  <a16:creationId xmlns:a16="http://schemas.microsoft.com/office/drawing/2014/main" id="{644F5061-1572-640E-8512-9FEC26197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372" y="3001314"/>
              <a:ext cx="418268" cy="19285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36" name="Line 155">
              <a:extLst>
                <a:ext uri="{FF2B5EF4-FFF2-40B4-BE49-F238E27FC236}">
                  <a16:creationId xmlns:a16="http://schemas.microsoft.com/office/drawing/2014/main" id="{21E17BB5-B9D7-F584-2D1C-6C7D84C9C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05595" y="3779672"/>
              <a:ext cx="50295" cy="2904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641E0040-E8B2-CAB1-7D7A-6B371D20ED78}"/>
              </a:ext>
            </a:extLst>
          </p:cNvPr>
          <p:cNvGrpSpPr/>
          <p:nvPr/>
        </p:nvGrpSpPr>
        <p:grpSpPr>
          <a:xfrm>
            <a:off x="5176056" y="2542110"/>
            <a:ext cx="360576" cy="1639711"/>
            <a:chOff x="2998972" y="2952340"/>
            <a:chExt cx="432691" cy="1967653"/>
          </a:xfrm>
        </p:grpSpPr>
        <p:sp>
          <p:nvSpPr>
            <p:cNvPr id="238" name="Line 13">
              <a:extLst>
                <a:ext uri="{FF2B5EF4-FFF2-40B4-BE49-F238E27FC236}">
                  <a16:creationId xmlns:a16="http://schemas.microsoft.com/office/drawing/2014/main" id="{F5F395CB-7D07-2C84-1233-42B839FF3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972" y="2952340"/>
              <a:ext cx="432691" cy="196765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39" name="Line 155">
              <a:extLst>
                <a:ext uri="{FF2B5EF4-FFF2-40B4-BE49-F238E27FC236}">
                  <a16:creationId xmlns:a16="http://schemas.microsoft.com/office/drawing/2014/main" id="{3CB9389E-F987-3CF2-787A-D8051EE12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1841" y="3974200"/>
              <a:ext cx="81220" cy="31144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8896135-9B01-A3D8-6BF4-A994294A0011}"/>
              </a:ext>
            </a:extLst>
          </p:cNvPr>
          <p:cNvGrpSpPr/>
          <p:nvPr/>
        </p:nvGrpSpPr>
        <p:grpSpPr>
          <a:xfrm>
            <a:off x="5233190" y="2542110"/>
            <a:ext cx="360576" cy="1639711"/>
            <a:chOff x="3067532" y="2952340"/>
            <a:chExt cx="432691" cy="1967653"/>
          </a:xfrm>
        </p:grpSpPr>
        <p:sp>
          <p:nvSpPr>
            <p:cNvPr id="241" name="Line 13">
              <a:extLst>
                <a:ext uri="{FF2B5EF4-FFF2-40B4-BE49-F238E27FC236}">
                  <a16:creationId xmlns:a16="http://schemas.microsoft.com/office/drawing/2014/main" id="{59C57E61-F98B-83E7-B687-BC373622A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7532" y="2952340"/>
              <a:ext cx="432691" cy="196765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42" name="Line 155">
              <a:extLst>
                <a:ext uri="{FF2B5EF4-FFF2-40B4-BE49-F238E27FC236}">
                  <a16:creationId xmlns:a16="http://schemas.microsoft.com/office/drawing/2014/main" id="{82BA6E9E-4DCC-55EA-9D65-6AEDA3E07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2657" y="3983487"/>
              <a:ext cx="81220" cy="31144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aphicFrame>
        <p:nvGraphicFramePr>
          <p:cNvPr id="243" name="对象 242">
            <a:extLst>
              <a:ext uri="{FF2B5EF4-FFF2-40B4-BE49-F238E27FC236}">
                <a16:creationId xmlns:a16="http://schemas.microsoft.com/office/drawing/2014/main" id="{27DEED26-1BBE-B143-3DF5-DA1843221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73166"/>
              </p:ext>
            </p:extLst>
          </p:nvPr>
        </p:nvGraphicFramePr>
        <p:xfrm>
          <a:off x="5452191" y="3479020"/>
          <a:ext cx="25774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225" name="对象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191" y="3479020"/>
                        <a:ext cx="25774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对象 243">
            <a:extLst>
              <a:ext uri="{FF2B5EF4-FFF2-40B4-BE49-F238E27FC236}">
                <a16:creationId xmlns:a16="http://schemas.microsoft.com/office/drawing/2014/main" id="{265A7A05-0621-1160-8C71-C2C0D323F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957"/>
              </p:ext>
            </p:extLst>
          </p:nvPr>
        </p:nvGraphicFramePr>
        <p:xfrm>
          <a:off x="5421759" y="3858410"/>
          <a:ext cx="28417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226" name="对象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59" y="3858410"/>
                        <a:ext cx="28417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对象 244">
            <a:extLst>
              <a:ext uri="{FF2B5EF4-FFF2-40B4-BE49-F238E27FC236}">
                <a16:creationId xmlns:a16="http://schemas.microsoft.com/office/drawing/2014/main" id="{57B7822B-074B-AC3A-94B8-82004705F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89764"/>
              </p:ext>
            </p:extLst>
          </p:nvPr>
        </p:nvGraphicFramePr>
        <p:xfrm>
          <a:off x="5421759" y="4319113"/>
          <a:ext cx="28417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227" name="对象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59" y="4319113"/>
                        <a:ext cx="28417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1163D5C5-2DE9-A989-B9B3-B96ACE9B9FC7}"/>
              </a:ext>
            </a:extLst>
          </p:cNvPr>
          <p:cNvGrpSpPr/>
          <p:nvPr/>
        </p:nvGrpSpPr>
        <p:grpSpPr>
          <a:xfrm rot="17014520">
            <a:off x="3365509" y="2228424"/>
            <a:ext cx="2262333" cy="221110"/>
            <a:chOff x="6125407" y="4127363"/>
            <a:chExt cx="2304304" cy="225212"/>
          </a:xfrm>
        </p:grpSpPr>
        <p:sp>
          <p:nvSpPr>
            <p:cNvPr id="248" name="Line 38">
              <a:extLst>
                <a:ext uri="{FF2B5EF4-FFF2-40B4-BE49-F238E27FC236}">
                  <a16:creationId xmlns:a16="http://schemas.microsoft.com/office/drawing/2014/main" id="{B5FC5CE2-EAD5-AE33-7DC3-88175CB54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5407" y="4127363"/>
              <a:ext cx="2304304" cy="2252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49" name="Line 155">
              <a:extLst>
                <a:ext uri="{FF2B5EF4-FFF2-40B4-BE49-F238E27FC236}">
                  <a16:creationId xmlns:a16="http://schemas.microsoft.com/office/drawing/2014/main" id="{8BFDCB20-C115-7606-90F2-CFC94F7CF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1478" y="4201463"/>
              <a:ext cx="271851" cy="38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D23D7299-35AD-4AAB-B01F-97A6A6521FF8}"/>
              </a:ext>
            </a:extLst>
          </p:cNvPr>
          <p:cNvGrpSpPr/>
          <p:nvPr/>
        </p:nvGrpSpPr>
        <p:grpSpPr>
          <a:xfrm rot="15292233">
            <a:off x="3917552" y="2025551"/>
            <a:ext cx="1795191" cy="139305"/>
            <a:chOff x="6660005" y="3956126"/>
            <a:chExt cx="1828495" cy="141890"/>
          </a:xfrm>
        </p:grpSpPr>
        <p:sp>
          <p:nvSpPr>
            <p:cNvPr id="251" name="Line 37">
              <a:extLst>
                <a:ext uri="{FF2B5EF4-FFF2-40B4-BE49-F238E27FC236}">
                  <a16:creationId xmlns:a16="http://schemas.microsoft.com/office/drawing/2014/main" id="{23C3C8A9-6427-85C3-F157-BF6EA6045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0005" y="3956126"/>
              <a:ext cx="1828495" cy="1418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52" name="Line 155">
              <a:extLst>
                <a:ext uri="{FF2B5EF4-FFF2-40B4-BE49-F238E27FC236}">
                  <a16:creationId xmlns:a16="http://schemas.microsoft.com/office/drawing/2014/main" id="{8EBC0BD7-CF53-F243-D686-02271888D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77633" y="4011945"/>
              <a:ext cx="279475" cy="288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sp>
        <p:nvSpPr>
          <p:cNvPr id="253" name="椭圆 252">
            <a:extLst>
              <a:ext uri="{FF2B5EF4-FFF2-40B4-BE49-F238E27FC236}">
                <a16:creationId xmlns:a16="http://schemas.microsoft.com/office/drawing/2014/main" id="{72EA2549-20F0-EA36-7220-62AAFAC34025}"/>
              </a:ext>
            </a:extLst>
          </p:cNvPr>
          <p:cNvSpPr/>
          <p:nvPr/>
        </p:nvSpPr>
        <p:spPr bwMode="auto">
          <a:xfrm>
            <a:off x="4573227" y="1130603"/>
            <a:ext cx="150733" cy="16442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graphicFrame>
        <p:nvGraphicFramePr>
          <p:cNvPr id="254" name="对象 253">
            <a:extLst>
              <a:ext uri="{FF2B5EF4-FFF2-40B4-BE49-F238E27FC236}">
                <a16:creationId xmlns:a16="http://schemas.microsoft.com/office/drawing/2014/main" id="{070BC299-D435-F743-C26E-3B5E2631C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63000"/>
              </p:ext>
            </p:extLst>
          </p:nvPr>
        </p:nvGraphicFramePr>
        <p:xfrm>
          <a:off x="4627273" y="778803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273" y="778803"/>
                        <a:ext cx="412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8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25" grpId="0" animBg="1"/>
      <p:bldP spid="57" grpId="0" animBg="1"/>
      <p:bldP spid="58" grpId="0" animBg="1"/>
      <p:bldP spid="62" grpId="0" animBg="1"/>
      <p:bldP spid="63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9" grpId="0" animBg="1"/>
      <p:bldP spid="200" grpId="0" animBg="1"/>
      <p:bldP spid="202" grpId="0" animBg="1"/>
      <p:bldP spid="204" grpId="0" animBg="1"/>
      <p:bldP spid="205" grpId="0"/>
      <p:bldP spid="206" grpId="0"/>
      <p:bldP spid="207" grpId="0"/>
      <p:bldP spid="208" grpId="0"/>
      <p:bldP spid="221" grpId="0" animBg="1"/>
      <p:bldP spid="222" grpId="0" animBg="1"/>
      <p:bldP spid="223" grpId="0" animBg="1"/>
      <p:bldP spid="224" grpId="0" animBg="1"/>
      <p:bldP spid="228" grpId="0" animBg="1"/>
      <p:bldP spid="229" grpId="0" animBg="1"/>
      <p:bldP spid="230" grpId="0" animBg="1"/>
      <p:bldP spid="253" grpId="0" animBg="1"/>
      <p:bldP spid="2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539552" y="461112"/>
            <a:ext cx="3692261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333" dirty="0"/>
              <a:t>2</a:t>
            </a:r>
            <a:r>
              <a:rPr lang="zh-CN" altLang="en-US" sz="2333" dirty="0"/>
              <a:t>、等倾干涉图样分析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7274" y="956951"/>
            <a:ext cx="3762757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3"/>
              </a:lnSpc>
              <a:spcBef>
                <a:spcPct val="0"/>
              </a:spcBef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条纹形状</a:t>
            </a: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同心圆环</a:t>
            </a:r>
            <a:endParaRPr lang="en-US" altLang="zh-CN" sz="2333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8855" name="Rectangle 5">
            <a:extLst>
              <a:ext uri="{FF2B5EF4-FFF2-40B4-BE49-F238E27FC236}">
                <a16:creationId xmlns:a16="http://schemas.microsoft.com/office/drawing/2014/main" id="{2BE64B92-F8D0-5609-91C0-8218FA27C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865612"/>
            <a:ext cx="4244848" cy="11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入射角越小，即越靠近中心，  </a:t>
            </a:r>
            <a:endParaRPr lang="en-US" altLang="zh-CN" sz="23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光程差越大，干涉级</a:t>
            </a:r>
            <a:r>
              <a:rPr lang="en-US" altLang="zh-CN" sz="23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越大。</a:t>
            </a:r>
            <a:endParaRPr lang="zh-CN" altLang="en-US" sz="2333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8875" name="Text Box 42">
            <a:extLst>
              <a:ext uri="{FF2B5EF4-FFF2-40B4-BE49-F238E27FC236}">
                <a16:creationId xmlns:a16="http://schemas.microsoft.com/office/drawing/2014/main" id="{6E8A5383-371F-5169-090E-2C2888A40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026" y="2057724"/>
            <a:ext cx="4115045" cy="5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条纹疏密</a:t>
            </a: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内疏外密</a:t>
            </a:r>
            <a:endParaRPr lang="en-US" altLang="zh-CN" sz="2333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 descr="Image772">
            <a:extLst>
              <a:ext uri="{FF2B5EF4-FFF2-40B4-BE49-F238E27FC236}">
                <a16:creationId xmlns:a16="http://schemas.microsoft.com/office/drawing/2014/main" id="{DA1B0277-1001-1175-C16F-1816DE9C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97" y="445287"/>
            <a:ext cx="1856775" cy="174814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5FEAAD9-F142-4152-5AC7-6A8B217C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88" y="3355085"/>
            <a:ext cx="3797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条纹级次：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内高外低</a:t>
            </a:r>
            <a:endParaRPr lang="zh-CN" altLang="en-US" sz="2333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5A4251-BABC-1D75-11A5-E28B260F4C4D}"/>
              </a:ext>
            </a:extLst>
          </p:cNvPr>
          <p:cNvSpPr txBox="1"/>
          <p:nvPr/>
        </p:nvSpPr>
        <p:spPr>
          <a:xfrm>
            <a:off x="1693400" y="1549315"/>
            <a:ext cx="4951797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/>
              <a:t> 相同的</a:t>
            </a:r>
            <a:r>
              <a:rPr lang="zh-CN" altLang="en-US" sz="2333" i="1" dirty="0"/>
              <a:t> </a:t>
            </a:r>
            <a:r>
              <a:rPr lang="en-US" altLang="zh-CN" sz="2333" i="1" dirty="0" err="1"/>
              <a:t>i</a:t>
            </a:r>
            <a:r>
              <a:rPr lang="en-US" altLang="zh-CN" sz="2333" dirty="0"/>
              <a:t> </a:t>
            </a:r>
            <a:r>
              <a:rPr lang="zh-CN" altLang="en-US" sz="2333" dirty="0"/>
              <a:t>对应同一级条纹即</a:t>
            </a:r>
            <a:r>
              <a:rPr lang="en-US" altLang="zh-CN" sz="2333" i="1" dirty="0"/>
              <a:t>k</a:t>
            </a:r>
            <a:r>
              <a:rPr lang="zh-CN" altLang="en-US" sz="2333" dirty="0"/>
              <a:t>相同。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AB6AB3-1E09-4A47-19C5-6061F80F0700}"/>
              </a:ext>
            </a:extLst>
          </p:cNvPr>
          <p:cNvSpPr txBox="1"/>
          <p:nvPr/>
        </p:nvSpPr>
        <p:spPr>
          <a:xfrm>
            <a:off x="1635802" y="2722678"/>
            <a:ext cx="5071810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33" i="1" dirty="0">
                <a:latin typeface="黑体" panose="02010609060101010101" pitchFamily="49" charset="-122"/>
              </a:rPr>
              <a:t> </a:t>
            </a:r>
            <a:r>
              <a:rPr lang="en-US" altLang="zh-CN" sz="2333" i="1" dirty="0"/>
              <a:t>k</a:t>
            </a:r>
            <a:r>
              <a:rPr lang="zh-CN" altLang="en-US" sz="2333" dirty="0"/>
              <a:t>与</a:t>
            </a:r>
            <a:r>
              <a:rPr lang="en-US" altLang="zh-CN" sz="2333" i="1" dirty="0" err="1"/>
              <a:t>i</a:t>
            </a:r>
            <a:r>
              <a:rPr lang="zh-CN" altLang="en-US" sz="2333" dirty="0"/>
              <a:t>不成线性关系，条纹间距不等。</a:t>
            </a:r>
          </a:p>
        </p:txBody>
      </p:sp>
      <p:grpSp>
        <p:nvGrpSpPr>
          <p:cNvPr id="418824" name="组合 418823">
            <a:extLst>
              <a:ext uri="{FF2B5EF4-FFF2-40B4-BE49-F238E27FC236}">
                <a16:creationId xmlns:a16="http://schemas.microsoft.com/office/drawing/2014/main" id="{4FFA7281-E0E7-0F20-727C-4FCA7E88AFE2}"/>
              </a:ext>
            </a:extLst>
          </p:cNvPr>
          <p:cNvGrpSpPr/>
          <p:nvPr/>
        </p:nvGrpSpPr>
        <p:grpSpPr>
          <a:xfrm>
            <a:off x="6133424" y="2673499"/>
            <a:ext cx="2880320" cy="2817420"/>
            <a:chOff x="2699792" y="778803"/>
            <a:chExt cx="4352975" cy="402036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B711DAC-3ED4-CA50-3BCA-54E05F665C3F}"/>
                </a:ext>
              </a:extLst>
            </p:cNvPr>
            <p:cNvSpPr/>
            <p:nvPr/>
          </p:nvSpPr>
          <p:spPr bwMode="auto">
            <a:xfrm>
              <a:off x="6524710" y="3135021"/>
              <a:ext cx="150733" cy="164423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1050">
                <a:ea typeface="黑体" pitchFamily="2" charset="-122"/>
              </a:endParaRPr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66DCE9FF-F643-FBE5-05EF-60EE03B2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164" y="2399167"/>
              <a:ext cx="2178638" cy="257143"/>
            </a:xfrm>
            <a:prstGeom prst="ellipse">
              <a:avLst/>
            </a:prstGeom>
            <a:solidFill>
              <a:srgbClr val="C0C0C0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0E593B7F-E272-2822-B7E8-36EF971A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913" y="3792025"/>
              <a:ext cx="2921355" cy="835714"/>
            </a:xfrm>
            <a:prstGeom prst="cube">
              <a:avLst>
                <a:gd name="adj" fmla="val 93375"/>
              </a:avLst>
            </a:prstGeom>
            <a:solidFill>
              <a:srgbClr val="C0C0C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5F7D392E-C895-05CE-BF2A-457F02C5DB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31907" y="1576845"/>
              <a:ext cx="1881551" cy="514286"/>
            </a:xfrm>
            <a:prstGeom prst="cube">
              <a:avLst>
                <a:gd name="adj" fmla="val 91227"/>
              </a:avLst>
            </a:prstGeom>
            <a:solidFill>
              <a:srgbClr val="FFFF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7FA2620-F55A-49B2-5776-7BE53CED79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13305" flipV="1">
              <a:off x="3956785" y="2958988"/>
              <a:ext cx="1439015" cy="443750"/>
            </a:xfrm>
            <a:prstGeom prst="cube">
              <a:avLst>
                <a:gd name="adj" fmla="val 91403"/>
              </a:avLst>
            </a:prstGeom>
            <a:solidFill>
              <a:srgbClr val="A3C2FF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A27E181-C02B-83AC-AD1E-AFADA8F06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483" y="1499167"/>
              <a:ext cx="0" cy="33000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6121E208-F76D-5827-20F1-C51AF13A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019" y="1654439"/>
              <a:ext cx="1005098" cy="40561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C8656CDD-5536-0764-7A48-AC6D1523D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2861" y="1816684"/>
              <a:ext cx="343204" cy="730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E9C9835D-84DE-6374-6316-63427E90A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9451" y="1839862"/>
              <a:ext cx="360568" cy="7523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E940BE53-29A5-7E0A-5209-333512D9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253" y="3986574"/>
              <a:ext cx="998125" cy="37483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76CDF21C-771A-4273-AF46-33774BA5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613" y="3622444"/>
              <a:ext cx="0" cy="5354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graphicFrame>
          <p:nvGraphicFramePr>
            <p:cNvPr id="19" name="Object 26">
              <a:extLst>
                <a:ext uri="{FF2B5EF4-FFF2-40B4-BE49-F238E27FC236}">
                  <a16:creationId xmlns:a16="http://schemas.microsoft.com/office/drawing/2014/main" id="{B7AF0454-5A4C-A5AF-3F8B-B267D9DEA2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12169"/>
                </p:ext>
              </p:extLst>
            </p:nvPr>
          </p:nvGraphicFramePr>
          <p:xfrm>
            <a:off x="4845669" y="3725971"/>
            <a:ext cx="198813" cy="32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7240" imgH="119520" progId="Equation.3">
                    <p:embed/>
                  </p:oleObj>
                </mc:Choice>
                <mc:Fallback>
                  <p:oleObj name="公式" r:id="rId4" imgW="57240" imgH="119520" progId="Equation.3">
                    <p:embed/>
                    <p:pic>
                      <p:nvPicPr>
                        <p:cNvPr id="198" name="Object 26">
                          <a:extLst>
                            <a:ext uri="{FF2B5EF4-FFF2-40B4-BE49-F238E27FC236}">
                              <a16:creationId xmlns:a16="http://schemas.microsoft.com/office/drawing/2014/main" id="{61C2E635-B3CA-4DEF-6F14-3C550251AA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669" y="3725971"/>
                          <a:ext cx="198813" cy="32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utoShape 27">
              <a:extLst>
                <a:ext uri="{FF2B5EF4-FFF2-40B4-BE49-F238E27FC236}">
                  <a16:creationId xmlns:a16="http://schemas.microsoft.com/office/drawing/2014/main" id="{61095502-3B9A-A0B8-E470-3F3A165ED5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12757">
              <a:off x="4986665" y="3845562"/>
              <a:ext cx="179541" cy="75861"/>
            </a:xfrm>
            <a:prstGeom prst="rightArrow">
              <a:avLst>
                <a:gd name="adj1" fmla="val 50000"/>
                <a:gd name="adj2" fmla="val 36875"/>
              </a:avLst>
            </a:prstGeom>
            <a:solidFill>
              <a:schemeClr val="tx1"/>
            </a:solidFill>
            <a:ln w="63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5C44A0B8-11E1-2E08-9316-925B02EA3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316" y="3607259"/>
              <a:ext cx="0" cy="5354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graphicFrame>
          <p:nvGraphicFramePr>
            <p:cNvPr id="22" name="Object 29">
              <a:extLst>
                <a:ext uri="{FF2B5EF4-FFF2-40B4-BE49-F238E27FC236}">
                  <a16:creationId xmlns:a16="http://schemas.microsoft.com/office/drawing/2014/main" id="{37A3697B-F44B-6444-66E6-A9FAEE2AEF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395025"/>
                </p:ext>
              </p:extLst>
            </p:nvPr>
          </p:nvGraphicFramePr>
          <p:xfrm>
            <a:off x="4334435" y="3725971"/>
            <a:ext cx="199828" cy="329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7240" imgH="119520" progId="Equation.3">
                    <p:embed/>
                  </p:oleObj>
                </mc:Choice>
                <mc:Fallback>
                  <p:oleObj name="公式" r:id="rId6" imgW="57240" imgH="119520" progId="Equation.3">
                    <p:embed/>
                    <p:pic>
                      <p:nvPicPr>
                        <p:cNvPr id="201" name="Object 29">
                          <a:extLst>
                            <a:ext uri="{FF2B5EF4-FFF2-40B4-BE49-F238E27FC236}">
                              <a16:creationId xmlns:a16="http://schemas.microsoft.com/office/drawing/2014/main" id="{4723C06A-546D-701D-5E6E-B598F8CAF9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435" y="3725971"/>
                          <a:ext cx="199828" cy="329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utoShape 30">
              <a:extLst>
                <a:ext uri="{FF2B5EF4-FFF2-40B4-BE49-F238E27FC236}">
                  <a16:creationId xmlns:a16="http://schemas.microsoft.com/office/drawing/2014/main" id="{DF9C3B9A-B6B0-7BE0-64B4-6102DDE4D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7243" flipH="1">
              <a:off x="4189384" y="3908634"/>
              <a:ext cx="190698" cy="74968"/>
            </a:xfrm>
            <a:prstGeom prst="rightArrow">
              <a:avLst>
                <a:gd name="adj1" fmla="val 50000"/>
                <a:gd name="adj2" fmla="val 38525"/>
              </a:avLst>
            </a:prstGeom>
            <a:solidFill>
              <a:schemeClr val="tx1"/>
            </a:solidFill>
            <a:ln w="63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050"/>
            </a:p>
          </p:txBody>
        </p:sp>
        <p:graphicFrame>
          <p:nvGraphicFramePr>
            <p:cNvPr id="24" name="Object 33">
              <a:extLst>
                <a:ext uri="{FF2B5EF4-FFF2-40B4-BE49-F238E27FC236}">
                  <a16:creationId xmlns:a16="http://schemas.microsoft.com/office/drawing/2014/main" id="{CEB3D118-5F2A-6429-70B1-8BD76600C6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134183"/>
                </p:ext>
              </p:extLst>
            </p:nvPr>
          </p:nvGraphicFramePr>
          <p:xfrm>
            <a:off x="6703567" y="2970837"/>
            <a:ext cx="349200" cy="44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77480" progId="Equation.DSMT4">
                    <p:embed/>
                  </p:oleObj>
                </mc:Choice>
                <mc:Fallback>
                  <p:oleObj name="Equation" r:id="rId8" imgW="139680" imgH="177480" progId="Equation.DSMT4">
                    <p:embed/>
                    <p:pic>
                      <p:nvPicPr>
                        <p:cNvPr id="203" name="Object 33">
                          <a:extLst>
                            <a:ext uri="{FF2B5EF4-FFF2-40B4-BE49-F238E27FC236}">
                              <a16:creationId xmlns:a16="http://schemas.microsoft.com/office/drawing/2014/main" id="{0A37ED57-0AE6-52FD-1A3E-0CBFECC42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3567" y="2970837"/>
                          <a:ext cx="349200" cy="44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35">
              <a:extLst>
                <a:ext uri="{FF2B5EF4-FFF2-40B4-BE49-F238E27FC236}">
                  <a16:creationId xmlns:a16="http://schemas.microsoft.com/office/drawing/2014/main" id="{6C806E99-B82E-B257-0D58-0E41EFCE9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77442">
              <a:off x="4495976" y="2814642"/>
              <a:ext cx="325949" cy="81071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851582-89AD-A2B1-4AE7-7B71DB721FDE}"/>
                </a:ext>
              </a:extLst>
            </p:cNvPr>
            <p:cNvSpPr txBox="1"/>
            <p:nvPr/>
          </p:nvSpPr>
          <p:spPr>
            <a:xfrm>
              <a:off x="3030183" y="3993645"/>
              <a:ext cx="695669" cy="35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薄膜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75B438-6BD4-5A35-B032-4D955F9D1E8D}"/>
                </a:ext>
              </a:extLst>
            </p:cNvPr>
            <p:cNvSpPr txBox="1"/>
            <p:nvPr/>
          </p:nvSpPr>
          <p:spPr>
            <a:xfrm>
              <a:off x="2699792" y="3208941"/>
              <a:ext cx="1574377" cy="35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半反半透镜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9D705B-CF9D-5DF1-E36F-E69C0C479F84}"/>
                </a:ext>
              </a:extLst>
            </p:cNvPr>
            <p:cNvSpPr txBox="1"/>
            <p:nvPr/>
          </p:nvSpPr>
          <p:spPr>
            <a:xfrm>
              <a:off x="3030183" y="2424237"/>
              <a:ext cx="725976" cy="35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透镜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889A14-8252-D347-E0C0-34068C6A416F}"/>
                </a:ext>
              </a:extLst>
            </p:cNvPr>
            <p:cNvSpPr txBox="1"/>
            <p:nvPr/>
          </p:nvSpPr>
          <p:spPr>
            <a:xfrm>
              <a:off x="3030183" y="1639533"/>
              <a:ext cx="725976" cy="35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屏幕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766E143-2F71-BD36-D5EB-6693D924FAA8}"/>
                </a:ext>
              </a:extLst>
            </p:cNvPr>
            <p:cNvGrpSpPr/>
            <p:nvPr/>
          </p:nvGrpSpPr>
          <p:grpSpPr>
            <a:xfrm>
              <a:off x="4982204" y="2977994"/>
              <a:ext cx="1618620" cy="225039"/>
              <a:chOff x="6745294" y="3950304"/>
              <a:chExt cx="1648649" cy="229214"/>
            </a:xfrm>
          </p:grpSpPr>
          <p:sp>
            <p:nvSpPr>
              <p:cNvPr id="31" name="Line 37">
                <a:extLst>
                  <a:ext uri="{FF2B5EF4-FFF2-40B4-BE49-F238E27FC236}">
                    <a16:creationId xmlns:a16="http://schemas.microsoft.com/office/drawing/2014/main" id="{EF514102-9E8E-E7F1-FAB9-84F21AB48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5294" y="3950304"/>
                <a:ext cx="1648649" cy="22921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32" name="Line 155">
                <a:extLst>
                  <a:ext uri="{FF2B5EF4-FFF2-40B4-BE49-F238E27FC236}">
                    <a16:creationId xmlns:a16="http://schemas.microsoft.com/office/drawing/2014/main" id="{F1F9C950-A9A4-EBC1-B406-EBA3F550B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69196" y="4043160"/>
                <a:ext cx="279475" cy="2889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43E2C76-23F1-CFDF-6EBD-67048B4E1B3D}"/>
                </a:ext>
              </a:extLst>
            </p:cNvPr>
            <p:cNvGrpSpPr/>
            <p:nvPr/>
          </p:nvGrpSpPr>
          <p:grpSpPr>
            <a:xfrm>
              <a:off x="4338493" y="3213753"/>
              <a:ext cx="2262333" cy="221110"/>
              <a:chOff x="6089640" y="4190433"/>
              <a:chExt cx="2304304" cy="225212"/>
            </a:xfrm>
          </p:grpSpPr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9A668353-F40B-3521-54B6-C497A4B80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89640" y="4190433"/>
                <a:ext cx="2304304" cy="22521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35" name="Line 155">
                <a:extLst>
                  <a:ext uri="{FF2B5EF4-FFF2-40B4-BE49-F238E27FC236}">
                    <a16:creationId xmlns:a16="http://schemas.microsoft.com/office/drawing/2014/main" id="{7E2C92D0-E90A-91AC-96F1-8F49ED489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73957" y="4258067"/>
                <a:ext cx="271851" cy="383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ADC4D2C-6C73-94E8-66F4-B152418E39F2}"/>
                </a:ext>
              </a:extLst>
            </p:cNvPr>
            <p:cNvGrpSpPr/>
            <p:nvPr/>
          </p:nvGrpSpPr>
          <p:grpSpPr>
            <a:xfrm>
              <a:off x="4982206" y="2979864"/>
              <a:ext cx="196172" cy="1210193"/>
              <a:chOff x="2766352" y="3477644"/>
              <a:chExt cx="235406" cy="1452231"/>
            </a:xfrm>
          </p:grpSpPr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56D54450-9ADD-FBFB-B779-93D87375B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352" y="3477644"/>
                <a:ext cx="235406" cy="145223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38" name="Line 155">
                <a:extLst>
                  <a:ext uri="{FF2B5EF4-FFF2-40B4-BE49-F238E27FC236}">
                    <a16:creationId xmlns:a16="http://schemas.microsoft.com/office/drawing/2014/main" id="{ECE1FF20-DE70-5E56-C0DF-2922135FB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429" y="4134583"/>
                <a:ext cx="39541" cy="302119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EFEC56C-00C7-0A16-ED2E-B6334D475B88}"/>
                </a:ext>
              </a:extLst>
            </p:cNvPr>
            <p:cNvGrpSpPr/>
            <p:nvPr/>
          </p:nvGrpSpPr>
          <p:grpSpPr>
            <a:xfrm>
              <a:off x="4180254" y="3429670"/>
              <a:ext cx="158239" cy="749677"/>
              <a:chOff x="1804009" y="4017412"/>
              <a:chExt cx="189887" cy="899612"/>
            </a:xfrm>
          </p:grpSpPr>
          <p:sp>
            <p:nvSpPr>
              <p:cNvPr id="40" name="Line 24">
                <a:extLst>
                  <a:ext uri="{FF2B5EF4-FFF2-40B4-BE49-F238E27FC236}">
                    <a16:creationId xmlns:a16="http://schemas.microsoft.com/office/drawing/2014/main" id="{69A4B414-DA7B-A730-71B8-22F8A32D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4009" y="4017412"/>
                <a:ext cx="189887" cy="89961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41" name="Line 155">
                <a:extLst>
                  <a:ext uri="{FF2B5EF4-FFF2-40B4-BE49-F238E27FC236}">
                    <a16:creationId xmlns:a16="http://schemas.microsoft.com/office/drawing/2014/main" id="{A3BDD67B-4990-1035-A02A-5047C8C1D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" flipH="1">
                <a:off x="1909613" y="4199601"/>
                <a:ext cx="39541" cy="3021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sp>
          <p:nvSpPr>
            <p:cNvPr id="42" name="Rectangle 194">
              <a:extLst>
                <a:ext uri="{FF2B5EF4-FFF2-40B4-BE49-F238E27FC236}">
                  <a16:creationId xmlns:a16="http://schemas.microsoft.com/office/drawing/2014/main" id="{64E7DD1C-AA9A-E201-816A-731D333D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451" y="4168116"/>
              <a:ext cx="1637348" cy="151364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195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3" name="Line 24">
              <a:extLst>
                <a:ext uri="{FF2B5EF4-FFF2-40B4-BE49-F238E27FC236}">
                  <a16:creationId xmlns:a16="http://schemas.microsoft.com/office/drawing/2014/main" id="{654DF278-79EE-A42D-5130-009F64B9B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6969" y="4157927"/>
              <a:ext cx="36118" cy="1615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A9459883-053C-EE1C-C992-011B290FA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976" y="4173166"/>
              <a:ext cx="16190" cy="1463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5" name="Line 18">
              <a:extLst>
                <a:ext uri="{FF2B5EF4-FFF2-40B4-BE49-F238E27FC236}">
                  <a16:creationId xmlns:a16="http://schemas.microsoft.com/office/drawing/2014/main" id="{680CEEBD-0AD8-DCAC-4146-9D4568C12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0211" y="1816685"/>
              <a:ext cx="419808" cy="79039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6" name="Line 24">
              <a:extLst>
                <a:ext uri="{FF2B5EF4-FFF2-40B4-BE49-F238E27FC236}">
                  <a16:creationId xmlns:a16="http://schemas.microsoft.com/office/drawing/2014/main" id="{7DB7B5C4-6E1F-8F23-7A68-F2FBC929A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2118" y="4151564"/>
              <a:ext cx="36118" cy="1615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5534E80F-B42C-EDFC-A333-0E7FDD29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3124" y="4166803"/>
              <a:ext cx="16190" cy="1463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CE99F45E-F52E-037B-D487-D9279F42D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118" y="1845338"/>
              <a:ext cx="385298" cy="70763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4B39B7E-584F-DAD8-1DE3-D04CD38C9DEA}"/>
                </a:ext>
              </a:extLst>
            </p:cNvPr>
            <p:cNvGrpSpPr/>
            <p:nvPr/>
          </p:nvGrpSpPr>
          <p:grpSpPr>
            <a:xfrm>
              <a:off x="3829906" y="2552969"/>
              <a:ext cx="348557" cy="1607134"/>
              <a:chOff x="1383592" y="2965370"/>
              <a:chExt cx="418268" cy="1928561"/>
            </a:xfrm>
          </p:grpSpPr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3280F7F3-B303-F79E-C6E7-240A4A6B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592" y="2965370"/>
                <a:ext cx="418268" cy="192856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51" name="Line 155">
                <a:extLst>
                  <a:ext uri="{FF2B5EF4-FFF2-40B4-BE49-F238E27FC236}">
                    <a16:creationId xmlns:a16="http://schemas.microsoft.com/office/drawing/2014/main" id="{53FDC88B-5B01-4B2F-0039-21EF0DBC3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8436" y="3773447"/>
                <a:ext cx="50295" cy="2904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E96376F-8B17-D99D-1D3A-29E12323E9E3}"/>
                </a:ext>
              </a:extLst>
            </p:cNvPr>
            <p:cNvGrpSpPr/>
            <p:nvPr/>
          </p:nvGrpSpPr>
          <p:grpSpPr>
            <a:xfrm>
              <a:off x="3782222" y="2582922"/>
              <a:ext cx="348557" cy="1607134"/>
              <a:chOff x="1326372" y="3001314"/>
              <a:chExt cx="418268" cy="1928561"/>
            </a:xfrm>
          </p:grpSpPr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82634B5C-C1E6-AA19-10A4-235063DFA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372" y="3001314"/>
                <a:ext cx="418268" cy="192856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54" name="Line 155">
                <a:extLst>
                  <a:ext uri="{FF2B5EF4-FFF2-40B4-BE49-F238E27FC236}">
                    <a16:creationId xmlns:a16="http://schemas.microsoft.com/office/drawing/2014/main" id="{C5E954BE-63A3-DFDC-E17F-E51791517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05595" y="3779672"/>
                <a:ext cx="50295" cy="2904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9D468FF-031B-B626-6C30-E4A623A7679B}"/>
                </a:ext>
              </a:extLst>
            </p:cNvPr>
            <p:cNvGrpSpPr/>
            <p:nvPr/>
          </p:nvGrpSpPr>
          <p:grpSpPr>
            <a:xfrm>
              <a:off x="5176056" y="2542110"/>
              <a:ext cx="360576" cy="1639711"/>
              <a:chOff x="2998972" y="2952340"/>
              <a:chExt cx="432691" cy="1967653"/>
            </a:xfrm>
          </p:grpSpPr>
          <p:sp>
            <p:nvSpPr>
              <p:cNvPr id="56" name="Line 13">
                <a:extLst>
                  <a:ext uri="{FF2B5EF4-FFF2-40B4-BE49-F238E27FC236}">
                    <a16:creationId xmlns:a16="http://schemas.microsoft.com/office/drawing/2014/main" id="{7782A916-F881-493E-9524-F0D34E87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8972" y="2952340"/>
                <a:ext cx="432691" cy="19676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57" name="Line 155">
                <a:extLst>
                  <a:ext uri="{FF2B5EF4-FFF2-40B4-BE49-F238E27FC236}">
                    <a16:creationId xmlns:a16="http://schemas.microsoft.com/office/drawing/2014/main" id="{4F896A92-476D-B98B-851E-225B74E90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1841" y="3974200"/>
                <a:ext cx="81220" cy="31144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5852314-A068-2222-74E5-C4D027212021}"/>
                </a:ext>
              </a:extLst>
            </p:cNvPr>
            <p:cNvGrpSpPr/>
            <p:nvPr/>
          </p:nvGrpSpPr>
          <p:grpSpPr>
            <a:xfrm>
              <a:off x="5233190" y="2542110"/>
              <a:ext cx="360576" cy="1639711"/>
              <a:chOff x="3067532" y="2952340"/>
              <a:chExt cx="432691" cy="1967653"/>
            </a:xfrm>
          </p:grpSpPr>
          <p:sp>
            <p:nvSpPr>
              <p:cNvPr id="59" name="Line 13">
                <a:extLst>
                  <a:ext uri="{FF2B5EF4-FFF2-40B4-BE49-F238E27FC236}">
                    <a16:creationId xmlns:a16="http://schemas.microsoft.com/office/drawing/2014/main" id="{1B17F901-F476-00FA-02DE-1A140C13E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7532" y="2952340"/>
                <a:ext cx="432691" cy="19676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60" name="Line 155">
                <a:extLst>
                  <a:ext uri="{FF2B5EF4-FFF2-40B4-BE49-F238E27FC236}">
                    <a16:creationId xmlns:a16="http://schemas.microsoft.com/office/drawing/2014/main" id="{4ACCC813-31AE-26F8-E2A2-62D90D1D1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2657" y="3983487"/>
                <a:ext cx="81220" cy="31144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FA8ED8CA-BADB-01C3-028E-7B37F5A7C3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8862965"/>
                </p:ext>
              </p:extLst>
            </p:nvPr>
          </p:nvGraphicFramePr>
          <p:xfrm>
            <a:off x="5452191" y="3479020"/>
            <a:ext cx="25774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243" name="对象 242">
                          <a:extLst>
                            <a:ext uri="{FF2B5EF4-FFF2-40B4-BE49-F238E27FC236}">
                              <a16:creationId xmlns:a16="http://schemas.microsoft.com/office/drawing/2014/main" id="{27DEED26-1BBE-B143-3DF5-DA18432213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2191" y="3479020"/>
                          <a:ext cx="257740" cy="36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12C97FA6-B98F-BDB7-0BDD-B1EF7B2DDE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260795"/>
                </p:ext>
              </p:extLst>
            </p:nvPr>
          </p:nvGraphicFramePr>
          <p:xfrm>
            <a:off x="5421759" y="3858410"/>
            <a:ext cx="28417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77480" progId="Equation.DSMT4">
                    <p:embed/>
                  </p:oleObj>
                </mc:Choice>
                <mc:Fallback>
                  <p:oleObj name="Equation" r:id="rId12" imgW="139680" imgH="177480" progId="Equation.DSMT4">
                    <p:embed/>
                    <p:pic>
                      <p:nvPicPr>
                        <p:cNvPr id="244" name="对象 243">
                          <a:extLst>
                            <a:ext uri="{FF2B5EF4-FFF2-40B4-BE49-F238E27FC236}">
                              <a16:creationId xmlns:a16="http://schemas.microsoft.com/office/drawing/2014/main" id="{265A7A05-0621-1160-8C71-C2C0D323F7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759" y="3858410"/>
                          <a:ext cx="284170" cy="36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extLst>
                <a:ext uri="{FF2B5EF4-FFF2-40B4-BE49-F238E27FC236}">
                  <a16:creationId xmlns:a16="http://schemas.microsoft.com/office/drawing/2014/main" id="{DA717EDE-8F23-3F6C-D7AD-B9033CC3DB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819655"/>
                </p:ext>
              </p:extLst>
            </p:nvPr>
          </p:nvGraphicFramePr>
          <p:xfrm>
            <a:off x="5421759" y="4319113"/>
            <a:ext cx="28417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177480" progId="Equation.DSMT4">
                    <p:embed/>
                  </p:oleObj>
                </mc:Choice>
                <mc:Fallback>
                  <p:oleObj name="Equation" r:id="rId14" imgW="139680" imgH="177480" progId="Equation.DSMT4">
                    <p:embed/>
                    <p:pic>
                      <p:nvPicPr>
                        <p:cNvPr id="245" name="对象 244">
                          <a:extLst>
                            <a:ext uri="{FF2B5EF4-FFF2-40B4-BE49-F238E27FC236}">
                              <a16:creationId xmlns:a16="http://schemas.microsoft.com/office/drawing/2014/main" id="{57B7822B-074B-AC3A-94B8-82004705FA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759" y="4319113"/>
                          <a:ext cx="284170" cy="36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8816" name="组合 418815">
              <a:extLst>
                <a:ext uri="{FF2B5EF4-FFF2-40B4-BE49-F238E27FC236}">
                  <a16:creationId xmlns:a16="http://schemas.microsoft.com/office/drawing/2014/main" id="{95A8DD59-9A09-0AF2-CAEF-A79B465E16FF}"/>
                </a:ext>
              </a:extLst>
            </p:cNvPr>
            <p:cNvGrpSpPr/>
            <p:nvPr/>
          </p:nvGrpSpPr>
          <p:grpSpPr>
            <a:xfrm rot="17014520">
              <a:off x="3365509" y="2228424"/>
              <a:ext cx="2262333" cy="221110"/>
              <a:chOff x="6125407" y="4127363"/>
              <a:chExt cx="2304304" cy="225212"/>
            </a:xfrm>
          </p:grpSpPr>
          <p:sp>
            <p:nvSpPr>
              <p:cNvPr id="418817" name="Line 38">
                <a:extLst>
                  <a:ext uri="{FF2B5EF4-FFF2-40B4-BE49-F238E27FC236}">
                    <a16:creationId xmlns:a16="http://schemas.microsoft.com/office/drawing/2014/main" id="{A2BAE561-4792-499D-E009-C430F6806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25407" y="4127363"/>
                <a:ext cx="2304304" cy="22521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418818" name="Line 155">
                <a:extLst>
                  <a:ext uri="{FF2B5EF4-FFF2-40B4-BE49-F238E27FC236}">
                    <a16:creationId xmlns:a16="http://schemas.microsoft.com/office/drawing/2014/main" id="{353BC14A-D3F5-3D4C-70AA-4461773B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61478" y="4201463"/>
                <a:ext cx="271851" cy="383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grpSp>
          <p:nvGrpSpPr>
            <p:cNvPr id="418819" name="组合 418818">
              <a:extLst>
                <a:ext uri="{FF2B5EF4-FFF2-40B4-BE49-F238E27FC236}">
                  <a16:creationId xmlns:a16="http://schemas.microsoft.com/office/drawing/2014/main" id="{98561147-8F42-C0CB-2090-5AB8E11DCF4E}"/>
                </a:ext>
              </a:extLst>
            </p:cNvPr>
            <p:cNvGrpSpPr/>
            <p:nvPr/>
          </p:nvGrpSpPr>
          <p:grpSpPr>
            <a:xfrm rot="15292233">
              <a:off x="3917552" y="2025551"/>
              <a:ext cx="1795191" cy="139305"/>
              <a:chOff x="6660005" y="3956126"/>
              <a:chExt cx="1828495" cy="141890"/>
            </a:xfrm>
          </p:grpSpPr>
          <p:sp>
            <p:nvSpPr>
              <p:cNvPr id="418820" name="Line 37">
                <a:extLst>
                  <a:ext uri="{FF2B5EF4-FFF2-40B4-BE49-F238E27FC236}">
                    <a16:creationId xmlns:a16="http://schemas.microsoft.com/office/drawing/2014/main" id="{A33213D4-140F-10AC-F669-79EE77ADB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60005" y="3956126"/>
                <a:ext cx="1828495" cy="1418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  <p:sp>
            <p:nvSpPr>
              <p:cNvPr id="418821" name="Line 155">
                <a:extLst>
                  <a:ext uri="{FF2B5EF4-FFF2-40B4-BE49-F238E27FC236}">
                    <a16:creationId xmlns:a16="http://schemas.microsoft.com/office/drawing/2014/main" id="{D10EF0B3-C9BA-B12A-DDAF-27E4B208D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77633" y="4011945"/>
                <a:ext cx="279475" cy="2889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50"/>
              </a:p>
            </p:txBody>
          </p:sp>
        </p:grpSp>
        <p:sp>
          <p:nvSpPr>
            <p:cNvPr id="418822" name="椭圆 418821">
              <a:extLst>
                <a:ext uri="{FF2B5EF4-FFF2-40B4-BE49-F238E27FC236}">
                  <a16:creationId xmlns:a16="http://schemas.microsoft.com/office/drawing/2014/main" id="{1377F651-FEA3-FDB2-6313-0A3BB2B49FD0}"/>
                </a:ext>
              </a:extLst>
            </p:cNvPr>
            <p:cNvSpPr/>
            <p:nvPr/>
          </p:nvSpPr>
          <p:spPr bwMode="auto">
            <a:xfrm>
              <a:off x="4573227" y="1130603"/>
              <a:ext cx="150733" cy="164423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1" hangingPunct="1"/>
              <a:endParaRPr lang="zh-CN" altLang="en-US" sz="1050">
                <a:ea typeface="黑体" pitchFamily="2" charset="-122"/>
              </a:endParaRPr>
            </a:p>
          </p:txBody>
        </p:sp>
        <p:graphicFrame>
          <p:nvGraphicFramePr>
            <p:cNvPr id="418823" name="对象 418822">
              <a:extLst>
                <a:ext uri="{FF2B5EF4-FFF2-40B4-BE49-F238E27FC236}">
                  <a16:creationId xmlns:a16="http://schemas.microsoft.com/office/drawing/2014/main" id="{737E4CCC-5393-346D-6A48-BBE6A2F7C8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62946"/>
                </p:ext>
              </p:extLst>
            </p:nvPr>
          </p:nvGraphicFramePr>
          <p:xfrm>
            <a:off x="4627273" y="778803"/>
            <a:ext cx="41275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254" name="对象 253">
                          <a:extLst>
                            <a:ext uri="{FF2B5EF4-FFF2-40B4-BE49-F238E27FC236}">
                              <a16:creationId xmlns:a16="http://schemas.microsoft.com/office/drawing/2014/main" id="{070BC299-D435-F743-C26E-3B5E2631C2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273" y="778803"/>
                          <a:ext cx="412750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09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8875" grpId="0"/>
      <p:bldP spid="7" grpId="0"/>
      <p:bldP spid="6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6.5|1.8|2.2|24.0|3.1|4.5|13.1|6.5"/>
</p:tagLst>
</file>

<file path=ppt/theme/theme1.xml><?xml version="1.0" encoding="utf-8"?>
<a:theme xmlns:a="http://schemas.openxmlformats.org/drawingml/2006/main" name="物理课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01-2运动叠加原理 抛体运动</Template>
  <TotalTime>9024</TotalTime>
  <Words>590</Words>
  <Application>Microsoft Office PowerPoint</Application>
  <PresentationFormat>全屏显示(16:10)</PresentationFormat>
  <Paragraphs>139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PingFang SC</vt:lpstr>
      <vt:lpstr>黑体</vt:lpstr>
      <vt:lpstr>宋体</vt:lpstr>
      <vt:lpstr>Arial</vt:lpstr>
      <vt:lpstr>Calibri</vt:lpstr>
      <vt:lpstr>Tahoma</vt:lpstr>
      <vt:lpstr>Times New Roman</vt:lpstr>
      <vt:lpstr>Wingdings</vt:lpstr>
      <vt:lpstr>物理课模板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apphy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wuwangjie</dc:creator>
  <cp:lastModifiedBy>伟</cp:lastModifiedBy>
  <cp:revision>748</cp:revision>
  <cp:lastPrinted>2022-08-03T00:53:55Z</cp:lastPrinted>
  <dcterms:created xsi:type="dcterms:W3CDTF">2006-02-19T14:49:26Z</dcterms:created>
  <dcterms:modified xsi:type="dcterms:W3CDTF">2024-09-23T11:11:03Z</dcterms:modified>
</cp:coreProperties>
</file>