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3"/>
  </p:notesMasterIdLst>
  <p:handoutMasterIdLst>
    <p:handoutMasterId r:id="rId24"/>
  </p:handoutMasterIdLst>
  <p:sldIdLst>
    <p:sldId id="955" r:id="rId2"/>
    <p:sldId id="830" r:id="rId3"/>
    <p:sldId id="954" r:id="rId4"/>
    <p:sldId id="832" r:id="rId5"/>
    <p:sldId id="833" r:id="rId6"/>
    <p:sldId id="852" r:id="rId7"/>
    <p:sldId id="836" r:id="rId8"/>
    <p:sldId id="366" r:id="rId9"/>
    <p:sldId id="367" r:id="rId10"/>
    <p:sldId id="842" r:id="rId11"/>
    <p:sldId id="964" r:id="rId12"/>
    <p:sldId id="755" r:id="rId13"/>
    <p:sldId id="963" r:id="rId14"/>
    <p:sldId id="965" r:id="rId15"/>
    <p:sldId id="966" r:id="rId16"/>
    <p:sldId id="840" r:id="rId17"/>
    <p:sldId id="841" r:id="rId18"/>
    <p:sldId id="281" r:id="rId19"/>
    <p:sldId id="263" r:id="rId20"/>
    <p:sldId id="442" r:id="rId21"/>
    <p:sldId id="948" r:id="rId22"/>
  </p:sldIdLst>
  <p:sldSz cx="9144000" cy="5715000" type="screen16x10"/>
  <p:notesSz cx="6834188" cy="9979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" initials="l" lastIdx="4" clrIdx="0"/>
  <p:cmAuthor id="2" name="yueyue" initials="y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006600"/>
    <a:srgbClr val="009900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78683" autoAdjust="0"/>
  </p:normalViewPr>
  <p:slideViewPr>
    <p:cSldViewPr>
      <p:cViewPr varScale="1">
        <p:scale>
          <a:sx n="93" d="100"/>
          <a:sy n="93" d="100"/>
        </p:scale>
        <p:origin x="636" y="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2-11-19T09:24:22.187" idx="4">
    <p:pos x="5114" y="3037"/>
    <p:text>光盘的彩色衍射条纹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2-11-19T09:24:22.187" idx="5">
    <p:pos x="5114" y="3037"/>
    <p:text>光盘的彩色衍射条纹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40C6C2-9358-4D25-8E46-C766E1528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81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3863" y="747713"/>
            <a:ext cx="598805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275"/>
            <a:ext cx="501173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531A299-37DB-4367-AEA8-0EC5359527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789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FB28D4-571E-4B72-B2FA-FF476166F59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30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31A299-37DB-4367-AEA8-0EC5359527B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74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40A2AD-072E-45BF-82BB-3259DD35232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4120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0" lang="zh-CN" altLang="en-US" dirty="0">
                <a:latin typeface="Arial" panose="020B0604020202020204" pitchFamily="34" charset="0"/>
              </a:rPr>
              <a:t>由于不同元素（或化合物）各有自己特定的光谱，所以由</a:t>
            </a:r>
            <a:r>
              <a:rPr kumimoji="0"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谱线的成分</a:t>
            </a:r>
            <a:r>
              <a:rPr kumimoji="0" lang="zh-CN" altLang="en-US" dirty="0">
                <a:latin typeface="Arial" panose="020B0604020202020204" pitchFamily="34" charset="0"/>
              </a:rPr>
              <a:t>，可分析出发光物质</a:t>
            </a:r>
            <a:r>
              <a:rPr kumimoji="0"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所含的元素或化合物</a:t>
            </a:r>
            <a:r>
              <a:rPr kumimoji="0" lang="zh-CN" altLang="en-US" dirty="0">
                <a:latin typeface="Arial" panose="020B0604020202020204" pitchFamily="34" charset="0"/>
              </a:rPr>
              <a:t>；还可从</a:t>
            </a:r>
            <a:r>
              <a:rPr kumimoji="0"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谱线的强度</a:t>
            </a:r>
            <a:r>
              <a:rPr kumimoji="0" lang="zh-CN" altLang="en-US" dirty="0">
                <a:latin typeface="Arial" panose="020B0604020202020204" pitchFamily="34" charset="0"/>
              </a:rPr>
              <a:t>定量分析出元素的</a:t>
            </a:r>
            <a:r>
              <a:rPr kumimoji="0"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含量</a:t>
            </a:r>
            <a:r>
              <a:rPr kumimoji="0" lang="zh-CN" altLang="en-US" dirty="0">
                <a:latin typeface="Arial" panose="020B0604020202020204" pitchFamily="34" charset="0"/>
              </a:rPr>
              <a:t>．</a:t>
            </a:r>
          </a:p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研究物质中的元素成份与相对含量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lang="zh-CN" altLang="en-US" dirty="0">
                <a:ea typeface="宋体" charset="-122"/>
              </a:rPr>
              <a:t>光谱仪和光学望远镜是天文研究中最强大的武器。</a:t>
            </a:r>
            <a:endParaRPr lang="en-US" altLang="zh-CN" dirty="0">
              <a:ea typeface="宋体" charset="-122"/>
            </a:endParaRPr>
          </a:p>
          <a:p>
            <a:pPr>
              <a:defRPr/>
            </a:pPr>
            <a:r>
              <a:rPr lang="zh-CN" altLang="en-US" dirty="0">
                <a:ea typeface="宋体" charset="-122"/>
              </a:rPr>
              <a:t>对于人类所不能到达的行星</a:t>
            </a:r>
            <a:r>
              <a:rPr lang="en-US" altLang="zh-CN" dirty="0">
                <a:ea typeface="宋体" charset="-122"/>
              </a:rPr>
              <a:t>, </a:t>
            </a:r>
            <a:r>
              <a:rPr lang="zh-CN" altLang="en-US" dirty="0">
                <a:ea typeface="宋体" charset="-122"/>
              </a:rPr>
              <a:t>人们主要通过分析行星的光谱来分析大气的组成</a:t>
            </a:r>
            <a:r>
              <a:rPr lang="en-US" altLang="zh-CN" dirty="0">
                <a:ea typeface="宋体" charset="-122"/>
              </a:rPr>
              <a:t>. </a:t>
            </a:r>
            <a:r>
              <a:rPr lang="zh-CN" altLang="en-US" dirty="0">
                <a:ea typeface="宋体" charset="-122"/>
              </a:rPr>
              <a:t>比如光谱中缺少了某个频率的光</a:t>
            </a:r>
            <a:r>
              <a:rPr lang="en-US" altLang="zh-CN" dirty="0">
                <a:ea typeface="宋体" charset="-122"/>
              </a:rPr>
              <a:t>, </a:t>
            </a:r>
            <a:r>
              <a:rPr lang="zh-CN" altLang="en-US" dirty="0">
                <a:ea typeface="宋体" charset="-122"/>
              </a:rPr>
              <a:t>极有可能是因为行星大气中有某种物质可以吸收这个特定频率的光</a:t>
            </a:r>
            <a:r>
              <a:rPr lang="en-US" altLang="zh-CN" dirty="0">
                <a:ea typeface="宋体" charset="-122"/>
              </a:rPr>
              <a:t>. </a:t>
            </a:r>
            <a:endParaRPr lang="zh-CN" altLang="en-US" dirty="0">
              <a:ea typeface="宋体" charset="-122"/>
            </a:endParaRPr>
          </a:p>
          <a:p>
            <a:pPr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EE16449-A944-4BB6-A5EE-EC927354CC50}" type="slidenum">
              <a:rPr lang="en-US" altLang="zh-CN" sz="1200" b="0" smtClean="0">
                <a:ea typeface="宋体" panose="02010600030101010101" pitchFamily="2" charset="-122"/>
              </a:rPr>
              <a:pPr/>
              <a:t>14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5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40A2AD-072E-45BF-82BB-3259DD35232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024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3863" y="747713"/>
            <a:ext cx="5988050" cy="37433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2C3C4-506E-4407-8A09-B2CE36F1A1D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31A299-37DB-4367-AEA8-0EC5359527B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5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DFF665-A6EC-4248-9293-D9B1FBCBCC3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8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25AD43-028E-47B7-A598-C7B3B645FE8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310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4A689C-4369-41F6-9EFA-98CB98E693A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z="32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782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FB28D4-571E-4B72-B2FA-FF476166F59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37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B7E1619-C913-48BB-9A50-8E68343940BF}" type="slidenum">
              <a:rPr lang="en-US" altLang="zh-CN" sz="1200" b="0" smtClean="0">
                <a:ea typeface="宋体" panose="02010600030101010101" pitchFamily="2" charset="-122"/>
              </a:rPr>
              <a:pPr/>
              <a:t>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79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F6A70E-CB90-4679-A661-6E56172DD4A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7713"/>
            <a:ext cx="5988050" cy="37433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997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31A299-37DB-4367-AEA8-0EC5359527B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855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31A299-37DB-4367-AEA8-0EC5359527B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5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EC344-B7F6-4100-8A1D-ABCB9A0BB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18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33A63-09E4-4F4C-9D74-42FECE5DB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96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508000"/>
            <a:ext cx="1982787" cy="44635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1" y="508000"/>
            <a:ext cx="5795963" cy="44635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BEE5C-9E39-4AE7-820A-182A3F2B0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48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783BD-D675-4F82-A12D-29DD08F19E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590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07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C9C4E-28D1-4A74-9F36-BB679CB4F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94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37A34-E43E-43A3-8435-BC58DD1C5F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41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4550" y="1542521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6950" y="1542521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B200E-235C-4A1F-9951-08E4B81E20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98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A7D93-206C-4E7A-9775-5272659F61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69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DDA00-95F3-457D-971C-2577B75917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27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A8F36-C14E-458B-AA8C-8855AA0B64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9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E6419-F74E-416D-A8F3-51EA65510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00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F6092-8193-4ECA-816C-6B0318509B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20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166"/>
          <a:stretch/>
        </p:blipFill>
        <p:spPr bwMode="auto">
          <a:xfrm>
            <a:off x="0" y="0"/>
            <a:ext cx="9144000" cy="27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4550" y="1542521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67" b="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67" b="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1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67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21F31B-0FDC-4498-A341-303D4FBD20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3" name="Rectangle 10">
            <a:hlinkClick r:id="" action="ppaction://hlinkshowjump?jump=previousslide" tooltip="上一页"/>
          </p:cNvPr>
          <p:cNvSpPr>
            <a:spLocks noChangeArrowheads="1"/>
          </p:cNvSpPr>
          <p:nvPr/>
        </p:nvSpPr>
        <p:spPr bwMode="auto">
          <a:xfrm>
            <a:off x="7440613" y="5431896"/>
            <a:ext cx="498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333"/>
          </a:p>
        </p:txBody>
      </p:sp>
      <p:sp>
        <p:nvSpPr>
          <p:cNvPr id="1034" name="Rectangle 11">
            <a:hlinkClick r:id="" action="ppaction://hlinkshowjump?jump=nextslide" tooltip="下一页"/>
          </p:cNvPr>
          <p:cNvSpPr>
            <a:spLocks noChangeArrowheads="1"/>
          </p:cNvSpPr>
          <p:nvPr/>
        </p:nvSpPr>
        <p:spPr bwMode="auto">
          <a:xfrm>
            <a:off x="8042276" y="5434542"/>
            <a:ext cx="493713" cy="26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333"/>
          </a:p>
        </p:txBody>
      </p:sp>
      <p:sp>
        <p:nvSpPr>
          <p:cNvPr id="1035" name="Rectangle 12">
            <a:hlinkClick r:id="" action="ppaction://hlinkshowjump?jump=firstslide" tooltip="返回首页"/>
          </p:cNvPr>
          <p:cNvSpPr>
            <a:spLocks noChangeArrowheads="1"/>
          </p:cNvSpPr>
          <p:nvPr/>
        </p:nvSpPr>
        <p:spPr bwMode="auto">
          <a:xfrm>
            <a:off x="8628063" y="5426604"/>
            <a:ext cx="493712" cy="26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33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380985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761970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142954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523939" algn="ctr" rtl="0" fontAlgn="base">
        <a:spcBef>
          <a:spcPct val="0"/>
        </a:spcBef>
        <a:spcAft>
          <a:spcPct val="0"/>
        </a:spcAft>
        <a:defRPr kumimoji="1" sz="3667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Char char="•"/>
        <a:defRPr kumimoji="1" sz="2667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rtl="0" eaLnBrk="0" fontAlgn="base" hangingPunct="0">
        <a:spcBef>
          <a:spcPct val="20000"/>
        </a:spcBef>
        <a:spcAft>
          <a:spcPct val="0"/>
        </a:spcAft>
        <a:buChar char="–"/>
        <a:defRPr kumimoji="1" sz="2333">
          <a:solidFill>
            <a:schemeClr val="tx1"/>
          </a:solidFill>
          <a:latin typeface="+mn-lt"/>
          <a:ea typeface="+mn-ea"/>
        </a:defRPr>
      </a:lvl2pPr>
      <a:lvl3pPr marL="952462" indent="-190492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Char char="–"/>
        <a:defRPr kumimoji="1" sz="1667">
          <a:solidFill>
            <a:schemeClr val="tx1"/>
          </a:solidFill>
          <a:latin typeface="+mn-lt"/>
          <a:ea typeface="+mn-ea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5pPr>
      <a:lvl6pPr marL="2095416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6pPr>
      <a:lvl7pPr marL="2476401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7pPr>
      <a:lvl8pPr marL="2857386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8pPr>
      <a:lvl9pPr marL="3238370" indent="-190492" algn="l" rtl="0" fontAlgn="base">
        <a:spcBef>
          <a:spcPct val="20000"/>
        </a:spcBef>
        <a:spcAft>
          <a:spcPct val="0"/>
        </a:spcAft>
        <a:buChar char="»"/>
        <a:defRPr kumimoji="1" sz="1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3.png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9.emf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1.wmf"/><Relationship Id="rId20" Type="http://schemas.openxmlformats.org/officeDocument/2006/relationships/image" Target="../media/image7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8.emf"/><Relationship Id="rId19" Type="http://schemas.openxmlformats.org/officeDocument/2006/relationships/image" Target="../media/image72.gi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gif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oleObject" Target="../embeddings/oleObject67.bin"/><Relationship Id="rId7" Type="http://schemas.openxmlformats.org/officeDocument/2006/relationships/image" Target="../media/image7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6.wmf"/><Relationship Id="rId9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comments" Target="../comments/comment2.xml"/><Relationship Id="rId3" Type="http://schemas.openxmlformats.org/officeDocument/2006/relationships/oleObject" Target="../embeddings/oleObject67.bin"/><Relationship Id="rId7" Type="http://schemas.openxmlformats.org/officeDocument/2006/relationships/image" Target="../media/image77.wmf"/><Relationship Id="rId12" Type="http://schemas.openxmlformats.org/officeDocument/2006/relationships/image" Target="../media/image8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0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7" Type="http://schemas.openxmlformats.org/officeDocument/2006/relationships/image" Target="../media/image84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3.emf"/><Relationship Id="rId4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85.emf"/><Relationship Id="rId7" Type="http://schemas.openxmlformats.org/officeDocument/2006/relationships/image" Target="../media/image87.e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6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4.w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34" Type="http://schemas.openxmlformats.org/officeDocument/2006/relationships/image" Target="../media/image43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wmf"/><Relationship Id="rId20" Type="http://schemas.openxmlformats.org/officeDocument/2006/relationships/image" Target="../media/image36.emf"/><Relationship Id="rId29" Type="http://schemas.openxmlformats.org/officeDocument/2006/relationships/oleObject" Target="../embeddings/oleObject38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8.emf"/><Relationship Id="rId32" Type="http://schemas.openxmlformats.org/officeDocument/2006/relationships/image" Target="../media/image42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0.emf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39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41.wmf"/><Relationship Id="rId8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52.wmf"/><Relationship Id="rId34" Type="http://schemas.openxmlformats.org/officeDocument/2006/relationships/image" Target="../media/image59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0.wmf"/><Relationship Id="rId25" Type="http://schemas.openxmlformats.org/officeDocument/2006/relationships/image" Target="../media/image54.wmf"/><Relationship Id="rId33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56.wmf"/><Relationship Id="rId1" Type="http://schemas.openxmlformats.org/officeDocument/2006/relationships/tags" Target="../tags/tag1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7.wmf"/><Relationship Id="rId24" Type="http://schemas.openxmlformats.org/officeDocument/2006/relationships/oleObject" Target="../embeddings/oleObject51.bin"/><Relationship Id="rId32" Type="http://schemas.openxmlformats.org/officeDocument/2006/relationships/image" Target="../media/image58.jpeg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53.bin"/><Relationship Id="rId36" Type="http://schemas.openxmlformats.org/officeDocument/2006/relationships/image" Target="../media/image60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1.wmf"/><Relationship Id="rId31" Type="http://schemas.openxmlformats.org/officeDocument/2006/relationships/image" Target="../media/image57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5.wmf"/><Relationship Id="rId30" Type="http://schemas.openxmlformats.org/officeDocument/2006/relationships/oleObject" Target="../embeddings/oleObject54.bin"/><Relationship Id="rId35" Type="http://schemas.openxmlformats.org/officeDocument/2006/relationships/oleObject" Target="../embeddings/oleObject56.bin"/><Relationship Id="rId8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3.bin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57.wmf"/><Relationship Id="rId7" Type="http://schemas.openxmlformats.org/officeDocument/2006/relationships/slide" Target="slide3.xml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5.wmf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tags" Target="../tags/tag2.xml"/><Relationship Id="rId6" Type="http://schemas.openxmlformats.org/officeDocument/2006/relationships/image" Target="../media/image62.wmf"/><Relationship Id="rId11" Type="http://schemas.openxmlformats.org/officeDocument/2006/relationships/image" Target="../media/image52.wmf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54.wmf"/><Relationship Id="rId23" Type="http://schemas.openxmlformats.org/officeDocument/2006/relationships/oleObject" Target="../embeddings/oleObject55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6.wmf"/><Relationship Id="rId4" Type="http://schemas.openxmlformats.org/officeDocument/2006/relationships/image" Target="../media/image61.wmf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1.bin"/><Relationship Id="rId22" Type="http://schemas.openxmlformats.org/officeDocument/2006/relationships/image" Target="../media/image5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1931"/>
              </p:ext>
            </p:extLst>
          </p:nvPr>
        </p:nvGraphicFramePr>
        <p:xfrm>
          <a:off x="4310810" y="3579326"/>
          <a:ext cx="3071663" cy="43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840" imgH="203040" progId="Equation.DSMT4">
                  <p:embed/>
                </p:oleObj>
              </mc:Choice>
              <mc:Fallback>
                <p:oleObj name="Equation" r:id="rId3" imgW="1815840" imgH="203040" progId="Equation.DSMT4">
                  <p:embed/>
                  <p:pic>
                    <p:nvPicPr>
                      <p:cNvPr id="194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810" y="3579326"/>
                        <a:ext cx="3071663" cy="43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044018"/>
              </p:ext>
            </p:extLst>
          </p:nvPr>
        </p:nvGraphicFramePr>
        <p:xfrm>
          <a:off x="3131840" y="4081636"/>
          <a:ext cx="1740813" cy="83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27000" imgH="393480" progId="Equation.DSMT4">
                  <p:embed/>
                </p:oleObj>
              </mc:Choice>
              <mc:Fallback>
                <p:oleObj name="Equation" r:id="rId5" imgW="927000" imgH="393480" progId="Equation.DSMT4">
                  <p:embed/>
                  <p:pic>
                    <p:nvPicPr>
                      <p:cNvPr id="194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081636"/>
                        <a:ext cx="1740813" cy="83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393803"/>
              </p:ext>
            </p:extLst>
          </p:nvPr>
        </p:nvGraphicFramePr>
        <p:xfrm>
          <a:off x="3131840" y="5004669"/>
          <a:ext cx="2741352" cy="37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19240" imgH="203040" progId="Equation.DSMT4">
                  <p:embed/>
                </p:oleObj>
              </mc:Choice>
              <mc:Fallback>
                <p:oleObj name="Equation" r:id="rId7" imgW="2019240" imgH="203040" progId="Equation.DSMT4">
                  <p:embed/>
                  <p:pic>
                    <p:nvPicPr>
                      <p:cNvPr id="194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004669"/>
                        <a:ext cx="2741352" cy="371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533017"/>
              </p:ext>
            </p:extLst>
          </p:nvPr>
        </p:nvGraphicFramePr>
        <p:xfrm>
          <a:off x="6126309" y="4998391"/>
          <a:ext cx="671338" cy="36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177480" progId="Equation.DSMT4">
                  <p:embed/>
                </p:oleObj>
              </mc:Choice>
              <mc:Fallback>
                <p:oleObj name="Equation" r:id="rId9" imgW="380880" imgH="177480" progId="Equation.DSMT4">
                  <p:embed/>
                  <p:pic>
                    <p:nvPicPr>
                      <p:cNvPr id="194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309" y="4998391"/>
                        <a:ext cx="671338" cy="36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331640" y="3558286"/>
            <a:ext cx="19685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主极大明纹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2064992" y="4243045"/>
            <a:ext cx="83079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暗纹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895784" y="3544762"/>
            <a:ext cx="19050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光栅方程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968776F-FCA7-BA07-4B1C-F45600B3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083" y="401604"/>
            <a:ext cx="337608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500" dirty="0">
                <a:solidFill>
                  <a:srgbClr val="FF0000"/>
                </a:solidFill>
              </a:rPr>
              <a:t>  18.4    </a:t>
            </a:r>
            <a:r>
              <a:rPr lang="zh-CN" altLang="en-US" sz="2500" dirty="0">
                <a:solidFill>
                  <a:srgbClr val="FF0000"/>
                </a:solidFill>
              </a:rPr>
              <a:t>光栅</a:t>
            </a:r>
            <a:r>
              <a:rPr lang="zh-CN" altLang="en-US" sz="2500" dirty="0">
                <a:solidFill>
                  <a:srgbClr val="FF0000"/>
                </a:solidFill>
                <a:latin typeface="Arial" pitchFamily="34" charset="0"/>
              </a:rPr>
              <a:t>衍射</a:t>
            </a:r>
          </a:p>
        </p:txBody>
      </p:sp>
      <p:sp>
        <p:nvSpPr>
          <p:cNvPr id="4" name="Text Box 91">
            <a:extLst>
              <a:ext uri="{FF2B5EF4-FFF2-40B4-BE49-F238E27FC236}">
                <a16:creationId xmlns:a16="http://schemas.microsoft.com/office/drawing/2014/main" id="{2434C865-FBDA-4AF4-7CA3-07F0676F9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927610"/>
            <a:ext cx="511144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多缝干涉</a:t>
            </a: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333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单缝衍射</a:t>
            </a: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综合作用的结果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35C366-EC8D-3D0F-3F54-DDF8CA945ED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05" y="1346908"/>
            <a:ext cx="3091231" cy="21488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8B9006-0D64-D073-44F9-0CB1240CACEE}"/>
              </a:ext>
            </a:extLst>
          </p:cNvPr>
          <p:cNvSpPr txBox="1"/>
          <p:nvPr/>
        </p:nvSpPr>
        <p:spPr>
          <a:xfrm>
            <a:off x="6012160" y="1879364"/>
            <a:ext cx="2520280" cy="1083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330" dirty="0">
                <a:latin typeface="黑体" panose="02010609060101010101" pitchFamily="49" charset="-122"/>
                <a:ea typeface="黑体" panose="02010609060101010101" pitchFamily="49" charset="-122"/>
              </a:rPr>
              <a:t>明纹</a:t>
            </a:r>
            <a:r>
              <a:rPr lang="zh-CN" altLang="en-US" sz="233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</a:t>
            </a:r>
            <a:r>
              <a:rPr lang="zh-CN" altLang="en-US" sz="2330" dirty="0">
                <a:latin typeface="黑体" panose="02010609060101010101" pitchFamily="49" charset="-122"/>
                <a:ea typeface="黑体" panose="02010609060101010101" pitchFamily="49" charset="-122"/>
              </a:rPr>
              <a:t>而明</a:t>
            </a:r>
            <a:r>
              <a:rPr lang="zh-CN" altLang="en-US" sz="233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亮</a:t>
            </a:r>
            <a:endParaRPr lang="en-US" altLang="zh-CN" sz="233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330" dirty="0">
                <a:latin typeface="黑体" panose="02010609060101010101" pitchFamily="49" charset="-122"/>
                <a:ea typeface="黑体" panose="02010609060101010101" pitchFamily="49" charset="-122"/>
              </a:rPr>
              <a:t>明纹间暗区较</a:t>
            </a:r>
            <a:r>
              <a:rPr lang="zh-CN" altLang="en-US" sz="233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</a:t>
            </a:r>
          </a:p>
        </p:txBody>
      </p:sp>
    </p:spTree>
    <p:extLst>
      <p:ext uri="{BB962C8B-B14F-4D97-AF65-F5344CB8AC3E}">
        <p14:creationId xmlns:p14="http://schemas.microsoft.com/office/powerpoint/2010/main" val="294830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/>
      <p:bldP spid="194568" grpId="0"/>
      <p:bldP spid="15" grpId="0"/>
      <p:bldP spid="3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 descr="IMG_0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38"/>
          <a:stretch>
            <a:fillRect/>
          </a:stretch>
        </p:blipFill>
        <p:spPr bwMode="auto">
          <a:xfrm>
            <a:off x="1333500" y="1029622"/>
            <a:ext cx="29845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1277938" y="564886"/>
            <a:ext cx="5334000" cy="4513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333" dirty="0">
                <a:solidFill>
                  <a:srgbClr val="FF0000"/>
                </a:solidFill>
              </a:rPr>
              <a:t>讨论</a:t>
            </a:r>
            <a:r>
              <a:rPr lang="en-US" altLang="zh-CN" sz="2333" dirty="0">
                <a:solidFill>
                  <a:srgbClr val="FF0000"/>
                </a:solidFill>
              </a:rPr>
              <a:t>1</a:t>
            </a:r>
            <a:r>
              <a:rPr lang="zh-CN" altLang="en-US" sz="2333" dirty="0">
                <a:solidFill>
                  <a:srgbClr val="FF0000"/>
                </a:solidFill>
              </a:rPr>
              <a:t>：</a:t>
            </a:r>
            <a:r>
              <a:rPr lang="zh-CN" altLang="en-US" sz="2333" dirty="0"/>
              <a:t>斜入射时</a:t>
            </a:r>
            <a:r>
              <a:rPr lang="en-US" altLang="zh-CN" sz="2333" dirty="0">
                <a:latin typeface="宋体"/>
              </a:rPr>
              <a:t>——</a:t>
            </a:r>
            <a:r>
              <a:rPr lang="zh-CN" altLang="en-US" sz="2333" dirty="0"/>
              <a:t>光栅方程？</a:t>
            </a: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97451"/>
              </p:ext>
            </p:extLst>
          </p:nvPr>
        </p:nvGraphicFramePr>
        <p:xfrm>
          <a:off x="3059832" y="4136558"/>
          <a:ext cx="2888182" cy="4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66833" imgH="123900" progId="Equation.3">
                  <p:embed/>
                </p:oleObj>
              </mc:Choice>
              <mc:Fallback>
                <p:oleObj name="公式" r:id="rId3" imgW="1266833" imgH="123900" progId="Equation.3">
                  <p:embed/>
                  <p:pic>
                    <p:nvPicPr>
                      <p:cNvPr id="193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136558"/>
                        <a:ext cx="2888182" cy="44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3672417" y="4735112"/>
            <a:ext cx="1740958" cy="34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00" tIns="39000" rIns="75000" bIns="39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333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sz="2333" b="0" dirty="0">
                <a:solidFill>
                  <a:srgbClr val="FF0000"/>
                </a:solidFill>
                <a:latin typeface="Times New Roman" panose="02020603050405020304" pitchFamily="18" charset="0"/>
              </a:rPr>
              <a:t>= 0, 1, 2, 3,…</a:t>
            </a:r>
          </a:p>
        </p:txBody>
      </p:sp>
      <p:pic>
        <p:nvPicPr>
          <p:cNvPr id="193542" name="Picture 6" descr="IMG_0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1"/>
          <a:stretch>
            <a:fillRect/>
          </a:stretch>
        </p:blipFill>
        <p:spPr bwMode="auto">
          <a:xfrm>
            <a:off x="4699000" y="1029622"/>
            <a:ext cx="3048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/>
      <p:bldP spid="1935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4828A6CC-BA68-FA3E-E293-7E8FC3C37450}"/>
              </a:ext>
            </a:extLst>
          </p:cNvPr>
          <p:cNvGrpSpPr>
            <a:grpSpLocks/>
          </p:cNvGrpSpPr>
          <p:nvPr/>
        </p:nvGrpSpPr>
        <p:grpSpPr bwMode="auto">
          <a:xfrm>
            <a:off x="5968736" y="740262"/>
            <a:ext cx="3022865" cy="2565136"/>
            <a:chOff x="3237" y="444"/>
            <a:chExt cx="2285" cy="1939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8426CC81-5C4E-CC2D-395D-1A0E81CA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444"/>
              <a:ext cx="2285" cy="193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33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5353A529-672C-4F96-5CAA-716483D2D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555"/>
              <a:ext cx="47" cy="1764"/>
              <a:chOff x="3000" y="1104"/>
              <a:chExt cx="47" cy="1764"/>
            </a:xfrm>
          </p:grpSpPr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FBB5FCA0-0336-AA03-F64E-BCC1AFCDC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104"/>
                <a:ext cx="47" cy="480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45A5077B-540F-6EF3-11C3-D2FBF756A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752"/>
                <a:ext cx="47" cy="480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05B7F828-D209-FEA4-BBD3-8446E9BDA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2388"/>
                <a:ext cx="47" cy="480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id="{D5E19D9C-C944-96FA-AA4E-5D5A4B0BEAA3}"/>
              </a:ext>
            </a:extLst>
          </p:cNvPr>
          <p:cNvGrpSpPr>
            <a:grpSpLocks/>
          </p:cNvGrpSpPr>
          <p:nvPr/>
        </p:nvGrpSpPr>
        <p:grpSpPr bwMode="auto">
          <a:xfrm>
            <a:off x="7388225" y="1182116"/>
            <a:ext cx="1420813" cy="1342761"/>
            <a:chOff x="4470" y="1116"/>
            <a:chExt cx="1175" cy="979"/>
          </a:xfrm>
        </p:grpSpPr>
        <p:grpSp>
          <p:nvGrpSpPr>
            <p:cNvPr id="9" name="Group 38">
              <a:extLst>
                <a:ext uri="{FF2B5EF4-FFF2-40B4-BE49-F238E27FC236}">
                  <a16:creationId xmlns:a16="http://schemas.microsoft.com/office/drawing/2014/main" id="{D86EA771-C174-4467-A15E-5A4F79E8E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0" y="1116"/>
              <a:ext cx="1175" cy="979"/>
              <a:chOff x="4470" y="1116"/>
              <a:chExt cx="1175" cy="979"/>
            </a:xfrm>
          </p:grpSpPr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28EDD252-59B2-95CB-92FA-7898C54AC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0" y="1116"/>
                <a:ext cx="1164" cy="33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7E83045A-7F50-7C16-C0C4-F67A508D9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2" y="1755"/>
                <a:ext cx="1163" cy="34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0" name="Object 13">
              <a:extLst>
                <a:ext uri="{FF2B5EF4-FFF2-40B4-BE49-F238E27FC236}">
                  <a16:creationId xmlns:a16="http://schemas.microsoft.com/office/drawing/2014/main" id="{6AE99708-15AC-1311-68E1-ED74BB58F7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4" y="1202"/>
            <a:ext cx="19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26720" imgH="177480" progId="Equation.3">
                    <p:embed/>
                  </p:oleObj>
                </mc:Choice>
                <mc:Fallback>
                  <p:oleObj name="公式" r:id="rId3" imgW="126720" imgH="177480" progId="Equation.3">
                    <p:embed/>
                    <p:pic>
                      <p:nvPicPr>
                        <p:cNvPr id="1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1202"/>
                          <a:ext cx="19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65412C0D-57DB-D6BD-F49E-6CE44F543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4" y="1306"/>
              <a:ext cx="12" cy="12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33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055A1096-E80C-6C8C-9647-B635F026647B}"/>
              </a:ext>
            </a:extLst>
          </p:cNvPr>
          <p:cNvGrpSpPr>
            <a:grpSpLocks/>
          </p:cNvGrpSpPr>
          <p:nvPr/>
        </p:nvGrpSpPr>
        <p:grpSpPr bwMode="auto">
          <a:xfrm>
            <a:off x="6165849" y="1150365"/>
            <a:ext cx="2524125" cy="1964532"/>
            <a:chOff x="3252" y="979"/>
            <a:chExt cx="1908" cy="1421"/>
          </a:xfrm>
        </p:grpSpPr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8234C56A-5551-12C2-48F6-F4F66B64AE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1315"/>
              <a:ext cx="1908" cy="1085"/>
              <a:chOff x="3252" y="1315"/>
              <a:chExt cx="1908" cy="1085"/>
            </a:xfrm>
          </p:grpSpPr>
          <p:grpSp>
            <p:nvGrpSpPr>
              <p:cNvPr id="17" name="Group 17">
                <a:extLst>
                  <a:ext uri="{FF2B5EF4-FFF2-40B4-BE49-F238E27FC236}">
                    <a16:creationId xmlns:a16="http://schemas.microsoft.com/office/drawing/2014/main" id="{A5D0009B-330C-A73E-6AED-14A3D96F66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2" y="1315"/>
                <a:ext cx="1908" cy="1085"/>
                <a:chOff x="2100" y="1639"/>
                <a:chExt cx="1908" cy="1085"/>
              </a:xfrm>
            </p:grpSpPr>
            <p:sp>
              <p:nvSpPr>
                <p:cNvPr id="19" name="Line 18">
                  <a:extLst>
                    <a:ext uri="{FF2B5EF4-FFF2-40B4-BE49-F238E27FC236}">
                      <a16:creationId xmlns:a16="http://schemas.microsoft.com/office/drawing/2014/main" id="{FC9D7A71-DA89-1944-F05F-0025DF478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00" y="2304"/>
                  <a:ext cx="948" cy="42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333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Line 19">
                  <a:extLst>
                    <a:ext uri="{FF2B5EF4-FFF2-40B4-BE49-F238E27FC236}">
                      <a16:creationId xmlns:a16="http://schemas.microsoft.com/office/drawing/2014/main" id="{CDB4D85C-1D60-8299-BC28-CA8036DBAB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36" y="1656"/>
                  <a:ext cx="1872" cy="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333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Line 20">
                  <a:extLst>
                    <a:ext uri="{FF2B5EF4-FFF2-40B4-BE49-F238E27FC236}">
                      <a16:creationId xmlns:a16="http://schemas.microsoft.com/office/drawing/2014/main" id="{36A7ED5A-26AA-E0A2-CC69-64A821A001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00" y="1656"/>
                  <a:ext cx="948" cy="42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333" kern="0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8A932B64-992F-64D0-1E67-992F575610F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52837959"/>
                    </p:ext>
                  </p:extLst>
                </p:nvPr>
              </p:nvGraphicFramePr>
              <p:xfrm>
                <a:off x="2377" y="1639"/>
                <a:ext cx="189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139680" imgH="164880" progId="Equation.DSMT4">
                        <p:embed/>
                      </p:oleObj>
                    </mc:Choice>
                    <mc:Fallback>
                      <p:oleObj name="Equation" r:id="rId5" imgW="139680" imgH="164880" progId="Equation.DSMT4">
                        <p:embed/>
                        <p:pic>
                          <p:nvPicPr>
                            <p:cNvPr id="23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7" y="1639"/>
                              <a:ext cx="189" cy="2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8" name="Line 22">
                <a:extLst>
                  <a:ext uri="{FF2B5EF4-FFF2-40B4-BE49-F238E27FC236}">
                    <a16:creationId xmlns:a16="http://schemas.microsoft.com/office/drawing/2014/main" id="{8555DD6C-FFC8-0696-BF75-516FF3DF0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32"/>
                <a:ext cx="24" cy="12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6" name="Object 23">
              <a:extLst>
                <a:ext uri="{FF2B5EF4-FFF2-40B4-BE49-F238E27FC236}">
                  <a16:creationId xmlns:a16="http://schemas.microsoft.com/office/drawing/2014/main" id="{3B7DF8E7-9D41-066B-41DC-804069D5C3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5" y="979"/>
            <a:ext cx="23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4120" imgH="177480" progId="Equation.DSMT4">
                    <p:embed/>
                  </p:oleObj>
                </mc:Choice>
                <mc:Fallback>
                  <p:oleObj name="Equation" r:id="rId7" imgW="114120" imgH="177480" progId="Equation.DSMT4">
                    <p:embed/>
                    <p:pic>
                      <p:nvPicPr>
                        <p:cNvPr id="1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5" y="979"/>
                          <a:ext cx="23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37">
            <a:extLst>
              <a:ext uri="{FF2B5EF4-FFF2-40B4-BE49-F238E27FC236}">
                <a16:creationId xmlns:a16="http://schemas.microsoft.com/office/drawing/2014/main" id="{3F4BFFC4-79B3-3E43-2BCD-A3AC5338DB91}"/>
              </a:ext>
            </a:extLst>
          </p:cNvPr>
          <p:cNvGrpSpPr>
            <a:grpSpLocks/>
          </p:cNvGrpSpPr>
          <p:nvPr/>
        </p:nvGrpSpPr>
        <p:grpSpPr bwMode="auto">
          <a:xfrm>
            <a:off x="7398808" y="1623971"/>
            <a:ext cx="593990" cy="1251479"/>
            <a:chOff x="4478" y="1432"/>
            <a:chExt cx="449" cy="946"/>
          </a:xfrm>
        </p:grpSpPr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C41CB19A-F32B-309A-FB48-FAF700A7B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78" y="1432"/>
              <a:ext cx="230" cy="61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33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5" name="Object 26">
              <a:extLst>
                <a:ext uri="{FF2B5EF4-FFF2-40B4-BE49-F238E27FC236}">
                  <a16:creationId xmlns:a16="http://schemas.microsoft.com/office/drawing/2014/main" id="{D3C7A800-2A87-479F-B028-80DB55275A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0" y="2009"/>
            <a:ext cx="23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120" imgH="177480" progId="Equation.DSMT4">
                    <p:embed/>
                  </p:oleObj>
                </mc:Choice>
                <mc:Fallback>
                  <p:oleObj name="Equation" r:id="rId9" imgW="114120" imgH="177480" progId="Equation.DSMT4">
                    <p:embed/>
                    <p:pic>
                      <p:nvPicPr>
                        <p:cNvPr id="2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0" y="2009"/>
                          <a:ext cx="23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7">
            <a:extLst>
              <a:ext uri="{FF2B5EF4-FFF2-40B4-BE49-F238E27FC236}">
                <a16:creationId xmlns:a16="http://schemas.microsoft.com/office/drawing/2014/main" id="{BBF4BADA-8825-6BCD-4269-B0DF4309406A}"/>
              </a:ext>
            </a:extLst>
          </p:cNvPr>
          <p:cNvGrpSpPr>
            <a:grpSpLocks/>
          </p:cNvGrpSpPr>
          <p:nvPr/>
        </p:nvGrpSpPr>
        <p:grpSpPr bwMode="auto">
          <a:xfrm>
            <a:off x="6757195" y="1807855"/>
            <a:ext cx="631031" cy="714375"/>
            <a:chOff x="3699" y="1476"/>
            <a:chExt cx="477" cy="540"/>
          </a:xfrm>
        </p:grpSpPr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C4790370-E52E-173D-CD8D-3D8C05889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6" y="1476"/>
              <a:ext cx="300" cy="54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33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8" name="Object 29">
              <a:extLst>
                <a:ext uri="{FF2B5EF4-FFF2-40B4-BE49-F238E27FC236}">
                  <a16:creationId xmlns:a16="http://schemas.microsoft.com/office/drawing/2014/main" id="{F21C411F-08B1-3213-E5FB-2EF84845D1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9" y="1483"/>
            <a:ext cx="237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4120" imgH="177480" progId="Equation.DSMT4">
                    <p:embed/>
                  </p:oleObj>
                </mc:Choice>
                <mc:Fallback>
                  <p:oleObj name="Equation" r:id="rId11" imgW="114120" imgH="177480" progId="Equation.DSMT4">
                    <p:embed/>
                    <p:pic>
                      <p:nvPicPr>
                        <p:cNvPr id="2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9" y="1483"/>
                          <a:ext cx="237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03C352FB-7EB7-FCF7-AA18-839EAED87226}"/>
              </a:ext>
            </a:extLst>
          </p:cNvPr>
          <p:cNvGrpSpPr>
            <a:grpSpLocks/>
          </p:cNvGrpSpPr>
          <p:nvPr/>
        </p:nvGrpSpPr>
        <p:grpSpPr bwMode="auto">
          <a:xfrm>
            <a:off x="6275650" y="957219"/>
            <a:ext cx="1063625" cy="850636"/>
            <a:chOff x="3629" y="928"/>
            <a:chExt cx="804" cy="643"/>
          </a:xfrm>
        </p:grpSpPr>
        <p:grpSp>
          <p:nvGrpSpPr>
            <p:cNvPr id="30" name="Group 48">
              <a:extLst>
                <a:ext uri="{FF2B5EF4-FFF2-40B4-BE49-F238E27FC236}">
                  <a16:creationId xmlns:a16="http://schemas.microsoft.com/office/drawing/2014/main" id="{9B8630F3-6181-F3E8-0FC2-99D6BE8C6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1135"/>
              <a:ext cx="419" cy="436"/>
              <a:chOff x="3852" y="874"/>
              <a:chExt cx="419" cy="436"/>
            </a:xfrm>
          </p:grpSpPr>
          <p:sp>
            <p:nvSpPr>
              <p:cNvPr id="32" name="Line 45">
                <a:extLst>
                  <a:ext uri="{FF2B5EF4-FFF2-40B4-BE49-F238E27FC236}">
                    <a16:creationId xmlns:a16="http://schemas.microsoft.com/office/drawing/2014/main" id="{2BCAE404-E708-36AB-CB19-ECE1822A0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740345">
                <a:off x="3852" y="1017"/>
                <a:ext cx="118" cy="293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Line 46">
                <a:extLst>
                  <a:ext uri="{FF2B5EF4-FFF2-40B4-BE49-F238E27FC236}">
                    <a16:creationId xmlns:a16="http://schemas.microsoft.com/office/drawing/2014/main" id="{CFD8EDCA-8B2C-F21F-FAF7-24C2D367E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740345">
                <a:off x="4152" y="874"/>
                <a:ext cx="119" cy="30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Line 47">
                <a:extLst>
                  <a:ext uri="{FF2B5EF4-FFF2-40B4-BE49-F238E27FC236}">
                    <a16:creationId xmlns:a16="http://schemas.microsoft.com/office/drawing/2014/main" id="{99433053-587E-C1F0-4C71-C44E49DC0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859655" flipV="1">
                <a:off x="3896" y="1020"/>
                <a:ext cx="301" cy="136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31" name="Object 49">
              <a:extLst>
                <a:ext uri="{FF2B5EF4-FFF2-40B4-BE49-F238E27FC236}">
                  <a16:creationId xmlns:a16="http://schemas.microsoft.com/office/drawing/2014/main" id="{4084E662-E439-5470-92BA-626C5E3010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5585520"/>
                </p:ext>
              </p:extLst>
            </p:nvPr>
          </p:nvGraphicFramePr>
          <p:xfrm>
            <a:off x="3629" y="928"/>
            <a:ext cx="71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57200" imgH="203040" progId="Equation.DSMT4">
                    <p:embed/>
                  </p:oleObj>
                </mc:Choice>
                <mc:Fallback>
                  <p:oleObj name="Equation" r:id="rId13" imgW="457200" imgH="203040" progId="Equation.DSMT4">
                    <p:embed/>
                    <p:pic>
                      <p:nvPicPr>
                        <p:cNvPr id="37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928"/>
                          <a:ext cx="71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52">
            <a:extLst>
              <a:ext uri="{FF2B5EF4-FFF2-40B4-BE49-F238E27FC236}">
                <a16:creationId xmlns:a16="http://schemas.microsoft.com/office/drawing/2014/main" id="{2781B051-FCEA-49F1-9BFC-ACBCC5F570CE}"/>
              </a:ext>
            </a:extLst>
          </p:cNvPr>
          <p:cNvGrpSpPr>
            <a:grpSpLocks/>
          </p:cNvGrpSpPr>
          <p:nvPr/>
        </p:nvGrpSpPr>
        <p:grpSpPr bwMode="auto">
          <a:xfrm>
            <a:off x="7401452" y="2393909"/>
            <a:ext cx="1135063" cy="731574"/>
            <a:chOff x="4480" y="2014"/>
            <a:chExt cx="858" cy="553"/>
          </a:xfrm>
        </p:grpSpPr>
        <p:grpSp>
          <p:nvGrpSpPr>
            <p:cNvPr id="36" name="Group 43">
              <a:extLst>
                <a:ext uri="{FF2B5EF4-FFF2-40B4-BE49-F238E27FC236}">
                  <a16:creationId xmlns:a16="http://schemas.microsoft.com/office/drawing/2014/main" id="{5AFD2040-5EBE-DEF8-85C0-95C6A62B3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0" y="2014"/>
              <a:ext cx="336" cy="391"/>
              <a:chOff x="4480" y="2014"/>
              <a:chExt cx="336" cy="391"/>
            </a:xfrm>
          </p:grpSpPr>
          <p:sp>
            <p:nvSpPr>
              <p:cNvPr id="38" name="Line 40">
                <a:extLst>
                  <a:ext uri="{FF2B5EF4-FFF2-40B4-BE49-F238E27FC236}">
                    <a16:creationId xmlns:a16="http://schemas.microsoft.com/office/drawing/2014/main" id="{27085ED4-49DB-CF57-C5C4-7CEDB2C2E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0" y="2112"/>
                <a:ext cx="118" cy="293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Line 41">
                <a:extLst>
                  <a:ext uri="{FF2B5EF4-FFF2-40B4-BE49-F238E27FC236}">
                    <a16:creationId xmlns:a16="http://schemas.microsoft.com/office/drawing/2014/main" id="{885EEF42-06B9-3E07-EECF-8FD8672F0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7" y="2014"/>
                <a:ext cx="119" cy="30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Line 42">
                <a:extLst>
                  <a:ext uri="{FF2B5EF4-FFF2-40B4-BE49-F238E27FC236}">
                    <a16:creationId xmlns:a16="http://schemas.microsoft.com/office/drawing/2014/main" id="{7E2F83A9-2F77-B8AE-48A5-B61F03E4C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4" y="2149"/>
                <a:ext cx="210" cy="109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333" kern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37" name="Object 50">
              <a:extLst>
                <a:ext uri="{FF2B5EF4-FFF2-40B4-BE49-F238E27FC236}">
                  <a16:creationId xmlns:a16="http://schemas.microsoft.com/office/drawing/2014/main" id="{B1082A2E-10A9-2692-B172-4D7D69E21B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4932728"/>
                </p:ext>
              </p:extLst>
            </p:nvPr>
          </p:nvGraphicFramePr>
          <p:xfrm>
            <a:off x="4646" y="2292"/>
            <a:ext cx="69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44240" imgH="177480" progId="Equation.DSMT4">
                    <p:embed/>
                  </p:oleObj>
                </mc:Choice>
                <mc:Fallback>
                  <p:oleObj name="Equation" r:id="rId15" imgW="444240" imgH="177480" progId="Equation.DSMT4">
                    <p:embed/>
                    <p:pic>
                      <p:nvPicPr>
                        <p:cNvPr id="43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2292"/>
                          <a:ext cx="69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7">
                <a:extLst>
                  <a:ext uri="{FF2B5EF4-FFF2-40B4-BE49-F238E27FC236}">
                    <a16:creationId xmlns:a16="http://schemas.microsoft.com/office/drawing/2014/main" id="{F623AA8F-9723-B5BC-BB59-9857209E2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557" y="1591376"/>
                <a:ext cx="5291668" cy="4258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16000" indent="-216000" eaLnBrk="0" fontAlgn="base" hangingPunct="0"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2600" b="1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altLang="zh-CN" sz="2167" i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167" dirty="0">
                    <a:solidFill>
                      <a:srgbClr val="FF0000"/>
                    </a:solidFill>
                  </a:rPr>
                  <a:t>=0</a:t>
                </a:r>
                <a:r>
                  <a:rPr lang="zh-CN" altLang="en-US" sz="2167" dirty="0">
                    <a:solidFill>
                      <a:srgbClr val="FF0000"/>
                    </a:solidFill>
                  </a:rPr>
                  <a:t>零级主极大</a:t>
                </a:r>
                <a:r>
                  <a:rPr lang="zh-CN" altLang="en-US" sz="2167" dirty="0"/>
                  <a:t>条纹出现在</a:t>
                </a:r>
                <a14:m>
                  <m:oMath xmlns:m="http://schemas.openxmlformats.org/officeDocument/2006/math">
                    <m:r>
                      <a:rPr lang="el-GR" altLang="zh-CN" sz="2167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167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sz="2167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167" dirty="0"/>
                  <a:t>方向</a:t>
                </a:r>
              </a:p>
            </p:txBody>
          </p:sp>
        </mc:Choice>
        <mc:Fallback xmlns="">
          <p:sp>
            <p:nvSpPr>
              <p:cNvPr id="41" name="Text Box 7">
                <a:extLst>
                  <a:ext uri="{FF2B5EF4-FFF2-40B4-BE49-F238E27FC236}">
                    <a16:creationId xmlns:a16="http://schemas.microsoft.com/office/drawing/2014/main" id="{F623AA8F-9723-B5BC-BB59-9857209E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557" y="1591376"/>
                <a:ext cx="5291668" cy="425822"/>
              </a:xfrm>
              <a:prstGeom prst="rect">
                <a:avLst/>
              </a:prstGeom>
              <a:blipFill>
                <a:blip r:embed="rId17"/>
                <a:stretch>
                  <a:fillRect l="-1267" t="-12857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23FDF993-322B-C7D9-674F-16BC3F939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185" y="2597180"/>
                <a:ext cx="5700773" cy="15297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16000" indent="-216000" eaLnBrk="0" fontAlgn="base" hangingPunct="0"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2600" b="1">
                    <a:solidFill>
                      <a:srgbClr val="000000"/>
                    </a:solidFill>
                  </a:defRPr>
                </a:lvl1pPr>
              </a:lstStyle>
              <a:p>
                <a:pPr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zh-CN" altLang="en-US" sz="2167" dirty="0"/>
                  <a:t>若</a:t>
                </a:r>
                <a:r>
                  <a:rPr lang="zh-CN" altLang="en-US" sz="2167" dirty="0">
                    <a:solidFill>
                      <a:srgbClr val="FF0000"/>
                    </a:solidFill>
                  </a:rPr>
                  <a:t>相邻两个缝入射光</a:t>
                </a:r>
                <a:r>
                  <a:rPr lang="zh-CN" altLang="en-US" sz="2167" dirty="0"/>
                  <a:t>之间有</a:t>
                </a:r>
                <a:r>
                  <a:rPr lang="zh-CN" altLang="en-US" sz="2167" dirty="0">
                    <a:solidFill>
                      <a:srgbClr val="FF0000"/>
                    </a:solidFill>
                  </a:rPr>
                  <a:t>相位差</a:t>
                </a:r>
                <a:r>
                  <a:rPr lang="zh-CN" altLang="en-US" sz="2167" dirty="0"/>
                  <a:t>，</a:t>
                </a:r>
                <a:br>
                  <a:rPr lang="en-US" altLang="zh-CN" sz="2167" dirty="0"/>
                </a:br>
                <a:r>
                  <a:rPr lang="zh-CN" altLang="en-US" sz="2167" dirty="0"/>
                  <a:t>则零级衍射极大就会出现在</a:t>
                </a:r>
                <a:r>
                  <a:rPr lang="zh-CN" altLang="en-US" sz="2167" dirty="0">
                    <a:solidFill>
                      <a:srgbClr val="FF0000"/>
                    </a:solidFill>
                  </a:rPr>
                  <a:t>衍射角</a:t>
                </a:r>
                <a14:m>
                  <m:oMath xmlns:m="http://schemas.openxmlformats.org/officeDocument/2006/math">
                    <m:r>
                      <a:rPr lang="en-US" altLang="zh-CN" sz="2167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167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sz="2167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167" dirty="0"/>
                  <a:t>，</a:t>
                </a:r>
                <a:br>
                  <a:rPr lang="en-US" altLang="zh-CN" sz="2167" dirty="0"/>
                </a:br>
                <a:r>
                  <a:rPr lang="zh-CN" altLang="en-US" sz="2167" dirty="0"/>
                  <a:t>因此改变相位差，可以控制极大衍射角。</a:t>
                </a:r>
              </a:p>
            </p:txBody>
          </p:sp>
        </mc:Choice>
        <mc:Fallback xmlns=""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23FDF993-322B-C7D9-674F-16BC3F93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185" y="2597180"/>
                <a:ext cx="5700773" cy="1529778"/>
              </a:xfrm>
              <a:prstGeom prst="rect">
                <a:avLst/>
              </a:prstGeom>
              <a:blipFill>
                <a:blip r:embed="rId18"/>
                <a:stretch>
                  <a:fillRect l="-1176" b="-5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43431333-19AC-6122-4C26-C3644E2AC909}"/>
              </a:ext>
            </a:extLst>
          </p:cNvPr>
          <p:cNvGrpSpPr/>
          <p:nvPr/>
        </p:nvGrpSpPr>
        <p:grpSpPr>
          <a:xfrm>
            <a:off x="5894528" y="3545081"/>
            <a:ext cx="3097072" cy="1975606"/>
            <a:chOff x="6778819" y="4126589"/>
            <a:chExt cx="4011101" cy="2331397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3D0506E-EC69-3487-E3A4-84ACD92E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426" y="4126589"/>
              <a:ext cx="3888494" cy="2331397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DA74D9B-04B2-00FD-5750-C08C091A363E}"/>
                </a:ext>
              </a:extLst>
            </p:cNvPr>
            <p:cNvSpPr txBox="1"/>
            <p:nvPr/>
          </p:nvSpPr>
          <p:spPr bwMode="auto">
            <a:xfrm>
              <a:off x="6778819" y="4238926"/>
              <a:ext cx="671741" cy="1005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  <a:buClr>
                  <a:srgbClr val="C00000"/>
                </a:buClr>
              </a:pPr>
              <a:r>
                <a:rPr lang="zh-CN" altLang="en-US" sz="2000" dirty="0"/>
                <a:t>移相器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5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76CD9-ACC3-52C9-0574-D689426E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39" y="49188"/>
            <a:ext cx="7772400" cy="95250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相控阵雷达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1A0DE8-BB98-6B33-D167-F174895F1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239"/>
          <a:stretch/>
        </p:blipFill>
        <p:spPr>
          <a:xfrm>
            <a:off x="90604" y="829534"/>
            <a:ext cx="4718878" cy="4714292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6F772063-2415-1935-7FE0-9F2F955C2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0390" y="768383"/>
            <a:ext cx="4000958" cy="248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5000" tIns="39000" rIns="75000" bIns="39000">
            <a:spAutoFit/>
          </a:bodyPr>
          <a:lstStyle/>
          <a:p>
            <a:pPr>
              <a:spcBef>
                <a:spcPts val="1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无机械惯性，可高速扫描</a:t>
            </a:r>
            <a:br>
              <a:rPr lang="en-US" altLang="zh-CN" sz="2000" dirty="0">
                <a:solidFill>
                  <a:srgbClr val="000000"/>
                </a:solidFill>
                <a:latin typeface="+mn-ea"/>
              </a:rPr>
            </a:b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一次全程扫描仅需几微秒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不转动，天线孔径可做得很大</a:t>
            </a:r>
            <a:br>
              <a:rPr lang="en-US" altLang="zh-CN" sz="2000" dirty="0">
                <a:solidFill>
                  <a:srgbClr val="0000FF"/>
                </a:solidFill>
                <a:latin typeface="+mn-ea"/>
              </a:rPr>
            </a:b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辐射功率强、作用距离远、</a:t>
            </a:r>
            <a:br>
              <a:rPr lang="en-US" altLang="zh-CN" sz="2000" dirty="0">
                <a:solidFill>
                  <a:srgbClr val="000000"/>
                </a:solidFill>
                <a:latin typeface="+mn-ea"/>
              </a:rPr>
            </a:b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分辨率高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…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由计算机控制可形成多种波束</a:t>
            </a:r>
            <a:br>
              <a:rPr lang="en-US" altLang="zh-CN" sz="2000" dirty="0">
                <a:solidFill>
                  <a:srgbClr val="0000FF"/>
                </a:solidFill>
                <a:latin typeface="+mn-ea"/>
              </a:rPr>
            </a:b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能同时搜索、跟踪多个目标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951E54-7373-430D-6E5B-3B49C5F229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" t="5753" r="228" b="8555"/>
          <a:stretch/>
        </p:blipFill>
        <p:spPr>
          <a:xfrm>
            <a:off x="5450159" y="3433564"/>
            <a:ext cx="2937190" cy="20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1016000" y="553244"/>
            <a:ext cx="24765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en-US" altLang="zh-CN" sz="2333" dirty="0">
                <a:solidFill>
                  <a:srgbClr val="FF0000"/>
                </a:solidFill>
                <a:latin typeface="Times New Roman" panose="02020603050405020304" pitchFamily="18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333" dirty="0">
                <a:solidFill>
                  <a:srgbClr val="FF0000"/>
                </a:solidFill>
              </a:rPr>
              <a:t>：</a:t>
            </a: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白光入射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555750" y="1352103"/>
            <a:ext cx="6032500" cy="1038489"/>
            <a:chOff x="612" y="2433"/>
            <a:chExt cx="4560" cy="785"/>
          </a:xfrm>
        </p:grpSpPr>
        <p:sp>
          <p:nvSpPr>
            <p:cNvPr id="35891" name="Rectangle 8"/>
            <p:cNvSpPr>
              <a:spLocks noChangeArrowheads="1"/>
            </p:cNvSpPr>
            <p:nvPr/>
          </p:nvSpPr>
          <p:spPr bwMode="auto">
            <a:xfrm>
              <a:off x="612" y="2433"/>
              <a:ext cx="4560" cy="40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92" name="Object 9"/>
            <p:cNvGraphicFramePr>
              <a:graphicFrameLocks noChangeAspect="1"/>
            </p:cNvGraphicFramePr>
            <p:nvPr/>
          </p:nvGraphicFramePr>
          <p:xfrm>
            <a:off x="744" y="2435"/>
            <a:ext cx="912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lash 文档" r:id="rId3" imgW="1595160" imgH="729720" progId="Flash.Movie">
                    <p:embed/>
                  </p:oleObj>
                </mc:Choice>
                <mc:Fallback>
                  <p:oleObj name="Flash 文档" r:id="rId3" imgW="1595160" imgH="729720" progId="Flash.Movie">
                    <p:embed/>
                    <p:pic>
                      <p:nvPicPr>
                        <p:cNvPr id="3589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2435"/>
                          <a:ext cx="912" cy="414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93" name="Group 10"/>
            <p:cNvGrpSpPr>
              <a:grpSpLocks/>
            </p:cNvGrpSpPr>
            <p:nvPr/>
          </p:nvGrpSpPr>
          <p:grpSpPr bwMode="auto">
            <a:xfrm>
              <a:off x="781" y="2916"/>
              <a:ext cx="4278" cy="302"/>
              <a:chOff x="790" y="2545"/>
              <a:chExt cx="4278" cy="302"/>
            </a:xfrm>
          </p:grpSpPr>
          <p:sp>
            <p:nvSpPr>
              <p:cNvPr id="179211" name="Text Box 11"/>
              <p:cNvSpPr txBox="1">
                <a:spLocks noChangeArrowheads="1"/>
              </p:cNvSpPr>
              <p:nvPr/>
            </p:nvSpPr>
            <p:spPr bwMode="auto">
              <a:xfrm>
                <a:off x="3309" y="2545"/>
                <a:ext cx="87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级光谱</a:t>
                </a:r>
              </a:p>
            </p:txBody>
          </p:sp>
          <p:sp>
            <p:nvSpPr>
              <p:cNvPr id="179212" name="Text Box 12"/>
              <p:cNvSpPr txBox="1">
                <a:spLocks noChangeArrowheads="1"/>
              </p:cNvSpPr>
              <p:nvPr/>
            </p:nvSpPr>
            <p:spPr bwMode="auto">
              <a:xfrm>
                <a:off x="4246" y="2545"/>
                <a:ext cx="822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级光谱</a:t>
                </a:r>
              </a:p>
            </p:txBody>
          </p:sp>
          <p:sp>
            <p:nvSpPr>
              <p:cNvPr id="179213" name="Text Box 13"/>
              <p:cNvSpPr txBox="1">
                <a:spLocks noChangeArrowheads="1"/>
              </p:cNvSpPr>
              <p:nvPr/>
            </p:nvSpPr>
            <p:spPr bwMode="auto">
              <a:xfrm>
                <a:off x="1702" y="2545"/>
                <a:ext cx="822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级光谱</a:t>
                </a:r>
              </a:p>
            </p:txBody>
          </p:sp>
          <p:sp>
            <p:nvSpPr>
              <p:cNvPr id="179214" name="Text Box 14"/>
              <p:cNvSpPr txBox="1">
                <a:spLocks noChangeArrowheads="1"/>
              </p:cNvSpPr>
              <p:nvPr/>
            </p:nvSpPr>
            <p:spPr bwMode="auto">
              <a:xfrm>
                <a:off x="790" y="2545"/>
                <a:ext cx="822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级光谱</a:t>
                </a:r>
              </a:p>
            </p:txBody>
          </p:sp>
          <p:sp>
            <p:nvSpPr>
              <p:cNvPr id="179215" name="Text Box 15"/>
              <p:cNvSpPr txBox="1">
                <a:spLocks noChangeArrowheads="1"/>
              </p:cNvSpPr>
              <p:nvPr/>
            </p:nvSpPr>
            <p:spPr bwMode="auto">
              <a:xfrm>
                <a:off x="2471" y="2545"/>
                <a:ext cx="1126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中央明纹</a:t>
                </a:r>
              </a:p>
            </p:txBody>
          </p:sp>
        </p:grpSp>
        <p:graphicFrame>
          <p:nvGraphicFramePr>
            <p:cNvPr id="35894" name="Object 16"/>
            <p:cNvGraphicFramePr>
              <a:graphicFrameLocks noChangeAspect="1"/>
            </p:cNvGraphicFramePr>
            <p:nvPr/>
          </p:nvGraphicFramePr>
          <p:xfrm>
            <a:off x="1860" y="2433"/>
            <a:ext cx="672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lash 文档" r:id="rId5" imgW="1595160" imgH="729720" progId="Flash.Movie">
                    <p:embed/>
                  </p:oleObj>
                </mc:Choice>
                <mc:Fallback>
                  <p:oleObj name="Flash 文档" r:id="rId5" imgW="1595160" imgH="729720" progId="Flash.Movie">
                    <p:embed/>
                    <p:pic>
                      <p:nvPicPr>
                        <p:cNvPr id="3589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433"/>
                          <a:ext cx="672" cy="414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5" name="Object 17"/>
            <p:cNvGraphicFramePr>
              <a:graphicFrameLocks noChangeAspect="1"/>
            </p:cNvGraphicFramePr>
            <p:nvPr/>
          </p:nvGraphicFramePr>
          <p:xfrm>
            <a:off x="3300" y="2433"/>
            <a:ext cx="672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lash 文档" r:id="rId6" imgW="1603440" imgH="730080" progId="Flash.Movie">
                    <p:embed/>
                  </p:oleObj>
                </mc:Choice>
                <mc:Fallback>
                  <p:oleObj name="Flash 文档" r:id="rId6" imgW="1603440" imgH="730080" progId="Flash.Movie">
                    <p:embed/>
                    <p:pic>
                      <p:nvPicPr>
                        <p:cNvPr id="3589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0" y="2433"/>
                          <a:ext cx="672" cy="41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6" name="Object 18"/>
            <p:cNvGraphicFramePr>
              <a:graphicFrameLocks/>
            </p:cNvGraphicFramePr>
            <p:nvPr/>
          </p:nvGraphicFramePr>
          <p:xfrm>
            <a:off x="4164" y="2433"/>
            <a:ext cx="911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lash 文档" r:id="rId8" imgW="1603440" imgH="730080" progId="Flash.Movie">
                    <p:embed/>
                  </p:oleObj>
                </mc:Choice>
                <mc:Fallback>
                  <p:oleObj name="Flash 文档" r:id="rId8" imgW="1603440" imgH="730080" progId="Flash.Movie">
                    <p:embed/>
                    <p:pic>
                      <p:nvPicPr>
                        <p:cNvPr id="35896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433"/>
                          <a:ext cx="911" cy="41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7" name="Rectangle 19"/>
            <p:cNvSpPr>
              <a:spLocks noChangeArrowheads="1"/>
            </p:cNvSpPr>
            <p:nvPr/>
          </p:nvSpPr>
          <p:spPr bwMode="auto">
            <a:xfrm flipH="1">
              <a:off x="2892" y="2452"/>
              <a:ext cx="59" cy="3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>
                <a:latin typeface="Times New Roman" panose="02020603050405020304" pitchFamily="18" charset="0"/>
              </a:endParaRPr>
            </a:p>
          </p:txBody>
        </p:sp>
      </p:grp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3563938" y="535906"/>
            <a:ext cx="2524125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彩色的光谱</a:t>
            </a:r>
          </a:p>
        </p:txBody>
      </p:sp>
      <p:sp>
        <p:nvSpPr>
          <p:cNvPr id="179262" name="Line 62"/>
          <p:cNvSpPr>
            <a:spLocks noChangeShapeType="1"/>
          </p:cNvSpPr>
          <p:nvPr/>
        </p:nvSpPr>
        <p:spPr bwMode="auto">
          <a:xfrm>
            <a:off x="4664604" y="1350778"/>
            <a:ext cx="0" cy="53975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333"/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1551782" y="2612243"/>
            <a:ext cx="6036468" cy="1038489"/>
            <a:chOff x="621" y="3339"/>
            <a:chExt cx="4563" cy="785"/>
          </a:xfrm>
        </p:grpSpPr>
        <p:grpSp>
          <p:nvGrpSpPr>
            <p:cNvPr id="35850" name="Group 29"/>
            <p:cNvGrpSpPr>
              <a:grpSpLocks/>
            </p:cNvGrpSpPr>
            <p:nvPr/>
          </p:nvGrpSpPr>
          <p:grpSpPr bwMode="auto">
            <a:xfrm>
              <a:off x="621" y="3341"/>
              <a:ext cx="4563" cy="783"/>
              <a:chOff x="621" y="3221"/>
              <a:chExt cx="4563" cy="783"/>
            </a:xfrm>
          </p:grpSpPr>
          <p:sp>
            <p:nvSpPr>
              <p:cNvPr id="35852" name="Rectangle 30"/>
              <p:cNvSpPr>
                <a:spLocks noChangeArrowheads="1"/>
              </p:cNvSpPr>
              <p:nvPr/>
            </p:nvSpPr>
            <p:spPr bwMode="auto">
              <a:xfrm>
                <a:off x="621" y="3221"/>
                <a:ext cx="4563" cy="45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3" name="Rectangle 31"/>
              <p:cNvSpPr>
                <a:spLocks noChangeArrowheads="1"/>
              </p:cNvSpPr>
              <p:nvPr/>
            </p:nvSpPr>
            <p:spPr bwMode="auto">
              <a:xfrm flipH="1">
                <a:off x="2901" y="3263"/>
                <a:ext cx="58" cy="3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854" name="Group 32"/>
              <p:cNvGrpSpPr>
                <a:grpSpLocks/>
              </p:cNvGrpSpPr>
              <p:nvPr/>
            </p:nvGrpSpPr>
            <p:grpSpPr bwMode="auto">
              <a:xfrm>
                <a:off x="793" y="3263"/>
                <a:ext cx="860" cy="373"/>
                <a:chOff x="748" y="3072"/>
                <a:chExt cx="860" cy="432"/>
              </a:xfrm>
            </p:grpSpPr>
            <p:sp>
              <p:nvSpPr>
                <p:cNvPr id="35879" name="Rectangle 33"/>
                <p:cNvSpPr>
                  <a:spLocks noChangeArrowheads="1"/>
                </p:cNvSpPr>
                <p:nvPr/>
              </p:nvSpPr>
              <p:spPr bwMode="auto">
                <a:xfrm flipH="1">
                  <a:off x="1224" y="3072"/>
                  <a:ext cx="23" cy="432"/>
                </a:xfrm>
                <a:prstGeom prst="rect">
                  <a:avLst/>
                </a:prstGeom>
                <a:solidFill>
                  <a:srgbClr val="66F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80" name="Rectangle 34"/>
                <p:cNvSpPr>
                  <a:spLocks noChangeArrowheads="1"/>
                </p:cNvSpPr>
                <p:nvPr/>
              </p:nvSpPr>
              <p:spPr bwMode="auto">
                <a:xfrm flipH="1">
                  <a:off x="1585" y="3072"/>
                  <a:ext cx="23" cy="432"/>
                </a:xfrm>
                <a:prstGeom prst="rect">
                  <a:avLst/>
                </a:prstGeom>
                <a:solidFill>
                  <a:srgbClr val="99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81" name="Rectangle 35"/>
                <p:cNvSpPr>
                  <a:spLocks noChangeArrowheads="1"/>
                </p:cNvSpPr>
                <p:nvPr/>
              </p:nvSpPr>
              <p:spPr bwMode="auto">
                <a:xfrm flipH="1">
                  <a:off x="1068" y="3072"/>
                  <a:ext cx="23" cy="4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82" name="Rectangle 36"/>
                <p:cNvSpPr>
                  <a:spLocks noChangeArrowheads="1"/>
                </p:cNvSpPr>
                <p:nvPr/>
              </p:nvSpPr>
              <p:spPr bwMode="auto">
                <a:xfrm flipH="1">
                  <a:off x="748" y="3072"/>
                  <a:ext cx="23" cy="432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83" name="Rectangle 37"/>
                <p:cNvSpPr>
                  <a:spLocks noChangeArrowheads="1"/>
                </p:cNvSpPr>
                <p:nvPr/>
              </p:nvSpPr>
              <p:spPr bwMode="auto">
                <a:xfrm flipH="1">
                  <a:off x="1380" y="3072"/>
                  <a:ext cx="23" cy="432"/>
                </a:xfrm>
                <a:prstGeom prst="rect">
                  <a:avLst/>
                </a:prstGeom>
                <a:solidFill>
                  <a:srgbClr val="33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855" name="Group 38"/>
              <p:cNvGrpSpPr>
                <a:grpSpLocks/>
              </p:cNvGrpSpPr>
              <p:nvPr/>
            </p:nvGrpSpPr>
            <p:grpSpPr bwMode="auto">
              <a:xfrm>
                <a:off x="1905" y="3263"/>
                <a:ext cx="620" cy="373"/>
                <a:chOff x="1824" y="2592"/>
                <a:chExt cx="620" cy="432"/>
              </a:xfrm>
            </p:grpSpPr>
            <p:sp>
              <p:nvSpPr>
                <p:cNvPr id="35874" name="Rectangle 39"/>
                <p:cNvSpPr>
                  <a:spLocks noChangeArrowheads="1"/>
                </p:cNvSpPr>
                <p:nvPr/>
              </p:nvSpPr>
              <p:spPr bwMode="auto">
                <a:xfrm flipH="1">
                  <a:off x="2160" y="2592"/>
                  <a:ext cx="23" cy="432"/>
                </a:xfrm>
                <a:prstGeom prst="rect">
                  <a:avLst/>
                </a:prstGeom>
                <a:solidFill>
                  <a:srgbClr val="66F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75" name="Rectangle 40"/>
                <p:cNvSpPr>
                  <a:spLocks noChangeArrowheads="1"/>
                </p:cNvSpPr>
                <p:nvPr/>
              </p:nvSpPr>
              <p:spPr bwMode="auto">
                <a:xfrm flipH="1">
                  <a:off x="2421" y="2592"/>
                  <a:ext cx="23" cy="432"/>
                </a:xfrm>
                <a:prstGeom prst="rect">
                  <a:avLst/>
                </a:prstGeom>
                <a:solidFill>
                  <a:srgbClr val="99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76" name="Rectangle 41"/>
                <p:cNvSpPr>
                  <a:spLocks noChangeArrowheads="1"/>
                </p:cNvSpPr>
                <p:nvPr/>
              </p:nvSpPr>
              <p:spPr bwMode="auto">
                <a:xfrm flipH="1">
                  <a:off x="2038" y="2592"/>
                  <a:ext cx="23" cy="4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77" name="Rectangle 42"/>
                <p:cNvSpPr>
                  <a:spLocks noChangeArrowheads="1"/>
                </p:cNvSpPr>
                <p:nvPr/>
              </p:nvSpPr>
              <p:spPr bwMode="auto">
                <a:xfrm flipH="1">
                  <a:off x="1824" y="2592"/>
                  <a:ext cx="23" cy="432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78" name="Rectangle 43"/>
                <p:cNvSpPr>
                  <a:spLocks noChangeArrowheads="1"/>
                </p:cNvSpPr>
                <p:nvPr/>
              </p:nvSpPr>
              <p:spPr bwMode="auto">
                <a:xfrm flipH="1">
                  <a:off x="2281" y="2592"/>
                  <a:ext cx="23" cy="432"/>
                </a:xfrm>
                <a:prstGeom prst="rect">
                  <a:avLst/>
                </a:prstGeom>
                <a:solidFill>
                  <a:srgbClr val="33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856" name="Group 44"/>
              <p:cNvGrpSpPr>
                <a:grpSpLocks/>
              </p:cNvGrpSpPr>
              <p:nvPr/>
            </p:nvGrpSpPr>
            <p:grpSpPr bwMode="auto">
              <a:xfrm rot="10800000">
                <a:off x="3337" y="3263"/>
                <a:ext cx="620" cy="373"/>
                <a:chOff x="1824" y="2592"/>
                <a:chExt cx="620" cy="432"/>
              </a:xfrm>
            </p:grpSpPr>
            <p:sp>
              <p:nvSpPr>
                <p:cNvPr id="35869" name="Rectangle 45"/>
                <p:cNvSpPr>
                  <a:spLocks noChangeArrowheads="1"/>
                </p:cNvSpPr>
                <p:nvPr/>
              </p:nvSpPr>
              <p:spPr bwMode="auto">
                <a:xfrm flipH="1">
                  <a:off x="2160" y="2592"/>
                  <a:ext cx="23" cy="432"/>
                </a:xfrm>
                <a:prstGeom prst="rect">
                  <a:avLst/>
                </a:prstGeom>
                <a:solidFill>
                  <a:srgbClr val="66F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70" name="Rectangle 46"/>
                <p:cNvSpPr>
                  <a:spLocks noChangeArrowheads="1"/>
                </p:cNvSpPr>
                <p:nvPr/>
              </p:nvSpPr>
              <p:spPr bwMode="auto">
                <a:xfrm flipH="1">
                  <a:off x="2421" y="2592"/>
                  <a:ext cx="23" cy="432"/>
                </a:xfrm>
                <a:prstGeom prst="rect">
                  <a:avLst/>
                </a:prstGeom>
                <a:solidFill>
                  <a:srgbClr val="99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71" name="Rectangle 47"/>
                <p:cNvSpPr>
                  <a:spLocks noChangeArrowheads="1"/>
                </p:cNvSpPr>
                <p:nvPr/>
              </p:nvSpPr>
              <p:spPr bwMode="auto">
                <a:xfrm flipH="1">
                  <a:off x="2038" y="2592"/>
                  <a:ext cx="23" cy="4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72" name="Rectangle 48"/>
                <p:cNvSpPr>
                  <a:spLocks noChangeArrowheads="1"/>
                </p:cNvSpPr>
                <p:nvPr/>
              </p:nvSpPr>
              <p:spPr bwMode="auto">
                <a:xfrm flipH="1">
                  <a:off x="1824" y="2592"/>
                  <a:ext cx="23" cy="432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73" name="Rectangle 49"/>
                <p:cNvSpPr>
                  <a:spLocks noChangeArrowheads="1"/>
                </p:cNvSpPr>
                <p:nvPr/>
              </p:nvSpPr>
              <p:spPr bwMode="auto">
                <a:xfrm flipH="1">
                  <a:off x="2281" y="2592"/>
                  <a:ext cx="23" cy="432"/>
                </a:xfrm>
                <a:prstGeom prst="rect">
                  <a:avLst/>
                </a:prstGeom>
                <a:solidFill>
                  <a:srgbClr val="33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857" name="Group 50"/>
              <p:cNvGrpSpPr>
                <a:grpSpLocks/>
              </p:cNvGrpSpPr>
              <p:nvPr/>
            </p:nvGrpSpPr>
            <p:grpSpPr bwMode="auto">
              <a:xfrm rot="10800000">
                <a:off x="4197" y="3263"/>
                <a:ext cx="860" cy="373"/>
                <a:chOff x="748" y="3072"/>
                <a:chExt cx="860" cy="432"/>
              </a:xfrm>
            </p:grpSpPr>
            <p:sp>
              <p:nvSpPr>
                <p:cNvPr id="35864" name="Rectangle 51"/>
                <p:cNvSpPr>
                  <a:spLocks noChangeArrowheads="1"/>
                </p:cNvSpPr>
                <p:nvPr/>
              </p:nvSpPr>
              <p:spPr bwMode="auto">
                <a:xfrm flipH="1">
                  <a:off x="1224" y="3072"/>
                  <a:ext cx="23" cy="432"/>
                </a:xfrm>
                <a:prstGeom prst="rect">
                  <a:avLst/>
                </a:prstGeom>
                <a:solidFill>
                  <a:srgbClr val="66F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65" name="Rectangle 52"/>
                <p:cNvSpPr>
                  <a:spLocks noChangeArrowheads="1"/>
                </p:cNvSpPr>
                <p:nvPr/>
              </p:nvSpPr>
              <p:spPr bwMode="auto">
                <a:xfrm flipH="1">
                  <a:off x="1585" y="3072"/>
                  <a:ext cx="23" cy="432"/>
                </a:xfrm>
                <a:prstGeom prst="rect">
                  <a:avLst/>
                </a:prstGeom>
                <a:solidFill>
                  <a:srgbClr val="99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66" name="Rectangle 53"/>
                <p:cNvSpPr>
                  <a:spLocks noChangeArrowheads="1"/>
                </p:cNvSpPr>
                <p:nvPr/>
              </p:nvSpPr>
              <p:spPr bwMode="auto">
                <a:xfrm flipH="1">
                  <a:off x="1068" y="3072"/>
                  <a:ext cx="23" cy="4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67" name="Rectangle 54"/>
                <p:cNvSpPr>
                  <a:spLocks noChangeArrowheads="1"/>
                </p:cNvSpPr>
                <p:nvPr/>
              </p:nvSpPr>
              <p:spPr bwMode="auto">
                <a:xfrm flipH="1">
                  <a:off x="748" y="3072"/>
                  <a:ext cx="23" cy="432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68" name="Rectangle 55"/>
                <p:cNvSpPr>
                  <a:spLocks noChangeArrowheads="1"/>
                </p:cNvSpPr>
                <p:nvPr/>
              </p:nvSpPr>
              <p:spPr bwMode="auto">
                <a:xfrm flipH="1">
                  <a:off x="1380" y="3072"/>
                  <a:ext cx="23" cy="432"/>
                </a:xfrm>
                <a:prstGeom prst="rect">
                  <a:avLst/>
                </a:prstGeom>
                <a:solidFill>
                  <a:srgbClr val="33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858" name="Group 56"/>
              <p:cNvGrpSpPr>
                <a:grpSpLocks/>
              </p:cNvGrpSpPr>
              <p:nvPr/>
            </p:nvGrpSpPr>
            <p:grpSpPr bwMode="auto">
              <a:xfrm>
                <a:off x="813" y="3702"/>
                <a:ext cx="4278" cy="302"/>
                <a:chOff x="790" y="2545"/>
                <a:chExt cx="4278" cy="302"/>
              </a:xfrm>
            </p:grpSpPr>
            <p:sp>
              <p:nvSpPr>
                <p:cNvPr id="17925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309" y="2545"/>
                  <a:ext cx="870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00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1</a:t>
                  </a:r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级光谱</a:t>
                  </a:r>
                </a:p>
              </p:txBody>
            </p:sp>
            <p:sp>
              <p:nvSpPr>
                <p:cNvPr id="17925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246" y="2545"/>
                  <a:ext cx="822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2</a:t>
                  </a:r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级光谱</a:t>
                  </a:r>
                </a:p>
              </p:txBody>
            </p:sp>
            <p:sp>
              <p:nvSpPr>
                <p:cNvPr id="17925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702" y="2545"/>
                  <a:ext cx="822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1</a:t>
                  </a:r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级光谱</a:t>
                  </a:r>
                </a:p>
              </p:txBody>
            </p:sp>
            <p:sp>
              <p:nvSpPr>
                <p:cNvPr id="17926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790" y="2545"/>
                  <a:ext cx="822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2</a:t>
                  </a:r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级光谱</a:t>
                  </a:r>
                </a:p>
              </p:txBody>
            </p:sp>
            <p:sp>
              <p:nvSpPr>
                <p:cNvPr id="1792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471" y="2545"/>
                  <a:ext cx="1126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中央明纹</a:t>
                  </a:r>
                </a:p>
              </p:txBody>
            </p:sp>
          </p:grpSp>
        </p:grpSp>
        <p:sp>
          <p:nvSpPr>
            <p:cNvPr id="35851" name="Line 63"/>
            <p:cNvSpPr>
              <a:spLocks noChangeShapeType="1"/>
            </p:cNvSpPr>
            <p:nvPr/>
          </p:nvSpPr>
          <p:spPr bwMode="auto">
            <a:xfrm>
              <a:off x="2925" y="3339"/>
              <a:ext cx="0" cy="454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</p:grpSp>
    </p:spTree>
    <p:extLst>
      <p:ext uri="{BB962C8B-B14F-4D97-AF65-F5344CB8AC3E}">
        <p14:creationId xmlns:p14="http://schemas.microsoft.com/office/powerpoint/2010/main" val="329856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build="p" autoUpdateAnimBg="0"/>
      <p:bldP spid="179220" grpId="0" build="p" autoUpdateAnimBg="0"/>
      <p:bldP spid="1792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http://www.kepu.net.cn/gb/perspective_2009/090617_lamost/image/guangpu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86" y="482866"/>
            <a:ext cx="3061229" cy="285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4239822" y="2317440"/>
            <a:ext cx="4116917" cy="3120761"/>
            <a:chOff x="4203814" y="2924944"/>
            <a:chExt cx="4940185" cy="3745588"/>
          </a:xfrm>
        </p:grpSpPr>
        <p:pic>
          <p:nvPicPr>
            <p:cNvPr id="37892" name="Picture 64" descr="光栅拉曼光谱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814" y="4149253"/>
              <a:ext cx="4940185" cy="252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3" name="Text Box 70"/>
            <p:cNvSpPr txBox="1">
              <a:spLocks noChangeArrowheads="1"/>
            </p:cNvSpPr>
            <p:nvPr/>
          </p:nvSpPr>
          <p:spPr bwMode="auto">
            <a:xfrm>
              <a:off x="5293420" y="2924944"/>
              <a:ext cx="3054350" cy="54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66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333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光栅光谱仪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53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1756048-7732-2EE5-0A36-A80D119C329D}"/>
              </a:ext>
            </a:extLst>
          </p:cNvPr>
          <p:cNvGrpSpPr/>
          <p:nvPr/>
        </p:nvGrpSpPr>
        <p:grpSpPr>
          <a:xfrm>
            <a:off x="1016000" y="535906"/>
            <a:ext cx="6572250" cy="3114826"/>
            <a:chOff x="1016000" y="535906"/>
            <a:chExt cx="6572250" cy="3114826"/>
          </a:xfrm>
        </p:grpSpPr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1016000" y="553244"/>
              <a:ext cx="2476500" cy="451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333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</a:t>
              </a:r>
              <a:r>
                <a:rPr lang="en-US" altLang="zh-CN" sz="2333" dirty="0">
                  <a:solidFill>
                    <a:srgbClr val="FF0000"/>
                  </a:solidFill>
                  <a:latin typeface="Times New Roman" panose="02020603050405020304" pitchFamily="18" charset="0"/>
                  <a:ea typeface="Source Sans Pro SemiBold" panose="020B0603030403020204" pitchFamily="34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333" dirty="0">
                  <a:solidFill>
                    <a:srgbClr val="FF0000"/>
                  </a:solidFill>
                </a:rPr>
                <a:t>：</a:t>
              </a:r>
              <a:r>
                <a:rPr lang="zh-CN" altLang="en-US" sz="2333" dirty="0">
                  <a:latin typeface="黑体" panose="02010609060101010101" pitchFamily="49" charset="-122"/>
                  <a:ea typeface="黑体" panose="02010609060101010101" pitchFamily="49" charset="-122"/>
                </a:rPr>
                <a:t>白光入射</a:t>
              </a:r>
            </a:p>
          </p:txBody>
        </p:sp>
        <p:grpSp>
          <p:nvGrpSpPr>
            <p:cNvPr id="2" name="Group 64"/>
            <p:cNvGrpSpPr>
              <a:grpSpLocks/>
            </p:cNvGrpSpPr>
            <p:nvPr/>
          </p:nvGrpSpPr>
          <p:grpSpPr bwMode="auto">
            <a:xfrm>
              <a:off x="1555750" y="1352103"/>
              <a:ext cx="6032500" cy="1038489"/>
              <a:chOff x="612" y="2433"/>
              <a:chExt cx="4560" cy="785"/>
            </a:xfrm>
          </p:grpSpPr>
          <p:sp>
            <p:nvSpPr>
              <p:cNvPr id="35891" name="Rectangle 8"/>
              <p:cNvSpPr>
                <a:spLocks noChangeArrowheads="1"/>
              </p:cNvSpPr>
              <p:nvPr/>
            </p:nvSpPr>
            <p:spPr bwMode="auto">
              <a:xfrm>
                <a:off x="612" y="2433"/>
                <a:ext cx="4560" cy="40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5892" name="Object 9"/>
              <p:cNvGraphicFramePr>
                <a:graphicFrameLocks noChangeAspect="1"/>
              </p:cNvGraphicFramePr>
              <p:nvPr/>
            </p:nvGraphicFramePr>
            <p:xfrm>
              <a:off x="744" y="2435"/>
              <a:ext cx="912" cy="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lash 文档" r:id="rId3" imgW="1595160" imgH="729720" progId="Flash.Movie">
                      <p:embed/>
                    </p:oleObj>
                  </mc:Choice>
                  <mc:Fallback>
                    <p:oleObj name="Flash 文档" r:id="rId3" imgW="1595160" imgH="729720" progId="Flash.Movie">
                      <p:embed/>
                      <p:pic>
                        <p:nvPicPr>
                          <p:cNvPr id="35892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4" y="2435"/>
                            <a:ext cx="912" cy="414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5893" name="Group 10"/>
              <p:cNvGrpSpPr>
                <a:grpSpLocks/>
              </p:cNvGrpSpPr>
              <p:nvPr/>
            </p:nvGrpSpPr>
            <p:grpSpPr bwMode="auto">
              <a:xfrm>
                <a:off x="781" y="2916"/>
                <a:ext cx="4278" cy="302"/>
                <a:chOff x="790" y="2545"/>
                <a:chExt cx="4278" cy="302"/>
              </a:xfrm>
            </p:grpSpPr>
            <p:sp>
              <p:nvSpPr>
                <p:cNvPr id="1792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309" y="2545"/>
                  <a:ext cx="870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00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1</a:t>
                  </a:r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级光谱</a:t>
                  </a:r>
                </a:p>
              </p:txBody>
            </p:sp>
            <p:sp>
              <p:nvSpPr>
                <p:cNvPr id="17921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246" y="2545"/>
                  <a:ext cx="822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2</a:t>
                  </a:r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级光谱</a:t>
                  </a:r>
                </a:p>
              </p:txBody>
            </p:sp>
            <p:sp>
              <p:nvSpPr>
                <p:cNvPr id="1792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702" y="2545"/>
                  <a:ext cx="822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1</a:t>
                  </a:r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级光谱</a:t>
                  </a:r>
                </a:p>
              </p:txBody>
            </p:sp>
            <p:sp>
              <p:nvSpPr>
                <p:cNvPr id="1792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90" y="2545"/>
                  <a:ext cx="822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2</a:t>
                  </a:r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级光谱</a:t>
                  </a:r>
                </a:p>
              </p:txBody>
            </p:sp>
            <p:sp>
              <p:nvSpPr>
                <p:cNvPr id="17921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71" y="2545"/>
                  <a:ext cx="1126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中央明纹</a:t>
                  </a:r>
                </a:p>
              </p:txBody>
            </p:sp>
          </p:grpSp>
          <p:graphicFrame>
            <p:nvGraphicFramePr>
              <p:cNvPr id="35894" name="Object 16"/>
              <p:cNvGraphicFramePr>
                <a:graphicFrameLocks noChangeAspect="1"/>
              </p:cNvGraphicFramePr>
              <p:nvPr/>
            </p:nvGraphicFramePr>
            <p:xfrm>
              <a:off x="1860" y="2433"/>
              <a:ext cx="672" cy="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lash 文档" r:id="rId5" imgW="1595160" imgH="729720" progId="Flash.Movie">
                      <p:embed/>
                    </p:oleObj>
                  </mc:Choice>
                  <mc:Fallback>
                    <p:oleObj name="Flash 文档" r:id="rId5" imgW="1595160" imgH="729720" progId="Flash.Movie">
                      <p:embed/>
                      <p:pic>
                        <p:nvPicPr>
                          <p:cNvPr id="35894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0" y="2433"/>
                            <a:ext cx="672" cy="414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95" name="Object 17"/>
              <p:cNvGraphicFramePr>
                <a:graphicFrameLocks noChangeAspect="1"/>
              </p:cNvGraphicFramePr>
              <p:nvPr/>
            </p:nvGraphicFramePr>
            <p:xfrm>
              <a:off x="3300" y="2433"/>
              <a:ext cx="672" cy="4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lash 文档" r:id="rId6" imgW="1603440" imgH="730080" progId="Flash.Movie">
                      <p:embed/>
                    </p:oleObj>
                  </mc:Choice>
                  <mc:Fallback>
                    <p:oleObj name="Flash 文档" r:id="rId6" imgW="1603440" imgH="730080" progId="Flash.Movie">
                      <p:embed/>
                      <p:pic>
                        <p:nvPicPr>
                          <p:cNvPr id="35895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0" y="2433"/>
                            <a:ext cx="672" cy="415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96" name="Object 18"/>
              <p:cNvGraphicFramePr>
                <a:graphicFrameLocks/>
              </p:cNvGraphicFramePr>
              <p:nvPr/>
            </p:nvGraphicFramePr>
            <p:xfrm>
              <a:off x="4164" y="2433"/>
              <a:ext cx="911" cy="4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lash 文档" r:id="rId8" imgW="1603440" imgH="730080" progId="Flash.Movie">
                      <p:embed/>
                    </p:oleObj>
                  </mc:Choice>
                  <mc:Fallback>
                    <p:oleObj name="Flash 文档" r:id="rId8" imgW="1603440" imgH="730080" progId="Flash.Movie">
                      <p:embed/>
                      <p:pic>
                        <p:nvPicPr>
                          <p:cNvPr id="35896" name="Object 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4" y="2433"/>
                            <a:ext cx="911" cy="415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97" name="Rectangle 19"/>
              <p:cNvSpPr>
                <a:spLocks noChangeArrowheads="1"/>
              </p:cNvSpPr>
              <p:nvPr/>
            </p:nvSpPr>
            <p:spPr bwMode="auto">
              <a:xfrm flipH="1">
                <a:off x="2892" y="2452"/>
                <a:ext cx="59" cy="3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9220" name="Rectangle 20"/>
            <p:cNvSpPr>
              <a:spLocks noChangeArrowheads="1"/>
            </p:cNvSpPr>
            <p:nvPr/>
          </p:nvSpPr>
          <p:spPr bwMode="auto">
            <a:xfrm>
              <a:off x="3563938" y="535906"/>
              <a:ext cx="2524125" cy="451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333" dirty="0">
                  <a:latin typeface="黑体" panose="02010609060101010101" pitchFamily="49" charset="-122"/>
                  <a:ea typeface="黑体" panose="02010609060101010101" pitchFamily="49" charset="-122"/>
                </a:rPr>
                <a:t>彩色的光谱</a:t>
              </a:r>
            </a:p>
          </p:txBody>
        </p:sp>
        <p:sp>
          <p:nvSpPr>
            <p:cNvPr id="179262" name="Line 62"/>
            <p:cNvSpPr>
              <a:spLocks noChangeShapeType="1"/>
            </p:cNvSpPr>
            <p:nvPr/>
          </p:nvSpPr>
          <p:spPr bwMode="auto">
            <a:xfrm>
              <a:off x="4664604" y="1350778"/>
              <a:ext cx="0" cy="53975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1551782" y="2612243"/>
              <a:ext cx="6036468" cy="1038489"/>
              <a:chOff x="621" y="3339"/>
              <a:chExt cx="4563" cy="785"/>
            </a:xfrm>
          </p:grpSpPr>
          <p:grpSp>
            <p:nvGrpSpPr>
              <p:cNvPr id="35850" name="Group 29"/>
              <p:cNvGrpSpPr>
                <a:grpSpLocks/>
              </p:cNvGrpSpPr>
              <p:nvPr/>
            </p:nvGrpSpPr>
            <p:grpSpPr bwMode="auto">
              <a:xfrm>
                <a:off x="621" y="3341"/>
                <a:ext cx="4563" cy="783"/>
                <a:chOff x="621" y="3221"/>
                <a:chExt cx="4563" cy="783"/>
              </a:xfrm>
            </p:grpSpPr>
            <p:sp>
              <p:nvSpPr>
                <p:cNvPr id="35852" name="Rectangle 30"/>
                <p:cNvSpPr>
                  <a:spLocks noChangeArrowheads="1"/>
                </p:cNvSpPr>
                <p:nvPr/>
              </p:nvSpPr>
              <p:spPr bwMode="auto">
                <a:xfrm>
                  <a:off x="621" y="3221"/>
                  <a:ext cx="4563" cy="45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53" name="Rectangle 31"/>
                <p:cNvSpPr>
                  <a:spLocks noChangeArrowheads="1"/>
                </p:cNvSpPr>
                <p:nvPr/>
              </p:nvSpPr>
              <p:spPr bwMode="auto">
                <a:xfrm flipH="1">
                  <a:off x="2901" y="3263"/>
                  <a:ext cx="58" cy="3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5854" name="Group 32"/>
                <p:cNvGrpSpPr>
                  <a:grpSpLocks/>
                </p:cNvGrpSpPr>
                <p:nvPr/>
              </p:nvGrpSpPr>
              <p:grpSpPr bwMode="auto">
                <a:xfrm>
                  <a:off x="793" y="3263"/>
                  <a:ext cx="860" cy="373"/>
                  <a:chOff x="748" y="3072"/>
                  <a:chExt cx="860" cy="432"/>
                </a:xfrm>
              </p:grpSpPr>
              <p:sp>
                <p:nvSpPr>
                  <p:cNvPr id="35879" name="Rectangle 3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224" y="3072"/>
                    <a:ext cx="23" cy="432"/>
                  </a:xfrm>
                  <a:prstGeom prst="rect">
                    <a:avLst/>
                  </a:prstGeom>
                  <a:solidFill>
                    <a:srgbClr val="66FF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0" name="Rectangle 34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585" y="3072"/>
                    <a:ext cx="23" cy="432"/>
                  </a:xfrm>
                  <a:prstGeom prst="rect">
                    <a:avLst/>
                  </a:prstGeom>
                  <a:solidFill>
                    <a:srgbClr val="99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1" name="Rectangle 35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068" y="3072"/>
                    <a:ext cx="23" cy="4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2" name="Rectangle 3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748" y="3072"/>
                    <a:ext cx="23" cy="432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FF33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3" name="Rectangle 3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380" y="3072"/>
                    <a:ext cx="23" cy="432"/>
                  </a:xfrm>
                  <a:prstGeom prst="rect">
                    <a:avLst/>
                  </a:prstGeom>
                  <a:solidFill>
                    <a:srgbClr val="33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855" name="Group 38"/>
                <p:cNvGrpSpPr>
                  <a:grpSpLocks/>
                </p:cNvGrpSpPr>
                <p:nvPr/>
              </p:nvGrpSpPr>
              <p:grpSpPr bwMode="auto">
                <a:xfrm>
                  <a:off x="1905" y="3263"/>
                  <a:ext cx="620" cy="373"/>
                  <a:chOff x="1824" y="2592"/>
                  <a:chExt cx="620" cy="432"/>
                </a:xfrm>
              </p:grpSpPr>
              <p:sp>
                <p:nvSpPr>
                  <p:cNvPr id="35874" name="Rectangle 3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160" y="2592"/>
                    <a:ext cx="23" cy="432"/>
                  </a:xfrm>
                  <a:prstGeom prst="rect">
                    <a:avLst/>
                  </a:prstGeom>
                  <a:solidFill>
                    <a:srgbClr val="66FF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5" name="Rectangle 4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21" y="2592"/>
                    <a:ext cx="23" cy="432"/>
                  </a:xfrm>
                  <a:prstGeom prst="rect">
                    <a:avLst/>
                  </a:prstGeom>
                  <a:solidFill>
                    <a:srgbClr val="99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6" name="Rectangle 41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038" y="2592"/>
                    <a:ext cx="23" cy="4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7" name="Rectangle 4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824" y="2592"/>
                    <a:ext cx="23" cy="432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FF33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8" name="Rectangle 4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281" y="2592"/>
                    <a:ext cx="23" cy="432"/>
                  </a:xfrm>
                  <a:prstGeom prst="rect">
                    <a:avLst/>
                  </a:prstGeom>
                  <a:solidFill>
                    <a:srgbClr val="33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856" name="Group 44"/>
                <p:cNvGrpSpPr>
                  <a:grpSpLocks/>
                </p:cNvGrpSpPr>
                <p:nvPr/>
              </p:nvGrpSpPr>
              <p:grpSpPr bwMode="auto">
                <a:xfrm rot="10800000">
                  <a:off x="3337" y="3263"/>
                  <a:ext cx="620" cy="373"/>
                  <a:chOff x="1824" y="2592"/>
                  <a:chExt cx="620" cy="432"/>
                </a:xfrm>
              </p:grpSpPr>
              <p:sp>
                <p:nvSpPr>
                  <p:cNvPr id="35869" name="Rectangle 45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160" y="2592"/>
                    <a:ext cx="23" cy="432"/>
                  </a:xfrm>
                  <a:prstGeom prst="rect">
                    <a:avLst/>
                  </a:prstGeom>
                  <a:solidFill>
                    <a:srgbClr val="66FF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0" name="Rectangle 4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21" y="2592"/>
                    <a:ext cx="23" cy="432"/>
                  </a:xfrm>
                  <a:prstGeom prst="rect">
                    <a:avLst/>
                  </a:prstGeom>
                  <a:solidFill>
                    <a:srgbClr val="99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1" name="Rectangle 4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038" y="2592"/>
                    <a:ext cx="23" cy="4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2" name="Rectangle 4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824" y="2592"/>
                    <a:ext cx="23" cy="432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FF33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3" name="Rectangle 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281" y="2592"/>
                    <a:ext cx="23" cy="432"/>
                  </a:xfrm>
                  <a:prstGeom prst="rect">
                    <a:avLst/>
                  </a:prstGeom>
                  <a:solidFill>
                    <a:srgbClr val="33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857" name="Group 50"/>
                <p:cNvGrpSpPr>
                  <a:grpSpLocks/>
                </p:cNvGrpSpPr>
                <p:nvPr/>
              </p:nvGrpSpPr>
              <p:grpSpPr bwMode="auto">
                <a:xfrm rot="10800000">
                  <a:off x="4197" y="3263"/>
                  <a:ext cx="860" cy="373"/>
                  <a:chOff x="748" y="3072"/>
                  <a:chExt cx="860" cy="432"/>
                </a:xfrm>
              </p:grpSpPr>
              <p:sp>
                <p:nvSpPr>
                  <p:cNvPr id="35864" name="Rectangle 51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224" y="3072"/>
                    <a:ext cx="23" cy="432"/>
                  </a:xfrm>
                  <a:prstGeom prst="rect">
                    <a:avLst/>
                  </a:prstGeom>
                  <a:solidFill>
                    <a:srgbClr val="66FF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5" name="Rectangle 5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585" y="3072"/>
                    <a:ext cx="23" cy="432"/>
                  </a:xfrm>
                  <a:prstGeom prst="rect">
                    <a:avLst/>
                  </a:prstGeom>
                  <a:solidFill>
                    <a:srgbClr val="99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6" name="Rectangle 5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068" y="3072"/>
                    <a:ext cx="23" cy="4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7" name="Rectangle 54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748" y="3072"/>
                    <a:ext cx="23" cy="432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FF33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8" name="Rectangle 55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380" y="3072"/>
                    <a:ext cx="23" cy="432"/>
                  </a:xfrm>
                  <a:prstGeom prst="rect">
                    <a:avLst/>
                  </a:prstGeom>
                  <a:solidFill>
                    <a:srgbClr val="33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858" name="Group 56"/>
                <p:cNvGrpSpPr>
                  <a:grpSpLocks/>
                </p:cNvGrpSpPr>
                <p:nvPr/>
              </p:nvGrpSpPr>
              <p:grpSpPr bwMode="auto">
                <a:xfrm>
                  <a:off x="813" y="3702"/>
                  <a:ext cx="4278" cy="302"/>
                  <a:chOff x="790" y="2545"/>
                  <a:chExt cx="4278" cy="302"/>
                </a:xfrm>
              </p:grpSpPr>
              <p:sp>
                <p:nvSpPr>
                  <p:cNvPr id="179257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9" y="2545"/>
                    <a:ext cx="870" cy="3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200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 </a:t>
                    </a:r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1</a:t>
                    </a:r>
                    <a:r>
                      <a:rPr lang="zh-CN" altLang="en-US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级光谱</a:t>
                    </a:r>
                  </a:p>
                </p:txBody>
              </p:sp>
              <p:sp>
                <p:nvSpPr>
                  <p:cNvPr id="179258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6" y="2545"/>
                    <a:ext cx="822" cy="3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2</a:t>
                    </a:r>
                    <a:r>
                      <a:rPr lang="zh-CN" altLang="en-US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级光谱</a:t>
                    </a:r>
                  </a:p>
                </p:txBody>
              </p:sp>
              <p:sp>
                <p:nvSpPr>
                  <p:cNvPr id="179259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2" y="2545"/>
                    <a:ext cx="822" cy="3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1</a:t>
                    </a:r>
                    <a:r>
                      <a:rPr lang="zh-CN" altLang="en-US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级光谱</a:t>
                    </a:r>
                  </a:p>
                </p:txBody>
              </p:sp>
              <p:sp>
                <p:nvSpPr>
                  <p:cNvPr id="179260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0" y="2545"/>
                    <a:ext cx="822" cy="3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2</a:t>
                    </a:r>
                    <a:r>
                      <a:rPr lang="zh-CN" altLang="en-US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级光谱</a:t>
                    </a:r>
                  </a:p>
                </p:txBody>
              </p:sp>
              <p:sp>
                <p:nvSpPr>
                  <p:cNvPr id="179261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1" y="2545"/>
                    <a:ext cx="1126" cy="3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中央明纹</a:t>
                    </a:r>
                  </a:p>
                </p:txBody>
              </p:sp>
            </p:grpSp>
          </p:grpSp>
          <p:sp>
            <p:nvSpPr>
              <p:cNvPr id="35851" name="Line 63"/>
              <p:cNvSpPr>
                <a:spLocks noChangeShapeType="1"/>
              </p:cNvSpPr>
              <p:nvPr/>
            </p:nvSpPr>
            <p:spPr bwMode="auto">
              <a:xfrm>
                <a:off x="2925" y="3339"/>
                <a:ext cx="0" cy="454"/>
              </a:xfrm>
              <a:prstGeom prst="line">
                <a:avLst/>
              </a:prstGeom>
              <a:noFill/>
              <a:ln w="635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0C0994-AFD9-4B7D-A787-33290FDA1644}"/>
              </a:ext>
            </a:extLst>
          </p:cNvPr>
          <p:cNvGrpSpPr/>
          <p:nvPr/>
        </p:nvGrpSpPr>
        <p:grpSpPr>
          <a:xfrm>
            <a:off x="1963819" y="4024095"/>
            <a:ext cx="1617246" cy="736865"/>
            <a:chOff x="585788" y="4806950"/>
            <a:chExt cx="1940696" cy="884238"/>
          </a:xfrm>
        </p:grpSpPr>
        <p:graphicFrame>
          <p:nvGraphicFramePr>
            <p:cNvPr id="66" name="Object 6">
              <a:extLst>
                <a:ext uri="{FF2B5EF4-FFF2-40B4-BE49-F238E27FC236}">
                  <a16:creationId xmlns:a16="http://schemas.microsoft.com/office/drawing/2014/main" id="{A161E3F1-4468-4E61-9881-7FDCDEBCFA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5788" y="4806950"/>
            <a:ext cx="1858962" cy="884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65160" imgH="406080" progId="Equation.DSMT4">
                    <p:embed/>
                  </p:oleObj>
                </mc:Choice>
                <mc:Fallback>
                  <p:oleObj name="Equation" r:id="rId9" imgW="965160" imgH="406080" progId="Equation.DSMT4">
                    <p:embed/>
                    <p:pic>
                      <p:nvPicPr>
                        <p:cNvPr id="66" name="Object 6">
                          <a:extLst>
                            <a:ext uri="{FF2B5EF4-FFF2-40B4-BE49-F238E27FC236}">
                              <a16:creationId xmlns:a16="http://schemas.microsoft.com/office/drawing/2014/main" id="{A161E3F1-4468-4E61-9881-7FDCDEBCFA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" y="4806950"/>
                          <a:ext cx="1858962" cy="884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1E1E90F-9127-4BB6-A880-2F6081C11262}"/>
                </a:ext>
              </a:extLst>
            </p:cNvPr>
            <p:cNvSpPr txBox="1"/>
            <p:nvPr/>
          </p:nvSpPr>
          <p:spPr>
            <a:xfrm>
              <a:off x="2176002" y="5002533"/>
              <a:ext cx="350482" cy="264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33" dirty="0">
                  <a:solidFill>
                    <a:srgbClr val="FF0000"/>
                  </a:solidFill>
                </a:rPr>
                <a:t>红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9EB17D-4542-4E34-96C2-3323256119A6}"/>
              </a:ext>
            </a:extLst>
          </p:cNvPr>
          <p:cNvGrpSpPr/>
          <p:nvPr/>
        </p:nvGrpSpPr>
        <p:grpSpPr>
          <a:xfrm>
            <a:off x="3935463" y="4095577"/>
            <a:ext cx="2073603" cy="655644"/>
            <a:chOff x="2983349" y="4855368"/>
            <a:chExt cx="2488324" cy="786773"/>
          </a:xfrm>
        </p:grpSpPr>
        <p:graphicFrame>
          <p:nvGraphicFramePr>
            <p:cNvPr id="67" name="Object 6">
              <a:extLst>
                <a:ext uri="{FF2B5EF4-FFF2-40B4-BE49-F238E27FC236}">
                  <a16:creationId xmlns:a16="http://schemas.microsoft.com/office/drawing/2014/main" id="{3EC93C2E-FA29-41C8-A429-795A395D15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3349" y="4855368"/>
            <a:ext cx="2344414" cy="786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71600" imgH="406080" progId="Equation.DSMT4">
                    <p:embed/>
                  </p:oleObj>
                </mc:Choice>
                <mc:Fallback>
                  <p:oleObj name="Equation" r:id="rId11" imgW="1371600" imgH="406080" progId="Equation.DSMT4">
                    <p:embed/>
                    <p:pic>
                      <p:nvPicPr>
                        <p:cNvPr id="67" name="Object 6">
                          <a:extLst>
                            <a:ext uri="{FF2B5EF4-FFF2-40B4-BE49-F238E27FC236}">
                              <a16:creationId xmlns:a16="http://schemas.microsoft.com/office/drawing/2014/main" id="{3EC93C2E-FA29-41C8-A429-795A395D15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3349" y="4855368"/>
                          <a:ext cx="2344414" cy="7867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9EC17D9-06B9-4468-BDC7-FD7AD74FF262}"/>
                </a:ext>
              </a:extLst>
            </p:cNvPr>
            <p:cNvSpPr txBox="1"/>
            <p:nvPr/>
          </p:nvSpPr>
          <p:spPr>
            <a:xfrm>
              <a:off x="5121191" y="5002532"/>
              <a:ext cx="350482" cy="264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33" dirty="0">
                  <a:solidFill>
                    <a:srgbClr val="6600FF"/>
                  </a:solidFill>
                </a:rPr>
                <a:t>紫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E37215E-736A-472C-B274-3BF54A8FCEAF}"/>
              </a:ext>
            </a:extLst>
          </p:cNvPr>
          <p:cNvSpPr txBox="1"/>
          <p:nvPr/>
        </p:nvSpPr>
        <p:spPr>
          <a:xfrm>
            <a:off x="3580170" y="4227787"/>
            <a:ext cx="354584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33" dirty="0"/>
              <a:t>=</a:t>
            </a:r>
            <a:endParaRPr lang="zh-CN" altLang="en-US" sz="2333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FDBE826-BC54-4546-8AB7-25031AB85C20}"/>
              </a:ext>
            </a:extLst>
          </p:cNvPr>
          <p:cNvSpPr txBox="1"/>
          <p:nvPr/>
        </p:nvSpPr>
        <p:spPr>
          <a:xfrm>
            <a:off x="6034910" y="4202685"/>
            <a:ext cx="1732171" cy="45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333" dirty="0"/>
              <a:t>光谱重叠</a:t>
            </a:r>
          </a:p>
        </p:txBody>
      </p:sp>
    </p:spTree>
    <p:extLst>
      <p:ext uri="{BB962C8B-B14F-4D97-AF65-F5344CB8AC3E}">
        <p14:creationId xmlns:p14="http://schemas.microsoft.com/office/powerpoint/2010/main" val="6697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211627" y="578115"/>
            <a:ext cx="7080787" cy="11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333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用白光垂直照射光栅时，一级光谱和二级光谱是否重叠？二级和三级呢？取红光波长为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760nm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，紫光波长为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400nm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391709" y="1942042"/>
            <a:ext cx="784189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051845" y="1942041"/>
            <a:ext cx="4320489" cy="451852"/>
            <a:chOff x="748" y="1026"/>
            <a:chExt cx="3408" cy="408"/>
          </a:xfrm>
        </p:grpSpPr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748" y="1026"/>
              <a:ext cx="2155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设光栅常量为</a:t>
              </a:r>
              <a:r>
                <a:rPr lang="en-US" altLang="zh-CN" sz="2333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333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，则</a:t>
              </a:r>
            </a:p>
          </p:txBody>
        </p:sp>
        <p:graphicFrame>
          <p:nvGraphicFramePr>
            <p:cNvPr id="3994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7981188"/>
                </p:ext>
              </p:extLst>
            </p:nvPr>
          </p:nvGraphicFramePr>
          <p:xfrm>
            <a:off x="2878" y="1060"/>
            <a:ext cx="127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95368" imgH="104734" progId="Equation.DSMT4">
                    <p:embed/>
                  </p:oleObj>
                </mc:Choice>
                <mc:Fallback>
                  <p:oleObj name="Equation" r:id="rId2" imgW="695368" imgH="104734" progId="Equation.DSMT4">
                    <p:embed/>
                    <p:pic>
                      <p:nvPicPr>
                        <p:cNvPr id="3994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1060"/>
                          <a:ext cx="1278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2071688" y="2436813"/>
            <a:ext cx="348204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一级光谱中最大衍射角为</a:t>
            </a:r>
          </a:p>
        </p:txBody>
      </p:sp>
      <p:sp>
        <p:nvSpPr>
          <p:cNvPr id="26634" name="Text Box 15"/>
          <p:cNvSpPr txBox="1">
            <a:spLocks noChangeArrowheads="1"/>
          </p:cNvSpPr>
          <p:nvPr/>
        </p:nvSpPr>
        <p:spPr bwMode="auto">
          <a:xfrm>
            <a:off x="2012157" y="3817938"/>
            <a:ext cx="348204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二级光谱中最小衍射角为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095540"/>
              </p:ext>
            </p:extLst>
          </p:nvPr>
        </p:nvGraphicFramePr>
        <p:xfrm>
          <a:off x="2157678" y="2917032"/>
          <a:ext cx="3176323" cy="828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86024" imgH="342816" progId="Equation.3">
                  <p:embed/>
                </p:oleObj>
              </mc:Choice>
              <mc:Fallback>
                <p:oleObj name="公式" r:id="rId4" imgW="1486024" imgH="342816" progId="Equation.3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678" y="2917032"/>
                        <a:ext cx="3176323" cy="828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38607"/>
              </p:ext>
            </p:extLst>
          </p:nvPr>
        </p:nvGraphicFramePr>
        <p:xfrm>
          <a:off x="2111375" y="4417220"/>
          <a:ext cx="3332428" cy="828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62148" imgH="342816" progId="Equation.3">
                  <p:embed/>
                </p:oleObj>
              </mc:Choice>
              <mc:Fallback>
                <p:oleObj name="公式" r:id="rId6" imgW="1562148" imgH="342816" progId="Equation.3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4417220"/>
                        <a:ext cx="3332428" cy="828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7" grpId="0"/>
      <p:bldP spid="26635" grpId="0"/>
      <p:bldP spid="266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59177" y="736865"/>
            <a:ext cx="6262688" cy="832114"/>
            <a:chOff x="192" y="1103"/>
            <a:chExt cx="4734" cy="629"/>
          </a:xfrm>
        </p:grpSpPr>
        <p:sp>
          <p:nvSpPr>
            <p:cNvPr id="40968" name="Text Box 6"/>
            <p:cNvSpPr txBox="1">
              <a:spLocks noChangeArrowheads="1"/>
            </p:cNvSpPr>
            <p:nvPr/>
          </p:nvSpPr>
          <p:spPr bwMode="auto">
            <a:xfrm>
              <a:off x="192" y="1119"/>
              <a:ext cx="4734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因                     ，所以第一、二级光谱间不发生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重叠。同理</a:t>
              </a:r>
            </a:p>
          </p:txBody>
        </p:sp>
        <p:graphicFrame>
          <p:nvGraphicFramePr>
            <p:cNvPr id="40969" name="Object 5"/>
            <p:cNvGraphicFramePr>
              <a:graphicFrameLocks noChangeAspect="1"/>
            </p:cNvGraphicFramePr>
            <p:nvPr/>
          </p:nvGraphicFramePr>
          <p:xfrm>
            <a:off x="528" y="1103"/>
            <a:ext cx="115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76202" imgH="152512" progId="Equation.DSMT4">
                    <p:embed/>
                  </p:oleObj>
                </mc:Choice>
                <mc:Fallback>
                  <p:oleObj name="Equation" r:id="rId2" imgW="676202" imgH="152512" progId="Equation.DSMT4">
                    <p:embed/>
                    <p:pic>
                      <p:nvPicPr>
                        <p:cNvPr id="409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03"/>
                          <a:ext cx="1155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18407" y="4210844"/>
            <a:ext cx="6562990" cy="541073"/>
            <a:chOff x="188" y="3183"/>
            <a:chExt cx="4961" cy="409"/>
          </a:xfrm>
        </p:grpSpPr>
        <p:sp>
          <p:nvSpPr>
            <p:cNvPr id="40966" name="Text Box 11"/>
            <p:cNvSpPr txBox="1">
              <a:spLocks noChangeArrowheads="1"/>
            </p:cNvSpPr>
            <p:nvPr/>
          </p:nvSpPr>
          <p:spPr bwMode="auto">
            <a:xfrm>
              <a:off x="188" y="3183"/>
              <a:ext cx="496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因                     ，故二、三级光谱已发生部分重叠</a:t>
              </a:r>
            </a:p>
          </p:txBody>
        </p:sp>
        <p:graphicFrame>
          <p:nvGraphicFramePr>
            <p:cNvPr id="40967" name="Object 4"/>
            <p:cNvGraphicFramePr>
              <a:graphicFrameLocks noChangeAspect="1"/>
            </p:cNvGraphicFramePr>
            <p:nvPr/>
          </p:nvGraphicFramePr>
          <p:xfrm>
            <a:off x="538" y="3216"/>
            <a:ext cx="122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76202" imgH="152512" progId="Equation.DSMT4">
                    <p:embed/>
                  </p:oleObj>
                </mc:Choice>
                <mc:Fallback>
                  <p:oleObj name="Equation" r:id="rId4" imgW="676202" imgH="152512" progId="Equation.DSMT4">
                    <p:embed/>
                    <p:pic>
                      <p:nvPicPr>
                        <p:cNvPr id="4096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" y="3216"/>
                          <a:ext cx="1227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97255"/>
              </p:ext>
            </p:extLst>
          </p:nvPr>
        </p:nvGraphicFramePr>
        <p:xfrm>
          <a:off x="2352146" y="1711854"/>
          <a:ext cx="3488532" cy="82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38271" imgH="342816" progId="Equation.3">
                  <p:embed/>
                </p:oleObj>
              </mc:Choice>
              <mc:Fallback>
                <p:oleObj name="公式" r:id="rId6" imgW="1638271" imgH="342816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146" y="1711854"/>
                        <a:ext cx="3488532" cy="826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656879"/>
              </p:ext>
            </p:extLst>
          </p:nvPr>
        </p:nvGraphicFramePr>
        <p:xfrm>
          <a:off x="2348178" y="3020220"/>
          <a:ext cx="3462073" cy="828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19375" imgH="342816" progId="Equation.3">
                  <p:embed/>
                </p:oleObj>
              </mc:Choice>
              <mc:Fallback>
                <p:oleObj name="公式" r:id="rId8" imgW="1619375" imgH="342816" progId="Equation.3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178" y="3020220"/>
                        <a:ext cx="3462073" cy="828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>
            <a:extLst>
              <a:ext uri="{FF2B5EF4-FFF2-40B4-BE49-F238E27FC236}">
                <a16:creationId xmlns:a16="http://schemas.microsoft.com/office/drawing/2014/main" id="{2B3A1240-AA5B-4ADA-8B5A-A420F4F1E0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9241" y="4715570"/>
            <a:ext cx="3308614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B840D91D-4C7C-40A3-B308-087AEE9A76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0303" y="2288017"/>
            <a:ext cx="0" cy="2451365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  <p:grpSp>
        <p:nvGrpSpPr>
          <p:cNvPr id="29732" name="Group 36">
            <a:extLst>
              <a:ext uri="{FF2B5EF4-FFF2-40B4-BE49-F238E27FC236}">
                <a16:creationId xmlns:a16="http://schemas.microsoft.com/office/drawing/2014/main" id="{DA3BE51A-6751-4C03-BF4F-6E67AED56A3C}"/>
              </a:ext>
            </a:extLst>
          </p:cNvPr>
          <p:cNvGrpSpPr>
            <a:grpSpLocks/>
          </p:cNvGrpSpPr>
          <p:nvPr/>
        </p:nvGrpSpPr>
        <p:grpSpPr bwMode="auto">
          <a:xfrm>
            <a:off x="3614209" y="2592289"/>
            <a:ext cx="2780771" cy="2188104"/>
            <a:chOff x="1736" y="1080"/>
            <a:chExt cx="2102" cy="1654"/>
          </a:xfrm>
        </p:grpSpPr>
        <p:grpSp>
          <p:nvGrpSpPr>
            <p:cNvPr id="29729" name="Group 33">
              <a:extLst>
                <a:ext uri="{FF2B5EF4-FFF2-40B4-BE49-F238E27FC236}">
                  <a16:creationId xmlns:a16="http://schemas.microsoft.com/office/drawing/2014/main" id="{160E89D6-E8E2-42E0-9059-8626B29A7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" y="1303"/>
              <a:ext cx="2102" cy="1431"/>
              <a:chOff x="1736" y="1303"/>
              <a:chExt cx="2150" cy="1431"/>
            </a:xfrm>
          </p:grpSpPr>
          <p:sp>
            <p:nvSpPr>
              <p:cNvPr id="29717" name="Freeform 21">
                <a:extLst>
                  <a:ext uri="{FF2B5EF4-FFF2-40B4-BE49-F238E27FC236}">
                    <a16:creationId xmlns:a16="http://schemas.microsoft.com/office/drawing/2014/main" id="{6B6DB19D-37D7-4FBC-8A13-5D790398D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9" y="2514"/>
                <a:ext cx="337" cy="154"/>
              </a:xfrm>
              <a:custGeom>
                <a:avLst/>
                <a:gdLst>
                  <a:gd name="T0" fmla="*/ 0 w 564"/>
                  <a:gd name="T1" fmla="*/ 134 h 146"/>
                  <a:gd name="T2" fmla="*/ 132 w 564"/>
                  <a:gd name="T3" fmla="*/ 2 h 146"/>
                  <a:gd name="T4" fmla="*/ 264 w 564"/>
                  <a:gd name="T5" fmla="*/ 146 h 146"/>
                  <a:gd name="T6" fmla="*/ 420 w 564"/>
                  <a:gd name="T7" fmla="*/ 2 h 146"/>
                  <a:gd name="T8" fmla="*/ 564 w 564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4" h="146">
                    <a:moveTo>
                      <a:pt x="0" y="134"/>
                    </a:moveTo>
                    <a:cubicBezTo>
                      <a:pt x="22" y="112"/>
                      <a:pt x="88" y="0"/>
                      <a:pt x="132" y="2"/>
                    </a:cubicBezTo>
                    <a:cubicBezTo>
                      <a:pt x="176" y="4"/>
                      <a:pt x="216" y="146"/>
                      <a:pt x="264" y="146"/>
                    </a:cubicBezTo>
                    <a:cubicBezTo>
                      <a:pt x="312" y="146"/>
                      <a:pt x="370" y="4"/>
                      <a:pt x="420" y="2"/>
                    </a:cubicBezTo>
                    <a:cubicBezTo>
                      <a:pt x="470" y="0"/>
                      <a:pt x="534" y="107"/>
                      <a:pt x="564" y="134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grpSp>
            <p:nvGrpSpPr>
              <p:cNvPr id="29719" name="Group 23">
                <a:extLst>
                  <a:ext uri="{FF2B5EF4-FFF2-40B4-BE49-F238E27FC236}">
                    <a16:creationId xmlns:a16="http://schemas.microsoft.com/office/drawing/2014/main" id="{E7E89E0B-2C85-4CD3-AA0F-17D41A824B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2" y="1303"/>
                <a:ext cx="778" cy="1431"/>
                <a:chOff x="936" y="1792"/>
                <a:chExt cx="636" cy="1468"/>
              </a:xfrm>
            </p:grpSpPr>
            <p:sp>
              <p:nvSpPr>
                <p:cNvPr id="29720" name="Freeform 24">
                  <a:extLst>
                    <a:ext uri="{FF2B5EF4-FFF2-40B4-BE49-F238E27FC236}">
                      <a16:creationId xmlns:a16="http://schemas.microsoft.com/office/drawing/2014/main" id="{2D6DE999-D05D-43B5-B68D-C09605288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0" y="1792"/>
                  <a:ext cx="312" cy="1468"/>
                </a:xfrm>
                <a:custGeom>
                  <a:avLst/>
                  <a:gdLst>
                    <a:gd name="T0" fmla="*/ 0 w 312"/>
                    <a:gd name="T1" fmla="*/ 68 h 1468"/>
                    <a:gd name="T2" fmla="*/ 72 w 312"/>
                    <a:gd name="T3" fmla="*/ 200 h 1468"/>
                    <a:gd name="T4" fmla="*/ 240 w 312"/>
                    <a:gd name="T5" fmla="*/ 1268 h 1468"/>
                    <a:gd name="T6" fmla="*/ 312 w 312"/>
                    <a:gd name="T7" fmla="*/ 140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2" h="1468">
                      <a:moveTo>
                        <a:pt x="0" y="68"/>
                      </a:moveTo>
                      <a:cubicBezTo>
                        <a:pt x="12" y="88"/>
                        <a:pt x="32" y="0"/>
                        <a:pt x="72" y="200"/>
                      </a:cubicBezTo>
                      <a:cubicBezTo>
                        <a:pt x="112" y="400"/>
                        <a:pt x="200" y="1068"/>
                        <a:pt x="240" y="1268"/>
                      </a:cubicBezTo>
                      <a:cubicBezTo>
                        <a:pt x="280" y="1468"/>
                        <a:pt x="297" y="1372"/>
                        <a:pt x="312" y="1400"/>
                      </a:cubicBezTo>
                    </a:path>
                  </a:pathLst>
                </a:custGeom>
                <a:noFill/>
                <a:ln w="28575" cmpd="sng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9721" name="Freeform 25">
                  <a:extLst>
                    <a:ext uri="{FF2B5EF4-FFF2-40B4-BE49-F238E27FC236}">
                      <a16:creationId xmlns:a16="http://schemas.microsoft.com/office/drawing/2014/main" id="{483768CA-2C0F-4BD1-AB86-9F58CA35FD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36" y="1792"/>
                  <a:ext cx="312" cy="1468"/>
                </a:xfrm>
                <a:custGeom>
                  <a:avLst/>
                  <a:gdLst>
                    <a:gd name="T0" fmla="*/ 0 w 312"/>
                    <a:gd name="T1" fmla="*/ 68 h 1468"/>
                    <a:gd name="T2" fmla="*/ 72 w 312"/>
                    <a:gd name="T3" fmla="*/ 200 h 1468"/>
                    <a:gd name="T4" fmla="*/ 240 w 312"/>
                    <a:gd name="T5" fmla="*/ 1268 h 1468"/>
                    <a:gd name="T6" fmla="*/ 312 w 312"/>
                    <a:gd name="T7" fmla="*/ 140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2" h="1468">
                      <a:moveTo>
                        <a:pt x="0" y="68"/>
                      </a:moveTo>
                      <a:cubicBezTo>
                        <a:pt x="12" y="88"/>
                        <a:pt x="32" y="0"/>
                        <a:pt x="72" y="200"/>
                      </a:cubicBezTo>
                      <a:cubicBezTo>
                        <a:pt x="112" y="400"/>
                        <a:pt x="200" y="1068"/>
                        <a:pt x="240" y="1268"/>
                      </a:cubicBezTo>
                      <a:cubicBezTo>
                        <a:pt x="280" y="1468"/>
                        <a:pt x="297" y="1372"/>
                        <a:pt x="312" y="1400"/>
                      </a:cubicBezTo>
                    </a:path>
                  </a:pathLst>
                </a:custGeom>
                <a:noFill/>
                <a:ln w="28575" cmpd="sng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</p:grpSp>
          <p:grpSp>
            <p:nvGrpSpPr>
              <p:cNvPr id="29722" name="Group 26">
                <a:extLst>
                  <a:ext uri="{FF2B5EF4-FFF2-40B4-BE49-F238E27FC236}">
                    <a16:creationId xmlns:a16="http://schemas.microsoft.com/office/drawing/2014/main" id="{A71FDD94-F19B-4D91-8900-0A4FF76CB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" y="1303"/>
                <a:ext cx="778" cy="1431"/>
                <a:chOff x="936" y="1792"/>
                <a:chExt cx="636" cy="1468"/>
              </a:xfrm>
            </p:grpSpPr>
            <p:sp>
              <p:nvSpPr>
                <p:cNvPr id="29723" name="Freeform 27">
                  <a:extLst>
                    <a:ext uri="{FF2B5EF4-FFF2-40B4-BE49-F238E27FC236}">
                      <a16:creationId xmlns:a16="http://schemas.microsoft.com/office/drawing/2014/main" id="{9AEA5080-527B-45D5-9D7F-ACBE4B84E5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0" y="1792"/>
                  <a:ext cx="312" cy="1468"/>
                </a:xfrm>
                <a:custGeom>
                  <a:avLst/>
                  <a:gdLst>
                    <a:gd name="T0" fmla="*/ 0 w 312"/>
                    <a:gd name="T1" fmla="*/ 68 h 1468"/>
                    <a:gd name="T2" fmla="*/ 72 w 312"/>
                    <a:gd name="T3" fmla="*/ 200 h 1468"/>
                    <a:gd name="T4" fmla="*/ 240 w 312"/>
                    <a:gd name="T5" fmla="*/ 1268 h 1468"/>
                    <a:gd name="T6" fmla="*/ 312 w 312"/>
                    <a:gd name="T7" fmla="*/ 140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2" h="1468">
                      <a:moveTo>
                        <a:pt x="0" y="68"/>
                      </a:moveTo>
                      <a:cubicBezTo>
                        <a:pt x="12" y="88"/>
                        <a:pt x="32" y="0"/>
                        <a:pt x="72" y="200"/>
                      </a:cubicBezTo>
                      <a:cubicBezTo>
                        <a:pt x="112" y="400"/>
                        <a:pt x="200" y="1068"/>
                        <a:pt x="240" y="1268"/>
                      </a:cubicBezTo>
                      <a:cubicBezTo>
                        <a:pt x="280" y="1468"/>
                        <a:pt x="297" y="1372"/>
                        <a:pt x="312" y="1400"/>
                      </a:cubicBezTo>
                    </a:path>
                  </a:pathLst>
                </a:custGeom>
                <a:noFill/>
                <a:ln w="28575" cmpd="sng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9724" name="Freeform 28">
                  <a:extLst>
                    <a:ext uri="{FF2B5EF4-FFF2-40B4-BE49-F238E27FC236}">
                      <a16:creationId xmlns:a16="http://schemas.microsoft.com/office/drawing/2014/main" id="{52937DAC-2BAF-4B70-979D-8B45A384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36" y="1792"/>
                  <a:ext cx="312" cy="1468"/>
                </a:xfrm>
                <a:custGeom>
                  <a:avLst/>
                  <a:gdLst>
                    <a:gd name="T0" fmla="*/ 0 w 312"/>
                    <a:gd name="T1" fmla="*/ 68 h 1468"/>
                    <a:gd name="T2" fmla="*/ 72 w 312"/>
                    <a:gd name="T3" fmla="*/ 200 h 1468"/>
                    <a:gd name="T4" fmla="*/ 240 w 312"/>
                    <a:gd name="T5" fmla="*/ 1268 h 1468"/>
                    <a:gd name="T6" fmla="*/ 312 w 312"/>
                    <a:gd name="T7" fmla="*/ 140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2" h="1468">
                      <a:moveTo>
                        <a:pt x="0" y="68"/>
                      </a:moveTo>
                      <a:cubicBezTo>
                        <a:pt x="12" y="88"/>
                        <a:pt x="32" y="0"/>
                        <a:pt x="72" y="200"/>
                      </a:cubicBezTo>
                      <a:cubicBezTo>
                        <a:pt x="112" y="400"/>
                        <a:pt x="200" y="1068"/>
                        <a:pt x="240" y="1268"/>
                      </a:cubicBezTo>
                      <a:cubicBezTo>
                        <a:pt x="280" y="1468"/>
                        <a:pt x="297" y="1372"/>
                        <a:pt x="312" y="1400"/>
                      </a:cubicBezTo>
                    </a:path>
                  </a:pathLst>
                </a:custGeom>
                <a:noFill/>
                <a:ln w="28575" cmpd="sng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</p:grpSp>
          <p:sp>
            <p:nvSpPr>
              <p:cNvPr id="29728" name="Freeform 32">
                <a:extLst>
                  <a:ext uri="{FF2B5EF4-FFF2-40B4-BE49-F238E27FC236}">
                    <a16:creationId xmlns:a16="http://schemas.microsoft.com/office/drawing/2014/main" id="{A046CE04-DD29-444E-8982-A6C4718AC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4" y="2537"/>
                <a:ext cx="328" cy="154"/>
              </a:xfrm>
              <a:custGeom>
                <a:avLst/>
                <a:gdLst>
                  <a:gd name="T0" fmla="*/ 0 w 564"/>
                  <a:gd name="T1" fmla="*/ 134 h 146"/>
                  <a:gd name="T2" fmla="*/ 132 w 564"/>
                  <a:gd name="T3" fmla="*/ 2 h 146"/>
                  <a:gd name="T4" fmla="*/ 264 w 564"/>
                  <a:gd name="T5" fmla="*/ 146 h 146"/>
                  <a:gd name="T6" fmla="*/ 420 w 564"/>
                  <a:gd name="T7" fmla="*/ 2 h 146"/>
                  <a:gd name="T8" fmla="*/ 564 w 564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4" h="146">
                    <a:moveTo>
                      <a:pt x="0" y="134"/>
                    </a:moveTo>
                    <a:cubicBezTo>
                      <a:pt x="22" y="112"/>
                      <a:pt x="88" y="0"/>
                      <a:pt x="132" y="2"/>
                    </a:cubicBezTo>
                    <a:cubicBezTo>
                      <a:pt x="176" y="4"/>
                      <a:pt x="216" y="146"/>
                      <a:pt x="264" y="146"/>
                    </a:cubicBezTo>
                    <a:cubicBezTo>
                      <a:pt x="312" y="146"/>
                      <a:pt x="370" y="4"/>
                      <a:pt x="420" y="2"/>
                    </a:cubicBezTo>
                    <a:cubicBezTo>
                      <a:pt x="470" y="0"/>
                      <a:pt x="534" y="107"/>
                      <a:pt x="564" y="134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  <p:sp>
          <p:nvSpPr>
            <p:cNvPr id="29730" name="Text Box 34">
              <a:extLst>
                <a:ext uri="{FF2B5EF4-FFF2-40B4-BE49-F238E27FC236}">
                  <a16:creationId xmlns:a16="http://schemas.microsoft.com/office/drawing/2014/main" id="{F1578F77-C792-4CA7-9BF4-7AB8A4B44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80"/>
              <a:ext cx="804" cy="34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33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</a:t>
              </a:r>
              <a:r>
                <a:rPr lang="en-US" altLang="zh-CN" sz="2333" dirty="0">
                  <a:solidFill>
                    <a:srgbClr val="FF0000"/>
                  </a:solidFill>
                  <a:sym typeface="Symbol" panose="05050102010706020507" pitchFamily="18" charset="2"/>
                </a:rPr>
                <a:t>+</a:t>
              </a:r>
              <a:r>
                <a:rPr lang="en-US" altLang="zh-CN" sz="2333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</a:t>
              </a:r>
              <a:endParaRPr lang="en-US" altLang="zh-CN" sz="2333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733" name="Group 37">
            <a:extLst>
              <a:ext uri="{FF2B5EF4-FFF2-40B4-BE49-F238E27FC236}">
                <a16:creationId xmlns:a16="http://schemas.microsoft.com/office/drawing/2014/main" id="{57E70F64-C43C-45C4-89EC-7F7A2DB08493}"/>
              </a:ext>
            </a:extLst>
          </p:cNvPr>
          <p:cNvGrpSpPr>
            <a:grpSpLocks/>
          </p:cNvGrpSpPr>
          <p:nvPr/>
        </p:nvGrpSpPr>
        <p:grpSpPr bwMode="auto">
          <a:xfrm>
            <a:off x="3312583" y="2655789"/>
            <a:ext cx="3148542" cy="2140479"/>
            <a:chOff x="1508" y="1128"/>
            <a:chExt cx="2380" cy="1618"/>
          </a:xfrm>
        </p:grpSpPr>
        <p:grpSp>
          <p:nvGrpSpPr>
            <p:cNvPr id="29702" name="Group 6">
              <a:extLst>
                <a:ext uri="{FF2B5EF4-FFF2-40B4-BE49-F238E27FC236}">
                  <a16:creationId xmlns:a16="http://schemas.microsoft.com/office/drawing/2014/main" id="{56A46F66-BE58-46B7-A7FF-31D08FA84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8" y="1315"/>
              <a:ext cx="2369" cy="1431"/>
              <a:chOff x="2076" y="1540"/>
              <a:chExt cx="1656" cy="1468"/>
            </a:xfrm>
          </p:grpSpPr>
          <p:sp>
            <p:nvSpPr>
              <p:cNvPr id="29703" name="Freeform 7">
                <a:extLst>
                  <a:ext uri="{FF2B5EF4-FFF2-40B4-BE49-F238E27FC236}">
                    <a16:creationId xmlns:a16="http://schemas.microsoft.com/office/drawing/2014/main" id="{B5FCEC83-D2E0-4D6D-A2B6-0AA1868A7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8" y="2782"/>
                <a:ext cx="192" cy="158"/>
              </a:xfrm>
              <a:custGeom>
                <a:avLst/>
                <a:gdLst>
                  <a:gd name="T0" fmla="*/ 0 w 564"/>
                  <a:gd name="T1" fmla="*/ 134 h 146"/>
                  <a:gd name="T2" fmla="*/ 132 w 564"/>
                  <a:gd name="T3" fmla="*/ 2 h 146"/>
                  <a:gd name="T4" fmla="*/ 264 w 564"/>
                  <a:gd name="T5" fmla="*/ 146 h 146"/>
                  <a:gd name="T6" fmla="*/ 420 w 564"/>
                  <a:gd name="T7" fmla="*/ 2 h 146"/>
                  <a:gd name="T8" fmla="*/ 564 w 564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4" h="146">
                    <a:moveTo>
                      <a:pt x="0" y="134"/>
                    </a:moveTo>
                    <a:cubicBezTo>
                      <a:pt x="22" y="112"/>
                      <a:pt x="88" y="0"/>
                      <a:pt x="132" y="2"/>
                    </a:cubicBezTo>
                    <a:cubicBezTo>
                      <a:pt x="176" y="4"/>
                      <a:pt x="216" y="146"/>
                      <a:pt x="264" y="146"/>
                    </a:cubicBezTo>
                    <a:cubicBezTo>
                      <a:pt x="312" y="146"/>
                      <a:pt x="370" y="4"/>
                      <a:pt x="420" y="2"/>
                    </a:cubicBezTo>
                    <a:cubicBezTo>
                      <a:pt x="470" y="0"/>
                      <a:pt x="534" y="107"/>
                      <a:pt x="564" y="134"/>
                    </a:cubicBezTo>
                  </a:path>
                </a:pathLst>
              </a:custGeom>
              <a:noFill/>
              <a:ln w="28575" cmpd="sng">
                <a:solidFill>
                  <a:schemeClr val="tx2">
                    <a:lumMod val="5000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grpSp>
            <p:nvGrpSpPr>
              <p:cNvPr id="29704" name="Group 8">
                <a:extLst>
                  <a:ext uri="{FF2B5EF4-FFF2-40B4-BE49-F238E27FC236}">
                    <a16:creationId xmlns:a16="http://schemas.microsoft.com/office/drawing/2014/main" id="{E8184B11-AC7C-494C-87CE-54B52F129E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6" y="1540"/>
                <a:ext cx="1656" cy="1468"/>
                <a:chOff x="2052" y="1804"/>
                <a:chExt cx="1704" cy="1468"/>
              </a:xfrm>
            </p:grpSpPr>
            <p:grpSp>
              <p:nvGrpSpPr>
                <p:cNvPr id="29705" name="Group 9">
                  <a:extLst>
                    <a:ext uri="{FF2B5EF4-FFF2-40B4-BE49-F238E27FC236}">
                      <a16:creationId xmlns:a16="http://schemas.microsoft.com/office/drawing/2014/main" id="{E5CC5533-8F34-42C8-B24D-A6478487C1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1804"/>
                  <a:ext cx="456" cy="1468"/>
                  <a:chOff x="936" y="1792"/>
                  <a:chExt cx="636" cy="1468"/>
                </a:xfrm>
              </p:grpSpPr>
              <p:sp>
                <p:nvSpPr>
                  <p:cNvPr id="29706" name="Freeform 10">
                    <a:extLst>
                      <a:ext uri="{FF2B5EF4-FFF2-40B4-BE49-F238E27FC236}">
                        <a16:creationId xmlns:a16="http://schemas.microsoft.com/office/drawing/2014/main" id="{9006548C-61BF-401E-BCAD-59A7D3248F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0" y="1792"/>
                    <a:ext cx="312" cy="1468"/>
                  </a:xfrm>
                  <a:custGeom>
                    <a:avLst/>
                    <a:gdLst>
                      <a:gd name="T0" fmla="*/ 0 w 312"/>
                      <a:gd name="T1" fmla="*/ 68 h 1468"/>
                      <a:gd name="T2" fmla="*/ 72 w 312"/>
                      <a:gd name="T3" fmla="*/ 200 h 1468"/>
                      <a:gd name="T4" fmla="*/ 240 w 312"/>
                      <a:gd name="T5" fmla="*/ 1268 h 1468"/>
                      <a:gd name="T6" fmla="*/ 312 w 312"/>
                      <a:gd name="T7" fmla="*/ 1400 h 14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12" h="1468">
                        <a:moveTo>
                          <a:pt x="0" y="68"/>
                        </a:moveTo>
                        <a:cubicBezTo>
                          <a:pt x="12" y="88"/>
                          <a:pt x="32" y="0"/>
                          <a:pt x="72" y="200"/>
                        </a:cubicBezTo>
                        <a:cubicBezTo>
                          <a:pt x="112" y="400"/>
                          <a:pt x="200" y="1068"/>
                          <a:pt x="240" y="1268"/>
                        </a:cubicBezTo>
                        <a:cubicBezTo>
                          <a:pt x="280" y="1468"/>
                          <a:pt x="297" y="1372"/>
                          <a:pt x="312" y="1400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9707" name="Freeform 11">
                    <a:extLst>
                      <a:ext uri="{FF2B5EF4-FFF2-40B4-BE49-F238E27FC236}">
                        <a16:creationId xmlns:a16="http://schemas.microsoft.com/office/drawing/2014/main" id="{21E1D557-D426-4F8A-A576-39B1646EFB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936" y="1792"/>
                    <a:ext cx="312" cy="1468"/>
                  </a:xfrm>
                  <a:custGeom>
                    <a:avLst/>
                    <a:gdLst>
                      <a:gd name="T0" fmla="*/ 0 w 312"/>
                      <a:gd name="T1" fmla="*/ 68 h 1468"/>
                      <a:gd name="T2" fmla="*/ 72 w 312"/>
                      <a:gd name="T3" fmla="*/ 200 h 1468"/>
                      <a:gd name="T4" fmla="*/ 240 w 312"/>
                      <a:gd name="T5" fmla="*/ 1268 h 1468"/>
                      <a:gd name="T6" fmla="*/ 312 w 312"/>
                      <a:gd name="T7" fmla="*/ 1400 h 14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12" h="1468">
                        <a:moveTo>
                          <a:pt x="0" y="68"/>
                        </a:moveTo>
                        <a:cubicBezTo>
                          <a:pt x="12" y="88"/>
                          <a:pt x="32" y="0"/>
                          <a:pt x="72" y="200"/>
                        </a:cubicBezTo>
                        <a:cubicBezTo>
                          <a:pt x="112" y="400"/>
                          <a:pt x="200" y="1068"/>
                          <a:pt x="240" y="1268"/>
                        </a:cubicBezTo>
                        <a:cubicBezTo>
                          <a:pt x="280" y="1468"/>
                          <a:pt x="297" y="1372"/>
                          <a:pt x="312" y="1400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9708" name="Group 12">
                  <a:extLst>
                    <a:ext uri="{FF2B5EF4-FFF2-40B4-BE49-F238E27FC236}">
                      <a16:creationId xmlns:a16="http://schemas.microsoft.com/office/drawing/2014/main" id="{7B636EFF-07F7-48BF-90E2-8E9DC6AB1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2" y="1804"/>
                  <a:ext cx="456" cy="1468"/>
                  <a:chOff x="936" y="1792"/>
                  <a:chExt cx="636" cy="1468"/>
                </a:xfrm>
              </p:grpSpPr>
              <p:sp>
                <p:nvSpPr>
                  <p:cNvPr id="29709" name="Freeform 13">
                    <a:extLst>
                      <a:ext uri="{FF2B5EF4-FFF2-40B4-BE49-F238E27FC236}">
                        <a16:creationId xmlns:a16="http://schemas.microsoft.com/office/drawing/2014/main" id="{1B6CDF3D-6148-4547-BE2C-80AABBF0E4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0" y="1792"/>
                    <a:ext cx="312" cy="1468"/>
                  </a:xfrm>
                  <a:custGeom>
                    <a:avLst/>
                    <a:gdLst>
                      <a:gd name="T0" fmla="*/ 0 w 312"/>
                      <a:gd name="T1" fmla="*/ 68 h 1468"/>
                      <a:gd name="T2" fmla="*/ 72 w 312"/>
                      <a:gd name="T3" fmla="*/ 200 h 1468"/>
                      <a:gd name="T4" fmla="*/ 240 w 312"/>
                      <a:gd name="T5" fmla="*/ 1268 h 1468"/>
                      <a:gd name="T6" fmla="*/ 312 w 312"/>
                      <a:gd name="T7" fmla="*/ 1400 h 14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12" h="1468">
                        <a:moveTo>
                          <a:pt x="0" y="68"/>
                        </a:moveTo>
                        <a:cubicBezTo>
                          <a:pt x="12" y="88"/>
                          <a:pt x="32" y="0"/>
                          <a:pt x="72" y="200"/>
                        </a:cubicBezTo>
                        <a:cubicBezTo>
                          <a:pt x="112" y="400"/>
                          <a:pt x="200" y="1068"/>
                          <a:pt x="240" y="1268"/>
                        </a:cubicBezTo>
                        <a:cubicBezTo>
                          <a:pt x="280" y="1468"/>
                          <a:pt x="297" y="1372"/>
                          <a:pt x="312" y="1400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9710" name="Freeform 14">
                    <a:extLst>
                      <a:ext uri="{FF2B5EF4-FFF2-40B4-BE49-F238E27FC236}">
                        <a16:creationId xmlns:a16="http://schemas.microsoft.com/office/drawing/2014/main" id="{AF2EF581-AD39-46DC-9C93-C138E668AD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936" y="1792"/>
                    <a:ext cx="312" cy="1468"/>
                  </a:xfrm>
                  <a:custGeom>
                    <a:avLst/>
                    <a:gdLst>
                      <a:gd name="T0" fmla="*/ 0 w 312"/>
                      <a:gd name="T1" fmla="*/ 68 h 1468"/>
                      <a:gd name="T2" fmla="*/ 72 w 312"/>
                      <a:gd name="T3" fmla="*/ 200 h 1468"/>
                      <a:gd name="T4" fmla="*/ 240 w 312"/>
                      <a:gd name="T5" fmla="*/ 1268 h 1468"/>
                      <a:gd name="T6" fmla="*/ 312 w 312"/>
                      <a:gd name="T7" fmla="*/ 1400 h 14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12" h="1468">
                        <a:moveTo>
                          <a:pt x="0" y="68"/>
                        </a:moveTo>
                        <a:cubicBezTo>
                          <a:pt x="12" y="88"/>
                          <a:pt x="32" y="0"/>
                          <a:pt x="72" y="200"/>
                        </a:cubicBezTo>
                        <a:cubicBezTo>
                          <a:pt x="112" y="400"/>
                          <a:pt x="200" y="1068"/>
                          <a:pt x="240" y="1268"/>
                        </a:cubicBezTo>
                        <a:cubicBezTo>
                          <a:pt x="280" y="1468"/>
                          <a:pt x="297" y="1372"/>
                          <a:pt x="312" y="1400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9711" name="Group 15">
                  <a:extLst>
                    <a:ext uri="{FF2B5EF4-FFF2-40B4-BE49-F238E27FC236}">
                      <a16:creationId xmlns:a16="http://schemas.microsoft.com/office/drawing/2014/main" id="{E70B9E91-84BD-40F3-A9F6-EF74108A01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00" y="1804"/>
                  <a:ext cx="456" cy="1468"/>
                  <a:chOff x="936" y="1792"/>
                  <a:chExt cx="636" cy="1468"/>
                </a:xfrm>
              </p:grpSpPr>
              <p:sp>
                <p:nvSpPr>
                  <p:cNvPr id="29712" name="Freeform 16">
                    <a:extLst>
                      <a:ext uri="{FF2B5EF4-FFF2-40B4-BE49-F238E27FC236}">
                        <a16:creationId xmlns:a16="http://schemas.microsoft.com/office/drawing/2014/main" id="{105B9D43-4083-4888-9E4D-BBD13CFBE6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0" y="1792"/>
                    <a:ext cx="312" cy="1468"/>
                  </a:xfrm>
                  <a:custGeom>
                    <a:avLst/>
                    <a:gdLst>
                      <a:gd name="T0" fmla="*/ 0 w 312"/>
                      <a:gd name="T1" fmla="*/ 68 h 1468"/>
                      <a:gd name="T2" fmla="*/ 72 w 312"/>
                      <a:gd name="T3" fmla="*/ 200 h 1468"/>
                      <a:gd name="T4" fmla="*/ 240 w 312"/>
                      <a:gd name="T5" fmla="*/ 1268 h 1468"/>
                      <a:gd name="T6" fmla="*/ 312 w 312"/>
                      <a:gd name="T7" fmla="*/ 1400 h 14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12" h="1468">
                        <a:moveTo>
                          <a:pt x="0" y="68"/>
                        </a:moveTo>
                        <a:cubicBezTo>
                          <a:pt x="12" y="88"/>
                          <a:pt x="32" y="0"/>
                          <a:pt x="72" y="200"/>
                        </a:cubicBezTo>
                        <a:cubicBezTo>
                          <a:pt x="112" y="400"/>
                          <a:pt x="200" y="1068"/>
                          <a:pt x="240" y="1268"/>
                        </a:cubicBezTo>
                        <a:cubicBezTo>
                          <a:pt x="280" y="1468"/>
                          <a:pt x="297" y="1372"/>
                          <a:pt x="312" y="1400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9713" name="Freeform 17">
                    <a:extLst>
                      <a:ext uri="{FF2B5EF4-FFF2-40B4-BE49-F238E27FC236}">
                        <a16:creationId xmlns:a16="http://schemas.microsoft.com/office/drawing/2014/main" id="{52CE858B-F43D-4613-902A-6FBB3E6A72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936" y="1792"/>
                    <a:ext cx="312" cy="1468"/>
                  </a:xfrm>
                  <a:custGeom>
                    <a:avLst/>
                    <a:gdLst>
                      <a:gd name="T0" fmla="*/ 0 w 312"/>
                      <a:gd name="T1" fmla="*/ 68 h 1468"/>
                      <a:gd name="T2" fmla="*/ 72 w 312"/>
                      <a:gd name="T3" fmla="*/ 200 h 1468"/>
                      <a:gd name="T4" fmla="*/ 240 w 312"/>
                      <a:gd name="T5" fmla="*/ 1268 h 1468"/>
                      <a:gd name="T6" fmla="*/ 312 w 312"/>
                      <a:gd name="T7" fmla="*/ 1400 h 14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12" h="1468">
                        <a:moveTo>
                          <a:pt x="0" y="68"/>
                        </a:moveTo>
                        <a:cubicBezTo>
                          <a:pt x="12" y="88"/>
                          <a:pt x="32" y="0"/>
                          <a:pt x="72" y="200"/>
                        </a:cubicBezTo>
                        <a:cubicBezTo>
                          <a:pt x="112" y="400"/>
                          <a:pt x="200" y="1068"/>
                          <a:pt x="240" y="1268"/>
                        </a:cubicBezTo>
                        <a:cubicBezTo>
                          <a:pt x="280" y="1468"/>
                          <a:pt x="297" y="1372"/>
                          <a:pt x="312" y="1400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sp>
              <p:nvSpPr>
                <p:cNvPr id="29714" name="Freeform 18">
                  <a:extLst>
                    <a:ext uri="{FF2B5EF4-FFF2-40B4-BE49-F238E27FC236}">
                      <a16:creationId xmlns:a16="http://schemas.microsoft.com/office/drawing/2014/main" id="{FE3079D6-45EF-4A57-A2E4-513FB38B4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3070"/>
                  <a:ext cx="192" cy="158"/>
                </a:xfrm>
                <a:custGeom>
                  <a:avLst/>
                  <a:gdLst>
                    <a:gd name="T0" fmla="*/ 0 w 564"/>
                    <a:gd name="T1" fmla="*/ 134 h 146"/>
                    <a:gd name="T2" fmla="*/ 132 w 564"/>
                    <a:gd name="T3" fmla="*/ 2 h 146"/>
                    <a:gd name="T4" fmla="*/ 264 w 564"/>
                    <a:gd name="T5" fmla="*/ 146 h 146"/>
                    <a:gd name="T6" fmla="*/ 420 w 564"/>
                    <a:gd name="T7" fmla="*/ 2 h 146"/>
                    <a:gd name="T8" fmla="*/ 564 w 564"/>
                    <a:gd name="T9" fmla="*/ 134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4" h="146">
                      <a:moveTo>
                        <a:pt x="0" y="134"/>
                      </a:moveTo>
                      <a:cubicBezTo>
                        <a:pt x="22" y="112"/>
                        <a:pt x="88" y="0"/>
                        <a:pt x="132" y="2"/>
                      </a:cubicBezTo>
                      <a:cubicBezTo>
                        <a:pt x="176" y="4"/>
                        <a:pt x="216" y="146"/>
                        <a:pt x="264" y="146"/>
                      </a:cubicBezTo>
                      <a:cubicBezTo>
                        <a:pt x="312" y="146"/>
                        <a:pt x="370" y="4"/>
                        <a:pt x="420" y="2"/>
                      </a:cubicBezTo>
                      <a:cubicBezTo>
                        <a:pt x="470" y="0"/>
                        <a:pt x="534" y="107"/>
                        <a:pt x="564" y="134"/>
                      </a:cubicBezTo>
                    </a:path>
                  </a:pathLst>
                </a:custGeom>
                <a:noFill/>
                <a:ln w="28575" cmpd="sng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</p:grpSp>
        </p:grpSp>
        <p:sp>
          <p:nvSpPr>
            <p:cNvPr id="29731" name="Text Box 35">
              <a:extLst>
                <a:ext uri="{FF2B5EF4-FFF2-40B4-BE49-F238E27FC236}">
                  <a16:creationId xmlns:a16="http://schemas.microsoft.com/office/drawing/2014/main" id="{8CE1E8FD-5D1B-43F0-83A2-41B0C5D8E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128"/>
              <a:ext cx="360" cy="34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33" i="1" dirty="0">
                  <a:solidFill>
                    <a:schemeClr val="tx2">
                      <a:lumMod val="50000"/>
                    </a:schemeClr>
                  </a:solidFill>
                  <a:sym typeface="Symbol" panose="05050102010706020507" pitchFamily="18" charset="2"/>
                </a:rPr>
                <a:t></a:t>
              </a:r>
              <a:endParaRPr lang="en-US" altLang="zh-CN" sz="2333" i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29734" name="Text Box 38">
            <a:extLst>
              <a:ext uri="{FF2B5EF4-FFF2-40B4-BE49-F238E27FC236}">
                <a16:creationId xmlns:a16="http://schemas.microsoft.com/office/drawing/2014/main" id="{A54AD6F5-0636-4D10-A0CB-E4942732A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624038"/>
            <a:ext cx="6985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33" i="1" dirty="0">
                <a:solidFill>
                  <a:schemeClr val="tx2">
                    <a:lumMod val="50000"/>
                  </a:schemeClr>
                </a:solidFill>
              </a:rPr>
              <a:t>k</a:t>
            </a:r>
            <a:r>
              <a:rPr lang="zh-CN" altLang="en-US" sz="2333" dirty="0">
                <a:solidFill>
                  <a:schemeClr val="tx2">
                    <a:lumMod val="50000"/>
                  </a:schemeClr>
                </a:solidFill>
              </a:rPr>
              <a:t>级</a:t>
            </a:r>
          </a:p>
        </p:txBody>
      </p:sp>
      <p:sp>
        <p:nvSpPr>
          <p:cNvPr id="29735" name="Text Box 39">
            <a:extLst>
              <a:ext uri="{FF2B5EF4-FFF2-40B4-BE49-F238E27FC236}">
                <a16:creationId xmlns:a16="http://schemas.microsoft.com/office/drawing/2014/main" id="{25CDA4DE-887B-4359-84FF-A1C6C0806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2608163"/>
            <a:ext cx="69850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33" i="1" dirty="0">
                <a:solidFill>
                  <a:srgbClr val="FF0000"/>
                </a:solidFill>
              </a:rPr>
              <a:t>k</a:t>
            </a:r>
            <a:r>
              <a:rPr lang="zh-CN" altLang="en-US" sz="2333" dirty="0">
                <a:solidFill>
                  <a:srgbClr val="FF0000"/>
                </a:solidFill>
              </a:rPr>
              <a:t>级</a:t>
            </a:r>
          </a:p>
        </p:txBody>
      </p:sp>
      <p:sp>
        <p:nvSpPr>
          <p:cNvPr id="29737" name="AutoShape 41">
            <a:extLst>
              <a:ext uri="{FF2B5EF4-FFF2-40B4-BE49-F238E27FC236}">
                <a16:creationId xmlns:a16="http://schemas.microsoft.com/office/drawing/2014/main" id="{D03E01FF-67B4-4EF8-A2BE-D64935166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5037038"/>
            <a:ext cx="1381125" cy="412750"/>
          </a:xfrm>
          <a:prstGeom prst="wedgeRectCallout">
            <a:avLst>
              <a:gd name="adj1" fmla="val -1245"/>
              <a:gd name="adj2" fmla="val -127565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333" i="1" dirty="0">
                <a:solidFill>
                  <a:schemeClr val="folHlink"/>
                </a:solidFill>
              </a:rPr>
              <a:t>kN+</a:t>
            </a:r>
            <a:r>
              <a:rPr lang="en-US" altLang="zh-CN" sz="2333" dirty="0">
                <a:solidFill>
                  <a:schemeClr val="folHlink"/>
                </a:solidFill>
              </a:rPr>
              <a:t>1</a:t>
            </a:r>
            <a:r>
              <a:rPr lang="zh-CN" altLang="en-US" sz="2333" dirty="0">
                <a:solidFill>
                  <a:schemeClr val="folHlink"/>
                </a:solidFill>
              </a:rPr>
              <a:t>级</a:t>
            </a:r>
          </a:p>
        </p:txBody>
      </p:sp>
      <p:sp>
        <p:nvSpPr>
          <p:cNvPr id="29739" name="Text Box 43">
            <a:extLst>
              <a:ext uri="{FF2B5EF4-FFF2-40B4-BE49-F238E27FC236}">
                <a16:creationId xmlns:a16="http://schemas.microsoft.com/office/drawing/2014/main" id="{977C97A0-72D2-472B-8791-DD8A4490A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448" y="955146"/>
            <a:ext cx="2649802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 dirty="0">
                <a:cs typeface="Times New Roman" panose="02020603050405020304" pitchFamily="18" charset="0"/>
              </a:rPr>
              <a:t>（</a:t>
            </a:r>
            <a:r>
              <a:rPr lang="en-US" altLang="zh-CN" sz="2333" dirty="0">
                <a:cs typeface="Times New Roman" panose="02020603050405020304" pitchFamily="18" charset="0"/>
              </a:rPr>
              <a:t>1</a:t>
            </a:r>
            <a:r>
              <a:rPr lang="zh-CN" altLang="en-US" sz="2333" dirty="0">
                <a:cs typeface="Times New Roman" panose="02020603050405020304" pitchFamily="18" charset="0"/>
              </a:rPr>
              <a:t>）瑞利判据</a:t>
            </a:r>
          </a:p>
        </p:txBody>
      </p:sp>
      <p:sp>
        <p:nvSpPr>
          <p:cNvPr id="29742" name="Rectangle 46">
            <a:extLst>
              <a:ext uri="{FF2B5EF4-FFF2-40B4-BE49-F238E27FC236}">
                <a16:creationId xmlns:a16="http://schemas.microsoft.com/office/drawing/2014/main" id="{CA1B8F2B-39F2-4775-AEF3-9342FDAB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907" y="1427428"/>
            <a:ext cx="5140854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 dirty="0">
                <a:solidFill>
                  <a:srgbClr val="000000"/>
                </a:solidFill>
                <a:latin typeface="黑体" panose="02010609060101010101" pitchFamily="49" charset="-122"/>
              </a:rPr>
              <a:t>波长为</a:t>
            </a:r>
            <a:r>
              <a:rPr lang="zh-CN" altLang="en-US" sz="2333" i="1" dirty="0">
                <a:solidFill>
                  <a:schemeClr val="tx2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333" dirty="0">
                <a:solidFill>
                  <a:schemeClr val="tx2"/>
                </a:solidFill>
                <a:sym typeface="Symbol" panose="05050102010706020507" pitchFamily="18" charset="2"/>
              </a:rPr>
              <a:t>+</a:t>
            </a:r>
            <a:r>
              <a:rPr lang="en-US" altLang="zh-CN" sz="2333" i="1" dirty="0">
                <a:solidFill>
                  <a:schemeClr val="tx2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333" dirty="0">
                <a:solidFill>
                  <a:srgbClr val="000000"/>
                </a:solidFill>
                <a:latin typeface="黑体" panose="02010609060101010101" pitchFamily="49" charset="-122"/>
              </a:rPr>
              <a:t>的第 </a:t>
            </a:r>
            <a:r>
              <a:rPr lang="en-US" altLang="zh-CN" sz="2333" i="1" dirty="0">
                <a:solidFill>
                  <a:schemeClr val="tx2"/>
                </a:solidFill>
              </a:rPr>
              <a:t>k</a:t>
            </a:r>
            <a:r>
              <a:rPr lang="en-US" altLang="zh-CN" sz="2333" i="1" dirty="0">
                <a:solidFill>
                  <a:srgbClr val="800000"/>
                </a:solidFill>
              </a:rPr>
              <a:t> </a:t>
            </a:r>
            <a:r>
              <a:rPr lang="zh-CN" altLang="en-US" sz="2333" dirty="0">
                <a:solidFill>
                  <a:srgbClr val="000000"/>
                </a:solidFill>
                <a:latin typeface="黑体" panose="02010609060101010101" pitchFamily="49" charset="-122"/>
              </a:rPr>
              <a:t>级谱线的极大</a:t>
            </a:r>
          </a:p>
        </p:txBody>
      </p:sp>
      <p:sp>
        <p:nvSpPr>
          <p:cNvPr id="29743" name="Rectangle 47">
            <a:extLst>
              <a:ext uri="{FF2B5EF4-FFF2-40B4-BE49-F238E27FC236}">
                <a16:creationId xmlns:a16="http://schemas.microsoft.com/office/drawing/2014/main" id="{5D396DFD-0BCF-4818-A5F0-E04A308A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24" y="1931459"/>
            <a:ext cx="5277114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 dirty="0">
                <a:solidFill>
                  <a:srgbClr val="000000"/>
                </a:solidFill>
                <a:latin typeface="黑体" panose="02010609060101010101" pitchFamily="49" charset="-122"/>
              </a:rPr>
              <a:t>波长为</a:t>
            </a:r>
            <a:r>
              <a:rPr lang="zh-CN" altLang="en-US" sz="2333" i="1" dirty="0">
                <a:solidFill>
                  <a:schemeClr val="tx2">
                    <a:lumMod val="50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zh-CN" altLang="en-US" sz="2333" i="1" dirty="0">
                <a:solidFill>
                  <a:schemeClr val="folHlink"/>
                </a:solidFill>
                <a:sym typeface="Symbol" panose="05050102010706020507" pitchFamily="18" charset="2"/>
              </a:rPr>
              <a:t> </a:t>
            </a:r>
            <a:r>
              <a:rPr lang="zh-CN" altLang="en-US" sz="2333" dirty="0">
                <a:solidFill>
                  <a:srgbClr val="000000"/>
                </a:solidFill>
                <a:latin typeface="黑体" panose="02010609060101010101" pitchFamily="49" charset="-122"/>
              </a:rPr>
              <a:t>的第 </a:t>
            </a:r>
            <a:r>
              <a:rPr lang="en-US" altLang="zh-CN" sz="2333" i="1" dirty="0">
                <a:solidFill>
                  <a:schemeClr val="tx2">
                    <a:lumMod val="50000"/>
                  </a:schemeClr>
                </a:solidFill>
              </a:rPr>
              <a:t>k</a:t>
            </a:r>
            <a:r>
              <a:rPr lang="en-US" altLang="zh-CN" sz="2333" i="1" dirty="0"/>
              <a:t> </a:t>
            </a:r>
            <a:r>
              <a:rPr lang="zh-CN" altLang="en-US" sz="2333" dirty="0">
                <a:solidFill>
                  <a:srgbClr val="000000"/>
                </a:solidFill>
                <a:latin typeface="黑体" panose="02010609060101010101" pitchFamily="49" charset="-122"/>
              </a:rPr>
              <a:t>级极大旁的第一个极小</a:t>
            </a:r>
          </a:p>
        </p:txBody>
      </p:sp>
      <p:sp>
        <p:nvSpPr>
          <p:cNvPr id="29744" name="Rectangle 48">
            <a:extLst>
              <a:ext uri="{FF2B5EF4-FFF2-40B4-BE49-F238E27FC236}">
                <a16:creationId xmlns:a16="http://schemas.microsoft.com/office/drawing/2014/main" id="{DA8FE5BD-5EC3-4517-9CF6-A0C10F34B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021" y="1379803"/>
            <a:ext cx="1695979" cy="98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>
                <a:solidFill>
                  <a:schemeClr val="folHlink"/>
                </a:solidFill>
                <a:latin typeface="黑体" panose="02010609060101010101" pitchFamily="49" charset="-122"/>
              </a:rPr>
              <a:t>恰好重合</a:t>
            </a:r>
          </a:p>
          <a:p>
            <a:pPr>
              <a:spcBef>
                <a:spcPct val="50000"/>
              </a:spcBef>
            </a:pPr>
            <a:r>
              <a:rPr lang="zh-CN" altLang="en-US" sz="2333">
                <a:solidFill>
                  <a:schemeClr val="folHlink"/>
                </a:solidFill>
                <a:latin typeface="黑体" panose="02010609060101010101" pitchFamily="49" charset="-122"/>
              </a:rPr>
              <a:t>恰能分辨</a:t>
            </a:r>
            <a:r>
              <a:rPr lang="zh-CN" altLang="en-US" sz="2333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9745" name="Rectangle 49">
            <a:extLst>
              <a:ext uri="{FF2B5EF4-FFF2-40B4-BE49-F238E27FC236}">
                <a16:creationId xmlns:a16="http://schemas.microsoft.com/office/drawing/2014/main" id="{AC932279-3576-455D-BB0D-6B4775C77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49" y="440028"/>
            <a:ext cx="3331361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333" dirty="0">
                <a:solidFill>
                  <a:srgbClr val="FF0000"/>
                </a:solidFill>
              </a:rPr>
              <a:t>讨论</a:t>
            </a:r>
            <a:r>
              <a:rPr lang="en-US" altLang="zh-CN" sz="2333" dirty="0">
                <a:solidFill>
                  <a:srgbClr val="FF0000"/>
                </a:solidFill>
              </a:rPr>
              <a:t>3</a:t>
            </a:r>
            <a:r>
              <a:rPr lang="zh-CN" altLang="en-US" sz="2333" dirty="0">
                <a:solidFill>
                  <a:srgbClr val="FF0000"/>
                </a:solidFill>
              </a:rPr>
              <a:t>：</a:t>
            </a:r>
            <a:r>
              <a:rPr lang="zh-CN" altLang="en-US" sz="2333" dirty="0"/>
              <a:t>光栅的分辨本领</a:t>
            </a:r>
          </a:p>
        </p:txBody>
      </p:sp>
      <p:sp>
        <p:nvSpPr>
          <p:cNvPr id="29746" name="Line 50">
            <a:extLst>
              <a:ext uri="{FF2B5EF4-FFF2-40B4-BE49-F238E27FC236}">
                <a16:creationId xmlns:a16="http://schemas.microsoft.com/office/drawing/2014/main" id="{D43F38B3-3932-4A24-9152-5AF6278B96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0303" y="2330351"/>
            <a:ext cx="0" cy="2451365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33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  <p:bldP spid="29734" grpId="0"/>
      <p:bldP spid="29735" grpId="0"/>
      <p:bldP spid="29737" grpId="0" animBg="1"/>
      <p:bldP spid="29739" grpId="0"/>
      <p:bldP spid="29742" grpId="0"/>
      <p:bldP spid="29743" grpId="0"/>
      <p:bldP spid="29744" grpId="0"/>
      <p:bldP spid="29745" grpId="0"/>
      <p:bldP spid="297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5BF4670A-AA96-4E6E-A514-403F8CC0D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724520"/>
              </p:ext>
            </p:extLst>
          </p:nvPr>
        </p:nvGraphicFramePr>
        <p:xfrm>
          <a:off x="2969070" y="1561481"/>
          <a:ext cx="2368909" cy="83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393480" progId="Equation.DSMT4">
                  <p:embed/>
                </p:oleObj>
              </mc:Choice>
              <mc:Fallback>
                <p:oleObj name="Equation" r:id="rId2" imgW="1104840" imgH="393480" progId="Equation.DSMT4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5BF4670A-AA96-4E6E-A514-403F8CC0D3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070" y="1561481"/>
                        <a:ext cx="2368909" cy="838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C214ED26-77E6-40A1-8B2C-66BE39591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464165"/>
              </p:ext>
            </p:extLst>
          </p:nvPr>
        </p:nvGraphicFramePr>
        <p:xfrm>
          <a:off x="2911741" y="1013355"/>
          <a:ext cx="2719917" cy="455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203040" progId="Equation.DSMT4">
                  <p:embed/>
                </p:oleObj>
              </mc:Choice>
              <mc:Fallback>
                <p:oleObj name="Equation" r:id="rId4" imgW="1206360" imgH="203040" progId="Equation.DSMT4">
                  <p:embed/>
                  <p:pic>
                    <p:nvPicPr>
                      <p:cNvPr id="9226" name="Object 10">
                        <a:extLst>
                          <a:ext uri="{FF2B5EF4-FFF2-40B4-BE49-F238E27FC236}">
                            <a16:creationId xmlns:a16="http://schemas.microsoft.com/office/drawing/2014/main" id="{C214ED26-77E6-40A1-8B2C-66BE39591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741" y="1013355"/>
                        <a:ext cx="2719917" cy="4556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12D58886-3614-4B84-8F1F-D0579D5E2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179686"/>
              </p:ext>
            </p:extLst>
          </p:nvPr>
        </p:nvGraphicFramePr>
        <p:xfrm>
          <a:off x="3431874" y="2246141"/>
          <a:ext cx="1198563" cy="7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96880" imgH="393480" progId="Equation.3">
                  <p:embed/>
                </p:oleObj>
              </mc:Choice>
              <mc:Fallback>
                <p:oleObj name="公式" r:id="rId6" imgW="596880" imgH="393480" progId="Equation.3">
                  <p:embed/>
                  <p:pic>
                    <p:nvPicPr>
                      <p:cNvPr id="9227" name="Object 11">
                        <a:extLst>
                          <a:ext uri="{FF2B5EF4-FFF2-40B4-BE49-F238E27FC236}">
                            <a16:creationId xmlns:a16="http://schemas.microsoft.com/office/drawing/2014/main" id="{12D58886-3614-4B84-8F1F-D0579D5E2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874" y="2246141"/>
                        <a:ext cx="1198563" cy="7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>
            <a:extLst>
              <a:ext uri="{FF2B5EF4-FFF2-40B4-BE49-F238E27FC236}">
                <a16:creationId xmlns:a16="http://schemas.microsoft.com/office/drawing/2014/main" id="{37DF7837-C50D-4024-B356-5DF43EBBB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02872"/>
              </p:ext>
            </p:extLst>
          </p:nvPr>
        </p:nvGraphicFramePr>
        <p:xfrm>
          <a:off x="4359672" y="3346146"/>
          <a:ext cx="709868" cy="35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177480" progId="Equation.3">
                  <p:embed/>
                </p:oleObj>
              </mc:Choice>
              <mc:Fallback>
                <p:oleObj name="Equation" r:id="rId8" imgW="355320" imgH="177480" progId="Equation.3">
                  <p:embed/>
                  <p:pic>
                    <p:nvPicPr>
                      <p:cNvPr id="9228" name="Object 12">
                        <a:extLst>
                          <a:ext uri="{FF2B5EF4-FFF2-40B4-BE49-F238E27FC236}">
                            <a16:creationId xmlns:a16="http://schemas.microsoft.com/office/drawing/2014/main" id="{37DF7837-C50D-4024-B356-5DF43EBBBD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672" y="3346146"/>
                        <a:ext cx="709868" cy="3520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>
            <a:extLst>
              <a:ext uri="{FF2B5EF4-FFF2-40B4-BE49-F238E27FC236}">
                <a16:creationId xmlns:a16="http://schemas.microsoft.com/office/drawing/2014/main" id="{15775930-5BB1-433E-97B0-0DAA447C3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8" y="4037542"/>
            <a:ext cx="4766469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33" i="1">
                <a:solidFill>
                  <a:schemeClr val="folHlink"/>
                </a:solidFill>
              </a:rPr>
              <a:t>k </a:t>
            </a:r>
            <a:r>
              <a:rPr lang="zh-CN" altLang="en-US" sz="2333">
                <a:solidFill>
                  <a:schemeClr val="folHlink"/>
                </a:solidFill>
                <a:latin typeface="黑体" panose="02010609060101010101" pitchFamily="49" charset="-122"/>
              </a:rPr>
              <a:t>一定， </a:t>
            </a:r>
            <a:r>
              <a:rPr lang="en-US" altLang="zh-CN" sz="2333" i="1">
                <a:solidFill>
                  <a:schemeClr val="folHlink"/>
                </a:solidFill>
              </a:rPr>
              <a:t>N </a:t>
            </a:r>
            <a:r>
              <a:rPr lang="zh-CN" altLang="en-US" sz="2333">
                <a:solidFill>
                  <a:schemeClr val="folHlink"/>
                </a:solidFill>
                <a:latin typeface="黑体" panose="02010609060101010101" pitchFamily="49" charset="-122"/>
              </a:rPr>
              <a:t>越大</a:t>
            </a:r>
            <a:r>
              <a:rPr lang="en-US" altLang="zh-CN" sz="2333">
                <a:solidFill>
                  <a:schemeClr val="folHlink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2333">
                <a:solidFill>
                  <a:schemeClr val="folHlink"/>
                </a:solidFill>
                <a:latin typeface="黑体" panose="02010609060101010101" pitchFamily="49" charset="-122"/>
              </a:rPr>
              <a:t>分辨本领越大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2CE6DA73-AFF6-4947-8472-D8BCF784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1" y="4684144"/>
            <a:ext cx="7560840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33" dirty="0">
                <a:solidFill>
                  <a:srgbClr val="000000"/>
                </a:solidFill>
                <a:latin typeface="黑体" panose="02010609060101010101" pitchFamily="49" charset="-122"/>
              </a:rPr>
              <a:t>要分辨</a:t>
            </a:r>
            <a:r>
              <a:rPr lang="en-US" altLang="zh-CN" sz="2333" dirty="0">
                <a:solidFill>
                  <a:srgbClr val="000000"/>
                </a:solidFill>
              </a:rPr>
              <a:t>500nm</a:t>
            </a:r>
            <a:r>
              <a:rPr lang="zh-CN" altLang="en-US" sz="2333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333" dirty="0">
                <a:solidFill>
                  <a:srgbClr val="000000"/>
                </a:solidFill>
              </a:rPr>
              <a:t>500.01nm</a:t>
            </a:r>
            <a:r>
              <a:rPr lang="zh-CN" altLang="en-US" sz="2333" dirty="0">
                <a:solidFill>
                  <a:srgbClr val="000000"/>
                </a:solidFill>
                <a:latin typeface="黑体" panose="02010609060101010101" pitchFamily="49" charset="-122"/>
              </a:rPr>
              <a:t>这两条谱线，</a:t>
            </a:r>
            <a:r>
              <a:rPr lang="en-US" altLang="zh-CN" sz="2333" i="1" dirty="0">
                <a:solidFill>
                  <a:srgbClr val="000000"/>
                </a:solidFill>
              </a:rPr>
              <a:t>R</a:t>
            </a:r>
            <a:r>
              <a:rPr lang="zh-CN" altLang="en-US" sz="2333" dirty="0">
                <a:solidFill>
                  <a:srgbClr val="000000"/>
                </a:solidFill>
                <a:latin typeface="黑体" panose="02010609060101010101" pitchFamily="49" charset="-122"/>
              </a:rPr>
              <a:t>至少为</a:t>
            </a:r>
            <a:r>
              <a:rPr lang="en-US" altLang="zh-CN" sz="2333" dirty="0">
                <a:solidFill>
                  <a:srgbClr val="000000"/>
                </a:solidFill>
              </a:rPr>
              <a:t>50000</a:t>
            </a:r>
            <a:r>
              <a:rPr lang="zh-CN" altLang="en-US" sz="2333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  <a:r>
              <a:rPr lang="zh-CN" altLang="en-US" sz="2333" dirty="0"/>
              <a:t> </a:t>
            </a: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6BECD51B-CCC2-4AB9-9F78-4141302B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540" y="3305883"/>
            <a:ext cx="2270125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33" dirty="0">
                <a:solidFill>
                  <a:schemeClr val="tx2"/>
                </a:solidFill>
              </a:rPr>
              <a:t>——</a:t>
            </a:r>
            <a:r>
              <a:rPr lang="zh-CN" altLang="en-US" sz="2333" dirty="0">
                <a:solidFill>
                  <a:schemeClr val="tx2"/>
                </a:solidFill>
                <a:latin typeface="黑体" panose="02010609060101010101" pitchFamily="49" charset="-122"/>
              </a:rPr>
              <a:t>分辨本领</a:t>
            </a:r>
          </a:p>
        </p:txBody>
      </p:sp>
      <p:graphicFrame>
        <p:nvGraphicFramePr>
          <p:cNvPr id="9232" name="Object 16">
            <a:extLst>
              <a:ext uri="{FF2B5EF4-FFF2-40B4-BE49-F238E27FC236}">
                <a16:creationId xmlns:a16="http://schemas.microsoft.com/office/drawing/2014/main" id="{E25A8358-3FDC-4052-800A-E2FA8FF97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862562"/>
              </p:ext>
            </p:extLst>
          </p:nvPr>
        </p:nvGraphicFramePr>
        <p:xfrm>
          <a:off x="3346980" y="3130021"/>
          <a:ext cx="1045001" cy="78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560" imgH="393480" progId="Equation.3">
                  <p:embed/>
                </p:oleObj>
              </mc:Choice>
              <mc:Fallback>
                <p:oleObj name="Equation" r:id="rId10" imgW="520560" imgH="393480" progId="Equation.3">
                  <p:embed/>
                  <p:pic>
                    <p:nvPicPr>
                      <p:cNvPr id="9232" name="Object 16">
                        <a:extLst>
                          <a:ext uri="{FF2B5EF4-FFF2-40B4-BE49-F238E27FC236}">
                            <a16:creationId xmlns:a16="http://schemas.microsoft.com/office/drawing/2014/main" id="{E25A8358-3FDC-4052-800A-E2FA8FF97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980" y="3130021"/>
                        <a:ext cx="1045001" cy="784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17">
            <a:extLst>
              <a:ext uri="{FF2B5EF4-FFF2-40B4-BE49-F238E27FC236}">
                <a16:creationId xmlns:a16="http://schemas.microsoft.com/office/drawing/2014/main" id="{4589EACD-DDB8-45BB-925D-8CCA247F8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282" y="531813"/>
            <a:ext cx="2649802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33" dirty="0">
                <a:cs typeface="Times New Roman" panose="02020603050405020304" pitchFamily="18" charset="0"/>
              </a:rPr>
              <a:t>(2)</a:t>
            </a:r>
            <a:r>
              <a:rPr lang="zh-CN" altLang="en-US" sz="2333" dirty="0">
                <a:cs typeface="Times New Roman" panose="02020603050405020304" pitchFamily="18" charset="0"/>
              </a:rPr>
              <a:t>分辨本领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B8A574-462D-4765-8E30-55C21322EE0B}"/>
              </a:ext>
            </a:extLst>
          </p:cNvPr>
          <p:cNvSpPr txBox="1"/>
          <p:nvPr/>
        </p:nvSpPr>
        <p:spPr>
          <a:xfrm>
            <a:off x="6072167" y="986638"/>
            <a:ext cx="78418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33" dirty="0"/>
              <a:t>明纹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444664-EA4B-4A0B-AF7F-799BA8D15D18}"/>
              </a:ext>
            </a:extLst>
          </p:cNvPr>
          <p:cNvSpPr txBox="1"/>
          <p:nvPr/>
        </p:nvSpPr>
        <p:spPr>
          <a:xfrm>
            <a:off x="6098636" y="1723788"/>
            <a:ext cx="78418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33" dirty="0"/>
              <a:t>暗纹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 autoUpdateAnimBg="0"/>
      <p:bldP spid="9230" grpId="0" autoUpdateAnimBg="0"/>
      <p:bldP spid="9231" grpId="0" autoUpdateAnimBg="0"/>
      <p:bldP spid="9233" grpId="0" autoUpdateAnimBg="0"/>
      <p:bldP spid="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32480" y="1285014"/>
            <a:ext cx="6556375" cy="3300678"/>
            <a:chOff x="658" y="754"/>
            <a:chExt cx="4956" cy="2495"/>
          </a:xfrm>
        </p:grpSpPr>
        <p:sp>
          <p:nvSpPr>
            <p:cNvPr id="19461" name="Line 3"/>
            <p:cNvSpPr>
              <a:spLocks noChangeShapeType="1"/>
            </p:cNvSpPr>
            <p:nvPr/>
          </p:nvSpPr>
          <p:spPr bwMode="auto">
            <a:xfrm flipH="1">
              <a:off x="1858" y="1574"/>
              <a:ext cx="2496" cy="48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333"/>
            </a:p>
          </p:txBody>
        </p:sp>
        <p:grpSp>
          <p:nvGrpSpPr>
            <p:cNvPr id="19462" name="Group 76"/>
            <p:cNvGrpSpPr>
              <a:grpSpLocks/>
            </p:cNvGrpSpPr>
            <p:nvPr/>
          </p:nvGrpSpPr>
          <p:grpSpPr bwMode="auto">
            <a:xfrm>
              <a:off x="1429" y="845"/>
              <a:ext cx="569" cy="462"/>
              <a:chOff x="3288" y="346"/>
              <a:chExt cx="569" cy="462"/>
            </a:xfrm>
          </p:grpSpPr>
          <p:graphicFrame>
            <p:nvGraphicFramePr>
              <p:cNvPr id="19528" name="Object 5"/>
              <p:cNvGraphicFramePr>
                <a:graphicFrameLocks noChangeAspect="1"/>
              </p:cNvGraphicFramePr>
              <p:nvPr/>
            </p:nvGraphicFramePr>
            <p:xfrm>
              <a:off x="3696" y="346"/>
              <a:ext cx="161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161965" imgH="238081" progId="Equation.3">
                      <p:embed/>
                    </p:oleObj>
                  </mc:Choice>
                  <mc:Fallback>
                    <p:oleObj name="公式" r:id="rId3" imgW="161965" imgH="238081" progId="Equation.3">
                      <p:embed/>
                      <p:pic>
                        <p:nvPicPr>
                          <p:cNvPr id="19528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46"/>
                            <a:ext cx="161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29" name="Group 6"/>
              <p:cNvGrpSpPr>
                <a:grpSpLocks/>
              </p:cNvGrpSpPr>
              <p:nvPr/>
            </p:nvGrpSpPr>
            <p:grpSpPr bwMode="auto">
              <a:xfrm>
                <a:off x="3288" y="520"/>
                <a:ext cx="424" cy="288"/>
                <a:chOff x="1096" y="1104"/>
                <a:chExt cx="424" cy="288"/>
              </a:xfrm>
            </p:grpSpPr>
            <p:sp>
              <p:nvSpPr>
                <p:cNvPr id="1953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287" y="1104"/>
                  <a:ext cx="201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9531" name="Line 8"/>
                <p:cNvSpPr>
                  <a:spLocks noChangeShapeType="1"/>
                </p:cNvSpPr>
                <p:nvPr/>
              </p:nvSpPr>
              <p:spPr bwMode="auto">
                <a:xfrm>
                  <a:off x="1096" y="1392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</p:grpSp>
        </p:grpSp>
        <p:grpSp>
          <p:nvGrpSpPr>
            <p:cNvPr id="19463" name="Group 9"/>
            <p:cNvGrpSpPr>
              <a:grpSpLocks/>
            </p:cNvGrpSpPr>
            <p:nvPr/>
          </p:nvGrpSpPr>
          <p:grpSpPr bwMode="auto">
            <a:xfrm>
              <a:off x="1954" y="1310"/>
              <a:ext cx="2448" cy="1452"/>
              <a:chOff x="1776" y="1176"/>
              <a:chExt cx="2448" cy="1452"/>
            </a:xfrm>
          </p:grpSpPr>
          <p:sp>
            <p:nvSpPr>
              <p:cNvPr id="19520" name="Line 10"/>
              <p:cNvSpPr>
                <a:spLocks noChangeShapeType="1"/>
              </p:cNvSpPr>
              <p:nvPr/>
            </p:nvSpPr>
            <p:spPr bwMode="auto">
              <a:xfrm>
                <a:off x="1776" y="1176"/>
                <a:ext cx="2448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grpSp>
            <p:nvGrpSpPr>
              <p:cNvPr id="19521" name="Group 11"/>
              <p:cNvGrpSpPr>
                <a:grpSpLocks/>
              </p:cNvGrpSpPr>
              <p:nvPr/>
            </p:nvGrpSpPr>
            <p:grpSpPr bwMode="auto">
              <a:xfrm>
                <a:off x="1776" y="1440"/>
                <a:ext cx="2448" cy="1188"/>
                <a:chOff x="1776" y="1440"/>
                <a:chExt cx="2448" cy="1188"/>
              </a:xfrm>
            </p:grpSpPr>
            <p:sp>
              <p:nvSpPr>
                <p:cNvPr id="19522" name="Line 12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2448" cy="45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9523" name="Line 13"/>
                <p:cNvSpPr>
                  <a:spLocks noChangeShapeType="1"/>
                </p:cNvSpPr>
                <p:nvPr/>
              </p:nvSpPr>
              <p:spPr bwMode="auto">
                <a:xfrm>
                  <a:off x="1784" y="1656"/>
                  <a:ext cx="2403" cy="2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952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824" y="1896"/>
                  <a:ext cx="2400" cy="48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952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836" y="1908"/>
                  <a:ext cx="2363" cy="72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9526" name="Line 16"/>
                <p:cNvSpPr>
                  <a:spLocks noChangeShapeType="1"/>
                </p:cNvSpPr>
                <p:nvPr/>
              </p:nvSpPr>
              <p:spPr bwMode="auto">
                <a:xfrm>
                  <a:off x="1784" y="1908"/>
                  <a:ext cx="240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952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872" y="1896"/>
                  <a:ext cx="2304" cy="2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</p:grpSp>
        </p:grpSp>
        <p:sp>
          <p:nvSpPr>
            <p:cNvPr id="19464" name="Line 18"/>
            <p:cNvSpPr>
              <a:spLocks noChangeShapeType="1"/>
            </p:cNvSpPr>
            <p:nvPr/>
          </p:nvSpPr>
          <p:spPr bwMode="auto">
            <a:xfrm flipV="1">
              <a:off x="1330" y="1190"/>
              <a:ext cx="528" cy="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grpSp>
          <p:nvGrpSpPr>
            <p:cNvPr id="19465" name="Group 19"/>
            <p:cNvGrpSpPr>
              <a:grpSpLocks/>
            </p:cNvGrpSpPr>
            <p:nvPr/>
          </p:nvGrpSpPr>
          <p:grpSpPr bwMode="auto">
            <a:xfrm>
              <a:off x="1330" y="1439"/>
              <a:ext cx="528" cy="1308"/>
              <a:chOff x="1152" y="1305"/>
              <a:chExt cx="528" cy="1308"/>
            </a:xfrm>
          </p:grpSpPr>
          <p:sp>
            <p:nvSpPr>
              <p:cNvPr id="19514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1152" y="1785"/>
                <a:ext cx="487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515" name="Line 21"/>
              <p:cNvSpPr>
                <a:spLocks noChangeShapeType="1"/>
              </p:cNvSpPr>
              <p:nvPr/>
            </p:nvSpPr>
            <p:spPr bwMode="auto">
              <a:xfrm flipV="1">
                <a:off x="1152" y="1305"/>
                <a:ext cx="528" cy="1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516" name="Line 22"/>
              <p:cNvSpPr>
                <a:spLocks noChangeShapeType="1"/>
              </p:cNvSpPr>
              <p:nvPr/>
            </p:nvSpPr>
            <p:spPr bwMode="auto">
              <a:xfrm flipV="1">
                <a:off x="1152" y="1539"/>
                <a:ext cx="528" cy="1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517" name="Line 23"/>
              <p:cNvSpPr>
                <a:spLocks noChangeShapeType="1"/>
              </p:cNvSpPr>
              <p:nvPr/>
            </p:nvSpPr>
            <p:spPr bwMode="auto">
              <a:xfrm flipV="1">
                <a:off x="1152" y="2015"/>
                <a:ext cx="528" cy="1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518" name="Line 24"/>
              <p:cNvSpPr>
                <a:spLocks noChangeShapeType="1"/>
              </p:cNvSpPr>
              <p:nvPr/>
            </p:nvSpPr>
            <p:spPr bwMode="auto">
              <a:xfrm flipV="1">
                <a:off x="1152" y="2252"/>
                <a:ext cx="528" cy="1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519" name="Line 25"/>
              <p:cNvSpPr>
                <a:spLocks noChangeShapeType="1"/>
              </p:cNvSpPr>
              <p:nvPr/>
            </p:nvSpPr>
            <p:spPr bwMode="auto">
              <a:xfrm flipV="1">
                <a:off x="1152" y="2489"/>
                <a:ext cx="528" cy="1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  <p:grpSp>
          <p:nvGrpSpPr>
            <p:cNvPr id="19466" name="Group 26"/>
            <p:cNvGrpSpPr>
              <a:grpSpLocks/>
            </p:cNvGrpSpPr>
            <p:nvPr/>
          </p:nvGrpSpPr>
          <p:grpSpPr bwMode="auto">
            <a:xfrm>
              <a:off x="1306" y="1562"/>
              <a:ext cx="551" cy="1255"/>
              <a:chOff x="1128" y="1428"/>
              <a:chExt cx="551" cy="1255"/>
            </a:xfrm>
          </p:grpSpPr>
          <p:sp>
            <p:nvSpPr>
              <p:cNvPr id="19508" name="Line 27"/>
              <p:cNvSpPr>
                <a:spLocks noChangeShapeType="1"/>
              </p:cNvSpPr>
              <p:nvPr/>
            </p:nvSpPr>
            <p:spPr bwMode="auto">
              <a:xfrm rot="780000" flipV="1">
                <a:off x="1135" y="1841"/>
                <a:ext cx="528" cy="1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509" name="Line 28"/>
              <p:cNvSpPr>
                <a:spLocks noChangeShapeType="1"/>
              </p:cNvSpPr>
              <p:nvPr/>
            </p:nvSpPr>
            <p:spPr bwMode="auto">
              <a:xfrm rot="840000" flipV="1">
                <a:off x="1140" y="2556"/>
                <a:ext cx="528" cy="12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510" name="Line 29"/>
              <p:cNvSpPr>
                <a:spLocks noChangeShapeType="1"/>
              </p:cNvSpPr>
              <p:nvPr/>
            </p:nvSpPr>
            <p:spPr bwMode="auto">
              <a:xfrm>
                <a:off x="1128" y="1428"/>
                <a:ext cx="55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19511" name="Line 30"/>
              <p:cNvSpPr>
                <a:spLocks noChangeShapeType="1"/>
              </p:cNvSpPr>
              <p:nvPr/>
            </p:nvSpPr>
            <p:spPr bwMode="auto">
              <a:xfrm>
                <a:off x="1128" y="1668"/>
                <a:ext cx="55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19512" name="Line 31"/>
              <p:cNvSpPr>
                <a:spLocks noChangeShapeType="1"/>
              </p:cNvSpPr>
              <p:nvPr/>
            </p:nvSpPr>
            <p:spPr bwMode="auto">
              <a:xfrm>
                <a:off x="1128" y="2376"/>
                <a:ext cx="55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  <p:sp>
            <p:nvSpPr>
              <p:cNvPr id="19513" name="Line 32"/>
              <p:cNvSpPr>
                <a:spLocks noChangeShapeType="1"/>
              </p:cNvSpPr>
              <p:nvPr/>
            </p:nvSpPr>
            <p:spPr bwMode="auto">
              <a:xfrm>
                <a:off x="1128" y="2136"/>
                <a:ext cx="55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333"/>
              </a:p>
            </p:txBody>
          </p:sp>
        </p:grpSp>
        <p:grpSp>
          <p:nvGrpSpPr>
            <p:cNvPr id="19467" name="Group 33"/>
            <p:cNvGrpSpPr>
              <a:grpSpLocks/>
            </p:cNvGrpSpPr>
            <p:nvPr/>
          </p:nvGrpSpPr>
          <p:grpSpPr bwMode="auto">
            <a:xfrm>
              <a:off x="1810" y="1190"/>
              <a:ext cx="2592" cy="1485"/>
              <a:chOff x="1632" y="1056"/>
              <a:chExt cx="2592" cy="1485"/>
            </a:xfrm>
          </p:grpSpPr>
          <p:grpSp>
            <p:nvGrpSpPr>
              <p:cNvPr id="19500" name="Group 34"/>
              <p:cNvGrpSpPr>
                <a:grpSpLocks/>
              </p:cNvGrpSpPr>
              <p:nvPr/>
            </p:nvGrpSpPr>
            <p:grpSpPr bwMode="auto">
              <a:xfrm>
                <a:off x="1632" y="1296"/>
                <a:ext cx="2592" cy="1245"/>
                <a:chOff x="1632" y="1296"/>
                <a:chExt cx="2592" cy="1245"/>
              </a:xfrm>
            </p:grpSpPr>
            <p:sp>
              <p:nvSpPr>
                <p:cNvPr id="19502" name="Line 35"/>
                <p:cNvSpPr>
                  <a:spLocks noChangeShapeType="1"/>
                </p:cNvSpPr>
                <p:nvPr/>
              </p:nvSpPr>
              <p:spPr bwMode="auto">
                <a:xfrm>
                  <a:off x="1680" y="1296"/>
                  <a:ext cx="25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9503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680" y="1440"/>
                  <a:ext cx="2496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9504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680" y="1440"/>
                  <a:ext cx="2496" cy="35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950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632" y="1440"/>
                  <a:ext cx="2592" cy="6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950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680" y="1440"/>
                  <a:ext cx="2496" cy="8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19507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680" y="1440"/>
                  <a:ext cx="2544" cy="110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</p:grpSp>
          <p:sp>
            <p:nvSpPr>
              <p:cNvPr id="19501" name="Line 41"/>
              <p:cNvSpPr>
                <a:spLocks noChangeShapeType="1"/>
              </p:cNvSpPr>
              <p:nvPr/>
            </p:nvSpPr>
            <p:spPr bwMode="auto">
              <a:xfrm>
                <a:off x="1680" y="1056"/>
                <a:ext cx="2544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  <p:sp>
          <p:nvSpPr>
            <p:cNvPr id="19468" name="Line 42"/>
            <p:cNvSpPr>
              <a:spLocks noChangeShapeType="1"/>
            </p:cNvSpPr>
            <p:nvPr/>
          </p:nvSpPr>
          <p:spPr bwMode="auto">
            <a:xfrm>
              <a:off x="1924" y="1205"/>
              <a:ext cx="2449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9469" name="Line 43"/>
            <p:cNvSpPr>
              <a:spLocks noChangeShapeType="1"/>
            </p:cNvSpPr>
            <p:nvPr/>
          </p:nvSpPr>
          <p:spPr bwMode="auto">
            <a:xfrm>
              <a:off x="2003" y="1329"/>
              <a:ext cx="2391" cy="69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grpSp>
          <p:nvGrpSpPr>
            <p:cNvPr id="19470" name="Group 44"/>
            <p:cNvGrpSpPr>
              <a:grpSpLocks/>
            </p:cNvGrpSpPr>
            <p:nvPr/>
          </p:nvGrpSpPr>
          <p:grpSpPr bwMode="auto">
            <a:xfrm>
              <a:off x="658" y="1318"/>
              <a:ext cx="645" cy="1436"/>
              <a:chOff x="480" y="1172"/>
              <a:chExt cx="645" cy="1436"/>
            </a:xfrm>
          </p:grpSpPr>
          <p:sp>
            <p:nvSpPr>
              <p:cNvPr id="19493" name="Line 45"/>
              <p:cNvSpPr>
                <a:spLocks noChangeShapeType="1"/>
              </p:cNvSpPr>
              <p:nvPr/>
            </p:nvSpPr>
            <p:spPr bwMode="auto">
              <a:xfrm>
                <a:off x="480" y="2363"/>
                <a:ext cx="6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494" name="Line 46"/>
              <p:cNvSpPr>
                <a:spLocks noChangeShapeType="1"/>
              </p:cNvSpPr>
              <p:nvPr/>
            </p:nvSpPr>
            <p:spPr bwMode="auto">
              <a:xfrm>
                <a:off x="480" y="1172"/>
                <a:ext cx="6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495" name="Line 47"/>
              <p:cNvSpPr>
                <a:spLocks noChangeShapeType="1"/>
              </p:cNvSpPr>
              <p:nvPr/>
            </p:nvSpPr>
            <p:spPr bwMode="auto">
              <a:xfrm>
                <a:off x="480" y="1652"/>
                <a:ext cx="6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496" name="Line 48"/>
              <p:cNvSpPr>
                <a:spLocks noChangeShapeType="1"/>
              </p:cNvSpPr>
              <p:nvPr/>
            </p:nvSpPr>
            <p:spPr bwMode="auto">
              <a:xfrm>
                <a:off x="480" y="1897"/>
                <a:ext cx="6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497" name="Line 49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6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498" name="Line 50"/>
              <p:cNvSpPr>
                <a:spLocks noChangeShapeType="1"/>
              </p:cNvSpPr>
              <p:nvPr/>
            </p:nvSpPr>
            <p:spPr bwMode="auto">
              <a:xfrm>
                <a:off x="480" y="2131"/>
                <a:ext cx="6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499" name="Line 51"/>
              <p:cNvSpPr>
                <a:spLocks noChangeShapeType="1"/>
              </p:cNvSpPr>
              <p:nvPr/>
            </p:nvSpPr>
            <p:spPr bwMode="auto">
              <a:xfrm>
                <a:off x="480" y="2608"/>
                <a:ext cx="6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</p:grpSp>
        <p:grpSp>
          <p:nvGrpSpPr>
            <p:cNvPr id="19471" name="Group 52"/>
            <p:cNvGrpSpPr>
              <a:grpSpLocks/>
            </p:cNvGrpSpPr>
            <p:nvPr/>
          </p:nvGrpSpPr>
          <p:grpSpPr bwMode="auto">
            <a:xfrm>
              <a:off x="4402" y="754"/>
              <a:ext cx="1212" cy="2459"/>
              <a:chOff x="4224" y="624"/>
              <a:chExt cx="1212" cy="2459"/>
            </a:xfrm>
          </p:grpSpPr>
          <p:sp>
            <p:nvSpPr>
              <p:cNvPr id="19489" name="Line 53"/>
              <p:cNvSpPr>
                <a:spLocks noChangeShapeType="1"/>
              </p:cNvSpPr>
              <p:nvPr/>
            </p:nvSpPr>
            <p:spPr bwMode="auto">
              <a:xfrm>
                <a:off x="4294" y="624"/>
                <a:ext cx="0" cy="245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490" name="Freeform 54"/>
              <p:cNvSpPr>
                <a:spLocks/>
              </p:cNvSpPr>
              <p:nvPr/>
            </p:nvSpPr>
            <p:spPr bwMode="auto">
              <a:xfrm>
                <a:off x="4224" y="775"/>
                <a:ext cx="979" cy="2265"/>
              </a:xfrm>
              <a:custGeom>
                <a:avLst/>
                <a:gdLst>
                  <a:gd name="T0" fmla="*/ 72 w 979"/>
                  <a:gd name="T1" fmla="*/ 0 h 2029"/>
                  <a:gd name="T2" fmla="*/ 249 w 979"/>
                  <a:gd name="T3" fmla="*/ 651 h 2029"/>
                  <a:gd name="T4" fmla="*/ 74 w 979"/>
                  <a:gd name="T5" fmla="*/ 1326 h 2029"/>
                  <a:gd name="T6" fmla="*/ 362 w 979"/>
                  <a:gd name="T7" fmla="*/ 1942 h 2029"/>
                  <a:gd name="T8" fmla="*/ 103 w 979"/>
                  <a:gd name="T9" fmla="*/ 2656 h 2029"/>
                  <a:gd name="T10" fmla="*/ 979 w 979"/>
                  <a:gd name="T11" fmla="*/ 3356 h 2029"/>
                  <a:gd name="T12" fmla="*/ 104 w 979"/>
                  <a:gd name="T13" fmla="*/ 4147 h 2029"/>
                  <a:gd name="T14" fmla="*/ 363 w 979"/>
                  <a:gd name="T15" fmla="*/ 4974 h 2029"/>
                  <a:gd name="T16" fmla="*/ 67 w 979"/>
                  <a:gd name="T17" fmla="*/ 5536 h 2029"/>
                  <a:gd name="T18" fmla="*/ 239 w 979"/>
                  <a:gd name="T19" fmla="*/ 6151 h 2029"/>
                  <a:gd name="T20" fmla="*/ 55 w 979"/>
                  <a:gd name="T21" fmla="*/ 6805 h 20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79"/>
                  <a:gd name="T34" fmla="*/ 0 h 2029"/>
                  <a:gd name="T35" fmla="*/ 979 w 979"/>
                  <a:gd name="T36" fmla="*/ 2029 h 20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79" h="2029">
                    <a:moveTo>
                      <a:pt x="72" y="0"/>
                    </a:moveTo>
                    <a:cubicBezTo>
                      <a:pt x="102" y="32"/>
                      <a:pt x="249" y="128"/>
                      <a:pt x="249" y="194"/>
                    </a:cubicBezTo>
                    <a:cubicBezTo>
                      <a:pt x="249" y="260"/>
                      <a:pt x="56" y="332"/>
                      <a:pt x="74" y="396"/>
                    </a:cubicBezTo>
                    <a:cubicBezTo>
                      <a:pt x="93" y="459"/>
                      <a:pt x="357" y="513"/>
                      <a:pt x="362" y="579"/>
                    </a:cubicBezTo>
                    <a:cubicBezTo>
                      <a:pt x="367" y="645"/>
                      <a:pt x="0" y="722"/>
                      <a:pt x="103" y="791"/>
                    </a:cubicBezTo>
                    <a:cubicBezTo>
                      <a:pt x="206" y="861"/>
                      <a:pt x="979" y="925"/>
                      <a:pt x="979" y="1000"/>
                    </a:cubicBezTo>
                    <a:cubicBezTo>
                      <a:pt x="979" y="1074"/>
                      <a:pt x="207" y="1155"/>
                      <a:pt x="104" y="1236"/>
                    </a:cubicBezTo>
                    <a:cubicBezTo>
                      <a:pt x="1" y="1317"/>
                      <a:pt x="369" y="1414"/>
                      <a:pt x="363" y="1483"/>
                    </a:cubicBezTo>
                    <a:cubicBezTo>
                      <a:pt x="357" y="1552"/>
                      <a:pt x="88" y="1592"/>
                      <a:pt x="67" y="1650"/>
                    </a:cubicBezTo>
                    <a:cubicBezTo>
                      <a:pt x="46" y="1708"/>
                      <a:pt x="241" y="1770"/>
                      <a:pt x="239" y="1833"/>
                    </a:cubicBezTo>
                    <a:cubicBezTo>
                      <a:pt x="237" y="1896"/>
                      <a:pt x="93" y="1988"/>
                      <a:pt x="55" y="20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491" name="Line 55"/>
              <p:cNvSpPr>
                <a:spLocks noChangeShapeType="1"/>
              </p:cNvSpPr>
              <p:nvPr/>
            </p:nvSpPr>
            <p:spPr bwMode="auto">
              <a:xfrm>
                <a:off x="4294" y="1902"/>
                <a:ext cx="1078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sp>
            <p:nvSpPr>
              <p:cNvPr id="19492" name="Text Box 56"/>
              <p:cNvSpPr txBox="1">
                <a:spLocks noChangeArrowheads="1"/>
              </p:cNvSpPr>
              <p:nvPr/>
            </p:nvSpPr>
            <p:spPr bwMode="auto">
              <a:xfrm>
                <a:off x="5166" y="1879"/>
                <a:ext cx="27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667">
                    <a:latin typeface="幼圆" panose="02010509060101010101" pitchFamily="49" charset="-122"/>
                    <a:ea typeface="幼圆" panose="02010509060101010101" pitchFamily="49" charset="-122"/>
                  </a:rPr>
                  <a:t>I</a:t>
                </a:r>
              </a:p>
            </p:txBody>
          </p:sp>
        </p:grpSp>
        <p:sp>
          <p:nvSpPr>
            <p:cNvPr id="19472" name="Text Box 57"/>
            <p:cNvSpPr txBox="1">
              <a:spLocks noChangeArrowheads="1"/>
            </p:cNvSpPr>
            <p:nvPr/>
          </p:nvSpPr>
          <p:spPr bwMode="auto">
            <a:xfrm>
              <a:off x="4114" y="1206"/>
              <a:ext cx="272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67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9473" name="Line 58"/>
            <p:cNvSpPr>
              <a:spLocks noChangeAspect="1" noChangeShapeType="1"/>
            </p:cNvSpPr>
            <p:nvPr/>
          </p:nvSpPr>
          <p:spPr bwMode="auto">
            <a:xfrm rot="780000" flipV="1">
              <a:off x="1305" y="1251"/>
              <a:ext cx="528" cy="1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grpSp>
          <p:nvGrpSpPr>
            <p:cNvPr id="19474" name="Group 59"/>
            <p:cNvGrpSpPr>
              <a:grpSpLocks/>
            </p:cNvGrpSpPr>
            <p:nvPr/>
          </p:nvGrpSpPr>
          <p:grpSpPr bwMode="auto">
            <a:xfrm>
              <a:off x="1338" y="770"/>
              <a:ext cx="3160" cy="2479"/>
              <a:chOff x="1140" y="652"/>
              <a:chExt cx="3160" cy="2479"/>
            </a:xfrm>
          </p:grpSpPr>
          <p:sp>
            <p:nvSpPr>
              <p:cNvPr id="19475" name="Line 60"/>
              <p:cNvSpPr>
                <a:spLocks noChangeShapeType="1"/>
              </p:cNvSpPr>
              <p:nvPr/>
            </p:nvSpPr>
            <p:spPr bwMode="auto">
              <a:xfrm flipV="1">
                <a:off x="1140" y="1900"/>
                <a:ext cx="316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/>
              </a:p>
            </p:txBody>
          </p:sp>
          <p:grpSp>
            <p:nvGrpSpPr>
              <p:cNvPr id="19476" name="Group 61"/>
              <p:cNvGrpSpPr>
                <a:grpSpLocks/>
              </p:cNvGrpSpPr>
              <p:nvPr/>
            </p:nvGrpSpPr>
            <p:grpSpPr bwMode="auto">
              <a:xfrm>
                <a:off x="1140" y="652"/>
                <a:ext cx="3159" cy="2479"/>
                <a:chOff x="1140" y="652"/>
                <a:chExt cx="3159" cy="2479"/>
              </a:xfrm>
            </p:grpSpPr>
            <p:grpSp>
              <p:nvGrpSpPr>
                <p:cNvPr id="19477" name="Group 62"/>
                <p:cNvGrpSpPr>
                  <a:grpSpLocks/>
                </p:cNvGrpSpPr>
                <p:nvPr/>
              </p:nvGrpSpPr>
              <p:grpSpPr bwMode="auto">
                <a:xfrm>
                  <a:off x="1621" y="652"/>
                  <a:ext cx="2678" cy="2479"/>
                  <a:chOff x="1621" y="652"/>
                  <a:chExt cx="2678" cy="2479"/>
                </a:xfrm>
              </p:grpSpPr>
              <p:sp>
                <p:nvSpPr>
                  <p:cNvPr id="1948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4213" y="652"/>
                    <a:ext cx="86" cy="247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765E"/>
                      </a:gs>
                      <a:gs pos="50000">
                        <a:srgbClr val="00FFCC"/>
                      </a:gs>
                      <a:gs pos="100000">
                        <a:srgbClr val="00765E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88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621" y="940"/>
                    <a:ext cx="240" cy="201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76185E"/>
                      </a:gs>
                      <a:gs pos="50000">
                        <a:srgbClr val="FF33CC"/>
                      </a:gs>
                      <a:gs pos="100000">
                        <a:srgbClr val="76185E"/>
                      </a:gs>
                    </a:gsLst>
                    <a:lin ang="0" scaled="1"/>
                  </a:gradFill>
                  <a:ln w="28575">
                    <a:solidFill>
                      <a:srgbClr val="99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478" name="Group 65"/>
                <p:cNvGrpSpPr>
                  <a:grpSpLocks/>
                </p:cNvGrpSpPr>
                <p:nvPr/>
              </p:nvGrpSpPr>
              <p:grpSpPr bwMode="auto">
                <a:xfrm>
                  <a:off x="1140" y="760"/>
                  <a:ext cx="1" cy="2268"/>
                  <a:chOff x="1140" y="760"/>
                  <a:chExt cx="1" cy="2268"/>
                </a:xfrm>
              </p:grpSpPr>
              <p:sp>
                <p:nvSpPr>
                  <p:cNvPr id="19479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40" y="760"/>
                    <a:ext cx="1" cy="352"/>
                  </a:xfrm>
                  <a:prstGeom prst="line">
                    <a:avLst/>
                  </a:prstGeom>
                  <a:noFill/>
                  <a:ln w="762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19480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140" y="1243"/>
                    <a:ext cx="0" cy="119"/>
                  </a:xfrm>
                  <a:prstGeom prst="line">
                    <a:avLst/>
                  </a:prstGeom>
                  <a:noFill/>
                  <a:ln w="762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1948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140" y="1481"/>
                    <a:ext cx="0" cy="119"/>
                  </a:xfrm>
                  <a:prstGeom prst="line">
                    <a:avLst/>
                  </a:prstGeom>
                  <a:noFill/>
                  <a:ln w="762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19482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140" y="1719"/>
                    <a:ext cx="0" cy="119"/>
                  </a:xfrm>
                  <a:prstGeom prst="line">
                    <a:avLst/>
                  </a:prstGeom>
                  <a:noFill/>
                  <a:ln w="762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19483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140" y="1957"/>
                    <a:ext cx="0" cy="119"/>
                  </a:xfrm>
                  <a:prstGeom prst="line">
                    <a:avLst/>
                  </a:prstGeom>
                  <a:noFill/>
                  <a:ln w="762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19484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140" y="2195"/>
                    <a:ext cx="0" cy="119"/>
                  </a:xfrm>
                  <a:prstGeom prst="line">
                    <a:avLst/>
                  </a:prstGeom>
                  <a:noFill/>
                  <a:ln w="762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19485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140" y="2433"/>
                    <a:ext cx="0" cy="119"/>
                  </a:xfrm>
                  <a:prstGeom prst="line">
                    <a:avLst/>
                  </a:prstGeom>
                  <a:noFill/>
                  <a:ln w="762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19486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140" y="2671"/>
                    <a:ext cx="1" cy="357"/>
                  </a:xfrm>
                  <a:prstGeom prst="line">
                    <a:avLst/>
                  </a:prstGeom>
                  <a:noFill/>
                  <a:ln w="762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</p:grpSp>
        </p:grpSp>
      </p:grpSp>
      <p:sp>
        <p:nvSpPr>
          <p:cNvPr id="173130" name="Rectangle 74"/>
          <p:cNvSpPr>
            <a:spLocks noChangeArrowheads="1"/>
          </p:cNvSpPr>
          <p:nvPr/>
        </p:nvSpPr>
        <p:spPr bwMode="auto">
          <a:xfrm>
            <a:off x="1403648" y="902167"/>
            <a:ext cx="337079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单缝衍射的作用</a:t>
            </a:r>
          </a:p>
        </p:txBody>
      </p:sp>
      <p:sp>
        <p:nvSpPr>
          <p:cNvPr id="173131" name="Text Box 75"/>
          <p:cNvSpPr txBox="1">
            <a:spLocks noChangeArrowheads="1"/>
          </p:cNvSpPr>
          <p:nvPr/>
        </p:nvSpPr>
        <p:spPr bwMode="auto">
          <a:xfrm>
            <a:off x="2170906" y="4663583"/>
            <a:ext cx="540014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主极大光强受到单缝衍射光强的调制</a:t>
            </a:r>
          </a:p>
        </p:txBody>
      </p:sp>
      <p:sp>
        <p:nvSpPr>
          <p:cNvPr id="3" name="Text Box 43">
            <a:extLst>
              <a:ext uri="{FF2B5EF4-FFF2-40B4-BE49-F238E27FC236}">
                <a16:creationId xmlns:a16="http://schemas.microsoft.com/office/drawing/2014/main" id="{3BF86D5D-C06C-8C12-1738-29134CEB9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98" y="375059"/>
            <a:ext cx="4200260" cy="4513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333" dirty="0">
                <a:solidFill>
                  <a:srgbClr val="0000FF"/>
                </a:solidFill>
              </a:rPr>
              <a:t>光栅衍射图样的形成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30" grpId="0"/>
      <p:bldP spid="173131" grpId="0" autoUpdateAnimBg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244848" y="4537868"/>
            <a:ext cx="3036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</a:rPr>
              <a:t>大型高精度衍射光栅</a:t>
            </a:r>
          </a:p>
          <a:p>
            <a:pPr algn="ctr"/>
            <a:r>
              <a:rPr lang="zh-CN" altLang="en-US" sz="2000" dirty="0">
                <a:latin typeface="黑体" panose="02010609060101010101" pitchFamily="49" charset="-122"/>
              </a:rPr>
              <a:t>刻划系统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184" y="4537868"/>
            <a:ext cx="3869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cs typeface="Times New Roman" panose="02020603050405020304" pitchFamily="18" charset="0"/>
              </a:rPr>
              <a:t>大面积中阶梯光栅400mm×500mm</a:t>
            </a:r>
          </a:p>
        </p:txBody>
      </p:sp>
      <p:pic>
        <p:nvPicPr>
          <p:cNvPr id="2" name="图片 1" descr="世界最大面积的中阶梯光栅400mm×500mm"/>
          <p:cNvPicPr>
            <a:picLocks noChangeAspect="1"/>
          </p:cNvPicPr>
          <p:nvPr/>
        </p:nvPicPr>
        <p:blipFill>
          <a:blip r:embed="rId3">
            <a:lum bright="24000" contrast="42000"/>
          </a:blip>
          <a:stretch>
            <a:fillRect/>
          </a:stretch>
        </p:blipFill>
        <p:spPr>
          <a:xfrm>
            <a:off x="4850342" y="1357313"/>
            <a:ext cx="3287708" cy="2880000"/>
          </a:xfrm>
          <a:prstGeom prst="rect">
            <a:avLst/>
          </a:prstGeom>
        </p:spPr>
      </p:pic>
      <p:pic>
        <p:nvPicPr>
          <p:cNvPr id="3" name="图片 2" descr="大型高精度衍射光栅刻划系统"/>
          <p:cNvPicPr>
            <a:picLocks noChangeAspect="1"/>
          </p:cNvPicPr>
          <p:nvPr/>
        </p:nvPicPr>
        <p:blipFill>
          <a:blip r:embed="rId4"/>
          <a:srcRect l="3163" r="24470"/>
          <a:stretch>
            <a:fillRect/>
          </a:stretch>
        </p:blipFill>
        <p:spPr>
          <a:xfrm>
            <a:off x="1062037" y="1357186"/>
            <a:ext cx="3450167" cy="28802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D07A59-8A88-72AB-23B6-73858226627C}"/>
              </a:ext>
            </a:extLst>
          </p:cNvPr>
          <p:cNvSpPr txBox="1"/>
          <p:nvPr/>
        </p:nvSpPr>
        <p:spPr>
          <a:xfrm>
            <a:off x="1159235" y="614296"/>
            <a:ext cx="7222766" cy="45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333" dirty="0">
                <a:solidFill>
                  <a:srgbClr val="FF0000"/>
                </a:solidFill>
                <a:latin typeface="黑体" panose="02010609060101010101" pitchFamily="49" charset="-122"/>
              </a:rPr>
              <a:t>我国</a:t>
            </a:r>
            <a:r>
              <a:rPr lang="zh-CN" altLang="zh-CN" sz="2333" dirty="0">
                <a:solidFill>
                  <a:srgbClr val="FF0000"/>
                </a:solidFill>
                <a:latin typeface="黑体" panose="02010609060101010101" pitchFamily="49" charset="-122"/>
              </a:rPr>
              <a:t>长春光机</a:t>
            </a:r>
            <a:r>
              <a:rPr lang="zh-CN" altLang="en-US" sz="2333" dirty="0">
                <a:solidFill>
                  <a:srgbClr val="FF0000"/>
                </a:solidFill>
                <a:latin typeface="黑体" panose="02010609060101010101" pitchFamily="49" charset="-122"/>
              </a:rPr>
              <a:t>所</a:t>
            </a:r>
            <a:r>
              <a:rPr lang="zh-CN" altLang="zh-CN" sz="2333" dirty="0">
                <a:solidFill>
                  <a:srgbClr val="FF0000"/>
                </a:solidFill>
                <a:latin typeface="黑体" panose="02010609060101010101" pitchFamily="49" charset="-122"/>
              </a:rPr>
              <a:t>研制出世界上最大面积的中阶梯光栅</a:t>
            </a:r>
            <a:endParaRPr lang="zh-CN" altLang="en-US" sz="2333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171734" y="2137420"/>
            <a:ext cx="4800533" cy="56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333" dirty="0">
                <a:solidFill>
                  <a:srgbClr val="FF0000"/>
                </a:solidFill>
              </a:rPr>
              <a:t>作业：</a:t>
            </a:r>
            <a:r>
              <a:rPr lang="en-US" altLang="zh-CN" sz="2333" dirty="0"/>
              <a:t> P127</a:t>
            </a:r>
            <a:r>
              <a:rPr lang="zh-CN" altLang="en-US" sz="2333" dirty="0"/>
              <a:t>：一</a:t>
            </a:r>
            <a:r>
              <a:rPr lang="en-US" altLang="zh-CN" sz="2333" dirty="0"/>
              <a:t>.4 </a:t>
            </a:r>
            <a:r>
              <a:rPr lang="zh-CN" altLang="en-US" sz="2333" dirty="0"/>
              <a:t>二</a:t>
            </a:r>
            <a:r>
              <a:rPr lang="en-US" altLang="zh-CN" sz="2333" dirty="0"/>
              <a:t>. 8,9 </a:t>
            </a:r>
            <a:r>
              <a:rPr lang="zh-CN" altLang="en-US" sz="2333" dirty="0"/>
              <a:t>三</a:t>
            </a:r>
            <a:r>
              <a:rPr lang="en-US" altLang="zh-CN" sz="2333" dirty="0"/>
              <a:t>. 8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58699" y="937949"/>
            <a:ext cx="5218906" cy="3664479"/>
            <a:chOff x="288" y="2016"/>
            <a:chExt cx="5184" cy="1968"/>
          </a:xfrm>
        </p:grpSpPr>
        <p:sp>
          <p:nvSpPr>
            <p:cNvPr id="21649" name="Line 3"/>
            <p:cNvSpPr>
              <a:spLocks noChangeShapeType="1"/>
            </p:cNvSpPr>
            <p:nvPr/>
          </p:nvSpPr>
          <p:spPr bwMode="auto">
            <a:xfrm>
              <a:off x="1632" y="2016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1650" name="Line 4"/>
            <p:cNvSpPr>
              <a:spLocks noChangeShapeType="1"/>
            </p:cNvSpPr>
            <p:nvPr/>
          </p:nvSpPr>
          <p:spPr bwMode="auto">
            <a:xfrm>
              <a:off x="4224" y="2016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1651" name="Line 5"/>
            <p:cNvSpPr>
              <a:spLocks noChangeShapeType="1"/>
            </p:cNvSpPr>
            <p:nvPr/>
          </p:nvSpPr>
          <p:spPr bwMode="auto">
            <a:xfrm>
              <a:off x="5472" y="2016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1652" name="Line 6"/>
            <p:cNvSpPr>
              <a:spLocks noChangeShapeType="1"/>
            </p:cNvSpPr>
            <p:nvPr/>
          </p:nvSpPr>
          <p:spPr bwMode="auto">
            <a:xfrm>
              <a:off x="288" y="2016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85157" y="3614209"/>
            <a:ext cx="5237427" cy="985573"/>
            <a:chOff x="1085" y="3184"/>
            <a:chExt cx="3959" cy="676"/>
          </a:xfrm>
        </p:grpSpPr>
        <p:sp>
          <p:nvSpPr>
            <p:cNvPr id="21646" name="Freeform 8"/>
            <p:cNvSpPr>
              <a:spLocks/>
            </p:cNvSpPr>
            <p:nvPr/>
          </p:nvSpPr>
          <p:spPr bwMode="auto">
            <a:xfrm>
              <a:off x="2088" y="3184"/>
              <a:ext cx="1994" cy="676"/>
            </a:xfrm>
            <a:custGeom>
              <a:avLst/>
              <a:gdLst>
                <a:gd name="T0" fmla="*/ 0 w 3168"/>
                <a:gd name="T1" fmla="*/ 18 h 972"/>
                <a:gd name="T2" fmla="*/ 10 w 3168"/>
                <a:gd name="T3" fmla="*/ 0 h 972"/>
                <a:gd name="T4" fmla="*/ 20 w 3168"/>
                <a:gd name="T5" fmla="*/ 18 h 972"/>
                <a:gd name="T6" fmla="*/ 0 60000 65536"/>
                <a:gd name="T7" fmla="*/ 0 60000 65536"/>
                <a:gd name="T8" fmla="*/ 0 60000 65536"/>
                <a:gd name="T9" fmla="*/ 0 w 3168"/>
                <a:gd name="T10" fmla="*/ 0 h 972"/>
                <a:gd name="T11" fmla="*/ 3168 w 3168"/>
                <a:gd name="T12" fmla="*/ 972 h 9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8" h="972">
                  <a:moveTo>
                    <a:pt x="0" y="972"/>
                  </a:moveTo>
                  <a:cubicBezTo>
                    <a:pt x="264" y="810"/>
                    <a:pt x="1056" y="0"/>
                    <a:pt x="1584" y="0"/>
                  </a:cubicBezTo>
                  <a:cubicBezTo>
                    <a:pt x="2112" y="0"/>
                    <a:pt x="2838" y="770"/>
                    <a:pt x="3168" y="97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1647" name="Freeform 9"/>
            <p:cNvSpPr>
              <a:spLocks/>
            </p:cNvSpPr>
            <p:nvPr/>
          </p:nvSpPr>
          <p:spPr bwMode="auto">
            <a:xfrm>
              <a:off x="4062" y="3578"/>
              <a:ext cx="982" cy="282"/>
            </a:xfrm>
            <a:custGeom>
              <a:avLst/>
              <a:gdLst>
                <a:gd name="T0" fmla="*/ 0 w 3168"/>
                <a:gd name="T1" fmla="*/ 0 h 972"/>
                <a:gd name="T2" fmla="*/ 0 w 3168"/>
                <a:gd name="T3" fmla="*/ 0 h 972"/>
                <a:gd name="T4" fmla="*/ 0 w 3168"/>
                <a:gd name="T5" fmla="*/ 0 h 972"/>
                <a:gd name="T6" fmla="*/ 0 60000 65536"/>
                <a:gd name="T7" fmla="*/ 0 60000 65536"/>
                <a:gd name="T8" fmla="*/ 0 60000 65536"/>
                <a:gd name="T9" fmla="*/ 0 w 3168"/>
                <a:gd name="T10" fmla="*/ 0 h 972"/>
                <a:gd name="T11" fmla="*/ 3168 w 3168"/>
                <a:gd name="T12" fmla="*/ 972 h 9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8" h="972">
                  <a:moveTo>
                    <a:pt x="0" y="972"/>
                  </a:moveTo>
                  <a:cubicBezTo>
                    <a:pt x="264" y="810"/>
                    <a:pt x="1056" y="0"/>
                    <a:pt x="1584" y="0"/>
                  </a:cubicBezTo>
                  <a:cubicBezTo>
                    <a:pt x="2112" y="0"/>
                    <a:pt x="2838" y="770"/>
                    <a:pt x="3168" y="97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21648" name="Freeform 10"/>
            <p:cNvSpPr>
              <a:spLocks/>
            </p:cNvSpPr>
            <p:nvPr/>
          </p:nvSpPr>
          <p:spPr bwMode="auto">
            <a:xfrm>
              <a:off x="1085" y="3578"/>
              <a:ext cx="1025" cy="282"/>
            </a:xfrm>
            <a:custGeom>
              <a:avLst/>
              <a:gdLst>
                <a:gd name="T0" fmla="*/ 0 w 3168"/>
                <a:gd name="T1" fmla="*/ 0 h 972"/>
                <a:gd name="T2" fmla="*/ 0 w 3168"/>
                <a:gd name="T3" fmla="*/ 0 h 972"/>
                <a:gd name="T4" fmla="*/ 0 w 3168"/>
                <a:gd name="T5" fmla="*/ 0 h 972"/>
                <a:gd name="T6" fmla="*/ 0 60000 65536"/>
                <a:gd name="T7" fmla="*/ 0 60000 65536"/>
                <a:gd name="T8" fmla="*/ 0 60000 65536"/>
                <a:gd name="T9" fmla="*/ 0 w 3168"/>
                <a:gd name="T10" fmla="*/ 0 h 972"/>
                <a:gd name="T11" fmla="*/ 3168 w 3168"/>
                <a:gd name="T12" fmla="*/ 972 h 9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8" h="972">
                  <a:moveTo>
                    <a:pt x="0" y="972"/>
                  </a:moveTo>
                  <a:cubicBezTo>
                    <a:pt x="264" y="810"/>
                    <a:pt x="1056" y="0"/>
                    <a:pt x="1584" y="0"/>
                  </a:cubicBezTo>
                  <a:cubicBezTo>
                    <a:pt x="2112" y="0"/>
                    <a:pt x="2838" y="770"/>
                    <a:pt x="3168" y="97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860888" y="936625"/>
            <a:ext cx="830792" cy="8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多缝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干涉</a:t>
            </a:r>
          </a:p>
        </p:txBody>
      </p:sp>
      <p:sp>
        <p:nvSpPr>
          <p:cNvPr id="175116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22693" y="3770312"/>
            <a:ext cx="889000" cy="8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光栅衍射</a:t>
            </a:r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911593" y="2366698"/>
            <a:ext cx="830792" cy="8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>
                <a:latin typeface="黑体" panose="02010609060101010101" pitchFamily="49" charset="-122"/>
                <a:ea typeface="黑体" panose="02010609060101010101" pitchFamily="49" charset="-122"/>
              </a:rPr>
              <a:t>单缝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333">
                <a:latin typeface="黑体" panose="02010609060101010101" pitchFamily="49" charset="-122"/>
                <a:ea typeface="黑体" panose="02010609060101010101" pitchFamily="49" charset="-122"/>
              </a:rPr>
              <a:t>衍射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972594" y="3593045"/>
            <a:ext cx="3057260" cy="832115"/>
            <a:chOff x="1920" y="3183"/>
            <a:chExt cx="2311" cy="629"/>
          </a:xfrm>
        </p:grpSpPr>
        <p:sp>
          <p:nvSpPr>
            <p:cNvPr id="21644" name="Text Box 15"/>
            <p:cNvSpPr txBox="1">
              <a:spLocks noChangeArrowheads="1"/>
            </p:cNvSpPr>
            <p:nvPr/>
          </p:nvSpPr>
          <p:spPr bwMode="auto">
            <a:xfrm>
              <a:off x="3890" y="3183"/>
              <a:ext cx="341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333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缺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333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级</a:t>
              </a:r>
            </a:p>
          </p:txBody>
        </p:sp>
        <p:sp>
          <p:nvSpPr>
            <p:cNvPr id="21645" name="Text Box 16"/>
            <p:cNvSpPr txBox="1">
              <a:spLocks noChangeArrowheads="1"/>
            </p:cNvSpPr>
            <p:nvPr/>
          </p:nvSpPr>
          <p:spPr bwMode="auto">
            <a:xfrm>
              <a:off x="1920" y="3199"/>
              <a:ext cx="341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333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缺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333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级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711854" y="457730"/>
            <a:ext cx="6346032" cy="1637771"/>
            <a:chOff x="967" y="799"/>
            <a:chExt cx="4797" cy="1238"/>
          </a:xfrm>
        </p:grpSpPr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3111" y="799"/>
              <a:ext cx="24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</a:p>
          </p:txBody>
        </p:sp>
        <p:grpSp>
          <p:nvGrpSpPr>
            <p:cNvPr id="21578" name="Group 19"/>
            <p:cNvGrpSpPr>
              <a:grpSpLocks/>
            </p:cNvGrpSpPr>
            <p:nvPr/>
          </p:nvGrpSpPr>
          <p:grpSpPr bwMode="auto">
            <a:xfrm>
              <a:off x="967" y="910"/>
              <a:ext cx="4797" cy="1127"/>
              <a:chOff x="967" y="910"/>
              <a:chExt cx="4797" cy="1127"/>
            </a:xfrm>
          </p:grpSpPr>
          <p:grpSp>
            <p:nvGrpSpPr>
              <p:cNvPr id="21579" name="Group 20"/>
              <p:cNvGrpSpPr>
                <a:grpSpLocks/>
              </p:cNvGrpSpPr>
              <p:nvPr/>
            </p:nvGrpSpPr>
            <p:grpSpPr bwMode="auto">
              <a:xfrm>
                <a:off x="967" y="910"/>
                <a:ext cx="4280" cy="967"/>
                <a:chOff x="976" y="910"/>
                <a:chExt cx="4280" cy="967"/>
              </a:xfrm>
            </p:grpSpPr>
            <p:sp>
              <p:nvSpPr>
                <p:cNvPr id="21581" name="Line 21"/>
                <p:cNvSpPr>
                  <a:spLocks noChangeShapeType="1"/>
                </p:cNvSpPr>
                <p:nvPr/>
              </p:nvSpPr>
              <p:spPr bwMode="auto">
                <a:xfrm>
                  <a:off x="976" y="1866"/>
                  <a:ext cx="42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82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087" y="910"/>
                  <a:ext cx="0" cy="9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83" name="Freeform 23"/>
                <p:cNvSpPr>
                  <a:spLocks/>
                </p:cNvSpPr>
                <p:nvPr/>
              </p:nvSpPr>
              <p:spPr bwMode="auto">
                <a:xfrm>
                  <a:off x="2389" y="1100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84" name="Freeform 24"/>
                <p:cNvSpPr>
                  <a:spLocks/>
                </p:cNvSpPr>
                <p:nvPr/>
              </p:nvSpPr>
              <p:spPr bwMode="auto">
                <a:xfrm>
                  <a:off x="2707" y="1100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85" name="Freeform 25"/>
                <p:cNvSpPr>
                  <a:spLocks/>
                </p:cNvSpPr>
                <p:nvPr/>
              </p:nvSpPr>
              <p:spPr bwMode="auto">
                <a:xfrm>
                  <a:off x="2058" y="1100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86" name="Freeform 26"/>
                <p:cNvSpPr>
                  <a:spLocks/>
                </p:cNvSpPr>
                <p:nvPr/>
              </p:nvSpPr>
              <p:spPr bwMode="auto">
                <a:xfrm>
                  <a:off x="3025" y="1100"/>
                  <a:ext cx="126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87" name="Freeform 27"/>
                <p:cNvSpPr>
                  <a:spLocks/>
                </p:cNvSpPr>
                <p:nvPr/>
              </p:nvSpPr>
              <p:spPr bwMode="auto">
                <a:xfrm>
                  <a:off x="1728" y="1100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88" name="Freeform 28"/>
                <p:cNvSpPr>
                  <a:spLocks/>
                </p:cNvSpPr>
                <p:nvPr/>
              </p:nvSpPr>
              <p:spPr bwMode="auto">
                <a:xfrm>
                  <a:off x="3703" y="1109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89" name="Freeform 29"/>
                <p:cNvSpPr>
                  <a:spLocks/>
                </p:cNvSpPr>
                <p:nvPr/>
              </p:nvSpPr>
              <p:spPr bwMode="auto">
                <a:xfrm>
                  <a:off x="4032" y="1109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90" name="Freeform 30"/>
                <p:cNvSpPr>
                  <a:spLocks/>
                </p:cNvSpPr>
                <p:nvPr/>
              </p:nvSpPr>
              <p:spPr bwMode="auto">
                <a:xfrm>
                  <a:off x="3373" y="1109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91" name="Freeform 31"/>
                <p:cNvSpPr>
                  <a:spLocks/>
                </p:cNvSpPr>
                <p:nvPr/>
              </p:nvSpPr>
              <p:spPr bwMode="auto">
                <a:xfrm>
                  <a:off x="4349" y="1109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92" name="Freeform 32"/>
                <p:cNvSpPr>
                  <a:spLocks/>
                </p:cNvSpPr>
                <p:nvPr/>
              </p:nvSpPr>
              <p:spPr bwMode="auto">
                <a:xfrm>
                  <a:off x="4667" y="1109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93" name="Freeform 33"/>
                <p:cNvSpPr>
                  <a:spLocks/>
                </p:cNvSpPr>
                <p:nvPr/>
              </p:nvSpPr>
              <p:spPr bwMode="auto">
                <a:xfrm>
                  <a:off x="1385" y="1109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94" name="Freeform 34"/>
                <p:cNvSpPr>
                  <a:spLocks/>
                </p:cNvSpPr>
                <p:nvPr/>
              </p:nvSpPr>
              <p:spPr bwMode="auto">
                <a:xfrm>
                  <a:off x="4981" y="1109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95" name="Freeform 35"/>
                <p:cNvSpPr>
                  <a:spLocks/>
                </p:cNvSpPr>
                <p:nvPr/>
              </p:nvSpPr>
              <p:spPr bwMode="auto">
                <a:xfrm>
                  <a:off x="1036" y="1109"/>
                  <a:ext cx="93" cy="768"/>
                </a:xfrm>
                <a:custGeom>
                  <a:avLst/>
                  <a:gdLst>
                    <a:gd name="T0" fmla="*/ 0 w 480"/>
                    <a:gd name="T1" fmla="*/ 13 h 1152"/>
                    <a:gd name="T2" fmla="*/ 0 w 480"/>
                    <a:gd name="T3" fmla="*/ 0 h 1152"/>
                    <a:gd name="T4" fmla="*/ 0 w 480"/>
                    <a:gd name="T5" fmla="*/ 13 h 115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152"/>
                    <a:gd name="T11" fmla="*/ 480 w 480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152">
                      <a:moveTo>
                        <a:pt x="0" y="1152"/>
                      </a:moveTo>
                      <a:cubicBezTo>
                        <a:pt x="40" y="960"/>
                        <a:pt x="160" y="0"/>
                        <a:pt x="240" y="0"/>
                      </a:cubicBezTo>
                      <a:cubicBezTo>
                        <a:pt x="320" y="0"/>
                        <a:pt x="430" y="912"/>
                        <a:pt x="480" y="1152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grpSp>
              <p:nvGrpSpPr>
                <p:cNvPr id="21596" name="Group 36"/>
                <p:cNvGrpSpPr>
                  <a:grpSpLocks/>
                </p:cNvGrpSpPr>
                <p:nvPr/>
              </p:nvGrpSpPr>
              <p:grpSpPr bwMode="auto">
                <a:xfrm>
                  <a:off x="2802" y="1716"/>
                  <a:ext cx="227" cy="140"/>
                  <a:chOff x="2874" y="1320"/>
                  <a:chExt cx="227" cy="140"/>
                </a:xfrm>
              </p:grpSpPr>
              <p:sp>
                <p:nvSpPr>
                  <p:cNvPr id="21641" name="Freeform 37"/>
                  <p:cNvSpPr>
                    <a:spLocks/>
                  </p:cNvSpPr>
                  <p:nvPr/>
                </p:nvSpPr>
                <p:spPr bwMode="auto">
                  <a:xfrm>
                    <a:off x="2874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42" name="Freeform 38"/>
                  <p:cNvSpPr>
                    <a:spLocks/>
                  </p:cNvSpPr>
                  <p:nvPr/>
                </p:nvSpPr>
                <p:spPr bwMode="auto">
                  <a:xfrm>
                    <a:off x="2950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43" name="Freeform 39"/>
                  <p:cNvSpPr>
                    <a:spLocks/>
                  </p:cNvSpPr>
                  <p:nvPr/>
                </p:nvSpPr>
                <p:spPr bwMode="auto">
                  <a:xfrm>
                    <a:off x="3026" y="1320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1597" name="Group 40"/>
                <p:cNvGrpSpPr>
                  <a:grpSpLocks/>
                </p:cNvGrpSpPr>
                <p:nvPr/>
              </p:nvGrpSpPr>
              <p:grpSpPr bwMode="auto">
                <a:xfrm>
                  <a:off x="2488" y="1716"/>
                  <a:ext cx="227" cy="140"/>
                  <a:chOff x="2560" y="1320"/>
                  <a:chExt cx="227" cy="140"/>
                </a:xfrm>
              </p:grpSpPr>
              <p:sp>
                <p:nvSpPr>
                  <p:cNvPr id="21638" name="Freeform 41"/>
                  <p:cNvSpPr>
                    <a:spLocks/>
                  </p:cNvSpPr>
                  <p:nvPr/>
                </p:nvSpPr>
                <p:spPr bwMode="auto">
                  <a:xfrm>
                    <a:off x="2560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39" name="Freeform 42"/>
                  <p:cNvSpPr>
                    <a:spLocks/>
                  </p:cNvSpPr>
                  <p:nvPr/>
                </p:nvSpPr>
                <p:spPr bwMode="auto">
                  <a:xfrm>
                    <a:off x="2636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40" name="Freeform 43"/>
                  <p:cNvSpPr>
                    <a:spLocks/>
                  </p:cNvSpPr>
                  <p:nvPr/>
                </p:nvSpPr>
                <p:spPr bwMode="auto">
                  <a:xfrm>
                    <a:off x="2712" y="1320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1598" name="Group 44"/>
                <p:cNvGrpSpPr>
                  <a:grpSpLocks/>
                </p:cNvGrpSpPr>
                <p:nvPr/>
              </p:nvGrpSpPr>
              <p:grpSpPr bwMode="auto">
                <a:xfrm>
                  <a:off x="2160" y="1717"/>
                  <a:ext cx="227" cy="140"/>
                  <a:chOff x="2232" y="1321"/>
                  <a:chExt cx="227" cy="140"/>
                </a:xfrm>
              </p:grpSpPr>
              <p:sp>
                <p:nvSpPr>
                  <p:cNvPr id="21635" name="Freeform 45"/>
                  <p:cNvSpPr>
                    <a:spLocks/>
                  </p:cNvSpPr>
                  <p:nvPr/>
                </p:nvSpPr>
                <p:spPr bwMode="auto">
                  <a:xfrm>
                    <a:off x="2232" y="1321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36" name="Freeform 46"/>
                  <p:cNvSpPr>
                    <a:spLocks/>
                  </p:cNvSpPr>
                  <p:nvPr/>
                </p:nvSpPr>
                <p:spPr bwMode="auto">
                  <a:xfrm>
                    <a:off x="2308" y="1321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37" name="Freeform 47"/>
                  <p:cNvSpPr>
                    <a:spLocks/>
                  </p:cNvSpPr>
                  <p:nvPr/>
                </p:nvSpPr>
                <p:spPr bwMode="auto">
                  <a:xfrm>
                    <a:off x="2384" y="1321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1599" name="Group 48"/>
                <p:cNvGrpSpPr>
                  <a:grpSpLocks/>
                </p:cNvGrpSpPr>
                <p:nvPr/>
              </p:nvGrpSpPr>
              <p:grpSpPr bwMode="auto">
                <a:xfrm>
                  <a:off x="1828" y="1716"/>
                  <a:ext cx="227" cy="140"/>
                  <a:chOff x="1912" y="1320"/>
                  <a:chExt cx="227" cy="140"/>
                </a:xfrm>
              </p:grpSpPr>
              <p:sp>
                <p:nvSpPr>
                  <p:cNvPr id="21632" name="Freeform 49"/>
                  <p:cNvSpPr>
                    <a:spLocks/>
                  </p:cNvSpPr>
                  <p:nvPr/>
                </p:nvSpPr>
                <p:spPr bwMode="auto">
                  <a:xfrm>
                    <a:off x="1912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33" name="Freeform 50"/>
                  <p:cNvSpPr>
                    <a:spLocks/>
                  </p:cNvSpPr>
                  <p:nvPr/>
                </p:nvSpPr>
                <p:spPr bwMode="auto">
                  <a:xfrm>
                    <a:off x="1988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34" name="Freeform 51"/>
                  <p:cNvSpPr>
                    <a:spLocks/>
                  </p:cNvSpPr>
                  <p:nvPr/>
                </p:nvSpPr>
                <p:spPr bwMode="auto">
                  <a:xfrm>
                    <a:off x="2064" y="1320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1600" name="Group 52"/>
                <p:cNvGrpSpPr>
                  <a:grpSpLocks/>
                </p:cNvGrpSpPr>
                <p:nvPr/>
              </p:nvGrpSpPr>
              <p:grpSpPr bwMode="auto">
                <a:xfrm>
                  <a:off x="1489" y="1716"/>
                  <a:ext cx="227" cy="140"/>
                  <a:chOff x="1573" y="1320"/>
                  <a:chExt cx="227" cy="140"/>
                </a:xfrm>
              </p:grpSpPr>
              <p:sp>
                <p:nvSpPr>
                  <p:cNvPr id="21629" name="Freeform 53"/>
                  <p:cNvSpPr>
                    <a:spLocks/>
                  </p:cNvSpPr>
                  <p:nvPr/>
                </p:nvSpPr>
                <p:spPr bwMode="auto">
                  <a:xfrm>
                    <a:off x="1573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30" name="Freeform 54"/>
                  <p:cNvSpPr>
                    <a:spLocks/>
                  </p:cNvSpPr>
                  <p:nvPr/>
                </p:nvSpPr>
                <p:spPr bwMode="auto">
                  <a:xfrm>
                    <a:off x="1649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31" name="Freeform 55"/>
                  <p:cNvSpPr>
                    <a:spLocks/>
                  </p:cNvSpPr>
                  <p:nvPr/>
                </p:nvSpPr>
                <p:spPr bwMode="auto">
                  <a:xfrm>
                    <a:off x="1725" y="1320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1601" name="Group 56"/>
                <p:cNvGrpSpPr>
                  <a:grpSpLocks/>
                </p:cNvGrpSpPr>
                <p:nvPr/>
              </p:nvGrpSpPr>
              <p:grpSpPr bwMode="auto">
                <a:xfrm>
                  <a:off x="1140" y="1716"/>
                  <a:ext cx="227" cy="140"/>
                  <a:chOff x="1212" y="1320"/>
                  <a:chExt cx="227" cy="140"/>
                </a:xfrm>
              </p:grpSpPr>
              <p:sp>
                <p:nvSpPr>
                  <p:cNvPr id="21626" name="Freeform 57"/>
                  <p:cNvSpPr>
                    <a:spLocks/>
                  </p:cNvSpPr>
                  <p:nvPr/>
                </p:nvSpPr>
                <p:spPr bwMode="auto">
                  <a:xfrm>
                    <a:off x="1212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27" name="Freeform 58"/>
                  <p:cNvSpPr>
                    <a:spLocks/>
                  </p:cNvSpPr>
                  <p:nvPr/>
                </p:nvSpPr>
                <p:spPr bwMode="auto">
                  <a:xfrm>
                    <a:off x="1288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28" name="Freeform 59"/>
                  <p:cNvSpPr>
                    <a:spLocks/>
                  </p:cNvSpPr>
                  <p:nvPr/>
                </p:nvSpPr>
                <p:spPr bwMode="auto">
                  <a:xfrm>
                    <a:off x="1364" y="1320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1602" name="Group 60"/>
                <p:cNvGrpSpPr>
                  <a:grpSpLocks/>
                </p:cNvGrpSpPr>
                <p:nvPr/>
              </p:nvGrpSpPr>
              <p:grpSpPr bwMode="auto">
                <a:xfrm>
                  <a:off x="3152" y="1716"/>
                  <a:ext cx="227" cy="140"/>
                  <a:chOff x="3224" y="1320"/>
                  <a:chExt cx="227" cy="140"/>
                </a:xfrm>
              </p:grpSpPr>
              <p:sp>
                <p:nvSpPr>
                  <p:cNvPr id="21623" name="Freeform 61"/>
                  <p:cNvSpPr>
                    <a:spLocks/>
                  </p:cNvSpPr>
                  <p:nvPr/>
                </p:nvSpPr>
                <p:spPr bwMode="auto">
                  <a:xfrm>
                    <a:off x="3224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24" name="Freeform 62"/>
                  <p:cNvSpPr>
                    <a:spLocks/>
                  </p:cNvSpPr>
                  <p:nvPr/>
                </p:nvSpPr>
                <p:spPr bwMode="auto">
                  <a:xfrm>
                    <a:off x="3300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25" name="Freeform 63"/>
                  <p:cNvSpPr>
                    <a:spLocks/>
                  </p:cNvSpPr>
                  <p:nvPr/>
                </p:nvSpPr>
                <p:spPr bwMode="auto">
                  <a:xfrm>
                    <a:off x="3376" y="1320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1603" name="Group 64"/>
                <p:cNvGrpSpPr>
                  <a:grpSpLocks/>
                </p:cNvGrpSpPr>
                <p:nvPr/>
              </p:nvGrpSpPr>
              <p:grpSpPr bwMode="auto">
                <a:xfrm>
                  <a:off x="3481" y="1716"/>
                  <a:ext cx="227" cy="140"/>
                  <a:chOff x="3553" y="1320"/>
                  <a:chExt cx="227" cy="140"/>
                </a:xfrm>
              </p:grpSpPr>
              <p:sp>
                <p:nvSpPr>
                  <p:cNvPr id="21620" name="Freeform 65"/>
                  <p:cNvSpPr>
                    <a:spLocks/>
                  </p:cNvSpPr>
                  <p:nvPr/>
                </p:nvSpPr>
                <p:spPr bwMode="auto">
                  <a:xfrm>
                    <a:off x="3553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21" name="Freeform 66"/>
                  <p:cNvSpPr>
                    <a:spLocks/>
                  </p:cNvSpPr>
                  <p:nvPr/>
                </p:nvSpPr>
                <p:spPr bwMode="auto">
                  <a:xfrm>
                    <a:off x="3629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22" name="Freeform 67"/>
                  <p:cNvSpPr>
                    <a:spLocks/>
                  </p:cNvSpPr>
                  <p:nvPr/>
                </p:nvSpPr>
                <p:spPr bwMode="auto">
                  <a:xfrm>
                    <a:off x="3705" y="1320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1604" name="Group 68"/>
                <p:cNvGrpSpPr>
                  <a:grpSpLocks/>
                </p:cNvGrpSpPr>
                <p:nvPr/>
              </p:nvGrpSpPr>
              <p:grpSpPr bwMode="auto">
                <a:xfrm>
                  <a:off x="3800" y="1716"/>
                  <a:ext cx="227" cy="140"/>
                  <a:chOff x="3872" y="1320"/>
                  <a:chExt cx="227" cy="140"/>
                </a:xfrm>
              </p:grpSpPr>
              <p:sp>
                <p:nvSpPr>
                  <p:cNvPr id="21617" name="Freeform 69"/>
                  <p:cNvSpPr>
                    <a:spLocks/>
                  </p:cNvSpPr>
                  <p:nvPr/>
                </p:nvSpPr>
                <p:spPr bwMode="auto">
                  <a:xfrm>
                    <a:off x="3872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18" name="Freeform 70"/>
                  <p:cNvSpPr>
                    <a:spLocks/>
                  </p:cNvSpPr>
                  <p:nvPr/>
                </p:nvSpPr>
                <p:spPr bwMode="auto">
                  <a:xfrm>
                    <a:off x="3948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19" name="Freeform 71"/>
                  <p:cNvSpPr>
                    <a:spLocks/>
                  </p:cNvSpPr>
                  <p:nvPr/>
                </p:nvSpPr>
                <p:spPr bwMode="auto">
                  <a:xfrm>
                    <a:off x="4024" y="1320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1605" name="Group 72"/>
                <p:cNvGrpSpPr>
                  <a:grpSpLocks/>
                </p:cNvGrpSpPr>
                <p:nvPr/>
              </p:nvGrpSpPr>
              <p:grpSpPr bwMode="auto">
                <a:xfrm>
                  <a:off x="4129" y="1717"/>
                  <a:ext cx="227" cy="140"/>
                  <a:chOff x="4201" y="1321"/>
                  <a:chExt cx="227" cy="140"/>
                </a:xfrm>
              </p:grpSpPr>
              <p:sp>
                <p:nvSpPr>
                  <p:cNvPr id="21614" name="Freeform 73"/>
                  <p:cNvSpPr>
                    <a:spLocks/>
                  </p:cNvSpPr>
                  <p:nvPr/>
                </p:nvSpPr>
                <p:spPr bwMode="auto">
                  <a:xfrm>
                    <a:off x="4201" y="1321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15" name="Freeform 74"/>
                  <p:cNvSpPr>
                    <a:spLocks/>
                  </p:cNvSpPr>
                  <p:nvPr/>
                </p:nvSpPr>
                <p:spPr bwMode="auto">
                  <a:xfrm>
                    <a:off x="4277" y="1321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16" name="Freeform 75"/>
                  <p:cNvSpPr>
                    <a:spLocks/>
                  </p:cNvSpPr>
                  <p:nvPr/>
                </p:nvSpPr>
                <p:spPr bwMode="auto">
                  <a:xfrm>
                    <a:off x="4353" y="1321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1606" name="Group 76"/>
                <p:cNvGrpSpPr>
                  <a:grpSpLocks/>
                </p:cNvGrpSpPr>
                <p:nvPr/>
              </p:nvGrpSpPr>
              <p:grpSpPr bwMode="auto">
                <a:xfrm>
                  <a:off x="4446" y="1716"/>
                  <a:ext cx="227" cy="140"/>
                  <a:chOff x="4518" y="1320"/>
                  <a:chExt cx="227" cy="140"/>
                </a:xfrm>
              </p:grpSpPr>
              <p:sp>
                <p:nvSpPr>
                  <p:cNvPr id="21611" name="Freeform 77"/>
                  <p:cNvSpPr>
                    <a:spLocks/>
                  </p:cNvSpPr>
                  <p:nvPr/>
                </p:nvSpPr>
                <p:spPr bwMode="auto">
                  <a:xfrm>
                    <a:off x="4518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12" name="Freeform 78"/>
                  <p:cNvSpPr>
                    <a:spLocks/>
                  </p:cNvSpPr>
                  <p:nvPr/>
                </p:nvSpPr>
                <p:spPr bwMode="auto">
                  <a:xfrm>
                    <a:off x="4594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13" name="Freeform 79"/>
                  <p:cNvSpPr>
                    <a:spLocks/>
                  </p:cNvSpPr>
                  <p:nvPr/>
                </p:nvSpPr>
                <p:spPr bwMode="auto">
                  <a:xfrm>
                    <a:off x="4670" y="1320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grpSp>
              <p:nvGrpSpPr>
                <p:cNvPr id="21607" name="Group 80"/>
                <p:cNvGrpSpPr>
                  <a:grpSpLocks/>
                </p:cNvGrpSpPr>
                <p:nvPr/>
              </p:nvGrpSpPr>
              <p:grpSpPr bwMode="auto">
                <a:xfrm>
                  <a:off x="4771" y="1716"/>
                  <a:ext cx="227" cy="140"/>
                  <a:chOff x="4843" y="1320"/>
                  <a:chExt cx="227" cy="140"/>
                </a:xfrm>
              </p:grpSpPr>
              <p:sp>
                <p:nvSpPr>
                  <p:cNvPr id="21608" name="Freeform 81"/>
                  <p:cNvSpPr>
                    <a:spLocks/>
                  </p:cNvSpPr>
                  <p:nvPr/>
                </p:nvSpPr>
                <p:spPr bwMode="auto">
                  <a:xfrm>
                    <a:off x="4843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09" name="Freeform 82"/>
                  <p:cNvSpPr>
                    <a:spLocks/>
                  </p:cNvSpPr>
                  <p:nvPr/>
                </p:nvSpPr>
                <p:spPr bwMode="auto">
                  <a:xfrm>
                    <a:off x="4919" y="1320"/>
                    <a:ext cx="76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610" name="Freeform 83"/>
                  <p:cNvSpPr>
                    <a:spLocks/>
                  </p:cNvSpPr>
                  <p:nvPr/>
                </p:nvSpPr>
                <p:spPr bwMode="auto">
                  <a:xfrm>
                    <a:off x="4995" y="1320"/>
                    <a:ext cx="75" cy="14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</p:grpSp>
          <p:graphicFrame>
            <p:nvGraphicFramePr>
              <p:cNvPr id="21580" name="Object 84"/>
              <p:cNvGraphicFramePr>
                <a:graphicFrameLocks noChangeAspect="1"/>
              </p:cNvGraphicFramePr>
              <p:nvPr/>
            </p:nvGraphicFramePr>
            <p:xfrm>
              <a:off x="5239" y="1706"/>
              <a:ext cx="525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266702" imgH="123900" progId="Equation.3">
                      <p:embed/>
                    </p:oleObj>
                  </mc:Choice>
                  <mc:Fallback>
                    <p:oleObj name="公式" r:id="rId3" imgW="266702" imgH="123900" progId="Equation.3">
                      <p:embed/>
                      <p:pic>
                        <p:nvPicPr>
                          <p:cNvPr id="2158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9" y="1706"/>
                            <a:ext cx="525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0" name="Group 85"/>
          <p:cNvGrpSpPr>
            <a:grpSpLocks/>
          </p:cNvGrpSpPr>
          <p:nvPr/>
        </p:nvGrpSpPr>
        <p:grpSpPr bwMode="auto">
          <a:xfrm>
            <a:off x="1722438" y="1837532"/>
            <a:ext cx="6301053" cy="1561042"/>
            <a:chOff x="975" y="1842"/>
            <a:chExt cx="4763" cy="1180"/>
          </a:xfrm>
        </p:grpSpPr>
        <p:sp>
          <p:nvSpPr>
            <p:cNvPr id="175190" name="Text Box 86"/>
            <p:cNvSpPr txBox="1">
              <a:spLocks noChangeArrowheads="1"/>
            </p:cNvSpPr>
            <p:nvPr/>
          </p:nvSpPr>
          <p:spPr bwMode="auto">
            <a:xfrm>
              <a:off x="3111" y="1842"/>
              <a:ext cx="24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</a:p>
          </p:txBody>
        </p:sp>
        <p:grpSp>
          <p:nvGrpSpPr>
            <p:cNvPr id="21568" name="Group 87"/>
            <p:cNvGrpSpPr>
              <a:grpSpLocks/>
            </p:cNvGrpSpPr>
            <p:nvPr/>
          </p:nvGrpSpPr>
          <p:grpSpPr bwMode="auto">
            <a:xfrm>
              <a:off x="975" y="1943"/>
              <a:ext cx="4763" cy="1079"/>
              <a:chOff x="975" y="1943"/>
              <a:chExt cx="4763" cy="1079"/>
            </a:xfrm>
          </p:grpSpPr>
          <p:grpSp>
            <p:nvGrpSpPr>
              <p:cNvPr id="21569" name="Group 88"/>
              <p:cNvGrpSpPr>
                <a:grpSpLocks/>
              </p:cNvGrpSpPr>
              <p:nvPr/>
            </p:nvGrpSpPr>
            <p:grpSpPr bwMode="auto">
              <a:xfrm>
                <a:off x="975" y="1943"/>
                <a:ext cx="4253" cy="905"/>
                <a:chOff x="1056" y="1560"/>
                <a:chExt cx="4253" cy="905"/>
              </a:xfrm>
            </p:grpSpPr>
            <p:sp>
              <p:nvSpPr>
                <p:cNvPr id="21571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159" y="1560"/>
                  <a:ext cx="0" cy="90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sp>
              <p:nvSpPr>
                <p:cNvPr id="21572" name="Line 90"/>
                <p:cNvSpPr>
                  <a:spLocks noChangeShapeType="1"/>
                </p:cNvSpPr>
                <p:nvPr/>
              </p:nvSpPr>
              <p:spPr bwMode="auto">
                <a:xfrm>
                  <a:off x="1056" y="2460"/>
                  <a:ext cx="425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grpSp>
              <p:nvGrpSpPr>
                <p:cNvPr id="21573" name="Group 91"/>
                <p:cNvGrpSpPr>
                  <a:grpSpLocks/>
                </p:cNvGrpSpPr>
                <p:nvPr/>
              </p:nvGrpSpPr>
              <p:grpSpPr bwMode="auto">
                <a:xfrm>
                  <a:off x="1157" y="1773"/>
                  <a:ext cx="3959" cy="680"/>
                  <a:chOff x="648" y="3065"/>
                  <a:chExt cx="4344" cy="823"/>
                </a:xfrm>
              </p:grpSpPr>
              <p:sp>
                <p:nvSpPr>
                  <p:cNvPr id="21574" name="Freeform 92"/>
                  <p:cNvSpPr>
                    <a:spLocks/>
                  </p:cNvSpPr>
                  <p:nvPr/>
                </p:nvSpPr>
                <p:spPr bwMode="auto">
                  <a:xfrm>
                    <a:off x="1749" y="3065"/>
                    <a:ext cx="2187" cy="823"/>
                  </a:xfrm>
                  <a:custGeom>
                    <a:avLst/>
                    <a:gdLst>
                      <a:gd name="T0" fmla="*/ 0 w 3168"/>
                      <a:gd name="T1" fmla="*/ 157 h 972"/>
                      <a:gd name="T2" fmla="*/ 27 w 3168"/>
                      <a:gd name="T3" fmla="*/ 0 h 972"/>
                      <a:gd name="T4" fmla="*/ 54 w 3168"/>
                      <a:gd name="T5" fmla="*/ 157 h 972"/>
                      <a:gd name="T6" fmla="*/ 0 60000 65536"/>
                      <a:gd name="T7" fmla="*/ 0 60000 65536"/>
                      <a:gd name="T8" fmla="*/ 0 60000 65536"/>
                      <a:gd name="T9" fmla="*/ 0 w 3168"/>
                      <a:gd name="T10" fmla="*/ 0 h 972"/>
                      <a:gd name="T11" fmla="*/ 3168 w 3168"/>
                      <a:gd name="T12" fmla="*/ 972 h 9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68" h="972">
                        <a:moveTo>
                          <a:pt x="0" y="972"/>
                        </a:moveTo>
                        <a:cubicBezTo>
                          <a:pt x="264" y="810"/>
                          <a:pt x="1056" y="0"/>
                          <a:pt x="1584" y="0"/>
                        </a:cubicBezTo>
                        <a:cubicBezTo>
                          <a:pt x="2112" y="0"/>
                          <a:pt x="2838" y="770"/>
                          <a:pt x="3168" y="97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75" name="Freeform 93"/>
                  <p:cNvSpPr>
                    <a:spLocks/>
                  </p:cNvSpPr>
                  <p:nvPr/>
                </p:nvSpPr>
                <p:spPr bwMode="auto">
                  <a:xfrm>
                    <a:off x="3914" y="3545"/>
                    <a:ext cx="1078" cy="343"/>
                  </a:xfrm>
                  <a:custGeom>
                    <a:avLst/>
                    <a:gdLst>
                      <a:gd name="T0" fmla="*/ 0 w 3168"/>
                      <a:gd name="T1" fmla="*/ 0 h 972"/>
                      <a:gd name="T2" fmla="*/ 0 w 3168"/>
                      <a:gd name="T3" fmla="*/ 0 h 972"/>
                      <a:gd name="T4" fmla="*/ 0 w 3168"/>
                      <a:gd name="T5" fmla="*/ 0 h 972"/>
                      <a:gd name="T6" fmla="*/ 0 60000 65536"/>
                      <a:gd name="T7" fmla="*/ 0 60000 65536"/>
                      <a:gd name="T8" fmla="*/ 0 60000 65536"/>
                      <a:gd name="T9" fmla="*/ 0 w 3168"/>
                      <a:gd name="T10" fmla="*/ 0 h 972"/>
                      <a:gd name="T11" fmla="*/ 3168 w 3168"/>
                      <a:gd name="T12" fmla="*/ 972 h 9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68" h="972">
                        <a:moveTo>
                          <a:pt x="0" y="972"/>
                        </a:moveTo>
                        <a:cubicBezTo>
                          <a:pt x="264" y="810"/>
                          <a:pt x="1056" y="0"/>
                          <a:pt x="1584" y="0"/>
                        </a:cubicBezTo>
                        <a:cubicBezTo>
                          <a:pt x="2112" y="0"/>
                          <a:pt x="2838" y="770"/>
                          <a:pt x="3168" y="97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76" name="Freeform 94"/>
                  <p:cNvSpPr>
                    <a:spLocks/>
                  </p:cNvSpPr>
                  <p:nvPr/>
                </p:nvSpPr>
                <p:spPr bwMode="auto">
                  <a:xfrm>
                    <a:off x="648" y="3545"/>
                    <a:ext cx="1125" cy="343"/>
                  </a:xfrm>
                  <a:custGeom>
                    <a:avLst/>
                    <a:gdLst>
                      <a:gd name="T0" fmla="*/ 0 w 3168"/>
                      <a:gd name="T1" fmla="*/ 0 h 972"/>
                      <a:gd name="T2" fmla="*/ 0 w 3168"/>
                      <a:gd name="T3" fmla="*/ 0 h 972"/>
                      <a:gd name="T4" fmla="*/ 0 w 3168"/>
                      <a:gd name="T5" fmla="*/ 0 h 972"/>
                      <a:gd name="T6" fmla="*/ 0 60000 65536"/>
                      <a:gd name="T7" fmla="*/ 0 60000 65536"/>
                      <a:gd name="T8" fmla="*/ 0 60000 65536"/>
                      <a:gd name="T9" fmla="*/ 0 w 3168"/>
                      <a:gd name="T10" fmla="*/ 0 h 972"/>
                      <a:gd name="T11" fmla="*/ 3168 w 3168"/>
                      <a:gd name="T12" fmla="*/ 972 h 9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68" h="972">
                        <a:moveTo>
                          <a:pt x="0" y="972"/>
                        </a:moveTo>
                        <a:cubicBezTo>
                          <a:pt x="264" y="810"/>
                          <a:pt x="1056" y="0"/>
                          <a:pt x="1584" y="0"/>
                        </a:cubicBezTo>
                        <a:cubicBezTo>
                          <a:pt x="2112" y="0"/>
                          <a:pt x="2838" y="770"/>
                          <a:pt x="3168" y="97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</p:grpSp>
          <p:graphicFrame>
            <p:nvGraphicFramePr>
              <p:cNvPr id="21570" name="Object 95"/>
              <p:cNvGraphicFramePr>
                <a:graphicFrameLocks noChangeAspect="1"/>
              </p:cNvGraphicFramePr>
              <p:nvPr/>
            </p:nvGraphicFramePr>
            <p:xfrm>
              <a:off x="5213" y="2691"/>
              <a:ext cx="525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266702" imgH="123900" progId="Equation.3">
                      <p:embed/>
                    </p:oleObj>
                  </mc:Choice>
                  <mc:Fallback>
                    <p:oleObj name="公式" r:id="rId5" imgW="266702" imgH="123900" progId="Equation.3">
                      <p:embed/>
                      <p:pic>
                        <p:nvPicPr>
                          <p:cNvPr id="21570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3" y="2691"/>
                            <a:ext cx="525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" name="Group 96"/>
          <p:cNvGrpSpPr>
            <a:grpSpLocks/>
          </p:cNvGrpSpPr>
          <p:nvPr/>
        </p:nvGrpSpPr>
        <p:grpSpPr bwMode="auto">
          <a:xfrm>
            <a:off x="1722438" y="3099594"/>
            <a:ext cx="6274594" cy="1738313"/>
            <a:chOff x="975" y="2796"/>
            <a:chExt cx="4743" cy="1314"/>
          </a:xfrm>
        </p:grpSpPr>
        <p:sp>
          <p:nvSpPr>
            <p:cNvPr id="175201" name="Text Box 97"/>
            <p:cNvSpPr txBox="1">
              <a:spLocks noChangeArrowheads="1"/>
            </p:cNvSpPr>
            <p:nvPr/>
          </p:nvSpPr>
          <p:spPr bwMode="auto">
            <a:xfrm>
              <a:off x="3123" y="2796"/>
              <a:ext cx="24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</a:p>
          </p:txBody>
        </p:sp>
        <p:grpSp>
          <p:nvGrpSpPr>
            <p:cNvPr id="21516" name="Group 98"/>
            <p:cNvGrpSpPr>
              <a:grpSpLocks/>
            </p:cNvGrpSpPr>
            <p:nvPr/>
          </p:nvGrpSpPr>
          <p:grpSpPr bwMode="auto">
            <a:xfrm>
              <a:off x="975" y="2908"/>
              <a:ext cx="4743" cy="1202"/>
              <a:chOff x="975" y="2908"/>
              <a:chExt cx="4743" cy="1202"/>
            </a:xfrm>
          </p:grpSpPr>
          <p:grpSp>
            <p:nvGrpSpPr>
              <p:cNvPr id="21517" name="Group 99"/>
              <p:cNvGrpSpPr>
                <a:grpSpLocks/>
              </p:cNvGrpSpPr>
              <p:nvPr/>
            </p:nvGrpSpPr>
            <p:grpSpPr bwMode="auto">
              <a:xfrm>
                <a:off x="975" y="2908"/>
                <a:ext cx="4239" cy="1062"/>
                <a:chOff x="972" y="2959"/>
                <a:chExt cx="4239" cy="909"/>
              </a:xfrm>
            </p:grpSpPr>
            <p:sp>
              <p:nvSpPr>
                <p:cNvPr id="21519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3086" y="2959"/>
                  <a:ext cx="0" cy="90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  <p:grpSp>
              <p:nvGrpSpPr>
                <p:cNvPr id="21520" name="Group 101"/>
                <p:cNvGrpSpPr>
                  <a:grpSpLocks/>
                </p:cNvGrpSpPr>
                <p:nvPr/>
              </p:nvGrpSpPr>
              <p:grpSpPr bwMode="auto">
                <a:xfrm>
                  <a:off x="1172" y="3199"/>
                  <a:ext cx="3776" cy="669"/>
                  <a:chOff x="1172" y="3199"/>
                  <a:chExt cx="3776" cy="669"/>
                </a:xfrm>
              </p:grpSpPr>
              <p:sp>
                <p:nvSpPr>
                  <p:cNvPr id="21522" name="Freeform 102"/>
                  <p:cNvSpPr>
                    <a:spLocks/>
                  </p:cNvSpPr>
                  <p:nvPr/>
                </p:nvSpPr>
                <p:spPr bwMode="auto">
                  <a:xfrm>
                    <a:off x="2389" y="3570"/>
                    <a:ext cx="91" cy="287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23" name="Freeform 103"/>
                  <p:cNvSpPr>
                    <a:spLocks/>
                  </p:cNvSpPr>
                  <p:nvPr/>
                </p:nvSpPr>
                <p:spPr bwMode="auto">
                  <a:xfrm>
                    <a:off x="2714" y="3329"/>
                    <a:ext cx="92" cy="52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24" name="Freeform 104"/>
                  <p:cNvSpPr>
                    <a:spLocks/>
                  </p:cNvSpPr>
                  <p:nvPr/>
                </p:nvSpPr>
                <p:spPr bwMode="auto">
                  <a:xfrm>
                    <a:off x="2165" y="3779"/>
                    <a:ext cx="70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25" name="Freeform 105"/>
                  <p:cNvSpPr>
                    <a:spLocks/>
                  </p:cNvSpPr>
                  <p:nvPr/>
                </p:nvSpPr>
                <p:spPr bwMode="auto">
                  <a:xfrm>
                    <a:off x="2235" y="3779"/>
                    <a:ext cx="69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26" name="Freeform 106"/>
                  <p:cNvSpPr>
                    <a:spLocks/>
                  </p:cNvSpPr>
                  <p:nvPr/>
                </p:nvSpPr>
                <p:spPr bwMode="auto">
                  <a:xfrm>
                    <a:off x="2304" y="3779"/>
                    <a:ext cx="70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27" name="Freeform 107"/>
                  <p:cNvSpPr>
                    <a:spLocks/>
                  </p:cNvSpPr>
                  <p:nvPr/>
                </p:nvSpPr>
                <p:spPr bwMode="auto">
                  <a:xfrm>
                    <a:off x="3026" y="3199"/>
                    <a:ext cx="125" cy="669"/>
                  </a:xfrm>
                  <a:custGeom>
                    <a:avLst/>
                    <a:gdLst>
                      <a:gd name="T0" fmla="*/ 0 w 480"/>
                      <a:gd name="T1" fmla="*/ 3 h 1152"/>
                      <a:gd name="T2" fmla="*/ 0 w 480"/>
                      <a:gd name="T3" fmla="*/ 0 h 1152"/>
                      <a:gd name="T4" fmla="*/ 0 w 480"/>
                      <a:gd name="T5" fmla="*/ 3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28" name="Freeform 108"/>
                  <p:cNvSpPr>
                    <a:spLocks/>
                  </p:cNvSpPr>
                  <p:nvPr/>
                </p:nvSpPr>
                <p:spPr bwMode="auto">
                  <a:xfrm>
                    <a:off x="3704" y="3574"/>
                    <a:ext cx="93" cy="2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29" name="Freeform 109"/>
                  <p:cNvSpPr>
                    <a:spLocks/>
                  </p:cNvSpPr>
                  <p:nvPr/>
                </p:nvSpPr>
                <p:spPr bwMode="auto">
                  <a:xfrm>
                    <a:off x="2492" y="3759"/>
                    <a:ext cx="66" cy="95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30" name="Freeform 110"/>
                  <p:cNvSpPr>
                    <a:spLocks/>
                  </p:cNvSpPr>
                  <p:nvPr/>
                </p:nvSpPr>
                <p:spPr bwMode="auto">
                  <a:xfrm>
                    <a:off x="2558" y="3759"/>
                    <a:ext cx="65" cy="95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31" name="Freeform 111"/>
                  <p:cNvSpPr>
                    <a:spLocks/>
                  </p:cNvSpPr>
                  <p:nvPr/>
                </p:nvSpPr>
                <p:spPr bwMode="auto">
                  <a:xfrm>
                    <a:off x="2634" y="3759"/>
                    <a:ext cx="65" cy="95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32" name="Freeform 112"/>
                  <p:cNvSpPr>
                    <a:spLocks/>
                  </p:cNvSpPr>
                  <p:nvPr/>
                </p:nvSpPr>
                <p:spPr bwMode="auto">
                  <a:xfrm>
                    <a:off x="3477" y="3768"/>
                    <a:ext cx="78" cy="95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33" name="Freeform 113"/>
                  <p:cNvSpPr>
                    <a:spLocks/>
                  </p:cNvSpPr>
                  <p:nvPr/>
                </p:nvSpPr>
                <p:spPr bwMode="auto">
                  <a:xfrm>
                    <a:off x="3555" y="3768"/>
                    <a:ext cx="75" cy="95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34" name="Freeform 114"/>
                  <p:cNvSpPr>
                    <a:spLocks/>
                  </p:cNvSpPr>
                  <p:nvPr/>
                </p:nvSpPr>
                <p:spPr bwMode="auto">
                  <a:xfrm>
                    <a:off x="3630" y="3768"/>
                    <a:ext cx="77" cy="95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35" name="Freeform 115"/>
                  <p:cNvSpPr>
                    <a:spLocks/>
                  </p:cNvSpPr>
                  <p:nvPr/>
                </p:nvSpPr>
                <p:spPr bwMode="auto">
                  <a:xfrm>
                    <a:off x="3373" y="3337"/>
                    <a:ext cx="94" cy="527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36" name="Freeform 116"/>
                  <p:cNvSpPr>
                    <a:spLocks/>
                  </p:cNvSpPr>
                  <p:nvPr/>
                </p:nvSpPr>
                <p:spPr bwMode="auto">
                  <a:xfrm>
                    <a:off x="3802" y="3786"/>
                    <a:ext cx="70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37" name="Freeform 117"/>
                  <p:cNvSpPr>
                    <a:spLocks/>
                  </p:cNvSpPr>
                  <p:nvPr/>
                </p:nvSpPr>
                <p:spPr bwMode="auto">
                  <a:xfrm>
                    <a:off x="3872" y="3786"/>
                    <a:ext cx="71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38" name="Freeform 118"/>
                  <p:cNvSpPr>
                    <a:spLocks/>
                  </p:cNvSpPr>
                  <p:nvPr/>
                </p:nvSpPr>
                <p:spPr bwMode="auto">
                  <a:xfrm>
                    <a:off x="3930" y="3786"/>
                    <a:ext cx="71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39" name="Freeform 119"/>
                  <p:cNvSpPr>
                    <a:spLocks/>
                  </p:cNvSpPr>
                  <p:nvPr/>
                </p:nvSpPr>
                <p:spPr bwMode="auto">
                  <a:xfrm>
                    <a:off x="4146" y="3786"/>
                    <a:ext cx="63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40" name="Freeform 120"/>
                  <p:cNvSpPr>
                    <a:spLocks/>
                  </p:cNvSpPr>
                  <p:nvPr/>
                </p:nvSpPr>
                <p:spPr bwMode="auto">
                  <a:xfrm>
                    <a:off x="4209" y="3786"/>
                    <a:ext cx="62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41" name="Freeform 121"/>
                  <p:cNvSpPr>
                    <a:spLocks/>
                  </p:cNvSpPr>
                  <p:nvPr/>
                </p:nvSpPr>
                <p:spPr bwMode="auto">
                  <a:xfrm>
                    <a:off x="4271" y="3786"/>
                    <a:ext cx="63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42" name="Freeform 122"/>
                  <p:cNvSpPr>
                    <a:spLocks/>
                  </p:cNvSpPr>
                  <p:nvPr/>
                </p:nvSpPr>
                <p:spPr bwMode="auto">
                  <a:xfrm>
                    <a:off x="4345" y="3650"/>
                    <a:ext cx="106" cy="214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43" name="Freeform 123"/>
                  <p:cNvSpPr>
                    <a:spLocks/>
                  </p:cNvSpPr>
                  <p:nvPr/>
                </p:nvSpPr>
                <p:spPr bwMode="auto">
                  <a:xfrm>
                    <a:off x="4449" y="3786"/>
                    <a:ext cx="70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44" name="Freeform 124"/>
                  <p:cNvSpPr>
                    <a:spLocks/>
                  </p:cNvSpPr>
                  <p:nvPr/>
                </p:nvSpPr>
                <p:spPr bwMode="auto">
                  <a:xfrm>
                    <a:off x="4519" y="3786"/>
                    <a:ext cx="69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45" name="Freeform 125"/>
                  <p:cNvSpPr>
                    <a:spLocks/>
                  </p:cNvSpPr>
                  <p:nvPr/>
                </p:nvSpPr>
                <p:spPr bwMode="auto">
                  <a:xfrm>
                    <a:off x="4588" y="3786"/>
                    <a:ext cx="70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46" name="Freeform 126"/>
                  <p:cNvSpPr>
                    <a:spLocks/>
                  </p:cNvSpPr>
                  <p:nvPr/>
                </p:nvSpPr>
                <p:spPr bwMode="auto">
                  <a:xfrm>
                    <a:off x="4664" y="3650"/>
                    <a:ext cx="107" cy="214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47" name="Freeform 127"/>
                  <p:cNvSpPr>
                    <a:spLocks/>
                  </p:cNvSpPr>
                  <p:nvPr/>
                </p:nvSpPr>
                <p:spPr bwMode="auto">
                  <a:xfrm>
                    <a:off x="4760" y="3786"/>
                    <a:ext cx="63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48" name="Freeform 128"/>
                  <p:cNvSpPr>
                    <a:spLocks/>
                  </p:cNvSpPr>
                  <p:nvPr/>
                </p:nvSpPr>
                <p:spPr bwMode="auto">
                  <a:xfrm>
                    <a:off x="4823" y="3786"/>
                    <a:ext cx="62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49" name="Freeform 129"/>
                  <p:cNvSpPr>
                    <a:spLocks/>
                  </p:cNvSpPr>
                  <p:nvPr/>
                </p:nvSpPr>
                <p:spPr bwMode="auto">
                  <a:xfrm>
                    <a:off x="4885" y="3786"/>
                    <a:ext cx="63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50" name="Freeform 130"/>
                  <p:cNvSpPr>
                    <a:spLocks/>
                  </p:cNvSpPr>
                  <p:nvPr/>
                </p:nvSpPr>
                <p:spPr bwMode="auto">
                  <a:xfrm>
                    <a:off x="1818" y="3775"/>
                    <a:ext cx="71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51" name="Freeform 131"/>
                  <p:cNvSpPr>
                    <a:spLocks/>
                  </p:cNvSpPr>
                  <p:nvPr/>
                </p:nvSpPr>
                <p:spPr bwMode="auto">
                  <a:xfrm>
                    <a:off x="1889" y="3775"/>
                    <a:ext cx="68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52" name="Freeform 132"/>
                  <p:cNvSpPr>
                    <a:spLocks/>
                  </p:cNvSpPr>
                  <p:nvPr/>
                </p:nvSpPr>
                <p:spPr bwMode="auto">
                  <a:xfrm>
                    <a:off x="1957" y="3775"/>
                    <a:ext cx="69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53" name="Freeform 133"/>
                  <p:cNvSpPr>
                    <a:spLocks/>
                  </p:cNvSpPr>
                  <p:nvPr/>
                </p:nvSpPr>
                <p:spPr bwMode="auto">
                  <a:xfrm>
                    <a:off x="1711" y="3650"/>
                    <a:ext cx="93" cy="207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54" name="Freeform 134"/>
                  <p:cNvSpPr>
                    <a:spLocks/>
                  </p:cNvSpPr>
                  <p:nvPr/>
                </p:nvSpPr>
                <p:spPr bwMode="auto">
                  <a:xfrm>
                    <a:off x="1360" y="3650"/>
                    <a:ext cx="108" cy="214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55" name="Freeform 135"/>
                  <p:cNvSpPr>
                    <a:spLocks/>
                  </p:cNvSpPr>
                  <p:nvPr/>
                </p:nvSpPr>
                <p:spPr bwMode="auto">
                  <a:xfrm>
                    <a:off x="1474" y="3786"/>
                    <a:ext cx="78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56" name="Freeform 136"/>
                  <p:cNvSpPr>
                    <a:spLocks/>
                  </p:cNvSpPr>
                  <p:nvPr/>
                </p:nvSpPr>
                <p:spPr bwMode="auto">
                  <a:xfrm>
                    <a:off x="1552" y="3786"/>
                    <a:ext cx="75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57" name="Freeform 137"/>
                  <p:cNvSpPr>
                    <a:spLocks/>
                  </p:cNvSpPr>
                  <p:nvPr/>
                </p:nvSpPr>
                <p:spPr bwMode="auto">
                  <a:xfrm>
                    <a:off x="1627" y="3786"/>
                    <a:ext cx="77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58" name="Freeform 138"/>
                  <p:cNvSpPr>
                    <a:spLocks/>
                  </p:cNvSpPr>
                  <p:nvPr/>
                </p:nvSpPr>
                <p:spPr bwMode="auto">
                  <a:xfrm>
                    <a:off x="1172" y="3786"/>
                    <a:ext cx="63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59" name="Freeform 139"/>
                  <p:cNvSpPr>
                    <a:spLocks/>
                  </p:cNvSpPr>
                  <p:nvPr/>
                </p:nvSpPr>
                <p:spPr bwMode="auto">
                  <a:xfrm>
                    <a:off x="1235" y="3786"/>
                    <a:ext cx="62" cy="60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60" name="Freeform 140"/>
                  <p:cNvSpPr>
                    <a:spLocks/>
                  </p:cNvSpPr>
                  <p:nvPr/>
                </p:nvSpPr>
                <p:spPr bwMode="auto">
                  <a:xfrm>
                    <a:off x="1297" y="3786"/>
                    <a:ext cx="64" cy="78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61" name="Freeform 141"/>
                  <p:cNvSpPr>
                    <a:spLocks/>
                  </p:cNvSpPr>
                  <p:nvPr/>
                </p:nvSpPr>
                <p:spPr bwMode="auto">
                  <a:xfrm>
                    <a:off x="3151" y="3746"/>
                    <a:ext cx="76" cy="111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62" name="Freeform 142"/>
                  <p:cNvSpPr>
                    <a:spLocks/>
                  </p:cNvSpPr>
                  <p:nvPr/>
                </p:nvSpPr>
                <p:spPr bwMode="auto">
                  <a:xfrm>
                    <a:off x="3227" y="3746"/>
                    <a:ext cx="76" cy="111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63" name="Freeform 143"/>
                  <p:cNvSpPr>
                    <a:spLocks/>
                  </p:cNvSpPr>
                  <p:nvPr/>
                </p:nvSpPr>
                <p:spPr bwMode="auto">
                  <a:xfrm>
                    <a:off x="3303" y="3746"/>
                    <a:ext cx="75" cy="111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64" name="Freeform 144"/>
                  <p:cNvSpPr>
                    <a:spLocks/>
                  </p:cNvSpPr>
                  <p:nvPr/>
                </p:nvSpPr>
                <p:spPr bwMode="auto">
                  <a:xfrm>
                    <a:off x="2805" y="3746"/>
                    <a:ext cx="70" cy="116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65" name="Freeform 145"/>
                  <p:cNvSpPr>
                    <a:spLocks/>
                  </p:cNvSpPr>
                  <p:nvPr/>
                </p:nvSpPr>
                <p:spPr bwMode="auto">
                  <a:xfrm>
                    <a:off x="2875" y="3746"/>
                    <a:ext cx="68" cy="116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  <p:sp>
                <p:nvSpPr>
                  <p:cNvPr id="21566" name="Freeform 146"/>
                  <p:cNvSpPr>
                    <a:spLocks/>
                  </p:cNvSpPr>
                  <p:nvPr/>
                </p:nvSpPr>
                <p:spPr bwMode="auto">
                  <a:xfrm>
                    <a:off x="2943" y="3746"/>
                    <a:ext cx="69" cy="116"/>
                  </a:xfrm>
                  <a:custGeom>
                    <a:avLst/>
                    <a:gdLst>
                      <a:gd name="T0" fmla="*/ 0 w 480"/>
                      <a:gd name="T1" fmla="*/ 0 h 1152"/>
                      <a:gd name="T2" fmla="*/ 0 w 480"/>
                      <a:gd name="T3" fmla="*/ 0 h 1152"/>
                      <a:gd name="T4" fmla="*/ 0 w 480"/>
                      <a:gd name="T5" fmla="*/ 0 h 115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152"/>
                      <a:gd name="T11" fmla="*/ 480 w 480"/>
                      <a:gd name="T12" fmla="*/ 1152 h 11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152">
                        <a:moveTo>
                          <a:pt x="0" y="1152"/>
                        </a:moveTo>
                        <a:cubicBezTo>
                          <a:pt x="40" y="960"/>
                          <a:pt x="160" y="0"/>
                          <a:pt x="240" y="0"/>
                        </a:cubicBezTo>
                        <a:cubicBezTo>
                          <a:pt x="320" y="0"/>
                          <a:pt x="430" y="912"/>
                          <a:pt x="480" y="1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/>
                  </a:p>
                </p:txBody>
              </p:sp>
            </p:grpSp>
            <p:sp>
              <p:nvSpPr>
                <p:cNvPr id="21521" name="Line 147"/>
                <p:cNvSpPr>
                  <a:spLocks noChangeShapeType="1"/>
                </p:cNvSpPr>
                <p:nvPr/>
              </p:nvSpPr>
              <p:spPr bwMode="auto">
                <a:xfrm>
                  <a:off x="972" y="3859"/>
                  <a:ext cx="423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/>
                </a:p>
              </p:txBody>
            </p:sp>
          </p:grpSp>
          <p:graphicFrame>
            <p:nvGraphicFramePr>
              <p:cNvPr id="21518" name="Object 148"/>
              <p:cNvGraphicFramePr>
                <a:graphicFrameLocks noChangeAspect="1"/>
              </p:cNvGraphicFramePr>
              <p:nvPr/>
            </p:nvGraphicFramePr>
            <p:xfrm>
              <a:off x="5193" y="3779"/>
              <a:ext cx="525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266702" imgH="123900" progId="Equation.3">
                      <p:embed/>
                    </p:oleObj>
                  </mc:Choice>
                  <mc:Fallback>
                    <p:oleObj name="公式" r:id="rId7" imgW="266702" imgH="123900" progId="Equation.3">
                      <p:embed/>
                      <p:pic>
                        <p:nvPicPr>
                          <p:cNvPr id="21518" name="Object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3779"/>
                            <a:ext cx="525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" name="动作按钮: 前进或下一项 5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DF71A45A-BE96-BEF4-6AB8-716F8AEC757B}"/>
              </a:ext>
            </a:extLst>
          </p:cNvPr>
          <p:cNvSpPr/>
          <p:nvPr/>
        </p:nvSpPr>
        <p:spPr bwMode="auto">
          <a:xfrm>
            <a:off x="8604448" y="5161756"/>
            <a:ext cx="216024" cy="144016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utoUpdateAnimBg="0"/>
      <p:bldP spid="175116" grpId="0" autoUpdateAnimBg="0"/>
      <p:bldP spid="17511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1751542" y="3096949"/>
            <a:ext cx="5016500" cy="13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3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407584" y="1459178"/>
            <a:ext cx="218545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主极大明纹：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391708" y="2065074"/>
            <a:ext cx="2524125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单缝衍射暗纹：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407584" y="804334"/>
            <a:ext cx="3893344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>
                <a:latin typeface="黑体" panose="02010609060101010101" pitchFamily="49" charset="-122"/>
                <a:ea typeface="黑体" panose="02010609060101010101" pitchFamily="49" charset="-122"/>
              </a:rPr>
              <a:t>同一衍射方向同时满足：</a:t>
            </a:r>
          </a:p>
        </p:txBody>
      </p:sp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3008313" y="2587625"/>
          <a:ext cx="1019969" cy="80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47562" imgH="314203" progId="Equation.3">
                  <p:embed/>
                </p:oleObj>
              </mc:Choice>
              <mc:Fallback>
                <p:oleObj name="公式" r:id="rId3" imgW="447562" imgH="314203" progId="Equation.3">
                  <p:embed/>
                  <p:pic>
                    <p:nvPicPr>
                      <p:cNvPr id="18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587625"/>
                        <a:ext cx="1019969" cy="804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E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5586678" y="2771511"/>
          <a:ext cx="1381125" cy="45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0079" imgH="123900" progId="Equation.3">
                  <p:embed/>
                </p:oleObj>
              </mc:Choice>
              <mc:Fallback>
                <p:oleObj name="Equation" r:id="rId5" imgW="600079" imgH="123900" progId="Equation.3">
                  <p:embed/>
                  <p:pic>
                    <p:nvPicPr>
                      <p:cNvPr id="184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678" y="2771511"/>
                        <a:ext cx="1381125" cy="457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E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451240" y="2784740"/>
            <a:ext cx="184679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缺级公式：</a:t>
            </a:r>
          </a:p>
        </p:txBody>
      </p:sp>
      <p:graphicFrame>
        <p:nvGraphicFramePr>
          <p:cNvPr id="184329" name="Object 9"/>
          <p:cNvGraphicFramePr>
            <a:graphicFrameLocks noChangeAspect="1"/>
          </p:cNvGraphicFramePr>
          <p:nvPr/>
        </p:nvGraphicFramePr>
        <p:xfrm>
          <a:off x="4044157" y="2575719"/>
          <a:ext cx="1260739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33403" imgH="314203" progId="Equation.3">
                  <p:embed/>
                </p:oleObj>
              </mc:Choice>
              <mc:Fallback>
                <p:oleObj name="公式" r:id="rId7" imgW="533403" imgH="314203" progId="Equation.3">
                  <p:embed/>
                  <p:pic>
                    <p:nvPicPr>
                      <p:cNvPr id="1843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157" y="2575719"/>
                        <a:ext cx="1260739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E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1369220" y="324115"/>
            <a:ext cx="2546614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333" dirty="0">
                <a:latin typeface="黑体" panose="02010609060101010101" pitchFamily="49" charset="-122"/>
                <a:ea typeface="黑体" panose="02010609060101010101" pitchFamily="49" charset="-122"/>
              </a:rPr>
              <a:t>缺级</a:t>
            </a:r>
          </a:p>
        </p:txBody>
      </p:sp>
      <p:graphicFrame>
        <p:nvGraphicFramePr>
          <p:cNvPr id="184331" name="Object 11"/>
          <p:cNvGraphicFramePr>
            <a:graphicFrameLocks noChangeAspect="1"/>
          </p:cNvGraphicFramePr>
          <p:nvPr/>
        </p:nvGraphicFramePr>
        <p:xfrm>
          <a:off x="3458105" y="1501266"/>
          <a:ext cx="3225328" cy="42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15840" imgH="203040" progId="Equation.DSMT4">
                  <p:embed/>
                </p:oleObj>
              </mc:Choice>
              <mc:Fallback>
                <p:oleObj name="Equation" r:id="rId9" imgW="1815840" imgH="203040" progId="Equation.DSMT4">
                  <p:embed/>
                  <p:pic>
                    <p:nvPicPr>
                      <p:cNvPr id="184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105" y="1501266"/>
                        <a:ext cx="3225328" cy="425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2" name="Object 12"/>
          <p:cNvGraphicFramePr>
            <a:graphicFrameLocks noChangeAspect="1"/>
          </p:cNvGraphicFramePr>
          <p:nvPr/>
        </p:nvGraphicFramePr>
        <p:xfrm>
          <a:off x="3518297" y="2118118"/>
          <a:ext cx="2853159" cy="40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39880" imgH="203040" progId="Equation.DSMT4">
                  <p:embed/>
                </p:oleObj>
              </mc:Choice>
              <mc:Fallback>
                <p:oleObj name="Equation" r:id="rId11" imgW="1739880" imgH="203040" progId="Equation.DSMT4">
                  <p:embed/>
                  <p:pic>
                    <p:nvPicPr>
                      <p:cNvPr id="184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97" y="2118118"/>
                        <a:ext cx="2853159" cy="40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1254126" y="4390761"/>
            <a:ext cx="1029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32D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</a:p>
        </p:txBody>
      </p:sp>
      <p:graphicFrame>
        <p:nvGraphicFramePr>
          <p:cNvPr id="184334" name="Object 14"/>
          <p:cNvGraphicFramePr>
            <a:graphicFrameLocks noChangeAspect="1"/>
          </p:cNvGraphicFramePr>
          <p:nvPr/>
        </p:nvGraphicFramePr>
        <p:xfrm>
          <a:off x="2042584" y="4329907"/>
          <a:ext cx="1080823" cy="59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36700" imgH="850900" progId="Equation.3">
                  <p:embed/>
                </p:oleObj>
              </mc:Choice>
              <mc:Fallback>
                <p:oleObj name="Equation" r:id="rId13" imgW="1536700" imgH="850900" progId="Equation.3">
                  <p:embed/>
                  <p:pic>
                    <p:nvPicPr>
                      <p:cNvPr id="1843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584" y="4329907"/>
                        <a:ext cx="1080823" cy="599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835273"/>
              </p:ext>
            </p:extLst>
          </p:nvPr>
        </p:nvGraphicFramePr>
        <p:xfrm>
          <a:off x="3367410" y="4253345"/>
          <a:ext cx="1358711" cy="75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11000" imgH="393480" progId="Equation.DSMT4">
                  <p:embed/>
                </p:oleObj>
              </mc:Choice>
              <mc:Fallback>
                <p:oleObj name="Equation" r:id="rId15" imgW="711000" imgH="393480" progId="Equation.DSMT4">
                  <p:embed/>
                  <p:pic>
                    <p:nvPicPr>
                      <p:cNvPr id="1843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410" y="4253345"/>
                        <a:ext cx="1358711" cy="752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102491" y="4729430"/>
            <a:ext cx="3061229" cy="399521"/>
            <a:chOff x="3061" y="4004"/>
            <a:chExt cx="2314" cy="302"/>
          </a:xfrm>
        </p:grpSpPr>
        <p:graphicFrame>
          <p:nvGraphicFramePr>
            <p:cNvPr id="23577" name="Object 17"/>
            <p:cNvGraphicFramePr>
              <a:graphicFrameLocks noChangeAspect="1"/>
            </p:cNvGraphicFramePr>
            <p:nvPr/>
          </p:nvGraphicFramePr>
          <p:xfrm>
            <a:off x="3061" y="4070"/>
            <a:ext cx="139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540000" imgH="406400" progId="Equation.3">
                    <p:embed/>
                  </p:oleObj>
                </mc:Choice>
                <mc:Fallback>
                  <p:oleObj name="Equation" r:id="rId17" imgW="2540000" imgH="406400" progId="Equation.3">
                    <p:embed/>
                    <p:pic>
                      <p:nvPicPr>
                        <p:cNvPr id="2357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4070"/>
                          <a:ext cx="139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Text Box 18"/>
            <p:cNvSpPr txBox="1">
              <a:spLocks noChangeArrowheads="1"/>
            </p:cNvSpPr>
            <p:nvPr/>
          </p:nvSpPr>
          <p:spPr bwMode="auto">
            <a:xfrm>
              <a:off x="4597" y="4004"/>
              <a:ext cx="77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缺级</a:t>
              </a:r>
              <a:r>
                <a:rPr lang="zh-CN" altLang="en-US" sz="2000">
                  <a:solidFill>
                    <a:srgbClr val="0033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</p:grpSp>
      <p:graphicFrame>
        <p:nvGraphicFramePr>
          <p:cNvPr id="184339" name="Object 19"/>
          <p:cNvGraphicFramePr>
            <a:graphicFrameLocks noChangeAspect="1"/>
          </p:cNvGraphicFramePr>
          <p:nvPr/>
        </p:nvGraphicFramePr>
        <p:xfrm>
          <a:off x="5101829" y="4417748"/>
          <a:ext cx="1414387" cy="346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25480" imgH="203040" progId="Equation.DSMT4">
                  <p:embed/>
                </p:oleObj>
              </mc:Choice>
              <mc:Fallback>
                <p:oleObj name="Equation" r:id="rId19" imgW="825480" imgH="203040" progId="Equation.DSMT4">
                  <p:embed/>
                  <p:pic>
                    <p:nvPicPr>
                      <p:cNvPr id="1843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829" y="4417748"/>
                        <a:ext cx="1414387" cy="346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1262063" y="3550708"/>
            <a:ext cx="1029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32D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</a:p>
        </p:txBody>
      </p:sp>
      <p:graphicFrame>
        <p:nvGraphicFramePr>
          <p:cNvPr id="184341" name="Object 21"/>
          <p:cNvGraphicFramePr>
            <a:graphicFrameLocks noChangeAspect="1"/>
          </p:cNvGraphicFramePr>
          <p:nvPr/>
        </p:nvGraphicFramePr>
        <p:xfrm>
          <a:off x="2102115" y="3489855"/>
          <a:ext cx="1019968" cy="58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485900" imgH="850900" progId="Equation.3">
                  <p:embed/>
                </p:oleObj>
              </mc:Choice>
              <mc:Fallback>
                <p:oleObj name="Equation" r:id="rId21" imgW="1485900" imgH="850900" progId="Equation.3">
                  <p:embed/>
                  <p:pic>
                    <p:nvPicPr>
                      <p:cNvPr id="1843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115" y="3489855"/>
                        <a:ext cx="1019968" cy="584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2" name="Object 22"/>
          <p:cNvGraphicFramePr>
            <a:graphicFrameLocks noChangeAspect="1"/>
          </p:cNvGraphicFramePr>
          <p:nvPr/>
        </p:nvGraphicFramePr>
        <p:xfrm>
          <a:off x="3426129" y="3631671"/>
          <a:ext cx="1124020" cy="361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34680" imgH="203040" progId="Equation.DSMT4">
                  <p:embed/>
                </p:oleObj>
              </mc:Choice>
              <mc:Fallback>
                <p:oleObj name="Equation" r:id="rId23" imgW="634680" imgH="203040" progId="Equation.DSMT4">
                  <p:embed/>
                  <p:pic>
                    <p:nvPicPr>
                      <p:cNvPr id="1843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129" y="3631671"/>
                        <a:ext cx="1124020" cy="361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30271" y="3790157"/>
            <a:ext cx="3042708" cy="402167"/>
            <a:chOff x="3082" y="3294"/>
            <a:chExt cx="2300" cy="304"/>
          </a:xfrm>
        </p:grpSpPr>
        <p:graphicFrame>
          <p:nvGraphicFramePr>
            <p:cNvPr id="23575" name="Object 24"/>
            <p:cNvGraphicFramePr>
              <a:graphicFrameLocks noChangeAspect="1"/>
            </p:cNvGraphicFramePr>
            <p:nvPr/>
          </p:nvGraphicFramePr>
          <p:xfrm>
            <a:off x="3082" y="3376"/>
            <a:ext cx="138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540000" imgH="406400" progId="Equation.3">
                    <p:embed/>
                  </p:oleObj>
                </mc:Choice>
                <mc:Fallback>
                  <p:oleObj name="Equation" r:id="rId25" imgW="2540000" imgH="406400" progId="Equation.3">
                    <p:embed/>
                    <p:pic>
                      <p:nvPicPr>
                        <p:cNvPr id="2357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" y="3376"/>
                          <a:ext cx="138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6" name="Text Box 25"/>
            <p:cNvSpPr txBox="1">
              <a:spLocks noChangeArrowheads="1"/>
            </p:cNvSpPr>
            <p:nvPr/>
          </p:nvSpPr>
          <p:spPr bwMode="auto">
            <a:xfrm>
              <a:off x="4604" y="3294"/>
              <a:ext cx="77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缺级</a:t>
              </a:r>
              <a:r>
                <a:rPr lang="zh-CN" altLang="en-US" sz="2000">
                  <a:solidFill>
                    <a:srgbClr val="0033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</p:grpSp>
      <p:graphicFrame>
        <p:nvGraphicFramePr>
          <p:cNvPr id="184346" name="Object 26"/>
          <p:cNvGraphicFramePr>
            <a:graphicFrameLocks noChangeAspect="1"/>
          </p:cNvGraphicFramePr>
          <p:nvPr/>
        </p:nvGraphicFramePr>
        <p:xfrm>
          <a:off x="5151042" y="3429100"/>
          <a:ext cx="1019968" cy="33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87320" imgH="203040" progId="Equation.DSMT4">
                  <p:embed/>
                </p:oleObj>
              </mc:Choice>
              <mc:Fallback>
                <p:oleObj name="Equation" r:id="rId27" imgW="787320" imgH="203040" progId="Equation.DSMT4">
                  <p:embed/>
                  <p:pic>
                    <p:nvPicPr>
                      <p:cNvPr id="1843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042" y="3429100"/>
                        <a:ext cx="1019968" cy="335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nimBg="1"/>
      <p:bldP spid="184323" grpId="0" autoUpdateAnimBg="0"/>
      <p:bldP spid="184324" grpId="0" autoUpdateAnimBg="0"/>
      <p:bldP spid="184325" grpId="0" autoUpdateAnimBg="0"/>
      <p:bldP spid="184328" grpId="0" autoUpdateAnimBg="0"/>
      <p:bldP spid="184330" grpId="0" build="p" autoUpdateAnimBg="0"/>
      <p:bldP spid="184333" grpId="0"/>
      <p:bldP spid="1843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2" name="Object 2"/>
          <p:cNvGraphicFramePr>
            <a:graphicFrameLocks noChangeAspect="1"/>
          </p:cNvGraphicFramePr>
          <p:nvPr/>
        </p:nvGraphicFramePr>
        <p:xfrm>
          <a:off x="2961366" y="1536577"/>
          <a:ext cx="3071663" cy="43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840" imgH="203040" progId="Equation.DSMT4">
                  <p:embed/>
                </p:oleObj>
              </mc:Choice>
              <mc:Fallback>
                <p:oleObj name="Equation" r:id="rId3" imgW="1815840" imgH="203040" progId="Equation.DSMT4">
                  <p:embed/>
                  <p:pic>
                    <p:nvPicPr>
                      <p:cNvPr id="194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366" y="1536577"/>
                        <a:ext cx="3071663" cy="43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2897935" y="2242425"/>
          <a:ext cx="1740813" cy="83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27000" imgH="393480" progId="Equation.DSMT4">
                  <p:embed/>
                </p:oleObj>
              </mc:Choice>
              <mc:Fallback>
                <p:oleObj name="Equation" r:id="rId5" imgW="927000" imgH="393480" progId="Equation.DSMT4">
                  <p:embed/>
                  <p:pic>
                    <p:nvPicPr>
                      <p:cNvPr id="194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935" y="2242425"/>
                        <a:ext cx="1740813" cy="83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AutoShape 4"/>
          <p:cNvSpPr>
            <a:spLocks/>
          </p:cNvSpPr>
          <p:nvPr/>
        </p:nvSpPr>
        <p:spPr bwMode="auto">
          <a:xfrm>
            <a:off x="6312194" y="2463906"/>
            <a:ext cx="92714" cy="1850864"/>
          </a:xfrm>
          <a:prstGeom prst="rightBrace">
            <a:avLst>
              <a:gd name="adj1" fmla="val 18207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3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2202506" y="3254904"/>
          <a:ext cx="2741352" cy="37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19240" imgH="203040" progId="Equation.DSMT4">
                  <p:embed/>
                </p:oleObj>
              </mc:Choice>
              <mc:Fallback>
                <p:oleObj name="Equation" r:id="rId7" imgW="2019240" imgH="203040" progId="Equation.DSMT4">
                  <p:embed/>
                  <p:pic>
                    <p:nvPicPr>
                      <p:cNvPr id="194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506" y="3254904"/>
                        <a:ext cx="2741352" cy="371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5196975" y="3248626"/>
          <a:ext cx="671338" cy="36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177480" progId="Equation.DSMT4">
                  <p:embed/>
                </p:oleObj>
              </mc:Choice>
              <mc:Fallback>
                <p:oleObj name="Equation" r:id="rId9" imgW="380880" imgH="177480" progId="Equation.DSMT4">
                  <p:embed/>
                  <p:pic>
                    <p:nvPicPr>
                      <p:cNvPr id="194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975" y="3248626"/>
                        <a:ext cx="671338" cy="36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6048226" y="1528519"/>
            <a:ext cx="19685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主极大明纹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6697186" y="3067195"/>
            <a:ext cx="83079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暗纹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77865" y="3697422"/>
            <a:ext cx="3726655" cy="906198"/>
            <a:chOff x="653" y="2751"/>
            <a:chExt cx="2817" cy="685"/>
          </a:xfrm>
        </p:grpSpPr>
        <p:graphicFrame>
          <p:nvGraphicFramePr>
            <p:cNvPr id="25612" name="Object 10"/>
            <p:cNvGraphicFramePr>
              <a:graphicFrameLocks noChangeAspect="1"/>
            </p:cNvGraphicFramePr>
            <p:nvPr/>
          </p:nvGraphicFramePr>
          <p:xfrm>
            <a:off x="653" y="2751"/>
            <a:ext cx="822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58720" imgH="406080" progId="Equation.DSMT4">
                    <p:embed/>
                  </p:oleObj>
                </mc:Choice>
                <mc:Fallback>
                  <p:oleObj name="Equation" r:id="rId11" imgW="558720" imgH="406080" progId="Equation.DSMT4">
                    <p:embed/>
                    <p:pic>
                      <p:nvPicPr>
                        <p:cNvPr id="2561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2751"/>
                          <a:ext cx="822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11"/>
            <p:cNvGraphicFramePr>
              <a:graphicFrameLocks noChangeAspect="1"/>
            </p:cNvGraphicFramePr>
            <p:nvPr/>
          </p:nvGraphicFramePr>
          <p:xfrm>
            <a:off x="2580" y="2938"/>
            <a:ext cx="89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87320" imgH="203040" progId="Equation.DSMT4">
                    <p:embed/>
                  </p:oleObj>
                </mc:Choice>
                <mc:Fallback>
                  <p:oleObj name="Equation" r:id="rId13" imgW="787320" imgH="203040" progId="Equation.DSMT4">
                    <p:embed/>
                    <p:pic>
                      <p:nvPicPr>
                        <p:cNvPr id="2561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2938"/>
                          <a:ext cx="89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12"/>
            <p:cNvGraphicFramePr>
              <a:graphicFrameLocks noChangeAspect="1"/>
            </p:cNvGraphicFramePr>
            <p:nvPr/>
          </p:nvGraphicFramePr>
          <p:xfrm>
            <a:off x="1488" y="2795"/>
            <a:ext cx="893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47640" imgH="406080" progId="Equation.DSMT4">
                    <p:embed/>
                  </p:oleObj>
                </mc:Choice>
                <mc:Fallback>
                  <p:oleObj name="Equation" r:id="rId15" imgW="647640" imgH="406080" progId="Equation.DSMT4">
                    <p:embed/>
                    <p:pic>
                      <p:nvPicPr>
                        <p:cNvPr id="256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795"/>
                          <a:ext cx="893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1408561" y="650552"/>
            <a:ext cx="1651000" cy="4513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333">
                <a:solidFill>
                  <a:srgbClr val="FF0000"/>
                </a:solidFill>
                <a:latin typeface="黑体" panose="02010609060101010101" pitchFamily="49" charset="-122"/>
              </a:rPr>
              <a:t>小结：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546340" y="1481694"/>
            <a:ext cx="19050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光栅方程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/>
      <p:bldP spid="194567" grpId="0"/>
      <p:bldP spid="194568" grpId="0"/>
      <p:bldP spid="19457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94053" y="1201316"/>
            <a:ext cx="6635750" cy="325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一束单色光垂直入射在平面光栅上，衍射光谱中共出现了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条明纹。若已知此光栅缝宽度与不透明宽度相等，那么与中央明纹相邻的第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条明纹是第几级？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333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A. 1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级        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B. 2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级         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C. 3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级        </a:t>
            </a:r>
            <a:r>
              <a:rPr lang="en-US" altLang="zh-CN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D. 4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</a:rPr>
              <a:t>级 </a:t>
            </a:r>
          </a:p>
        </p:txBody>
      </p:sp>
      <p:pic>
        <p:nvPicPr>
          <p:cNvPr id="7" name="Picture 14" descr="4C70BBA977B88F3DF7393CB7443DAF2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30" y="3722066"/>
            <a:ext cx="669396" cy="71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2">
            <a:extLst>
              <a:ext uri="{FF2B5EF4-FFF2-40B4-BE49-F238E27FC236}">
                <a16:creationId xmlns:a16="http://schemas.microsoft.com/office/drawing/2014/main" id="{74D40D0A-751D-30B8-A2B0-7804C370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624322"/>
            <a:ext cx="1200133" cy="633919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5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19638" y="2013358"/>
            <a:ext cx="784190" cy="4513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333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解：</a:t>
            </a:r>
            <a:endParaRPr lang="zh-CN" altLang="en-US" sz="2333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686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33023"/>
              </p:ext>
            </p:extLst>
          </p:nvPr>
        </p:nvGraphicFramePr>
        <p:xfrm>
          <a:off x="2202657" y="2094055"/>
          <a:ext cx="1734343" cy="35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0657" imgH="104734" progId="Equation.DSMT4">
                  <p:embed/>
                </p:oleObj>
              </mc:Choice>
              <mc:Fallback>
                <p:oleObj name="Equation" r:id="rId3" imgW="790657" imgH="104734" progId="Equation.DSMT4">
                  <p:embed/>
                  <p:pic>
                    <p:nvPicPr>
                      <p:cNvPr id="686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657" y="2094055"/>
                        <a:ext cx="1734343" cy="35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123231"/>
              </p:ext>
            </p:extLst>
          </p:nvPr>
        </p:nvGraphicFramePr>
        <p:xfrm>
          <a:off x="2202657" y="2607345"/>
          <a:ext cx="1111691" cy="77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7562" imgH="314203" progId="Equation.3">
                  <p:embed/>
                </p:oleObj>
              </mc:Choice>
              <mc:Fallback>
                <p:oleObj name="Equation" r:id="rId5" imgW="447562" imgH="314203" progId="Equation.3">
                  <p:embed/>
                  <p:pic>
                    <p:nvPicPr>
                      <p:cNvPr id="686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657" y="2607345"/>
                        <a:ext cx="1111691" cy="772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555256" y="2021294"/>
            <a:ext cx="532518" cy="4513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333">
                <a:effectLst>
                  <a:outerShdw blurRad="38100" dist="38100" dir="2700000" algn="tl">
                    <a:srgbClr val="FFFFFF"/>
                  </a:outerShdw>
                </a:effectLst>
              </a:rPr>
              <a:t>(1)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558283" y="2767410"/>
            <a:ext cx="532518" cy="4513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333">
                <a:effectLst>
                  <a:outerShdw blurRad="38100" dist="38100" dir="2700000" algn="tl">
                    <a:srgbClr val="FFFFFF"/>
                  </a:outerShdw>
                </a:effectLst>
              </a:rPr>
              <a:t>(2)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565227" y="4203136"/>
            <a:ext cx="532518" cy="4513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333">
                <a:effectLst>
                  <a:outerShdw blurRad="38100" dist="38100" dir="2700000" algn="tl">
                    <a:srgbClr val="FFFFFF"/>
                  </a:outerShdw>
                </a:effectLst>
              </a:rPr>
              <a:t>(3)</a:t>
            </a:r>
          </a:p>
        </p:txBody>
      </p:sp>
      <p:graphicFrame>
        <p:nvGraphicFramePr>
          <p:cNvPr id="686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338805"/>
              </p:ext>
            </p:extLst>
          </p:nvPr>
        </p:nvGraphicFramePr>
        <p:xfrm>
          <a:off x="2351753" y="4878506"/>
          <a:ext cx="4132367" cy="427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62174" imgH="123900" progId="Equation.DSMT4">
                  <p:embed/>
                </p:oleObj>
              </mc:Choice>
              <mc:Fallback>
                <p:oleObj name="Equation" r:id="rId7" imgW="1762174" imgH="123900" progId="Equation.DSMT4">
                  <p:embed/>
                  <p:pic>
                    <p:nvPicPr>
                      <p:cNvPr id="686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753" y="4878506"/>
                        <a:ext cx="4132367" cy="427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678083" y="4817967"/>
            <a:ext cx="889000" cy="4513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333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15</a:t>
            </a:r>
            <a:r>
              <a:rPr lang="zh-CN" altLang="en-US" sz="2333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条</a:t>
            </a:r>
          </a:p>
        </p:txBody>
      </p:sp>
      <p:graphicFrame>
        <p:nvGraphicFramePr>
          <p:cNvPr id="686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94146"/>
              </p:ext>
            </p:extLst>
          </p:nvPr>
        </p:nvGraphicFramePr>
        <p:xfrm>
          <a:off x="4513792" y="1891648"/>
          <a:ext cx="1426360" cy="77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47588" imgH="314203" progId="Equation.DSMT4">
                  <p:embed/>
                </p:oleObj>
              </mc:Choice>
              <mc:Fallback>
                <p:oleObj name="Equation" r:id="rId9" imgW="647588" imgH="314203" progId="Equation.DSMT4">
                  <p:embed/>
                  <p:pic>
                    <p:nvPicPr>
                      <p:cNvPr id="686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792" y="1891648"/>
                        <a:ext cx="1426360" cy="772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835146"/>
              </p:ext>
            </p:extLst>
          </p:nvPr>
        </p:nvGraphicFramePr>
        <p:xfrm>
          <a:off x="5896208" y="2043238"/>
          <a:ext cx="1501511" cy="41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57306" imgH="123900" progId="Equation.3">
                  <p:embed/>
                </p:oleObj>
              </mc:Choice>
              <mc:Fallback>
                <p:oleObj name="Equation" r:id="rId11" imgW="657306" imgH="123900" progId="Equation.3">
                  <p:embed/>
                  <p:pic>
                    <p:nvPicPr>
                      <p:cNvPr id="686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208" y="2043238"/>
                        <a:ext cx="1501511" cy="413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2656"/>
              </p:ext>
            </p:extLst>
          </p:nvPr>
        </p:nvGraphicFramePr>
        <p:xfrm>
          <a:off x="4593167" y="2676137"/>
          <a:ext cx="1346985" cy="765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71465" imgH="314203" progId="Equation.3">
                  <p:embed/>
                </p:oleObj>
              </mc:Choice>
              <mc:Fallback>
                <p:oleObj name="Equation" r:id="rId13" imgW="571465" imgH="314203" progId="Equation.3">
                  <p:embed/>
                  <p:pic>
                    <p:nvPicPr>
                      <p:cNvPr id="686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167" y="2676137"/>
                        <a:ext cx="1346985" cy="765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673369"/>
              </p:ext>
            </p:extLst>
          </p:nvPr>
        </p:nvGraphicFramePr>
        <p:xfrm>
          <a:off x="2817263" y="3610637"/>
          <a:ext cx="858056" cy="35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57200" imgH="177480" progId="Equation.DSMT4">
                  <p:embed/>
                </p:oleObj>
              </mc:Choice>
              <mc:Fallback>
                <p:oleObj name="Equation" r:id="rId15" imgW="457200" imgH="177480" progId="Equation.DSMT4">
                  <p:embed/>
                  <p:pic>
                    <p:nvPicPr>
                      <p:cNvPr id="686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263" y="3610637"/>
                        <a:ext cx="858056" cy="35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9194"/>
              </p:ext>
            </p:extLst>
          </p:nvPr>
        </p:nvGraphicFramePr>
        <p:xfrm>
          <a:off x="4321109" y="3371470"/>
          <a:ext cx="1019750" cy="78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85894" imgH="314203" progId="Equation.3">
                  <p:embed/>
                </p:oleObj>
              </mc:Choice>
              <mc:Fallback>
                <p:oleObj name="Equation" r:id="rId17" imgW="485894" imgH="314203" progId="Equation.3">
                  <p:embed/>
                  <p:pic>
                    <p:nvPicPr>
                      <p:cNvPr id="6862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09" y="3371470"/>
                        <a:ext cx="1019750" cy="782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16945"/>
              </p:ext>
            </p:extLst>
          </p:nvPr>
        </p:nvGraphicFramePr>
        <p:xfrm>
          <a:off x="5340438" y="3505572"/>
          <a:ext cx="1501511" cy="40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52595" imgH="123900" progId="Equation.3">
                  <p:embed/>
                </p:oleObj>
              </mc:Choice>
              <mc:Fallback>
                <p:oleObj name="Equation" r:id="rId19" imgW="752595" imgH="123900" progId="Equation.3">
                  <p:embed/>
                  <p:pic>
                    <p:nvPicPr>
                      <p:cNvPr id="686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438" y="3505572"/>
                        <a:ext cx="1501511" cy="403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381010"/>
              </p:ext>
            </p:extLst>
          </p:nvPr>
        </p:nvGraphicFramePr>
        <p:xfrm>
          <a:off x="3077562" y="4095433"/>
          <a:ext cx="984477" cy="7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95341" imgH="314203" progId="Equation.3">
                  <p:embed/>
                </p:oleObj>
              </mc:Choice>
              <mc:Fallback>
                <p:oleObj name="Equation" r:id="rId21" imgW="495341" imgH="314203" progId="Equation.3">
                  <p:embed/>
                  <p:pic>
                    <p:nvPicPr>
                      <p:cNvPr id="6862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562" y="4095433"/>
                        <a:ext cx="984477" cy="76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612486"/>
              </p:ext>
            </p:extLst>
          </p:nvPr>
        </p:nvGraphicFramePr>
        <p:xfrm>
          <a:off x="4779208" y="4057138"/>
          <a:ext cx="1055805" cy="77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47562" imgH="314203" progId="Equation.3">
                  <p:embed/>
                </p:oleObj>
              </mc:Choice>
              <mc:Fallback>
                <p:oleObj name="Equation" r:id="rId23" imgW="447562" imgH="314203" progId="Equation.3">
                  <p:embed/>
                  <p:pic>
                    <p:nvPicPr>
                      <p:cNvPr id="686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208" y="4057138"/>
                        <a:ext cx="1055805" cy="774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51481"/>
              </p:ext>
            </p:extLst>
          </p:nvPr>
        </p:nvGraphicFramePr>
        <p:xfrm>
          <a:off x="5752414" y="4237158"/>
          <a:ext cx="732345" cy="342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76150" imgH="104734" progId="Equation.DSMT4">
                  <p:embed/>
                </p:oleObj>
              </mc:Choice>
              <mc:Fallback>
                <p:oleObj name="Equation" r:id="rId25" imgW="276150" imgH="104734" progId="Equation.DSMT4">
                  <p:embed/>
                  <p:pic>
                    <p:nvPicPr>
                      <p:cNvPr id="686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414" y="4237158"/>
                        <a:ext cx="732345" cy="342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163414"/>
              </p:ext>
            </p:extLst>
          </p:nvPr>
        </p:nvGraphicFramePr>
        <p:xfrm>
          <a:off x="4042443" y="4345902"/>
          <a:ext cx="505939" cy="29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8640" imgH="104734" progId="Equation.3">
                  <p:embed/>
                </p:oleObj>
              </mc:Choice>
              <mc:Fallback>
                <p:oleObj name="Equation" r:id="rId27" imgW="228640" imgH="104734" progId="Equation.3">
                  <p:embed/>
                  <p:pic>
                    <p:nvPicPr>
                      <p:cNvPr id="6862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443" y="4345902"/>
                        <a:ext cx="505939" cy="296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267859"/>
              </p:ext>
            </p:extLst>
          </p:nvPr>
        </p:nvGraphicFramePr>
        <p:xfrm>
          <a:off x="6846460" y="4314896"/>
          <a:ext cx="389835" cy="39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41200" imgH="203040" progId="Equation.DSMT4">
                  <p:embed/>
                </p:oleObj>
              </mc:Choice>
              <mc:Fallback>
                <p:oleObj name="Equation" r:id="rId29" imgW="241200" imgH="203040" progId="Equation.DSMT4">
                  <p:embed/>
                  <p:pic>
                    <p:nvPicPr>
                      <p:cNvPr id="6862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460" y="4314896"/>
                        <a:ext cx="389835" cy="392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7188469" y="4231624"/>
            <a:ext cx="889000" cy="4513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333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缺级</a:t>
            </a:r>
          </a:p>
        </p:txBody>
      </p:sp>
      <p:graphicFrame>
        <p:nvGraphicFramePr>
          <p:cNvPr id="6863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42534"/>
              </p:ext>
            </p:extLst>
          </p:nvPr>
        </p:nvGraphicFramePr>
        <p:xfrm>
          <a:off x="3324698" y="2823563"/>
          <a:ext cx="481128" cy="302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161965" imgH="85839" progId="Equation.3">
                  <p:embed/>
                </p:oleObj>
              </mc:Choice>
              <mc:Fallback>
                <p:oleObj name="公式" r:id="rId31" imgW="161965" imgH="85839" progId="Equation.3">
                  <p:embed/>
                  <p:pic>
                    <p:nvPicPr>
                      <p:cNvPr id="6863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698" y="2823563"/>
                        <a:ext cx="481128" cy="302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031875" y="337220"/>
            <a:ext cx="7429500" cy="160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defRPr/>
            </a:pPr>
            <a:r>
              <a:rPr lang="zh-CN" altLang="en-US" sz="2333" dirty="0">
                <a:solidFill>
                  <a:schemeClr val="accent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zh-CN" altLang="en-US" sz="2333" dirty="0">
                <a:ea typeface="黑体" panose="02010609060101010101" pitchFamily="49" charset="-122"/>
                <a:cs typeface="Times New Roman" panose="02020603050405020304" pitchFamily="18" charset="0"/>
              </a:rPr>
              <a:t>：波长</a:t>
            </a:r>
            <a:r>
              <a:rPr lang="en-US" altLang="zh-CN" sz="2333" dirty="0">
                <a:ea typeface="黑体" panose="02010609060101010101" pitchFamily="49" charset="-122"/>
                <a:cs typeface="Times New Roman" panose="02020603050405020304" pitchFamily="18" charset="0"/>
              </a:rPr>
              <a:t>600nm </a:t>
            </a:r>
            <a:r>
              <a:rPr lang="zh-CN" altLang="en-US" sz="2333" dirty="0">
                <a:ea typeface="黑体" panose="02010609060101010101" pitchFamily="49" charset="-122"/>
                <a:cs typeface="Times New Roman" panose="02020603050405020304" pitchFamily="18" charset="0"/>
              </a:rPr>
              <a:t>的单色光垂直照射到光栅上，第三     </a:t>
            </a:r>
            <a:endParaRPr lang="en-US" altLang="zh-CN" sz="2333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defRPr/>
            </a:pPr>
            <a:r>
              <a:rPr lang="zh-CN" altLang="en-US" sz="2333" dirty="0">
                <a:ea typeface="黑体" panose="02010609060101010101" pitchFamily="49" charset="-122"/>
                <a:cs typeface="Times New Roman" panose="02020603050405020304" pitchFamily="18" charset="0"/>
              </a:rPr>
              <a:t>级明纹出现在</a:t>
            </a:r>
            <a:r>
              <a:rPr lang="en-US" altLang="zh-CN" sz="2333" dirty="0">
                <a:ea typeface="黑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333" i="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333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=0.3</a:t>
            </a:r>
            <a:r>
              <a:rPr lang="zh-CN" altLang="en-US" sz="2333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处，第四级缺级。</a:t>
            </a:r>
            <a:endParaRPr lang="zh-CN" altLang="en-US" sz="2333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defRPr/>
            </a:pPr>
            <a:r>
              <a:rPr lang="zh-CN" altLang="en-US" sz="2333" dirty="0">
                <a:ea typeface="黑体" panose="02010609060101010101" pitchFamily="49" charset="-122"/>
                <a:cs typeface="Times New Roman" panose="02020603050405020304" pitchFamily="18" charset="0"/>
              </a:rPr>
              <a:t>    求：</a:t>
            </a:r>
            <a:r>
              <a:rPr lang="en-US" altLang="zh-CN" sz="2333" dirty="0"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333" dirty="0">
                <a:ea typeface="黑体" panose="02010609060101010101" pitchFamily="49" charset="-122"/>
                <a:cs typeface="Times New Roman" panose="02020603050405020304" pitchFamily="18" charset="0"/>
              </a:rPr>
              <a:t>光栅常数；</a:t>
            </a:r>
            <a:r>
              <a:rPr lang="en-US" altLang="zh-CN" sz="2333" dirty="0"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333" dirty="0">
                <a:ea typeface="黑体" panose="02010609060101010101" pitchFamily="49" charset="-122"/>
                <a:cs typeface="Times New Roman" panose="02020603050405020304" pitchFamily="18" charset="0"/>
              </a:rPr>
              <a:t>缝的最小宽度；</a:t>
            </a:r>
          </a:p>
          <a:p>
            <a:pPr eaLnBrk="1" hangingPunct="1">
              <a:lnSpc>
                <a:spcPts val="3000"/>
              </a:lnSpc>
              <a:defRPr/>
            </a:pPr>
            <a:r>
              <a:rPr lang="zh-CN" altLang="en-US" sz="2333" dirty="0"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333" dirty="0"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333" dirty="0">
                <a:ea typeface="黑体" panose="02010609060101010101" pitchFamily="49" charset="-122"/>
                <a:cs typeface="Times New Roman" panose="02020603050405020304" pitchFamily="18" charset="0"/>
              </a:rPr>
              <a:t>屏上实际呈现的明纹条数。</a:t>
            </a: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329967"/>
              </p:ext>
            </p:extLst>
          </p:nvPr>
        </p:nvGraphicFramePr>
        <p:xfrm>
          <a:off x="1955531" y="4269062"/>
          <a:ext cx="103584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98400" imgH="203040" progId="Equation.DSMT4">
                  <p:embed/>
                </p:oleObj>
              </mc:Choice>
              <mc:Fallback>
                <p:oleObj name="Equation" r:id="rId33" imgW="698400" imgH="203040" progId="Equation.DSMT4">
                  <p:embed/>
                  <p:pic>
                    <p:nvPicPr>
                      <p:cNvPr id="2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531" y="4269062"/>
                        <a:ext cx="103584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4" grpId="0"/>
      <p:bldP spid="68615" grpId="0"/>
      <p:bldP spid="68616" grpId="0"/>
      <p:bldP spid="68618" grpId="0"/>
      <p:bldP spid="68630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90C07574-0E6D-4080-A6CD-675CC6FF4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23" y="2379795"/>
            <a:ext cx="1243286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333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 ：</a:t>
            </a:r>
            <a:r>
              <a:rPr lang="en-US" altLang="zh-CN" sz="2333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endParaRPr lang="zh-CN" altLang="en-US" sz="2333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F3D730B2-2511-4D46-9F31-F33695887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96746"/>
              </p:ext>
            </p:extLst>
          </p:nvPr>
        </p:nvGraphicFramePr>
        <p:xfrm>
          <a:off x="4157977" y="2438940"/>
          <a:ext cx="1422135" cy="33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79600" imgH="393700" progId="Equation.3">
                  <p:embed/>
                </p:oleObj>
              </mc:Choice>
              <mc:Fallback>
                <p:oleObj name="公式" r:id="rId4" imgW="1879600" imgH="393700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F3D730B2-2511-4D46-9F31-F33695887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977" y="2438940"/>
                        <a:ext cx="1422135" cy="337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48A2D0CA-31A3-498E-BED6-8472394D0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498986"/>
              </p:ext>
            </p:extLst>
          </p:nvPr>
        </p:nvGraphicFramePr>
        <p:xfrm>
          <a:off x="1584011" y="3280689"/>
          <a:ext cx="3099594" cy="70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279900" imgH="825500" progId="Equation.3">
                  <p:embed/>
                </p:oleObj>
              </mc:Choice>
              <mc:Fallback>
                <p:oleObj name="公式" r:id="rId6" imgW="4279900" imgH="825500" progId="Equation.3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48A2D0CA-31A3-498E-BED6-8472394D0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011" y="3280689"/>
                        <a:ext cx="3099594" cy="701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99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30006B74-2611-49E8-86EA-72221484D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868" y="3954803"/>
            <a:ext cx="3549386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333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相邻明纹间距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572766EC-F51C-46D9-9C10-EA1B29038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459411"/>
              </p:ext>
            </p:extLst>
          </p:nvPr>
        </p:nvGraphicFramePr>
        <p:xfrm>
          <a:off x="1620026" y="4608363"/>
          <a:ext cx="1609990" cy="37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222500" imgH="431800" progId="Equation.3">
                  <p:embed/>
                </p:oleObj>
              </mc:Choice>
              <mc:Fallback>
                <p:oleObj name="公式" r:id="rId8" imgW="2222500" imgH="431800" progId="Equation.3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572766EC-F51C-46D9-9C10-EA1B29038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026" y="4608363"/>
                        <a:ext cx="1609990" cy="377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358A9310-4C3B-4899-80C0-FBEE0BBE0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200809"/>
              </p:ext>
            </p:extLst>
          </p:nvPr>
        </p:nvGraphicFramePr>
        <p:xfrm>
          <a:off x="3190330" y="4441676"/>
          <a:ext cx="870479" cy="74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79500" imgH="825500" progId="Equation.3">
                  <p:embed/>
                </p:oleObj>
              </mc:Choice>
              <mc:Fallback>
                <p:oleObj name="公式" r:id="rId10" imgW="1079500" imgH="825500" progId="Equation.3">
                  <p:embed/>
                  <p:pic>
                    <p:nvPicPr>
                      <p:cNvPr id="7" name="Object 9">
                        <a:extLst>
                          <a:ext uri="{FF2B5EF4-FFF2-40B4-BE49-F238E27FC236}">
                            <a16:creationId xmlns:a16="http://schemas.microsoft.com/office/drawing/2014/main" id="{358A9310-4C3B-4899-80C0-FBEE0BBE0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330" y="4441676"/>
                        <a:ext cx="870479" cy="743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ECB82790-F349-4AEC-8803-B344587F8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37652"/>
              </p:ext>
            </p:extLst>
          </p:nvPr>
        </p:nvGraphicFramePr>
        <p:xfrm>
          <a:off x="4050225" y="4625559"/>
          <a:ext cx="2788708" cy="37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378200" imgH="457200" progId="Equation.3">
                  <p:embed/>
                </p:oleObj>
              </mc:Choice>
              <mc:Fallback>
                <p:oleObj name="公式" r:id="rId12" imgW="3378200" imgH="457200" progId="Equation.3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id="{ECB82790-F349-4AEC-8803-B344587F8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225" y="4625559"/>
                        <a:ext cx="2788708" cy="377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">
            <a:extLst>
              <a:ext uri="{FF2B5EF4-FFF2-40B4-BE49-F238E27FC236}">
                <a16:creationId xmlns:a16="http://schemas.microsoft.com/office/drawing/2014/main" id="{390BDFE9-03AD-4D74-8D17-702D9FCFEEE8}"/>
              </a:ext>
            </a:extLst>
          </p:cNvPr>
          <p:cNvGrpSpPr>
            <a:grpSpLocks/>
          </p:cNvGrpSpPr>
          <p:nvPr/>
        </p:nvGrpSpPr>
        <p:grpSpPr bwMode="auto">
          <a:xfrm>
            <a:off x="2007438" y="2358875"/>
            <a:ext cx="2881313" cy="451114"/>
            <a:chOff x="294" y="1810"/>
            <a:chExt cx="2178" cy="341"/>
          </a:xfrm>
        </p:grpSpPr>
        <p:sp>
          <p:nvSpPr>
            <p:cNvPr id="13369" name="Text Box 12">
              <a:extLst>
                <a:ext uri="{FF2B5EF4-FFF2-40B4-BE49-F238E27FC236}">
                  <a16:creationId xmlns:a16="http://schemas.microsoft.com/office/drawing/2014/main" id="{81124CE0-ED58-499F-87EE-D20B1E281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1810"/>
              <a:ext cx="217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333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第   </a:t>
              </a:r>
              <a:r>
                <a:rPr lang="en-US" altLang="zh-CN" sz="2333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333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级明纹条件</a:t>
              </a:r>
            </a:p>
          </p:txBody>
        </p:sp>
        <p:graphicFrame>
          <p:nvGraphicFramePr>
            <p:cNvPr id="13370" name="Object 13">
              <a:extLst>
                <a:ext uri="{FF2B5EF4-FFF2-40B4-BE49-F238E27FC236}">
                  <a16:creationId xmlns:a16="http://schemas.microsoft.com/office/drawing/2014/main" id="{21B2ABDD-F776-4551-9CD4-B80F61880D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0376815"/>
                </p:ext>
              </p:extLst>
            </p:nvPr>
          </p:nvGraphicFramePr>
          <p:xfrm>
            <a:off x="625" y="1879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28501" imgH="317362" progId="Equation.3">
                    <p:embed/>
                  </p:oleObj>
                </mc:Choice>
                <mc:Fallback>
                  <p:oleObj name="公式" r:id="rId14" imgW="228501" imgH="317362" progId="Equation.3">
                    <p:embed/>
                    <p:pic>
                      <p:nvPicPr>
                        <p:cNvPr id="13370" name="Object 13">
                          <a:extLst>
                            <a:ext uri="{FF2B5EF4-FFF2-40B4-BE49-F238E27FC236}">
                              <a16:creationId xmlns:a16="http://schemas.microsoft.com/office/drawing/2014/main" id="{21B2ABDD-F776-4551-9CD4-B80F61880D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" y="1879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id="{55F6DEF7-B08C-4E58-8863-1DB3D8F63680}"/>
              </a:ext>
            </a:extLst>
          </p:cNvPr>
          <p:cNvGrpSpPr>
            <a:grpSpLocks/>
          </p:cNvGrpSpPr>
          <p:nvPr/>
        </p:nvGrpSpPr>
        <p:grpSpPr bwMode="auto">
          <a:xfrm>
            <a:off x="1544732" y="2928814"/>
            <a:ext cx="3000375" cy="451114"/>
            <a:chOff x="530" y="2473"/>
            <a:chExt cx="2268" cy="341"/>
          </a:xfrm>
        </p:grpSpPr>
        <p:sp>
          <p:nvSpPr>
            <p:cNvPr id="13367" name="Rectangle 15">
              <a:extLst>
                <a:ext uri="{FF2B5EF4-FFF2-40B4-BE49-F238E27FC236}">
                  <a16:creationId xmlns:a16="http://schemas.microsoft.com/office/drawing/2014/main" id="{2F10A690-83C7-43EF-9064-A11F246B9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2473"/>
              <a:ext cx="226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333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第   级明纹位置</a:t>
              </a:r>
            </a:p>
          </p:txBody>
        </p:sp>
        <p:graphicFrame>
          <p:nvGraphicFramePr>
            <p:cNvPr id="13368" name="Object 16">
              <a:extLst>
                <a:ext uri="{FF2B5EF4-FFF2-40B4-BE49-F238E27FC236}">
                  <a16:creationId xmlns:a16="http://schemas.microsoft.com/office/drawing/2014/main" id="{10D64D39-3552-4DFB-8E1D-3B848ADC49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2" y="2549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28501" imgH="317362" progId="Equation.3">
                    <p:embed/>
                  </p:oleObj>
                </mc:Choice>
                <mc:Fallback>
                  <p:oleObj name="公式" r:id="rId16" imgW="228501" imgH="317362" progId="Equation.3">
                    <p:embed/>
                    <p:pic>
                      <p:nvPicPr>
                        <p:cNvPr id="13368" name="Object 16">
                          <a:extLst>
                            <a:ext uri="{FF2B5EF4-FFF2-40B4-BE49-F238E27FC236}">
                              <a16:creationId xmlns:a16="http://schemas.microsoft.com/office/drawing/2014/main" id="{10D64D39-3552-4DFB-8E1D-3B848ADC49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2549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17">
            <a:extLst>
              <a:ext uri="{FF2B5EF4-FFF2-40B4-BE49-F238E27FC236}">
                <a16:creationId xmlns:a16="http://schemas.microsoft.com/office/drawing/2014/main" id="{017FA738-3E2B-437B-995E-74F9991A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86" y="1463313"/>
            <a:ext cx="7358662" cy="8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9292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双缝干涉条纹的间距；</a:t>
            </a:r>
          </a:p>
          <a:p>
            <a:r>
              <a:rPr lang="en-US" altLang="zh-CN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在单缝衍射中央明纹内，双缝干涉明纹的数目。 </a:t>
            </a:r>
          </a:p>
        </p:txBody>
      </p:sp>
      <p:grpSp>
        <p:nvGrpSpPr>
          <p:cNvPr id="16" name="Group 18">
            <a:extLst>
              <a:ext uri="{FF2B5EF4-FFF2-40B4-BE49-F238E27FC236}">
                <a16:creationId xmlns:a16="http://schemas.microsoft.com/office/drawing/2014/main" id="{D136E016-5DD9-457E-A46E-23081F9AE868}"/>
              </a:ext>
            </a:extLst>
          </p:cNvPr>
          <p:cNvGrpSpPr>
            <a:grpSpLocks/>
          </p:cNvGrpSpPr>
          <p:nvPr/>
        </p:nvGrpSpPr>
        <p:grpSpPr bwMode="auto">
          <a:xfrm>
            <a:off x="864056" y="332219"/>
            <a:ext cx="7199313" cy="1169459"/>
            <a:chOff x="123" y="68"/>
            <a:chExt cx="5442" cy="884"/>
          </a:xfrm>
        </p:grpSpPr>
        <p:sp>
          <p:nvSpPr>
            <p:cNvPr id="13362" name="Text Box 19">
              <a:extLst>
                <a:ext uri="{FF2B5EF4-FFF2-40B4-BE49-F238E27FC236}">
                  <a16:creationId xmlns:a16="http://schemas.microsoft.com/office/drawing/2014/main" id="{BE7DD946-440F-481F-BB06-26914B925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" y="68"/>
              <a:ext cx="5442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333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例题：</a:t>
              </a:r>
              <a:r>
                <a:rPr lang="zh-CN" altLang="en-US" sz="2333" dirty="0">
                  <a:solidFill>
                    <a:srgbClr val="33333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设</a:t>
              </a:r>
              <a:r>
                <a:rPr lang="zh-CN" altLang="en-US" sz="2333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双缝</a:t>
              </a:r>
              <a:r>
                <a:rPr lang="zh-CN" altLang="en-US" sz="2333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间距                    ，缝宽                     。用波长                           的平行光垂直照射双缝， </a:t>
              </a:r>
              <a:r>
                <a:rPr lang="zh-CN" altLang="en-US" sz="2333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在双缝后放一焦距    </a:t>
              </a:r>
              <a:r>
                <a:rPr lang="zh-CN" altLang="en-US" sz="2333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</a:t>
              </a:r>
              <a:r>
                <a:rPr lang="zh-CN" altLang="en-US" sz="2333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333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透镜</a:t>
              </a:r>
              <a:r>
                <a:rPr lang="zh-CN" altLang="en-US" sz="2333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。若衍射角较小，求</a:t>
              </a:r>
            </a:p>
          </p:txBody>
        </p:sp>
        <p:graphicFrame>
          <p:nvGraphicFramePr>
            <p:cNvPr id="13363" name="Object 20">
              <a:extLst>
                <a:ext uri="{FF2B5EF4-FFF2-40B4-BE49-F238E27FC236}">
                  <a16:creationId xmlns:a16="http://schemas.microsoft.com/office/drawing/2014/main" id="{CFB0FEC7-892A-45FE-93A6-CA2A724ABA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00792"/>
                </p:ext>
              </p:extLst>
            </p:nvPr>
          </p:nvGraphicFramePr>
          <p:xfrm>
            <a:off x="686" y="378"/>
            <a:ext cx="14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273300" imgH="457200" progId="Equation.3">
                    <p:embed/>
                  </p:oleObj>
                </mc:Choice>
                <mc:Fallback>
                  <p:oleObj name="公式" r:id="rId18" imgW="2273300" imgH="457200" progId="Equation.3">
                    <p:embed/>
                    <p:pic>
                      <p:nvPicPr>
                        <p:cNvPr id="13363" name="Object 20">
                          <a:extLst>
                            <a:ext uri="{FF2B5EF4-FFF2-40B4-BE49-F238E27FC236}">
                              <a16:creationId xmlns:a16="http://schemas.microsoft.com/office/drawing/2014/main" id="{CFB0FEC7-892A-45FE-93A6-CA2A724ABA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" y="378"/>
                          <a:ext cx="14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4" name="Object 21">
              <a:extLst>
                <a:ext uri="{FF2B5EF4-FFF2-40B4-BE49-F238E27FC236}">
                  <a16:creationId xmlns:a16="http://schemas.microsoft.com/office/drawing/2014/main" id="{D5FD5142-1AAA-4670-AE4A-B4A8A5AE33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004046"/>
                </p:ext>
              </p:extLst>
            </p:nvPr>
          </p:nvGraphicFramePr>
          <p:xfrm>
            <a:off x="1373" y="692"/>
            <a:ext cx="7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167893" imgH="393529" progId="Equation.3">
                    <p:embed/>
                  </p:oleObj>
                </mc:Choice>
                <mc:Fallback>
                  <p:oleObj name="公式" r:id="rId20" imgW="1167893" imgH="393529" progId="Equation.3">
                    <p:embed/>
                    <p:pic>
                      <p:nvPicPr>
                        <p:cNvPr id="13364" name="Object 21">
                          <a:extLst>
                            <a:ext uri="{FF2B5EF4-FFF2-40B4-BE49-F238E27FC236}">
                              <a16:creationId xmlns:a16="http://schemas.microsoft.com/office/drawing/2014/main" id="{D5FD5142-1AAA-4670-AE4A-B4A8A5AE33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692"/>
                          <a:ext cx="7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5" name="Object 22">
              <a:extLst>
                <a:ext uri="{FF2B5EF4-FFF2-40B4-BE49-F238E27FC236}">
                  <a16:creationId xmlns:a16="http://schemas.microsoft.com/office/drawing/2014/main" id="{CD25FA28-FD31-4FF8-8B69-0D41CEFEE1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8533532"/>
                </p:ext>
              </p:extLst>
            </p:nvPr>
          </p:nvGraphicFramePr>
          <p:xfrm>
            <a:off x="3869" y="143"/>
            <a:ext cx="115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815312" imgH="393529" progId="Equation.3">
                    <p:embed/>
                  </p:oleObj>
                </mc:Choice>
                <mc:Fallback>
                  <p:oleObj name="公式" r:id="rId22" imgW="1815312" imgH="393529" progId="Equation.3">
                    <p:embed/>
                    <p:pic>
                      <p:nvPicPr>
                        <p:cNvPr id="13365" name="Object 22">
                          <a:extLst>
                            <a:ext uri="{FF2B5EF4-FFF2-40B4-BE49-F238E27FC236}">
                              <a16:creationId xmlns:a16="http://schemas.microsoft.com/office/drawing/2014/main" id="{CD25FA28-FD31-4FF8-8B69-0D41CEFEE1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143"/>
                          <a:ext cx="115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6" name="Object 23">
              <a:extLst>
                <a:ext uri="{FF2B5EF4-FFF2-40B4-BE49-F238E27FC236}">
                  <a16:creationId xmlns:a16="http://schemas.microsoft.com/office/drawing/2014/main" id="{8512C93B-4220-4546-BFF4-3D39136C5E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055053"/>
                </p:ext>
              </p:extLst>
            </p:nvPr>
          </p:nvGraphicFramePr>
          <p:xfrm>
            <a:off x="2133" y="143"/>
            <a:ext cx="10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726451" imgH="393529" progId="Equation.3">
                    <p:embed/>
                  </p:oleObj>
                </mc:Choice>
                <mc:Fallback>
                  <p:oleObj name="公式" r:id="rId24" imgW="1726451" imgH="393529" progId="Equation.3">
                    <p:embed/>
                    <p:pic>
                      <p:nvPicPr>
                        <p:cNvPr id="13366" name="Object 23">
                          <a:extLst>
                            <a:ext uri="{FF2B5EF4-FFF2-40B4-BE49-F238E27FC236}">
                              <a16:creationId xmlns:a16="http://schemas.microsoft.com/office/drawing/2014/main" id="{8512C93B-4220-4546-BFF4-3D39136C5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143"/>
                          <a:ext cx="10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32">
            <a:extLst>
              <a:ext uri="{FF2B5EF4-FFF2-40B4-BE49-F238E27FC236}">
                <a16:creationId xmlns:a16="http://schemas.microsoft.com/office/drawing/2014/main" id="{416E26DE-750C-4B8E-8A34-589ACC6F835E}"/>
              </a:ext>
            </a:extLst>
          </p:cNvPr>
          <p:cNvGrpSpPr>
            <a:grpSpLocks/>
          </p:cNvGrpSpPr>
          <p:nvPr/>
        </p:nvGrpSpPr>
        <p:grpSpPr bwMode="auto">
          <a:xfrm>
            <a:off x="5724096" y="2416939"/>
            <a:ext cx="2392639" cy="2197983"/>
            <a:chOff x="2130" y="2074"/>
            <a:chExt cx="2248" cy="1791"/>
          </a:xfrm>
        </p:grpSpPr>
        <p:graphicFrame>
          <p:nvGraphicFramePr>
            <p:cNvPr id="13329" name="Object 33">
              <a:extLst>
                <a:ext uri="{FF2B5EF4-FFF2-40B4-BE49-F238E27FC236}">
                  <a16:creationId xmlns:a16="http://schemas.microsoft.com/office/drawing/2014/main" id="{370EE22F-2B68-4CC5-9C95-C0BF03721B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3" y="3338"/>
            <a:ext cx="1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279279" imgH="393529" progId="Equation.3">
                    <p:embed/>
                  </p:oleObj>
                </mc:Choice>
                <mc:Fallback>
                  <p:oleObj name="公式" r:id="rId26" imgW="279279" imgH="393529" progId="Equation.3">
                    <p:embed/>
                    <p:pic>
                      <p:nvPicPr>
                        <p:cNvPr id="13329" name="Object 33">
                          <a:extLst>
                            <a:ext uri="{FF2B5EF4-FFF2-40B4-BE49-F238E27FC236}">
                              <a16:creationId xmlns:a16="http://schemas.microsoft.com/office/drawing/2014/main" id="{370EE22F-2B68-4CC5-9C95-C0BF03721B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3338"/>
                          <a:ext cx="1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Line 34">
              <a:extLst>
                <a:ext uri="{FF2B5EF4-FFF2-40B4-BE49-F238E27FC236}">
                  <a16:creationId xmlns:a16="http://schemas.microsoft.com/office/drawing/2014/main" id="{183820AA-757B-4BBF-A753-B0ABEDD0E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3430"/>
              <a:ext cx="45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3331" name="Line 35">
              <a:extLst>
                <a:ext uri="{FF2B5EF4-FFF2-40B4-BE49-F238E27FC236}">
                  <a16:creationId xmlns:a16="http://schemas.microsoft.com/office/drawing/2014/main" id="{BEE1181F-1549-4B72-A893-11B46AD44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430"/>
              <a:ext cx="45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graphicFrame>
          <p:nvGraphicFramePr>
            <p:cNvPr id="13332" name="Object 36">
              <a:extLst>
                <a:ext uri="{FF2B5EF4-FFF2-40B4-BE49-F238E27FC236}">
                  <a16:creationId xmlns:a16="http://schemas.microsoft.com/office/drawing/2014/main" id="{32D5C916-65BB-49A6-AFE7-1832B06D5A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2" y="2859"/>
            <a:ext cx="1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266469" imgH="342603" progId="Equation.3">
                    <p:embed/>
                  </p:oleObj>
                </mc:Choice>
                <mc:Fallback>
                  <p:oleObj name="公式" r:id="rId28" imgW="266469" imgH="342603" progId="Equation.3">
                    <p:embed/>
                    <p:pic>
                      <p:nvPicPr>
                        <p:cNvPr id="13332" name="Object 36">
                          <a:extLst>
                            <a:ext uri="{FF2B5EF4-FFF2-40B4-BE49-F238E27FC236}">
                              <a16:creationId xmlns:a16="http://schemas.microsoft.com/office/drawing/2014/main" id="{32D5C916-65BB-49A6-AFE7-1832B06D5A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2859"/>
                          <a:ext cx="1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Rectangle 37">
              <a:extLst>
                <a:ext uri="{FF2B5EF4-FFF2-40B4-BE49-F238E27FC236}">
                  <a16:creationId xmlns:a16="http://schemas.microsoft.com/office/drawing/2014/main" id="{6795AE75-7F33-4622-9E2A-62B4DFB36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074"/>
              <a:ext cx="34" cy="1791"/>
            </a:xfrm>
            <a:prstGeom prst="rect">
              <a:avLst/>
            </a:prstGeom>
            <a:solidFill>
              <a:srgbClr val="6600FF"/>
            </a:solidFill>
            <a:ln w="12700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endParaRPr lang="zh-CN" altLang="en-US" sz="2333"/>
            </a:p>
          </p:txBody>
        </p:sp>
        <p:sp>
          <p:nvSpPr>
            <p:cNvPr id="13334" name="Line 38">
              <a:extLst>
                <a:ext uri="{FF2B5EF4-FFF2-40B4-BE49-F238E27FC236}">
                  <a16:creationId xmlns:a16="http://schemas.microsoft.com/office/drawing/2014/main" id="{70C7D039-ADF7-42A8-88AE-60D6525E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2241"/>
              <a:ext cx="0" cy="149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 dirty="0"/>
            </a:p>
          </p:txBody>
        </p:sp>
        <p:sp>
          <p:nvSpPr>
            <p:cNvPr id="13335" name="Line 39">
              <a:extLst>
                <a:ext uri="{FF2B5EF4-FFF2-40B4-BE49-F238E27FC236}">
                  <a16:creationId xmlns:a16="http://schemas.microsoft.com/office/drawing/2014/main" id="{984292DE-347F-4745-94FC-485E6DB7E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7" y="2976"/>
              <a:ext cx="1814" cy="0"/>
            </a:xfrm>
            <a:prstGeom prst="line">
              <a:avLst/>
            </a:prstGeom>
            <a:noFill/>
            <a:ln w="15875">
              <a:solidFill>
                <a:srgbClr val="1C1C1C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13336" name="Line 40">
              <a:extLst>
                <a:ext uri="{FF2B5EF4-FFF2-40B4-BE49-F238E27FC236}">
                  <a16:creationId xmlns:a16="http://schemas.microsoft.com/office/drawing/2014/main" id="{E89D4C1A-85B0-4BE6-81B7-146A0744B9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360000" flipV="1">
              <a:off x="2445" y="3122"/>
              <a:ext cx="408" cy="10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graphicFrame>
          <p:nvGraphicFramePr>
            <p:cNvPr id="13339" name="Object 43">
              <a:extLst>
                <a:ext uri="{FF2B5EF4-FFF2-40B4-BE49-F238E27FC236}">
                  <a16:creationId xmlns:a16="http://schemas.microsoft.com/office/drawing/2014/main" id="{C8926019-14B2-441C-B4E1-2D2C2BD090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6" y="2297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279279" imgH="291973" progId="Equation.3">
                    <p:embed/>
                  </p:oleObj>
                </mc:Choice>
                <mc:Fallback>
                  <p:oleObj name="公式" r:id="rId30" imgW="279279" imgH="291973" progId="Equation.3">
                    <p:embed/>
                    <p:pic>
                      <p:nvPicPr>
                        <p:cNvPr id="13339" name="Object 43">
                          <a:extLst>
                            <a:ext uri="{FF2B5EF4-FFF2-40B4-BE49-F238E27FC236}">
                              <a16:creationId xmlns:a16="http://schemas.microsoft.com/office/drawing/2014/main" id="{C8926019-14B2-441C-B4E1-2D2C2BD090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2297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0" name="Line 44">
              <a:extLst>
                <a:ext uri="{FF2B5EF4-FFF2-40B4-BE49-F238E27FC236}">
                  <a16:creationId xmlns:a16="http://schemas.microsoft.com/office/drawing/2014/main" id="{BC85064B-D193-4319-8DB0-58D4E1DF5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2" y="2523"/>
              <a:ext cx="1243" cy="8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13341" name="Line 45">
              <a:extLst>
                <a:ext uri="{FF2B5EF4-FFF2-40B4-BE49-F238E27FC236}">
                  <a16:creationId xmlns:a16="http://schemas.microsoft.com/office/drawing/2014/main" id="{17013EE7-B448-4ADF-9374-AC972B035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3" y="2541"/>
              <a:ext cx="1252" cy="57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13343" name="Line 47">
              <a:extLst>
                <a:ext uri="{FF2B5EF4-FFF2-40B4-BE49-F238E27FC236}">
                  <a16:creationId xmlns:a16="http://schemas.microsoft.com/office/drawing/2014/main" id="{97C54DB3-1CFB-4FDF-ABE2-22C2939E9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537"/>
              <a:ext cx="227" cy="0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13344" name="Line 48">
              <a:extLst>
                <a:ext uri="{FF2B5EF4-FFF2-40B4-BE49-F238E27FC236}">
                  <a16:creationId xmlns:a16="http://schemas.microsoft.com/office/drawing/2014/main" id="{74CA7D3B-9583-448D-AD1B-9802EBF6F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2518"/>
              <a:ext cx="0" cy="45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13345" name="Oval 49" descr="羊皮纸">
              <a:extLst>
                <a:ext uri="{FF2B5EF4-FFF2-40B4-BE49-F238E27FC236}">
                  <a16:creationId xmlns:a16="http://schemas.microsoft.com/office/drawing/2014/main" id="{BAEE72B5-7411-45C1-9C41-B2ABCB53C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2521"/>
              <a:ext cx="36" cy="36"/>
            </a:xfrm>
            <a:prstGeom prst="ellipse">
              <a:avLst/>
            </a:prstGeom>
            <a:blipFill dpi="0" rotWithShape="1">
              <a:blip r:embed="rId32"/>
              <a:srcRect/>
              <a:tile tx="0" ty="0" sx="100000" sy="100000" flip="none" algn="tl"/>
            </a:blipFill>
            <a:ln w="158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endParaRPr lang="zh-CN" altLang="en-US" sz="2333"/>
            </a:p>
          </p:txBody>
        </p:sp>
        <p:graphicFrame>
          <p:nvGraphicFramePr>
            <p:cNvPr id="13346" name="Object 50">
              <a:extLst>
                <a:ext uri="{FF2B5EF4-FFF2-40B4-BE49-F238E27FC236}">
                  <a16:creationId xmlns:a16="http://schemas.microsoft.com/office/drawing/2014/main" id="{07D33090-16BD-42BD-95DB-E29D80D4D3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8" y="303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3" imgW="317225" imgH="304536" progId="Equation.3">
                    <p:embed/>
                  </p:oleObj>
                </mc:Choice>
                <mc:Fallback>
                  <p:oleObj name="公式" r:id="rId33" imgW="317225" imgH="304536" progId="Equation.3">
                    <p:embed/>
                    <p:pic>
                      <p:nvPicPr>
                        <p:cNvPr id="13346" name="Object 50">
                          <a:extLst>
                            <a:ext uri="{FF2B5EF4-FFF2-40B4-BE49-F238E27FC236}">
                              <a16:creationId xmlns:a16="http://schemas.microsoft.com/office/drawing/2014/main" id="{07D33090-16BD-42BD-95DB-E29D80D4D3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" y="303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51">
              <a:extLst>
                <a:ext uri="{FF2B5EF4-FFF2-40B4-BE49-F238E27FC236}">
                  <a16:creationId xmlns:a16="http://schemas.microsoft.com/office/drawing/2014/main" id="{7F58A741-90E4-48FB-9250-8A1DE84EF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8" y="269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5" imgW="215806" imgH="228501" progId="Equation.3">
                    <p:embed/>
                  </p:oleObj>
                </mc:Choice>
                <mc:Fallback>
                  <p:oleObj name="公式" r:id="rId35" imgW="215806" imgH="228501" progId="Equation.3">
                    <p:embed/>
                    <p:pic>
                      <p:nvPicPr>
                        <p:cNvPr id="13347" name="Object 51">
                          <a:extLst>
                            <a:ext uri="{FF2B5EF4-FFF2-40B4-BE49-F238E27FC236}">
                              <a16:creationId xmlns:a16="http://schemas.microsoft.com/office/drawing/2014/main" id="{7F58A741-90E4-48FB-9250-8A1DE84EFC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" y="269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8" name="Oval 52" descr="羊皮纸">
              <a:extLst>
                <a:ext uri="{FF2B5EF4-FFF2-40B4-BE49-F238E27FC236}">
                  <a16:creationId xmlns:a16="http://schemas.microsoft.com/office/drawing/2014/main" id="{46809534-88F9-42E4-AC1E-ADDD52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2954"/>
              <a:ext cx="36" cy="36"/>
            </a:xfrm>
            <a:prstGeom prst="ellipse">
              <a:avLst/>
            </a:prstGeom>
            <a:blipFill dpi="0" rotWithShape="1">
              <a:blip r:embed="rId32"/>
              <a:srcRect/>
              <a:tile tx="0" ty="0" sx="100000" sy="100000" flip="none" algn="tl"/>
            </a:blipFill>
            <a:ln w="158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endParaRPr lang="zh-CN" altLang="en-US" sz="2333"/>
            </a:p>
          </p:txBody>
        </p:sp>
        <p:sp>
          <p:nvSpPr>
            <p:cNvPr id="13349" name="Line 53">
              <a:extLst>
                <a:ext uri="{FF2B5EF4-FFF2-40B4-BE49-F238E27FC236}">
                  <a16:creationId xmlns:a16="http://schemas.microsoft.com/office/drawing/2014/main" id="{430D8C0D-5EBA-4DB2-92C8-5D84C1C6E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2721"/>
              <a:ext cx="2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13350" name="Line 54">
              <a:extLst>
                <a:ext uri="{FF2B5EF4-FFF2-40B4-BE49-F238E27FC236}">
                  <a16:creationId xmlns:a16="http://schemas.microsoft.com/office/drawing/2014/main" id="{BA1FEADF-76DF-4226-918E-85FDFAFD2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3237"/>
              <a:ext cx="2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13351" name="Line 55">
              <a:extLst>
                <a:ext uri="{FF2B5EF4-FFF2-40B4-BE49-F238E27FC236}">
                  <a16:creationId xmlns:a16="http://schemas.microsoft.com/office/drawing/2014/main" id="{4838C4A8-8408-401A-8D36-488E09753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750"/>
              <a:ext cx="235" cy="662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lg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3352" name="Line 56">
              <a:extLst>
                <a:ext uri="{FF2B5EF4-FFF2-40B4-BE49-F238E27FC236}">
                  <a16:creationId xmlns:a16="http://schemas.microsoft.com/office/drawing/2014/main" id="{BC4E2AC5-03BD-468C-8D39-9F41595ED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2785"/>
              <a:ext cx="0" cy="413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3353" name="Line 57">
              <a:extLst>
                <a:ext uri="{FF2B5EF4-FFF2-40B4-BE49-F238E27FC236}">
                  <a16:creationId xmlns:a16="http://schemas.microsoft.com/office/drawing/2014/main" id="{67ACC06E-1B04-4ECD-85FB-AB0951E46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3281"/>
              <a:ext cx="0" cy="3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3354" name="Line 58">
              <a:extLst>
                <a:ext uri="{FF2B5EF4-FFF2-40B4-BE49-F238E27FC236}">
                  <a16:creationId xmlns:a16="http://schemas.microsoft.com/office/drawing/2014/main" id="{3AD54C35-7FA2-49F2-BE5F-343692FC4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2352"/>
              <a:ext cx="0" cy="3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 dirty="0"/>
            </a:p>
          </p:txBody>
        </p:sp>
        <p:sp>
          <p:nvSpPr>
            <p:cNvPr id="13355" name="Line 59">
              <a:extLst>
                <a:ext uri="{FF2B5EF4-FFF2-40B4-BE49-F238E27FC236}">
                  <a16:creationId xmlns:a16="http://schemas.microsoft.com/office/drawing/2014/main" id="{33C10F5A-B772-4CD5-A08C-8AD343661D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360000" flipV="1">
              <a:off x="2445" y="2614"/>
              <a:ext cx="408" cy="10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793ABA79-87A8-4399-87D2-75796799E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82" y="2473192"/>
            <a:ext cx="1616552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333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(2) </a:t>
            </a:r>
            <a:endParaRPr lang="zh-CN" altLang="en-US" sz="2333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A08229E1-BA24-481A-95F2-5A2DFC843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717044"/>
              </p:ext>
            </p:extLst>
          </p:nvPr>
        </p:nvGraphicFramePr>
        <p:xfrm>
          <a:off x="2076641" y="2363144"/>
          <a:ext cx="185578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040" imgH="838080" progId="Equation.DSMT4">
                  <p:embed/>
                </p:oleObj>
              </mc:Choice>
              <mc:Fallback>
                <p:oleObj name="Equation" r:id="rId3" imgW="2489040" imgH="838080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A08229E1-BA24-481A-95F2-5A2DFC843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641" y="2363144"/>
                        <a:ext cx="185578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2" name="Text Box 13">
            <a:extLst>
              <a:ext uri="{FF2B5EF4-FFF2-40B4-BE49-F238E27FC236}">
                <a16:creationId xmlns:a16="http://schemas.microsoft.com/office/drawing/2014/main" id="{F3318396-73B0-4EC9-942E-F7431176F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392" y="4034746"/>
            <a:ext cx="3768364" cy="110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单缝衍射中央明纹内</a:t>
            </a: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</a:t>
            </a:r>
            <a:endParaRPr lang="en-US" altLang="zh-CN" sz="2333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333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看到 9 条</a:t>
            </a:r>
            <a:r>
              <a:rPr lang="zh-CN" altLang="en-US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双缝干涉明纹</a:t>
            </a:r>
            <a:r>
              <a:rPr lang="zh-CN" altLang="en-US" sz="2333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E82AF69-F381-4CF8-B969-D55DB13A1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091841"/>
              </p:ext>
            </p:extLst>
          </p:nvPr>
        </p:nvGraphicFramePr>
        <p:xfrm>
          <a:off x="2032924" y="3439220"/>
          <a:ext cx="2416092" cy="33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79480" imgH="368280" progId="Equation.DSMT4">
                  <p:embed/>
                </p:oleObj>
              </mc:Choice>
              <mc:Fallback>
                <p:oleObj name="Equation" r:id="rId5" imgW="267948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E82AF69-F381-4CF8-B969-D55DB13A1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2924" y="3439220"/>
                        <a:ext cx="2416092" cy="33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动作按钮: 后退或前一项 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17E4B560-CF28-1A88-EEBD-257DED8BA1E1}"/>
              </a:ext>
            </a:extLst>
          </p:cNvPr>
          <p:cNvSpPr/>
          <p:nvPr/>
        </p:nvSpPr>
        <p:spPr bwMode="auto">
          <a:xfrm>
            <a:off x="8532440" y="5233764"/>
            <a:ext cx="263702" cy="144016"/>
          </a:xfrm>
          <a:prstGeom prst="actionButtonBackPrevio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1" hangingPunct="1"/>
            <a:endParaRPr lang="zh-CN" altLang="en-US" sz="2333">
              <a:ea typeface="黑体" pitchFamily="2" charset="-122"/>
            </a:endParaRP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67687EAA-03BC-1C9B-7F3E-953EE089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86" y="1463313"/>
            <a:ext cx="7358662" cy="8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9292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双缝干涉条纹的间距；</a:t>
            </a:r>
          </a:p>
          <a:p>
            <a:r>
              <a:rPr lang="en-US" altLang="zh-CN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333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单缝衍射中央明纹内</a:t>
            </a:r>
            <a:r>
              <a:rPr lang="zh-CN" altLang="en-US" sz="2333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，双缝干涉明纹的数目。 </a:t>
            </a: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EAD80107-74C6-1E18-59A3-45E22D125DD7}"/>
              </a:ext>
            </a:extLst>
          </p:cNvPr>
          <p:cNvGrpSpPr>
            <a:grpSpLocks/>
          </p:cNvGrpSpPr>
          <p:nvPr/>
        </p:nvGrpSpPr>
        <p:grpSpPr bwMode="auto">
          <a:xfrm>
            <a:off x="864056" y="332219"/>
            <a:ext cx="7199313" cy="1169459"/>
            <a:chOff x="123" y="68"/>
            <a:chExt cx="5442" cy="884"/>
          </a:xfrm>
        </p:grpSpPr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E50BF624-01BA-C8BD-27FA-D23B0D76F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" y="68"/>
              <a:ext cx="5442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333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例题：</a:t>
              </a:r>
              <a:r>
                <a:rPr lang="zh-CN" altLang="en-US" sz="2333" dirty="0">
                  <a:solidFill>
                    <a:srgbClr val="33333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设</a:t>
              </a:r>
              <a:r>
                <a:rPr lang="zh-CN" altLang="en-US" sz="2333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双缝</a:t>
              </a:r>
              <a:r>
                <a:rPr lang="zh-CN" altLang="en-US" sz="2333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间距                    ，缝宽                     。用波长                           的平行光垂直照射双缝， </a:t>
              </a:r>
              <a:r>
                <a:rPr lang="zh-CN" altLang="en-US" sz="2333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在双缝后放一焦距    </a:t>
              </a:r>
              <a:r>
                <a:rPr lang="zh-CN" altLang="en-US" sz="2333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</a:t>
              </a:r>
              <a:r>
                <a:rPr lang="zh-CN" altLang="en-US" sz="2333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333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透镜</a:t>
              </a:r>
              <a:r>
                <a:rPr lang="zh-CN" altLang="en-US" sz="2333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。若衍射角较小，求</a:t>
              </a:r>
            </a:p>
          </p:txBody>
        </p:sp>
        <p:graphicFrame>
          <p:nvGraphicFramePr>
            <p:cNvPr id="13" name="Object 20">
              <a:extLst>
                <a:ext uri="{FF2B5EF4-FFF2-40B4-BE49-F238E27FC236}">
                  <a16:creationId xmlns:a16="http://schemas.microsoft.com/office/drawing/2014/main" id="{A53D4920-2E54-4D47-66AE-9118D37222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8653868"/>
                </p:ext>
              </p:extLst>
            </p:nvPr>
          </p:nvGraphicFramePr>
          <p:xfrm>
            <a:off x="686" y="378"/>
            <a:ext cx="14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273300" imgH="457200" progId="Equation.3">
                    <p:embed/>
                  </p:oleObj>
                </mc:Choice>
                <mc:Fallback>
                  <p:oleObj name="公式" r:id="rId8" imgW="2273300" imgH="457200" progId="Equation.3">
                    <p:embed/>
                    <p:pic>
                      <p:nvPicPr>
                        <p:cNvPr id="13363" name="Object 20">
                          <a:extLst>
                            <a:ext uri="{FF2B5EF4-FFF2-40B4-BE49-F238E27FC236}">
                              <a16:creationId xmlns:a16="http://schemas.microsoft.com/office/drawing/2014/main" id="{CFB0FEC7-892A-45FE-93A6-CA2A724ABA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" y="378"/>
                          <a:ext cx="14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1">
              <a:extLst>
                <a:ext uri="{FF2B5EF4-FFF2-40B4-BE49-F238E27FC236}">
                  <a16:creationId xmlns:a16="http://schemas.microsoft.com/office/drawing/2014/main" id="{1419A5C8-4A43-6A9B-F2D4-E5AA781F91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7148797"/>
                </p:ext>
              </p:extLst>
            </p:nvPr>
          </p:nvGraphicFramePr>
          <p:xfrm>
            <a:off x="1373" y="692"/>
            <a:ext cx="7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167893" imgH="393529" progId="Equation.3">
                    <p:embed/>
                  </p:oleObj>
                </mc:Choice>
                <mc:Fallback>
                  <p:oleObj name="公式" r:id="rId10" imgW="1167893" imgH="393529" progId="Equation.3">
                    <p:embed/>
                    <p:pic>
                      <p:nvPicPr>
                        <p:cNvPr id="13364" name="Object 21">
                          <a:extLst>
                            <a:ext uri="{FF2B5EF4-FFF2-40B4-BE49-F238E27FC236}">
                              <a16:creationId xmlns:a16="http://schemas.microsoft.com/office/drawing/2014/main" id="{D5FD5142-1AAA-4670-AE4A-B4A8A5AE33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692"/>
                          <a:ext cx="7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2">
              <a:extLst>
                <a:ext uri="{FF2B5EF4-FFF2-40B4-BE49-F238E27FC236}">
                  <a16:creationId xmlns:a16="http://schemas.microsoft.com/office/drawing/2014/main" id="{536C959A-08FF-75BE-5607-348A4B17B2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9616883"/>
                </p:ext>
              </p:extLst>
            </p:nvPr>
          </p:nvGraphicFramePr>
          <p:xfrm>
            <a:off x="3869" y="143"/>
            <a:ext cx="115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815312" imgH="393529" progId="Equation.3">
                    <p:embed/>
                  </p:oleObj>
                </mc:Choice>
                <mc:Fallback>
                  <p:oleObj name="公式" r:id="rId12" imgW="1815312" imgH="393529" progId="Equation.3">
                    <p:embed/>
                    <p:pic>
                      <p:nvPicPr>
                        <p:cNvPr id="13365" name="Object 22">
                          <a:extLst>
                            <a:ext uri="{FF2B5EF4-FFF2-40B4-BE49-F238E27FC236}">
                              <a16:creationId xmlns:a16="http://schemas.microsoft.com/office/drawing/2014/main" id="{CD25FA28-FD31-4FF8-8B69-0D41CEFEE1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143"/>
                          <a:ext cx="115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3">
              <a:extLst>
                <a:ext uri="{FF2B5EF4-FFF2-40B4-BE49-F238E27FC236}">
                  <a16:creationId xmlns:a16="http://schemas.microsoft.com/office/drawing/2014/main" id="{1DEF8634-6759-8121-B116-A4EC4F1EDE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7180782"/>
                </p:ext>
              </p:extLst>
            </p:nvPr>
          </p:nvGraphicFramePr>
          <p:xfrm>
            <a:off x="2133" y="143"/>
            <a:ext cx="10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726451" imgH="393529" progId="Equation.3">
                    <p:embed/>
                  </p:oleObj>
                </mc:Choice>
                <mc:Fallback>
                  <p:oleObj name="公式" r:id="rId14" imgW="1726451" imgH="393529" progId="Equation.3">
                    <p:embed/>
                    <p:pic>
                      <p:nvPicPr>
                        <p:cNvPr id="13366" name="Object 23">
                          <a:extLst>
                            <a:ext uri="{FF2B5EF4-FFF2-40B4-BE49-F238E27FC236}">
                              <a16:creationId xmlns:a16="http://schemas.microsoft.com/office/drawing/2014/main" id="{8512C93B-4220-4546-BFF4-3D39136C5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143"/>
                          <a:ext cx="10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5FF08EA9-3454-7799-C8D5-42676865ED2D}"/>
              </a:ext>
            </a:extLst>
          </p:cNvPr>
          <p:cNvGrpSpPr>
            <a:grpSpLocks/>
          </p:cNvGrpSpPr>
          <p:nvPr/>
        </p:nvGrpSpPr>
        <p:grpSpPr bwMode="auto">
          <a:xfrm>
            <a:off x="5724096" y="2416939"/>
            <a:ext cx="2392639" cy="2197983"/>
            <a:chOff x="2130" y="2074"/>
            <a:chExt cx="2248" cy="1791"/>
          </a:xfrm>
        </p:grpSpPr>
        <p:graphicFrame>
          <p:nvGraphicFramePr>
            <p:cNvPr id="5" name="Object 33">
              <a:extLst>
                <a:ext uri="{FF2B5EF4-FFF2-40B4-BE49-F238E27FC236}">
                  <a16:creationId xmlns:a16="http://schemas.microsoft.com/office/drawing/2014/main" id="{46117085-D8B2-988D-DBB2-9803B4CE66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3" y="3338"/>
            <a:ext cx="1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79279" imgH="393529" progId="Equation.3">
                    <p:embed/>
                  </p:oleObj>
                </mc:Choice>
                <mc:Fallback>
                  <p:oleObj name="公式" r:id="rId16" imgW="279279" imgH="393529" progId="Equation.3">
                    <p:embed/>
                    <p:pic>
                      <p:nvPicPr>
                        <p:cNvPr id="13329" name="Object 33">
                          <a:extLst>
                            <a:ext uri="{FF2B5EF4-FFF2-40B4-BE49-F238E27FC236}">
                              <a16:creationId xmlns:a16="http://schemas.microsoft.com/office/drawing/2014/main" id="{370EE22F-2B68-4CC5-9C95-C0BF03721B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3338"/>
                          <a:ext cx="1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34">
              <a:extLst>
                <a:ext uri="{FF2B5EF4-FFF2-40B4-BE49-F238E27FC236}">
                  <a16:creationId xmlns:a16="http://schemas.microsoft.com/office/drawing/2014/main" id="{83CA34D4-2FCA-7122-1FDA-3EAD7FA62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3430"/>
              <a:ext cx="45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18" name="Line 35">
              <a:extLst>
                <a:ext uri="{FF2B5EF4-FFF2-40B4-BE49-F238E27FC236}">
                  <a16:creationId xmlns:a16="http://schemas.microsoft.com/office/drawing/2014/main" id="{C6332404-C884-B2F8-24C9-47ADFF383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430"/>
              <a:ext cx="45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graphicFrame>
          <p:nvGraphicFramePr>
            <p:cNvPr id="19" name="Object 36">
              <a:extLst>
                <a:ext uri="{FF2B5EF4-FFF2-40B4-BE49-F238E27FC236}">
                  <a16:creationId xmlns:a16="http://schemas.microsoft.com/office/drawing/2014/main" id="{B0D0318C-15DB-0BEF-273B-FE387D263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2" y="2859"/>
            <a:ext cx="1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66469" imgH="342603" progId="Equation.3">
                    <p:embed/>
                  </p:oleObj>
                </mc:Choice>
                <mc:Fallback>
                  <p:oleObj name="公式" r:id="rId18" imgW="266469" imgH="342603" progId="Equation.3">
                    <p:embed/>
                    <p:pic>
                      <p:nvPicPr>
                        <p:cNvPr id="13332" name="Object 36">
                          <a:extLst>
                            <a:ext uri="{FF2B5EF4-FFF2-40B4-BE49-F238E27FC236}">
                              <a16:creationId xmlns:a16="http://schemas.microsoft.com/office/drawing/2014/main" id="{32D5C916-65BB-49A6-AFE7-1832B06D5A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2859"/>
                          <a:ext cx="1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37">
              <a:extLst>
                <a:ext uri="{FF2B5EF4-FFF2-40B4-BE49-F238E27FC236}">
                  <a16:creationId xmlns:a16="http://schemas.microsoft.com/office/drawing/2014/main" id="{89B1F66C-BA13-8593-FB4D-614EAECB4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074"/>
              <a:ext cx="34" cy="1791"/>
            </a:xfrm>
            <a:prstGeom prst="rect">
              <a:avLst/>
            </a:prstGeom>
            <a:solidFill>
              <a:srgbClr val="6600FF"/>
            </a:solidFill>
            <a:ln w="12700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endParaRPr lang="zh-CN" altLang="en-US" sz="2333"/>
            </a:p>
          </p:txBody>
        </p:sp>
        <p:sp>
          <p:nvSpPr>
            <p:cNvPr id="21" name="Line 38">
              <a:extLst>
                <a:ext uri="{FF2B5EF4-FFF2-40B4-BE49-F238E27FC236}">
                  <a16:creationId xmlns:a16="http://schemas.microsoft.com/office/drawing/2014/main" id="{76A0FFFC-26B2-49A9-09DA-9CD869D37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2241"/>
              <a:ext cx="0" cy="149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 dirty="0"/>
            </a:p>
          </p:txBody>
        </p:sp>
        <p:sp>
          <p:nvSpPr>
            <p:cNvPr id="22" name="Line 39">
              <a:extLst>
                <a:ext uri="{FF2B5EF4-FFF2-40B4-BE49-F238E27FC236}">
                  <a16:creationId xmlns:a16="http://schemas.microsoft.com/office/drawing/2014/main" id="{8B6904AD-D6AD-DBF6-6B1A-2A796A84C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7" y="2976"/>
              <a:ext cx="1814" cy="0"/>
            </a:xfrm>
            <a:prstGeom prst="line">
              <a:avLst/>
            </a:prstGeom>
            <a:noFill/>
            <a:ln w="15875">
              <a:solidFill>
                <a:srgbClr val="1C1C1C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23" name="Line 40">
              <a:extLst>
                <a:ext uri="{FF2B5EF4-FFF2-40B4-BE49-F238E27FC236}">
                  <a16:creationId xmlns:a16="http://schemas.microsoft.com/office/drawing/2014/main" id="{3B972B51-ABBB-C1B0-AC0E-976AC4A17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360000" flipV="1">
              <a:off x="2445" y="3122"/>
              <a:ext cx="408" cy="10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graphicFrame>
          <p:nvGraphicFramePr>
            <p:cNvPr id="24" name="Object 43">
              <a:extLst>
                <a:ext uri="{FF2B5EF4-FFF2-40B4-BE49-F238E27FC236}">
                  <a16:creationId xmlns:a16="http://schemas.microsoft.com/office/drawing/2014/main" id="{E47F1F7D-205A-1303-FD39-69166A45AE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6" y="2297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79279" imgH="291973" progId="Equation.3">
                    <p:embed/>
                  </p:oleObj>
                </mc:Choice>
                <mc:Fallback>
                  <p:oleObj name="公式" r:id="rId20" imgW="279279" imgH="291973" progId="Equation.3">
                    <p:embed/>
                    <p:pic>
                      <p:nvPicPr>
                        <p:cNvPr id="13339" name="Object 43">
                          <a:extLst>
                            <a:ext uri="{FF2B5EF4-FFF2-40B4-BE49-F238E27FC236}">
                              <a16:creationId xmlns:a16="http://schemas.microsoft.com/office/drawing/2014/main" id="{C8926019-14B2-441C-B4E1-2D2C2BD090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2297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44">
              <a:extLst>
                <a:ext uri="{FF2B5EF4-FFF2-40B4-BE49-F238E27FC236}">
                  <a16:creationId xmlns:a16="http://schemas.microsoft.com/office/drawing/2014/main" id="{81206C96-DC1E-9172-E9F7-028EB9B5C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2" y="2523"/>
              <a:ext cx="1243" cy="8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26" name="Line 45">
              <a:extLst>
                <a:ext uri="{FF2B5EF4-FFF2-40B4-BE49-F238E27FC236}">
                  <a16:creationId xmlns:a16="http://schemas.microsoft.com/office/drawing/2014/main" id="{2886C84A-CF09-67BE-0E30-A0D84AAAF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3" y="2541"/>
              <a:ext cx="1252" cy="57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27" name="Line 47">
              <a:extLst>
                <a:ext uri="{FF2B5EF4-FFF2-40B4-BE49-F238E27FC236}">
                  <a16:creationId xmlns:a16="http://schemas.microsoft.com/office/drawing/2014/main" id="{722BDB67-A23A-8560-2AD9-79E4A9F14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537"/>
              <a:ext cx="227" cy="0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28" name="Line 48">
              <a:extLst>
                <a:ext uri="{FF2B5EF4-FFF2-40B4-BE49-F238E27FC236}">
                  <a16:creationId xmlns:a16="http://schemas.microsoft.com/office/drawing/2014/main" id="{B5A74AA6-20DC-17A1-1F41-BE051774A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2518"/>
              <a:ext cx="0" cy="45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29" name="Oval 49" descr="羊皮纸">
              <a:extLst>
                <a:ext uri="{FF2B5EF4-FFF2-40B4-BE49-F238E27FC236}">
                  <a16:creationId xmlns:a16="http://schemas.microsoft.com/office/drawing/2014/main" id="{88A0770F-79A1-EC65-3569-13362796E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2521"/>
              <a:ext cx="36" cy="36"/>
            </a:xfrm>
            <a:prstGeom prst="ellipse">
              <a:avLst/>
            </a:prstGeom>
            <a:blipFill dpi="0" rotWithShape="1">
              <a:blip r:embed="rId22"/>
              <a:srcRect/>
              <a:tile tx="0" ty="0" sx="100000" sy="100000" flip="none" algn="tl"/>
            </a:blipFill>
            <a:ln w="158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endParaRPr lang="zh-CN" altLang="en-US" sz="2333"/>
            </a:p>
          </p:txBody>
        </p:sp>
        <p:graphicFrame>
          <p:nvGraphicFramePr>
            <p:cNvPr id="30" name="Object 50">
              <a:extLst>
                <a:ext uri="{FF2B5EF4-FFF2-40B4-BE49-F238E27FC236}">
                  <a16:creationId xmlns:a16="http://schemas.microsoft.com/office/drawing/2014/main" id="{F1A35F2F-FF15-4913-ACC1-062955D1D9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8" y="303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317225" imgH="304536" progId="Equation.3">
                    <p:embed/>
                  </p:oleObj>
                </mc:Choice>
                <mc:Fallback>
                  <p:oleObj name="公式" r:id="rId23" imgW="317225" imgH="304536" progId="Equation.3">
                    <p:embed/>
                    <p:pic>
                      <p:nvPicPr>
                        <p:cNvPr id="13346" name="Object 50">
                          <a:extLst>
                            <a:ext uri="{FF2B5EF4-FFF2-40B4-BE49-F238E27FC236}">
                              <a16:creationId xmlns:a16="http://schemas.microsoft.com/office/drawing/2014/main" id="{07D33090-16BD-42BD-95DB-E29D80D4D3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" y="303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51">
              <a:extLst>
                <a:ext uri="{FF2B5EF4-FFF2-40B4-BE49-F238E27FC236}">
                  <a16:creationId xmlns:a16="http://schemas.microsoft.com/office/drawing/2014/main" id="{03AD8B85-A046-40E6-7FAD-F6821CFFAA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8" y="269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215806" imgH="228501" progId="Equation.3">
                    <p:embed/>
                  </p:oleObj>
                </mc:Choice>
                <mc:Fallback>
                  <p:oleObj name="公式" r:id="rId25" imgW="215806" imgH="228501" progId="Equation.3">
                    <p:embed/>
                    <p:pic>
                      <p:nvPicPr>
                        <p:cNvPr id="13347" name="Object 51">
                          <a:extLst>
                            <a:ext uri="{FF2B5EF4-FFF2-40B4-BE49-F238E27FC236}">
                              <a16:creationId xmlns:a16="http://schemas.microsoft.com/office/drawing/2014/main" id="{7F58A741-90E4-48FB-9250-8A1DE84EFC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" y="269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Oval 52" descr="羊皮纸">
              <a:extLst>
                <a:ext uri="{FF2B5EF4-FFF2-40B4-BE49-F238E27FC236}">
                  <a16:creationId xmlns:a16="http://schemas.microsoft.com/office/drawing/2014/main" id="{71B19FF5-44C9-AA27-A1B0-ECBF9AF84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2954"/>
              <a:ext cx="36" cy="36"/>
            </a:xfrm>
            <a:prstGeom prst="ellipse">
              <a:avLst/>
            </a:prstGeom>
            <a:blipFill dpi="0" rotWithShape="1">
              <a:blip r:embed="rId22"/>
              <a:srcRect/>
              <a:tile tx="0" ty="0" sx="100000" sy="100000" flip="none" algn="tl"/>
            </a:blipFill>
            <a:ln w="158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endParaRPr lang="zh-CN" altLang="en-US" sz="2333"/>
            </a:p>
          </p:txBody>
        </p:sp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8DF7AA3A-5902-B058-B441-18B3C309B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2721"/>
              <a:ext cx="2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34" name="Line 54">
              <a:extLst>
                <a:ext uri="{FF2B5EF4-FFF2-40B4-BE49-F238E27FC236}">
                  <a16:creationId xmlns:a16="http://schemas.microsoft.com/office/drawing/2014/main" id="{96D26440-6758-A754-4904-C0A8F523C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3237"/>
              <a:ext cx="2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33"/>
            </a:p>
          </p:txBody>
        </p:sp>
        <p:sp>
          <p:nvSpPr>
            <p:cNvPr id="35" name="Line 55">
              <a:extLst>
                <a:ext uri="{FF2B5EF4-FFF2-40B4-BE49-F238E27FC236}">
                  <a16:creationId xmlns:a16="http://schemas.microsoft.com/office/drawing/2014/main" id="{183FC87E-B82C-0642-2856-30090763E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750"/>
              <a:ext cx="235" cy="662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lg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36" name="Line 56">
              <a:extLst>
                <a:ext uri="{FF2B5EF4-FFF2-40B4-BE49-F238E27FC236}">
                  <a16:creationId xmlns:a16="http://schemas.microsoft.com/office/drawing/2014/main" id="{7C102B87-077E-B94C-FEDF-200CDC22E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2785"/>
              <a:ext cx="0" cy="413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37" name="Line 57">
              <a:extLst>
                <a:ext uri="{FF2B5EF4-FFF2-40B4-BE49-F238E27FC236}">
                  <a16:creationId xmlns:a16="http://schemas.microsoft.com/office/drawing/2014/main" id="{7B56CDA5-FCCB-E131-4F0A-ABD18F506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3281"/>
              <a:ext cx="0" cy="3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  <p:sp>
          <p:nvSpPr>
            <p:cNvPr id="38" name="Line 58">
              <a:extLst>
                <a:ext uri="{FF2B5EF4-FFF2-40B4-BE49-F238E27FC236}">
                  <a16:creationId xmlns:a16="http://schemas.microsoft.com/office/drawing/2014/main" id="{1928B013-4A53-8E6B-9ABF-BCDEDE3F4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2352"/>
              <a:ext cx="0" cy="3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 dirty="0"/>
            </a:p>
          </p:txBody>
        </p:sp>
        <p:sp>
          <p:nvSpPr>
            <p:cNvPr id="39" name="Line 59">
              <a:extLst>
                <a:ext uri="{FF2B5EF4-FFF2-40B4-BE49-F238E27FC236}">
                  <a16:creationId xmlns:a16="http://schemas.microsoft.com/office/drawing/2014/main" id="{5DD454F1-E4A6-162B-9CAE-0E8468736D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360000" flipV="1">
              <a:off x="2445" y="2614"/>
              <a:ext cx="408" cy="109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3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DATAPERCENTBASE" val="crParticipant"/>
  <p:tag name="ARS_CHARTPARA_SHOW3D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SLIDE_ISRESPONSED" val="1"/>
  <p:tag name="ARS_SLIDE_DUENO" val="100"/>
  <p:tag name="ARS_SLIDE_PARTICIPANTNUM" val="100"/>
  <p:tag name="ARS_SLIDE_SUBMITNUM" val="0"/>
  <p:tag name="ARS_SLIDE_CORRECTNUM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DATAPERCENTBASE" val="crParticipant"/>
  <p:tag name="ARS_CHARTPARA_SHOW3D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SLIDE_ISRESPONSED" val="1"/>
  <p:tag name="ARS_SLIDE_DUENO" val="100"/>
  <p:tag name="ARS_SLIDE_PARTICIPANTNUM" val="100"/>
  <p:tag name="ARS_SLIDE_SUBMITNUM" val="0"/>
  <p:tag name="ARS_SLIDE_CORRECTNUM" val="0"/>
</p:tagLst>
</file>

<file path=ppt/theme/theme1.xml><?xml version="1.0" encoding="utf-8"?>
<a:theme xmlns:a="http://schemas.openxmlformats.org/drawingml/2006/main" name="物理课模板">
  <a:themeElements>
    <a:clrScheme name="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CC"/>
      </a:hlink>
      <a:folHlink>
        <a:srgbClr val="00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模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01-2运动叠加原理 抛体运动</Template>
  <TotalTime>6632</TotalTime>
  <Words>952</Words>
  <Application>Microsoft Office PowerPoint</Application>
  <PresentationFormat>全屏显示(16:10)</PresentationFormat>
  <Paragraphs>151</Paragraphs>
  <Slides>21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黑体</vt:lpstr>
      <vt:lpstr>宋体</vt:lpstr>
      <vt:lpstr>幼圆</vt:lpstr>
      <vt:lpstr>Arial</vt:lpstr>
      <vt:lpstr>Calibri</vt:lpstr>
      <vt:lpstr>Cambria Math</vt:lpstr>
      <vt:lpstr>Times New Roman</vt:lpstr>
      <vt:lpstr>Wingdings</vt:lpstr>
      <vt:lpstr>物理课模板</vt:lpstr>
      <vt:lpstr>Equation</vt:lpstr>
      <vt:lpstr>公式</vt:lpstr>
      <vt:lpstr>Flash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相控阵雷达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apphy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wuwangjie</dc:creator>
  <cp:lastModifiedBy>伟</cp:lastModifiedBy>
  <cp:revision>555</cp:revision>
  <dcterms:created xsi:type="dcterms:W3CDTF">2006-02-19T14:49:26Z</dcterms:created>
  <dcterms:modified xsi:type="dcterms:W3CDTF">2024-10-14T12:33:03Z</dcterms:modified>
</cp:coreProperties>
</file>