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34"/>
  </p:notesMasterIdLst>
  <p:handoutMasterIdLst>
    <p:handoutMasterId r:id="rId35"/>
  </p:handoutMasterIdLst>
  <p:sldIdLst>
    <p:sldId id="767" r:id="rId2"/>
    <p:sldId id="768" r:id="rId3"/>
    <p:sldId id="769" r:id="rId4"/>
    <p:sldId id="775" r:id="rId5"/>
    <p:sldId id="777" r:id="rId6"/>
    <p:sldId id="778" r:id="rId7"/>
    <p:sldId id="811" r:id="rId8"/>
    <p:sldId id="780" r:id="rId9"/>
    <p:sldId id="781" r:id="rId10"/>
    <p:sldId id="783" r:id="rId11"/>
    <p:sldId id="735" r:id="rId12"/>
    <p:sldId id="785" r:id="rId13"/>
    <p:sldId id="786" r:id="rId14"/>
    <p:sldId id="787" r:id="rId15"/>
    <p:sldId id="788" r:id="rId16"/>
    <p:sldId id="789" r:id="rId17"/>
    <p:sldId id="790" r:id="rId18"/>
    <p:sldId id="791" r:id="rId19"/>
    <p:sldId id="813" r:id="rId20"/>
    <p:sldId id="792" r:id="rId21"/>
    <p:sldId id="795" r:id="rId22"/>
    <p:sldId id="794" r:id="rId23"/>
    <p:sldId id="798" r:id="rId24"/>
    <p:sldId id="800" r:id="rId25"/>
    <p:sldId id="801" r:id="rId26"/>
    <p:sldId id="808" r:id="rId27"/>
    <p:sldId id="803" r:id="rId28"/>
    <p:sldId id="804" r:id="rId29"/>
    <p:sldId id="805" r:id="rId30"/>
    <p:sldId id="806" r:id="rId31"/>
    <p:sldId id="807" r:id="rId32"/>
    <p:sldId id="715" r:id="rId33"/>
  </p:sldIdLst>
  <p:sldSz cx="9144000" cy="5715000" type="screen16x10"/>
  <p:notesSz cx="6834188" cy="99790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eyue" initials="y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2E2"/>
    <a:srgbClr val="F2F200"/>
    <a:srgbClr val="C0FF3F"/>
    <a:srgbClr val="0707E7"/>
    <a:srgbClr val="D10000"/>
    <a:srgbClr val="0505D7"/>
    <a:srgbClr val="CCECFF"/>
    <a:srgbClr val="0000FF"/>
    <a:srgbClr val="66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56" autoAdjust="0"/>
    <p:restoredTop sz="84995" autoAdjust="0"/>
  </p:normalViewPr>
  <p:slideViewPr>
    <p:cSldViewPr>
      <p:cViewPr varScale="1">
        <p:scale>
          <a:sx n="100" d="100"/>
          <a:sy n="100" d="100"/>
        </p:scale>
        <p:origin x="116" y="6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2786F0B-460E-403B-8586-CEC2D48DD8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3459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3500" y="0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3863" y="747713"/>
            <a:ext cx="5988050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740275"/>
            <a:ext cx="5011738" cy="449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8055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3500" y="9480550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2615473-FAB6-4E58-81D7-BFFE5D02BE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26293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3863" y="747713"/>
            <a:ext cx="5988050" cy="37433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15473-FAB6-4E58-81D7-BFFE5D02BEE2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1092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615473-FAB6-4E58-81D7-BFFE5D02BEE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5498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3863" y="747713"/>
            <a:ext cx="5988050" cy="37433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15473-FAB6-4E58-81D7-BFFE5D02BEE2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7417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3863" y="747713"/>
            <a:ext cx="5988050" cy="37433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615473-FAB6-4E58-81D7-BFFE5D02BEE2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6323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615473-FAB6-4E58-81D7-BFFE5D02BEE2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6482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3863" y="747713"/>
            <a:ext cx="5988050" cy="37433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615473-FAB6-4E58-81D7-BFFE5D02BEE2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0247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4213"/>
            <a:ext cx="5486400" cy="3429000"/>
          </a:xfrm>
        </p:spPr>
      </p:sp>
      <p:sp>
        <p:nvSpPr>
          <p:cNvPr id="409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141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3863" y="747713"/>
            <a:ext cx="5988050" cy="37433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15473-FAB6-4E58-81D7-BFFE5D02BEE2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9073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3863" y="747713"/>
            <a:ext cx="5988050" cy="3743325"/>
          </a:xfrm>
        </p:spPr>
      </p:sp>
      <p:sp>
        <p:nvSpPr>
          <p:cNvPr id="430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799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615473-FAB6-4E58-81D7-BFFE5D02BEE2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24073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695D0-18A3-45F6-B53C-C66874040090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67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3863" y="747713"/>
            <a:ext cx="5988050" cy="3743325"/>
          </a:xfrm>
          <a:ln/>
        </p:spPr>
      </p:sp>
      <p:sp>
        <p:nvSpPr>
          <p:cNvPr id="167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zh-CN" altLang="zh-CN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308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3863" y="747713"/>
            <a:ext cx="5988050" cy="37433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15473-FAB6-4E58-81D7-BFFE5D02BEE2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60773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62AB48-9B14-4AA5-857A-8D99CC801629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67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3863" y="747713"/>
            <a:ext cx="5988050" cy="3743325"/>
          </a:xfrm>
          <a:ln/>
        </p:spPr>
      </p:sp>
      <p:sp>
        <p:nvSpPr>
          <p:cNvPr id="167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442911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633980-A8E2-4C94-8918-7FD7E4B06C93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68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3863" y="747713"/>
            <a:ext cx="5988050" cy="3743325"/>
          </a:xfrm>
          <a:ln/>
        </p:spPr>
      </p:sp>
      <p:sp>
        <p:nvSpPr>
          <p:cNvPr id="168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390962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2EC5AE-61E7-48E2-B657-600398B5E2B0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68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3863" y="747713"/>
            <a:ext cx="5988050" cy="3743325"/>
          </a:xfrm>
          <a:ln/>
        </p:spPr>
      </p:sp>
      <p:sp>
        <p:nvSpPr>
          <p:cNvPr id="168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endParaRPr lang="zh-CN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221771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0C8AD3-30C1-478A-A47A-529B691AF9BF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68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3863" y="747713"/>
            <a:ext cx="5988050" cy="3743325"/>
          </a:xfrm>
          <a:ln/>
        </p:spPr>
      </p:sp>
      <p:sp>
        <p:nvSpPr>
          <p:cNvPr id="168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7837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3863" y="747713"/>
            <a:ext cx="5988050" cy="37433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15473-FAB6-4E58-81D7-BFFE5D02BEE2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2998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747713"/>
            <a:ext cx="5988050" cy="3743325"/>
          </a:xfrm>
          <a:ln/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413D0CC3-D8B2-4A72-819B-1E42CCB5F34B}" type="slidenum">
              <a:rPr lang="en-US" altLang="zh-CN" sz="1200" b="0" smtClean="0">
                <a:ea typeface="宋体" panose="02010600030101010101" pitchFamily="2" charset="-122"/>
              </a:rPr>
              <a:pPr/>
              <a:t>4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6176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3863" y="747713"/>
            <a:ext cx="5988050" cy="37433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15473-FAB6-4E58-81D7-BFFE5D02BEE2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908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747713"/>
            <a:ext cx="5988050" cy="3743325"/>
          </a:xfrm>
          <a:ln/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413D0CC3-D8B2-4A72-819B-1E42CCB5F34B}" type="slidenum">
              <a:rPr lang="en-US" altLang="zh-CN" sz="1200" b="0" smtClean="0">
                <a:ea typeface="宋体" panose="02010600030101010101" pitchFamily="2" charset="-122"/>
              </a:rPr>
              <a:pPr/>
              <a:t>6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0027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747713"/>
            <a:ext cx="5988050" cy="3743325"/>
          </a:xfrm>
          <a:ln/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413D0CC3-D8B2-4A72-819B-1E42CCB5F34B}" type="slidenum">
              <a:rPr lang="en-US" altLang="zh-CN" sz="1200" b="0" smtClean="0">
                <a:ea typeface="宋体" panose="02010600030101010101" pitchFamily="2" charset="-122"/>
              </a:rPr>
              <a:pPr/>
              <a:t>7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5360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365215-871F-441B-8889-69ADA99DDBEE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62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3863" y="747713"/>
            <a:ext cx="5988050" cy="3743325"/>
          </a:xfrm>
          <a:ln/>
        </p:spPr>
      </p:sp>
      <p:sp>
        <p:nvSpPr>
          <p:cNvPr id="162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3022260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FA92FD-E5FF-47B9-BE1F-9C88CE6B8764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62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3863" y="747713"/>
            <a:ext cx="5988050" cy="3743325"/>
          </a:xfrm>
          <a:ln/>
        </p:spPr>
      </p:sp>
      <p:sp>
        <p:nvSpPr>
          <p:cNvPr id="162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373063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380985" indent="0" algn="ctr">
              <a:buNone/>
              <a:defRPr/>
            </a:lvl2pPr>
            <a:lvl3pPr marL="761970" indent="0" algn="ctr">
              <a:buNone/>
              <a:defRPr/>
            </a:lvl3pPr>
            <a:lvl4pPr marL="1142954" indent="0" algn="ctr">
              <a:buNone/>
              <a:defRPr/>
            </a:lvl4pPr>
            <a:lvl5pPr marL="1523939" indent="0" algn="ctr">
              <a:buNone/>
              <a:defRPr/>
            </a:lvl5pPr>
            <a:lvl6pPr marL="1904924" indent="0" algn="ctr">
              <a:buNone/>
              <a:defRPr/>
            </a:lvl6pPr>
            <a:lvl7pPr marL="2285909" indent="0" algn="ctr">
              <a:buNone/>
              <a:defRPr/>
            </a:lvl7pPr>
            <a:lvl8pPr marL="2666893" indent="0" algn="ctr">
              <a:buNone/>
              <a:defRPr/>
            </a:lvl8pPr>
            <a:lvl9pPr marL="3047878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6F21B-68FD-4C8F-9A4C-AC9033CEBE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6162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6984D-9D20-4AAC-9EE3-DA7E8187FE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791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4164" y="508000"/>
            <a:ext cx="1982787" cy="44635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1" y="508000"/>
            <a:ext cx="5795963" cy="446352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CA1FE-A819-429D-9F77-3BB6BF1ED6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6938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00708-A1AC-4010-8D7C-EF1BC17885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4612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04271"/>
            <a:ext cx="7886700" cy="48431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4976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241F9-322C-47FE-9E2A-F74FDCED15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354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1C896-F50D-46CC-840A-98315406DB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239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44550" y="1542521"/>
            <a:ext cx="3810000" cy="34290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6950" y="1542521"/>
            <a:ext cx="3810000" cy="34290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4E00F-A245-4D9A-B34E-F99D36AD59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412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F23F6-11EC-4AFA-B212-10AF04AE60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65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445C5-A0A3-4F25-8A62-7C6D740BEA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693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1293A-3B34-4D2E-A888-D54498338C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627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B1CA0-95BB-4131-B6C9-9EA8C36309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059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0301F-775B-4F7B-885F-2FE6817907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249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p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4166"/>
          <a:stretch/>
        </p:blipFill>
        <p:spPr bwMode="auto">
          <a:xfrm>
            <a:off x="0" y="0"/>
            <a:ext cx="9144000" cy="272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08000"/>
            <a:ext cx="77724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4550" y="1542521"/>
            <a:ext cx="7772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155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520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67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155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20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167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156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20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67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DE3BD8E-B0E1-466E-B066-FD8A45BE98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67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67">
          <a:solidFill>
            <a:schemeClr val="tx2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67">
          <a:solidFill>
            <a:schemeClr val="tx2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67">
          <a:solidFill>
            <a:schemeClr val="tx2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67">
          <a:solidFill>
            <a:schemeClr val="tx2"/>
          </a:solidFill>
          <a:latin typeface="Calibri" pitchFamily="34" charset="0"/>
          <a:ea typeface="宋体" pitchFamily="2" charset="-122"/>
        </a:defRPr>
      </a:lvl5pPr>
      <a:lvl6pPr marL="380985" algn="ctr" rtl="0" fontAlgn="base">
        <a:spcBef>
          <a:spcPct val="0"/>
        </a:spcBef>
        <a:spcAft>
          <a:spcPct val="0"/>
        </a:spcAft>
        <a:defRPr kumimoji="1" sz="3667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761970" algn="ctr" rtl="0" fontAlgn="base">
        <a:spcBef>
          <a:spcPct val="0"/>
        </a:spcBef>
        <a:spcAft>
          <a:spcPct val="0"/>
        </a:spcAft>
        <a:defRPr kumimoji="1" sz="3667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142954" algn="ctr" rtl="0" fontAlgn="base">
        <a:spcBef>
          <a:spcPct val="0"/>
        </a:spcBef>
        <a:spcAft>
          <a:spcPct val="0"/>
        </a:spcAft>
        <a:defRPr kumimoji="1" sz="3667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523939" algn="ctr" rtl="0" fontAlgn="base">
        <a:spcBef>
          <a:spcPct val="0"/>
        </a:spcBef>
        <a:spcAft>
          <a:spcPct val="0"/>
        </a:spcAft>
        <a:defRPr kumimoji="1" sz="3667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285739" indent="-285739" algn="l" rtl="0" eaLnBrk="0" fontAlgn="base" hangingPunct="0">
        <a:spcBef>
          <a:spcPct val="20000"/>
        </a:spcBef>
        <a:spcAft>
          <a:spcPct val="0"/>
        </a:spcAft>
        <a:buChar char="•"/>
        <a:defRPr kumimoji="1" sz="2667">
          <a:solidFill>
            <a:schemeClr val="tx1"/>
          </a:solidFill>
          <a:latin typeface="+mn-lt"/>
          <a:ea typeface="+mn-ea"/>
          <a:cs typeface="+mn-cs"/>
        </a:defRPr>
      </a:lvl1pPr>
      <a:lvl2pPr marL="619100" indent="-238115" algn="l" rtl="0" eaLnBrk="0" fontAlgn="base" hangingPunct="0">
        <a:spcBef>
          <a:spcPct val="20000"/>
        </a:spcBef>
        <a:spcAft>
          <a:spcPct val="0"/>
        </a:spcAft>
        <a:buChar char="–"/>
        <a:defRPr kumimoji="1" sz="2333">
          <a:solidFill>
            <a:schemeClr val="tx1"/>
          </a:solidFill>
          <a:latin typeface="+mn-lt"/>
          <a:ea typeface="+mn-ea"/>
        </a:defRPr>
      </a:lvl2pPr>
      <a:lvl3pPr marL="952462" indent="-190492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333447" indent="-190492" algn="l" rtl="0" eaLnBrk="0" fontAlgn="base" hangingPunct="0">
        <a:spcBef>
          <a:spcPct val="20000"/>
        </a:spcBef>
        <a:spcAft>
          <a:spcPct val="0"/>
        </a:spcAft>
        <a:buChar char="–"/>
        <a:defRPr kumimoji="1" sz="1667">
          <a:solidFill>
            <a:schemeClr val="tx1"/>
          </a:solidFill>
          <a:latin typeface="+mn-lt"/>
          <a:ea typeface="+mn-ea"/>
        </a:defRPr>
      </a:lvl4pPr>
      <a:lvl5pPr marL="1714431" indent="-190492" algn="l" rtl="0" eaLnBrk="0" fontAlgn="base" hangingPunct="0">
        <a:spcBef>
          <a:spcPct val="20000"/>
        </a:spcBef>
        <a:spcAft>
          <a:spcPct val="0"/>
        </a:spcAft>
        <a:buChar char="»"/>
        <a:defRPr kumimoji="1" sz="1667">
          <a:solidFill>
            <a:schemeClr val="tx1"/>
          </a:solidFill>
          <a:latin typeface="+mn-lt"/>
          <a:ea typeface="+mn-ea"/>
        </a:defRPr>
      </a:lvl5pPr>
      <a:lvl6pPr marL="2095416" indent="-190492" algn="l" rtl="0" fontAlgn="base">
        <a:spcBef>
          <a:spcPct val="20000"/>
        </a:spcBef>
        <a:spcAft>
          <a:spcPct val="0"/>
        </a:spcAft>
        <a:buChar char="»"/>
        <a:defRPr kumimoji="1" sz="1667">
          <a:solidFill>
            <a:schemeClr val="tx1"/>
          </a:solidFill>
          <a:latin typeface="+mn-lt"/>
          <a:ea typeface="+mn-ea"/>
        </a:defRPr>
      </a:lvl6pPr>
      <a:lvl7pPr marL="2476401" indent="-190492" algn="l" rtl="0" fontAlgn="base">
        <a:spcBef>
          <a:spcPct val="20000"/>
        </a:spcBef>
        <a:spcAft>
          <a:spcPct val="0"/>
        </a:spcAft>
        <a:buChar char="»"/>
        <a:defRPr kumimoji="1" sz="1667">
          <a:solidFill>
            <a:schemeClr val="tx1"/>
          </a:solidFill>
          <a:latin typeface="+mn-lt"/>
          <a:ea typeface="+mn-ea"/>
        </a:defRPr>
      </a:lvl7pPr>
      <a:lvl8pPr marL="2857386" indent="-190492" algn="l" rtl="0" fontAlgn="base">
        <a:spcBef>
          <a:spcPct val="20000"/>
        </a:spcBef>
        <a:spcAft>
          <a:spcPct val="0"/>
        </a:spcAft>
        <a:buChar char="»"/>
        <a:defRPr kumimoji="1" sz="1667">
          <a:solidFill>
            <a:schemeClr val="tx1"/>
          </a:solidFill>
          <a:latin typeface="+mn-lt"/>
          <a:ea typeface="+mn-ea"/>
        </a:defRPr>
      </a:lvl8pPr>
      <a:lvl9pPr marL="3238370" indent="-190492" algn="l" rtl="0" fontAlgn="base">
        <a:spcBef>
          <a:spcPct val="20000"/>
        </a:spcBef>
        <a:spcAft>
          <a:spcPct val="0"/>
        </a:spcAft>
        <a:buChar char="»"/>
        <a:defRPr kumimoji="1" sz="1667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image" Target="../media/image62.wmf"/><Relationship Id="rId7" Type="http://schemas.openxmlformats.org/officeDocument/2006/relationships/image" Target="../media/image64.e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66.emf"/><Relationship Id="rId5" Type="http://schemas.openxmlformats.org/officeDocument/2006/relationships/image" Target="../media/image63.e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65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wmf"/><Relationship Id="rId11" Type="http://schemas.openxmlformats.org/officeDocument/2006/relationships/image" Target="../media/image71.wmf"/><Relationship Id="rId5" Type="http://schemas.openxmlformats.org/officeDocument/2006/relationships/oleObject" Target="../embeddings/oleObject58.bin"/><Relationship Id="rId10" Type="http://schemas.openxmlformats.org/officeDocument/2006/relationships/oleObject" Target="../embeddings/oleObject60.bin"/><Relationship Id="rId4" Type="http://schemas.openxmlformats.org/officeDocument/2006/relationships/image" Target="../media/image67.wmf"/><Relationship Id="rId9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78.wmf"/><Relationship Id="rId3" Type="http://schemas.openxmlformats.org/officeDocument/2006/relationships/image" Target="../media/image73.wmf"/><Relationship Id="rId7" Type="http://schemas.openxmlformats.org/officeDocument/2006/relationships/image" Target="../media/image75.wmf"/><Relationship Id="rId12" Type="http://schemas.openxmlformats.org/officeDocument/2006/relationships/oleObject" Target="../embeddings/oleObject66.bin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77.wmf"/><Relationship Id="rId5" Type="http://schemas.openxmlformats.org/officeDocument/2006/relationships/image" Target="../media/image74.wmf"/><Relationship Id="rId15" Type="http://schemas.openxmlformats.org/officeDocument/2006/relationships/image" Target="../media/image79.wmf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62.bin"/><Relationship Id="rId9" Type="http://schemas.openxmlformats.org/officeDocument/2006/relationships/image" Target="../media/image76.wmf"/><Relationship Id="rId14" Type="http://schemas.openxmlformats.org/officeDocument/2006/relationships/oleObject" Target="../embeddings/oleObject6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71.bin"/><Relationship Id="rId3" Type="http://schemas.openxmlformats.org/officeDocument/2006/relationships/image" Target="../media/image80.gif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86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3.png"/><Relationship Id="rId11" Type="http://schemas.openxmlformats.org/officeDocument/2006/relationships/oleObject" Target="../embeddings/oleObject70.bin"/><Relationship Id="rId5" Type="http://schemas.openxmlformats.org/officeDocument/2006/relationships/image" Target="../media/image82.jpeg"/><Relationship Id="rId10" Type="http://schemas.openxmlformats.org/officeDocument/2006/relationships/image" Target="../media/image85.wmf"/><Relationship Id="rId4" Type="http://schemas.openxmlformats.org/officeDocument/2006/relationships/image" Target="../media/image81.png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8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image" Target="../media/image88.wmf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91.wmf"/><Relationship Id="rId2" Type="http://schemas.openxmlformats.org/officeDocument/2006/relationships/oleObject" Target="../embeddings/oleObject72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3.png"/><Relationship Id="rId11" Type="http://schemas.openxmlformats.org/officeDocument/2006/relationships/oleObject" Target="../embeddings/oleObject75.bin"/><Relationship Id="rId5" Type="http://schemas.openxmlformats.org/officeDocument/2006/relationships/image" Target="../media/image82.jpeg"/><Relationship Id="rId10" Type="http://schemas.openxmlformats.org/officeDocument/2006/relationships/image" Target="../media/image90.wmf"/><Relationship Id="rId4" Type="http://schemas.openxmlformats.org/officeDocument/2006/relationships/image" Target="../media/image81.png"/><Relationship Id="rId9" Type="http://schemas.openxmlformats.org/officeDocument/2006/relationships/oleObject" Target="../embeddings/oleObject7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image" Target="../media/image92.wmf"/><Relationship Id="rId7" Type="http://schemas.openxmlformats.org/officeDocument/2006/relationships/image" Target="../media/image94.wmf"/><Relationship Id="rId2" Type="http://schemas.openxmlformats.org/officeDocument/2006/relationships/oleObject" Target="../embeddings/oleObject76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93.wmf"/><Relationship Id="rId4" Type="http://schemas.openxmlformats.org/officeDocument/2006/relationships/oleObject" Target="../embeddings/oleObject77.bin"/><Relationship Id="rId9" Type="http://schemas.openxmlformats.org/officeDocument/2006/relationships/image" Target="../media/image9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3.e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102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13" Type="http://schemas.openxmlformats.org/officeDocument/2006/relationships/oleObject" Target="../embeddings/oleObject87.bin"/><Relationship Id="rId18" Type="http://schemas.openxmlformats.org/officeDocument/2006/relationships/image" Target="../media/image111.emf"/><Relationship Id="rId3" Type="http://schemas.openxmlformats.org/officeDocument/2006/relationships/oleObject" Target="../embeddings/oleObject82.bin"/><Relationship Id="rId21" Type="http://schemas.openxmlformats.org/officeDocument/2006/relationships/oleObject" Target="../embeddings/oleObject91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108.emf"/><Relationship Id="rId17" Type="http://schemas.openxmlformats.org/officeDocument/2006/relationships/oleObject" Target="../embeddings/oleObject89.bin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10.emf"/><Relationship Id="rId20" Type="http://schemas.openxmlformats.org/officeDocument/2006/relationships/image" Target="../media/image11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5.e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10" Type="http://schemas.openxmlformats.org/officeDocument/2006/relationships/image" Target="../media/image107.emf"/><Relationship Id="rId19" Type="http://schemas.openxmlformats.org/officeDocument/2006/relationships/oleObject" Target="../embeddings/oleObject90.bin"/><Relationship Id="rId4" Type="http://schemas.openxmlformats.org/officeDocument/2006/relationships/image" Target="../media/image104.e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109.emf"/><Relationship Id="rId22" Type="http://schemas.openxmlformats.org/officeDocument/2006/relationships/image" Target="../media/image113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13" Type="http://schemas.openxmlformats.org/officeDocument/2006/relationships/image" Target="../media/image119.emf"/><Relationship Id="rId18" Type="http://schemas.openxmlformats.org/officeDocument/2006/relationships/oleObject" Target="../embeddings/oleObject100.bin"/><Relationship Id="rId26" Type="http://schemas.openxmlformats.org/officeDocument/2006/relationships/oleObject" Target="../embeddings/oleObject104.bin"/><Relationship Id="rId3" Type="http://schemas.openxmlformats.org/officeDocument/2006/relationships/image" Target="../media/image114.emf"/><Relationship Id="rId21" Type="http://schemas.openxmlformats.org/officeDocument/2006/relationships/image" Target="../media/image123.emf"/><Relationship Id="rId7" Type="http://schemas.openxmlformats.org/officeDocument/2006/relationships/image" Target="../media/image116.emf"/><Relationship Id="rId12" Type="http://schemas.openxmlformats.org/officeDocument/2006/relationships/oleObject" Target="../embeddings/oleObject97.bin"/><Relationship Id="rId17" Type="http://schemas.openxmlformats.org/officeDocument/2006/relationships/image" Target="../media/image121.emf"/><Relationship Id="rId25" Type="http://schemas.openxmlformats.org/officeDocument/2006/relationships/image" Target="../media/image125.emf"/><Relationship Id="rId2" Type="http://schemas.openxmlformats.org/officeDocument/2006/relationships/oleObject" Target="../embeddings/oleObject92.bin"/><Relationship Id="rId16" Type="http://schemas.openxmlformats.org/officeDocument/2006/relationships/oleObject" Target="../embeddings/oleObject99.bin"/><Relationship Id="rId20" Type="http://schemas.openxmlformats.org/officeDocument/2006/relationships/oleObject" Target="../embeddings/oleObject101.bin"/><Relationship Id="rId29" Type="http://schemas.openxmlformats.org/officeDocument/2006/relationships/image" Target="../media/image127.emf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118.emf"/><Relationship Id="rId24" Type="http://schemas.openxmlformats.org/officeDocument/2006/relationships/oleObject" Target="../embeddings/oleObject103.bin"/><Relationship Id="rId5" Type="http://schemas.openxmlformats.org/officeDocument/2006/relationships/image" Target="../media/image115.emf"/><Relationship Id="rId15" Type="http://schemas.openxmlformats.org/officeDocument/2006/relationships/image" Target="../media/image120.emf"/><Relationship Id="rId23" Type="http://schemas.openxmlformats.org/officeDocument/2006/relationships/image" Target="../media/image124.emf"/><Relationship Id="rId28" Type="http://schemas.openxmlformats.org/officeDocument/2006/relationships/oleObject" Target="../embeddings/oleObject105.bin"/><Relationship Id="rId10" Type="http://schemas.openxmlformats.org/officeDocument/2006/relationships/oleObject" Target="../embeddings/oleObject96.bin"/><Relationship Id="rId19" Type="http://schemas.openxmlformats.org/officeDocument/2006/relationships/image" Target="../media/image122.emf"/><Relationship Id="rId31" Type="http://schemas.openxmlformats.org/officeDocument/2006/relationships/image" Target="../media/image128.emf"/><Relationship Id="rId4" Type="http://schemas.openxmlformats.org/officeDocument/2006/relationships/oleObject" Target="../embeddings/oleObject93.bin"/><Relationship Id="rId9" Type="http://schemas.openxmlformats.org/officeDocument/2006/relationships/image" Target="../media/image117.emf"/><Relationship Id="rId14" Type="http://schemas.openxmlformats.org/officeDocument/2006/relationships/oleObject" Target="../embeddings/oleObject98.bin"/><Relationship Id="rId22" Type="http://schemas.openxmlformats.org/officeDocument/2006/relationships/oleObject" Target="../embeddings/oleObject102.bin"/><Relationship Id="rId27" Type="http://schemas.openxmlformats.org/officeDocument/2006/relationships/image" Target="../media/image126.emf"/><Relationship Id="rId30" Type="http://schemas.openxmlformats.org/officeDocument/2006/relationships/oleObject" Target="../embeddings/oleObject106.bin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4.emf"/><Relationship Id="rId18" Type="http://schemas.openxmlformats.org/officeDocument/2006/relationships/oleObject" Target="../embeddings/oleObject115.bin"/><Relationship Id="rId26" Type="http://schemas.openxmlformats.org/officeDocument/2006/relationships/oleObject" Target="../embeddings/oleObject119.bin"/><Relationship Id="rId3" Type="http://schemas.openxmlformats.org/officeDocument/2006/relationships/image" Target="../media/image129.emf"/><Relationship Id="rId21" Type="http://schemas.openxmlformats.org/officeDocument/2006/relationships/image" Target="../media/image138.emf"/><Relationship Id="rId7" Type="http://schemas.openxmlformats.org/officeDocument/2006/relationships/image" Target="../media/image131.emf"/><Relationship Id="rId12" Type="http://schemas.openxmlformats.org/officeDocument/2006/relationships/oleObject" Target="../embeddings/oleObject112.bin"/><Relationship Id="rId17" Type="http://schemas.openxmlformats.org/officeDocument/2006/relationships/image" Target="../media/image136.emf"/><Relationship Id="rId25" Type="http://schemas.openxmlformats.org/officeDocument/2006/relationships/image" Target="../media/image140.emf"/><Relationship Id="rId33" Type="http://schemas.openxmlformats.org/officeDocument/2006/relationships/image" Target="../media/image128.emf"/><Relationship Id="rId2" Type="http://schemas.openxmlformats.org/officeDocument/2006/relationships/oleObject" Target="../embeddings/oleObject107.bin"/><Relationship Id="rId16" Type="http://schemas.openxmlformats.org/officeDocument/2006/relationships/oleObject" Target="../embeddings/oleObject114.bin"/><Relationship Id="rId20" Type="http://schemas.openxmlformats.org/officeDocument/2006/relationships/oleObject" Target="../embeddings/oleObject116.bin"/><Relationship Id="rId29" Type="http://schemas.openxmlformats.org/officeDocument/2006/relationships/image" Target="../media/image126.emf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09.bin"/><Relationship Id="rId11" Type="http://schemas.openxmlformats.org/officeDocument/2006/relationships/image" Target="../media/image133.emf"/><Relationship Id="rId24" Type="http://schemas.openxmlformats.org/officeDocument/2006/relationships/oleObject" Target="../embeddings/oleObject118.bin"/><Relationship Id="rId32" Type="http://schemas.openxmlformats.org/officeDocument/2006/relationships/oleObject" Target="../embeddings/oleObject122.bin"/><Relationship Id="rId5" Type="http://schemas.openxmlformats.org/officeDocument/2006/relationships/image" Target="../media/image130.emf"/><Relationship Id="rId15" Type="http://schemas.openxmlformats.org/officeDocument/2006/relationships/image" Target="../media/image135.emf"/><Relationship Id="rId23" Type="http://schemas.openxmlformats.org/officeDocument/2006/relationships/image" Target="../media/image139.emf"/><Relationship Id="rId28" Type="http://schemas.openxmlformats.org/officeDocument/2006/relationships/oleObject" Target="../embeddings/oleObject120.bin"/><Relationship Id="rId10" Type="http://schemas.openxmlformats.org/officeDocument/2006/relationships/oleObject" Target="../embeddings/oleObject111.bin"/><Relationship Id="rId19" Type="http://schemas.openxmlformats.org/officeDocument/2006/relationships/image" Target="../media/image137.emf"/><Relationship Id="rId31" Type="http://schemas.openxmlformats.org/officeDocument/2006/relationships/image" Target="../media/image127.emf"/><Relationship Id="rId4" Type="http://schemas.openxmlformats.org/officeDocument/2006/relationships/oleObject" Target="../embeddings/oleObject108.bin"/><Relationship Id="rId9" Type="http://schemas.openxmlformats.org/officeDocument/2006/relationships/image" Target="../media/image132.emf"/><Relationship Id="rId14" Type="http://schemas.openxmlformats.org/officeDocument/2006/relationships/oleObject" Target="../embeddings/oleObject113.bin"/><Relationship Id="rId22" Type="http://schemas.openxmlformats.org/officeDocument/2006/relationships/oleObject" Target="../embeddings/oleObject117.bin"/><Relationship Id="rId27" Type="http://schemas.openxmlformats.org/officeDocument/2006/relationships/image" Target="../media/image125.emf"/><Relationship Id="rId30" Type="http://schemas.openxmlformats.org/officeDocument/2006/relationships/oleObject" Target="../embeddings/oleObject121.bin"/><Relationship Id="rId8" Type="http://schemas.openxmlformats.org/officeDocument/2006/relationships/oleObject" Target="../embeddings/oleObject11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13" Type="http://schemas.openxmlformats.org/officeDocument/2006/relationships/image" Target="../media/image146.wmf"/><Relationship Id="rId3" Type="http://schemas.openxmlformats.org/officeDocument/2006/relationships/image" Target="../media/image141.emf"/><Relationship Id="rId7" Type="http://schemas.openxmlformats.org/officeDocument/2006/relationships/image" Target="../media/image143.wmf"/><Relationship Id="rId12" Type="http://schemas.openxmlformats.org/officeDocument/2006/relationships/oleObject" Target="../embeddings/oleObject128.bin"/><Relationship Id="rId17" Type="http://schemas.openxmlformats.org/officeDocument/2006/relationships/image" Target="../media/image148.emf"/><Relationship Id="rId2" Type="http://schemas.openxmlformats.org/officeDocument/2006/relationships/oleObject" Target="../embeddings/oleObject123.bin"/><Relationship Id="rId16" Type="http://schemas.openxmlformats.org/officeDocument/2006/relationships/oleObject" Target="../embeddings/oleObject130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25.bin"/><Relationship Id="rId11" Type="http://schemas.openxmlformats.org/officeDocument/2006/relationships/image" Target="../media/image145.wmf"/><Relationship Id="rId5" Type="http://schemas.openxmlformats.org/officeDocument/2006/relationships/image" Target="../media/image142.wmf"/><Relationship Id="rId15" Type="http://schemas.openxmlformats.org/officeDocument/2006/relationships/image" Target="../media/image147.wmf"/><Relationship Id="rId10" Type="http://schemas.openxmlformats.org/officeDocument/2006/relationships/oleObject" Target="../embeddings/oleObject127.bin"/><Relationship Id="rId4" Type="http://schemas.openxmlformats.org/officeDocument/2006/relationships/oleObject" Target="../embeddings/oleObject124.bin"/><Relationship Id="rId9" Type="http://schemas.openxmlformats.org/officeDocument/2006/relationships/image" Target="../media/image144.emf"/><Relationship Id="rId14" Type="http://schemas.openxmlformats.org/officeDocument/2006/relationships/oleObject" Target="../embeddings/oleObject12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emf"/><Relationship Id="rId13" Type="http://schemas.openxmlformats.org/officeDocument/2006/relationships/oleObject" Target="../embeddings/oleObject136.bin"/><Relationship Id="rId18" Type="http://schemas.openxmlformats.org/officeDocument/2006/relationships/image" Target="../media/image156.emf"/><Relationship Id="rId3" Type="http://schemas.openxmlformats.org/officeDocument/2006/relationships/oleObject" Target="../embeddings/oleObject131.bin"/><Relationship Id="rId21" Type="http://schemas.openxmlformats.org/officeDocument/2006/relationships/oleObject" Target="../embeddings/oleObject140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53.wmf"/><Relationship Id="rId17" Type="http://schemas.openxmlformats.org/officeDocument/2006/relationships/oleObject" Target="../embeddings/oleObject138.bin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55.emf"/><Relationship Id="rId20" Type="http://schemas.openxmlformats.org/officeDocument/2006/relationships/image" Target="../media/image157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0.emf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32.bin"/><Relationship Id="rId15" Type="http://schemas.openxmlformats.org/officeDocument/2006/relationships/oleObject" Target="../embeddings/oleObject137.bin"/><Relationship Id="rId10" Type="http://schemas.openxmlformats.org/officeDocument/2006/relationships/image" Target="../media/image152.emf"/><Relationship Id="rId19" Type="http://schemas.openxmlformats.org/officeDocument/2006/relationships/oleObject" Target="../embeddings/oleObject139.bin"/><Relationship Id="rId4" Type="http://schemas.openxmlformats.org/officeDocument/2006/relationships/image" Target="../media/image149.e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154.emf"/><Relationship Id="rId22" Type="http://schemas.openxmlformats.org/officeDocument/2006/relationships/image" Target="../media/image15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emf"/><Relationship Id="rId13" Type="http://schemas.openxmlformats.org/officeDocument/2006/relationships/oleObject" Target="../embeddings/oleObject146.bin"/><Relationship Id="rId18" Type="http://schemas.openxmlformats.org/officeDocument/2006/relationships/image" Target="../media/image166.emf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63.emf"/><Relationship Id="rId17" Type="http://schemas.openxmlformats.org/officeDocument/2006/relationships/oleObject" Target="../embeddings/oleObject148.bin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65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0.e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2.bin"/><Relationship Id="rId15" Type="http://schemas.openxmlformats.org/officeDocument/2006/relationships/oleObject" Target="../embeddings/oleObject147.bin"/><Relationship Id="rId10" Type="http://schemas.openxmlformats.org/officeDocument/2006/relationships/image" Target="../media/image162.emf"/><Relationship Id="rId4" Type="http://schemas.openxmlformats.org/officeDocument/2006/relationships/image" Target="../media/image159.emf"/><Relationship Id="rId9" Type="http://schemas.openxmlformats.org/officeDocument/2006/relationships/oleObject" Target="../embeddings/oleObject144.bin"/><Relationship Id="rId14" Type="http://schemas.openxmlformats.org/officeDocument/2006/relationships/image" Target="../media/image164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.bin"/><Relationship Id="rId18" Type="http://schemas.openxmlformats.org/officeDocument/2006/relationships/image" Target="../media/image25.emf"/><Relationship Id="rId26" Type="http://schemas.openxmlformats.org/officeDocument/2006/relationships/image" Target="../media/image29.emf"/><Relationship Id="rId39" Type="http://schemas.openxmlformats.org/officeDocument/2006/relationships/oleObject" Target="../embeddings/oleObject27.bin"/><Relationship Id="rId21" Type="http://schemas.openxmlformats.org/officeDocument/2006/relationships/oleObject" Target="../embeddings/oleObject18.bin"/><Relationship Id="rId34" Type="http://schemas.openxmlformats.org/officeDocument/2006/relationships/image" Target="../media/image33.emf"/><Relationship Id="rId42" Type="http://schemas.openxmlformats.org/officeDocument/2006/relationships/image" Target="../media/image37.wmf"/><Relationship Id="rId7" Type="http://schemas.openxmlformats.org/officeDocument/2006/relationships/oleObject" Target="../embeddings/oleObject11.bin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4.emf"/><Relationship Id="rId29" Type="http://schemas.openxmlformats.org/officeDocument/2006/relationships/oleObject" Target="../embeddings/oleObject22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28.emf"/><Relationship Id="rId32" Type="http://schemas.openxmlformats.org/officeDocument/2006/relationships/image" Target="../media/image32.emf"/><Relationship Id="rId37" Type="http://schemas.openxmlformats.org/officeDocument/2006/relationships/oleObject" Target="../embeddings/oleObject26.bin"/><Relationship Id="rId40" Type="http://schemas.openxmlformats.org/officeDocument/2006/relationships/image" Target="../media/image36.wmf"/><Relationship Id="rId45" Type="http://schemas.openxmlformats.org/officeDocument/2006/relationships/oleObject" Target="../embeddings/oleObject30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19.bin"/><Relationship Id="rId28" Type="http://schemas.openxmlformats.org/officeDocument/2006/relationships/image" Target="../media/image30.emf"/><Relationship Id="rId36" Type="http://schemas.openxmlformats.org/officeDocument/2006/relationships/image" Target="../media/image34.emf"/><Relationship Id="rId10" Type="http://schemas.openxmlformats.org/officeDocument/2006/relationships/image" Target="../media/image21.emf"/><Relationship Id="rId19" Type="http://schemas.openxmlformats.org/officeDocument/2006/relationships/oleObject" Target="../embeddings/oleObject17.bin"/><Relationship Id="rId31" Type="http://schemas.openxmlformats.org/officeDocument/2006/relationships/oleObject" Target="../embeddings/oleObject23.bin"/><Relationship Id="rId44" Type="http://schemas.openxmlformats.org/officeDocument/2006/relationships/image" Target="../media/image38.w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3.emf"/><Relationship Id="rId22" Type="http://schemas.openxmlformats.org/officeDocument/2006/relationships/image" Target="../media/image27.emf"/><Relationship Id="rId27" Type="http://schemas.openxmlformats.org/officeDocument/2006/relationships/oleObject" Target="../embeddings/oleObject21.bin"/><Relationship Id="rId30" Type="http://schemas.openxmlformats.org/officeDocument/2006/relationships/image" Target="../media/image31.emf"/><Relationship Id="rId35" Type="http://schemas.openxmlformats.org/officeDocument/2006/relationships/oleObject" Target="../embeddings/oleObject25.bin"/><Relationship Id="rId43" Type="http://schemas.openxmlformats.org/officeDocument/2006/relationships/oleObject" Target="../embeddings/oleObject29.bin"/><Relationship Id="rId8" Type="http://schemas.openxmlformats.org/officeDocument/2006/relationships/image" Target="../media/image20.emf"/><Relationship Id="rId3" Type="http://schemas.openxmlformats.org/officeDocument/2006/relationships/oleObject" Target="../embeddings/oleObject9.bin"/><Relationship Id="rId12" Type="http://schemas.openxmlformats.org/officeDocument/2006/relationships/image" Target="../media/image22.emf"/><Relationship Id="rId17" Type="http://schemas.openxmlformats.org/officeDocument/2006/relationships/oleObject" Target="../embeddings/oleObject16.bin"/><Relationship Id="rId25" Type="http://schemas.openxmlformats.org/officeDocument/2006/relationships/oleObject" Target="../embeddings/oleObject20.bin"/><Relationship Id="rId33" Type="http://schemas.openxmlformats.org/officeDocument/2006/relationships/oleObject" Target="../embeddings/oleObject24.bin"/><Relationship Id="rId38" Type="http://schemas.openxmlformats.org/officeDocument/2006/relationships/image" Target="../media/image35.wmf"/><Relationship Id="rId46" Type="http://schemas.openxmlformats.org/officeDocument/2006/relationships/image" Target="../media/image39.wmf"/><Relationship Id="rId20" Type="http://schemas.openxmlformats.org/officeDocument/2006/relationships/image" Target="../media/image26.emf"/><Relationship Id="rId41" Type="http://schemas.openxmlformats.org/officeDocument/2006/relationships/oleObject" Target="../embeddings/oleObject2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47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44.emf"/><Relationship Id="rId17" Type="http://schemas.openxmlformats.org/officeDocument/2006/relationships/oleObject" Target="../embeddings/oleObject38.bin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6.emf"/><Relationship Id="rId20" Type="http://schemas.openxmlformats.org/officeDocument/2006/relationships/image" Target="../media/image48.w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e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43.e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40.e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4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56.wmf"/><Relationship Id="rId26" Type="http://schemas.openxmlformats.org/officeDocument/2006/relationships/image" Target="../media/image60.wmf"/><Relationship Id="rId3" Type="http://schemas.openxmlformats.org/officeDocument/2006/relationships/oleObject" Target="../embeddings/oleObject40.bin"/><Relationship Id="rId21" Type="http://schemas.openxmlformats.org/officeDocument/2006/relationships/oleObject" Target="../embeddings/oleObject49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53.emf"/><Relationship Id="rId17" Type="http://schemas.openxmlformats.org/officeDocument/2006/relationships/oleObject" Target="../embeddings/oleObject47.bin"/><Relationship Id="rId25" Type="http://schemas.openxmlformats.org/officeDocument/2006/relationships/oleObject" Target="../embeddings/oleObject51.bin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5.emf"/><Relationship Id="rId20" Type="http://schemas.openxmlformats.org/officeDocument/2006/relationships/image" Target="../media/image57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0.emf"/><Relationship Id="rId11" Type="http://schemas.openxmlformats.org/officeDocument/2006/relationships/oleObject" Target="../embeddings/oleObject44.bin"/><Relationship Id="rId24" Type="http://schemas.openxmlformats.org/officeDocument/2006/relationships/image" Target="../media/image59.wmf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23" Type="http://schemas.openxmlformats.org/officeDocument/2006/relationships/oleObject" Target="../embeddings/oleObject50.bin"/><Relationship Id="rId10" Type="http://schemas.openxmlformats.org/officeDocument/2006/relationships/image" Target="../media/image52.emf"/><Relationship Id="rId19" Type="http://schemas.openxmlformats.org/officeDocument/2006/relationships/oleObject" Target="../embeddings/oleObject48.bin"/><Relationship Id="rId4" Type="http://schemas.openxmlformats.org/officeDocument/2006/relationships/image" Target="../media/image49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54.wmf"/><Relationship Id="rId22" Type="http://schemas.openxmlformats.org/officeDocument/2006/relationships/image" Target="../media/image5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5" t="11839" r="12151" b="4336"/>
          <a:stretch/>
        </p:blipFill>
        <p:spPr bwMode="auto">
          <a:xfrm>
            <a:off x="1187624" y="397390"/>
            <a:ext cx="6605959" cy="492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21" name="Picture 5" descr="SZL2EK3[{FX~RLWEU`YP_)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963" y="1342884"/>
            <a:ext cx="1866636" cy="190500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22" name="Picture 6" descr="JRKM$(O4T1LYF9WDNRXRSC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463" y="3374885"/>
            <a:ext cx="3048000" cy="2002896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 descr="未标题-1.png"/>
          <p:cNvPicPr>
            <a:picLocks noChangeAspect="1"/>
          </p:cNvPicPr>
          <p:nvPr/>
        </p:nvPicPr>
        <p:blipFill>
          <a:blip r:embed="rId6">
            <a:lum bright="-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297" y="1935551"/>
            <a:ext cx="718344" cy="109803"/>
          </a:xfrm>
          <a:prstGeom prst="rect">
            <a:avLst/>
          </a:prstGeom>
          <a:noFill/>
          <a:ln w="127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 descr="未标题-2.png"/>
          <p:cNvPicPr>
            <a:picLocks noChangeAspect="1"/>
          </p:cNvPicPr>
          <p:nvPr/>
        </p:nvPicPr>
        <p:blipFill>
          <a:blip r:embed="rId7">
            <a:lum bright="-1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525" y="3811447"/>
            <a:ext cx="814917" cy="133615"/>
          </a:xfrm>
          <a:prstGeom prst="rect">
            <a:avLst/>
          </a:prstGeom>
          <a:noFill/>
          <a:ln w="127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 descr="u=2398965272,1046902088&amp;fm=15&amp;gp=0.jp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235963" y="644384"/>
            <a:ext cx="1206500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77000"/>
              </a:prstClr>
            </a:outerShdw>
          </a:effectLst>
        </p:spPr>
      </p:pic>
      <p:pic>
        <p:nvPicPr>
          <p:cNvPr id="8" name="图片 7" descr="3ec8c3334a61faaf.jp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172463" y="2612884"/>
            <a:ext cx="1524000" cy="144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76999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393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111E-6 L -0.08594 0.06458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0" y="320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96296E-6 L -0.26909 0.07871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00" y="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206500" y="337220"/>
            <a:ext cx="6985000" cy="81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extrusionH="57150" contourW="25400" prstMaterial="matte">
              <a:bevelT w="12700" h="55880" prst="coolSlant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333" spc="42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sz="2333" spc="42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黑体" pitchFamily="2" charset="-122"/>
                <a:ea typeface="黑体" pitchFamily="2" charset="-122"/>
              </a:rPr>
              <a:t>1687</a:t>
            </a:r>
            <a:r>
              <a:rPr lang="zh-CN" altLang="en-US" sz="2333" spc="42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黑体" pitchFamily="2" charset="-122"/>
                <a:ea typeface="黑体" pitchFamily="2" charset="-122"/>
              </a:rPr>
              <a:t>年，牛顿在</a:t>
            </a:r>
            <a:r>
              <a:rPr lang="en-US" altLang="zh-CN" sz="2333" spc="42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黑体" pitchFamily="2" charset="-122"/>
                <a:ea typeface="黑体" pitchFamily="2" charset="-122"/>
              </a:rPr>
              <a:t>《</a:t>
            </a:r>
            <a:r>
              <a:rPr lang="zh-CN" altLang="en-US" sz="2333" spc="42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黑体" pitchFamily="2" charset="-122"/>
                <a:ea typeface="黑体" pitchFamily="2" charset="-122"/>
              </a:rPr>
              <a:t>自然哲学的数学原理</a:t>
            </a:r>
            <a:r>
              <a:rPr lang="en-US" altLang="zh-CN" sz="2333" spc="42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黑体" pitchFamily="2" charset="-122"/>
                <a:ea typeface="黑体" pitchFamily="2" charset="-122"/>
              </a:rPr>
              <a:t>》</a:t>
            </a:r>
            <a:r>
              <a:rPr lang="zh-CN" altLang="en-US" sz="2333" spc="42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黑体" pitchFamily="2" charset="-122"/>
                <a:ea typeface="黑体" pitchFamily="2" charset="-122"/>
              </a:rPr>
              <a:t>一书中对时间和空间作如下表述 ：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3302000" y="1245692"/>
            <a:ext cx="4800865" cy="1528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extrusionH="57150" contourW="25400" prstMaterial="matte">
              <a:bevelT w="12700" h="55880" prst="coolSlant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333" spc="42" dirty="0">
                <a:ln w="1143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333" spc="42" dirty="0">
                <a:ln w="11430"/>
                <a:latin typeface="黑体" pitchFamily="2" charset="-122"/>
                <a:ea typeface="黑体" pitchFamily="2" charset="-122"/>
              </a:rPr>
              <a:t>绝对的、真实的、纯数学的</a:t>
            </a:r>
            <a:r>
              <a:rPr lang="zh-CN" altLang="en-US" sz="2333" spc="42" dirty="0">
                <a:ln w="11430"/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时间</a:t>
            </a:r>
            <a:r>
              <a:rPr lang="zh-CN" altLang="en-US" sz="2333" spc="42" dirty="0">
                <a:ln w="11430"/>
                <a:latin typeface="黑体" pitchFamily="2" charset="-122"/>
                <a:ea typeface="黑体" pitchFamily="2" charset="-122"/>
              </a:rPr>
              <a:t>，就其自身和其本性而言，是永远均匀流动的，</a:t>
            </a:r>
            <a:r>
              <a:rPr lang="zh-CN" altLang="en-US" sz="2333" spc="42" dirty="0">
                <a:ln w="11430"/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不依赖于任何外界事物</a:t>
            </a:r>
            <a:r>
              <a:rPr lang="zh-CN" altLang="en-US" sz="2333" spc="42" dirty="0">
                <a:ln w="11430"/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3302000" y="2862415"/>
            <a:ext cx="4740011" cy="116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extrusionH="57150" contourW="25400" prstMaterial="matte">
              <a:bevelT w="12700" h="55880" prst="coolSlant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spcBef>
                <a:spcPct val="50000"/>
              </a:spcBef>
              <a:defRPr/>
            </a:pPr>
            <a:r>
              <a:rPr lang="zh-CN" altLang="en-US" sz="2333" spc="42" dirty="0">
                <a:ln w="11430"/>
                <a:latin typeface="黑体" pitchFamily="2" charset="-122"/>
                <a:ea typeface="黑体" pitchFamily="2" charset="-122"/>
              </a:rPr>
              <a:t>    绝对的</a:t>
            </a:r>
            <a:r>
              <a:rPr lang="zh-CN" altLang="en-US" sz="2333" spc="42" dirty="0">
                <a:ln w="11430"/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空间</a:t>
            </a:r>
            <a:r>
              <a:rPr lang="zh-CN" altLang="en-US" sz="2333" spc="42" dirty="0">
                <a:ln w="11430"/>
                <a:latin typeface="黑体" pitchFamily="2" charset="-122"/>
                <a:ea typeface="黑体" pitchFamily="2" charset="-122"/>
              </a:rPr>
              <a:t>，就其本性而言，是与</a:t>
            </a:r>
            <a:r>
              <a:rPr lang="zh-CN" altLang="en-US" sz="2333" spc="42" dirty="0">
                <a:ln w="11430"/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外界事物无关</a:t>
            </a:r>
            <a:r>
              <a:rPr lang="zh-CN" altLang="en-US" sz="2333" spc="42" dirty="0">
                <a:ln w="11430"/>
                <a:latin typeface="黑体" pitchFamily="2" charset="-122"/>
                <a:ea typeface="黑体" pitchFamily="2" charset="-122"/>
              </a:rPr>
              <a:t>而永远是相同和不动的。</a:t>
            </a:r>
            <a:r>
              <a:rPr lang="zh-CN" altLang="en-US" sz="2333" spc="42" dirty="0">
                <a:ln w="1143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pic>
        <p:nvPicPr>
          <p:cNvPr id="22539" name="Picture 11" descr="自然哲学的数学原理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1" y="1245692"/>
            <a:ext cx="1695979" cy="2382573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889000" y="3742035"/>
            <a:ext cx="2547492" cy="34887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67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1667" dirty="0">
                <a:latin typeface="黑体" panose="02010609060101010101" pitchFamily="49" charset="-122"/>
                <a:ea typeface="黑体" panose="02010609060101010101" pitchFamily="49" charset="-122"/>
              </a:rPr>
              <a:t>自然哲学的数学原理</a:t>
            </a:r>
            <a:r>
              <a:rPr lang="en-US" altLang="zh-CN" sz="1667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</a:p>
        </p:txBody>
      </p:sp>
      <p:sp>
        <p:nvSpPr>
          <p:cNvPr id="2" name="矩形 1"/>
          <p:cNvSpPr/>
          <p:nvPr/>
        </p:nvSpPr>
        <p:spPr>
          <a:xfrm>
            <a:off x="1403397" y="4513684"/>
            <a:ext cx="6591205" cy="451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333" spc="42" dirty="0">
                <a:ln w="11430"/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时间、空间都是绝对的，并且独立于运动之外。</a:t>
            </a:r>
          </a:p>
        </p:txBody>
      </p:sp>
    </p:spTree>
    <p:extLst>
      <p:ext uri="{BB962C8B-B14F-4D97-AF65-F5344CB8AC3E}">
        <p14:creationId xmlns:p14="http://schemas.microsoft.com/office/powerpoint/2010/main" val="329254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15" grpId="0"/>
      <p:bldP spid="22541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45"/>
          <p:cNvGrpSpPr>
            <a:grpSpLocks/>
          </p:cNvGrpSpPr>
          <p:nvPr/>
        </p:nvGrpSpPr>
        <p:grpSpPr bwMode="auto">
          <a:xfrm>
            <a:off x="851959" y="558271"/>
            <a:ext cx="7379229" cy="1169459"/>
            <a:chOff x="68" y="164"/>
            <a:chExt cx="5578" cy="884"/>
          </a:xfrm>
        </p:grpSpPr>
        <p:sp>
          <p:nvSpPr>
            <p:cNvPr id="24590" name="Text Box 3"/>
            <p:cNvSpPr txBox="1">
              <a:spLocks noChangeArrowheads="1"/>
            </p:cNvSpPr>
            <p:nvPr/>
          </p:nvSpPr>
          <p:spPr bwMode="auto">
            <a:xfrm>
              <a:off x="68" y="164"/>
              <a:ext cx="5578" cy="8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333" dirty="0">
                  <a:solidFill>
                    <a:srgbClr val="FF0000"/>
                  </a:solidFill>
                  <a:latin typeface="宋体" panose="02010600030101010101" pitchFamily="2" charset="-122"/>
                  <a:ea typeface="黑体" panose="02010609060101010101" pitchFamily="49" charset="-122"/>
                </a:rPr>
                <a:t>例：</a:t>
              </a:r>
              <a:r>
                <a:rPr lang="zh-CN" altLang="en-US" sz="2333" dirty="0">
                  <a:latin typeface="宋体" panose="02010600030101010101" pitchFamily="2" charset="-122"/>
                  <a:ea typeface="黑体" panose="02010609060101010101" pitchFamily="49" charset="-122"/>
                </a:rPr>
                <a:t>一小车以速度  </a:t>
              </a:r>
              <a:r>
                <a:rPr lang="zh-CN" altLang="en-US" sz="2333" dirty="0">
                  <a:solidFill>
                    <a:srgbClr val="0000FF"/>
                  </a:solidFill>
                  <a:latin typeface="宋体" panose="02010600030101010101" pitchFamily="2" charset="-122"/>
                  <a:ea typeface="黑体" panose="02010609060101010101" pitchFamily="49" charset="-122"/>
                </a:rPr>
                <a:t>沿</a:t>
              </a:r>
              <a:r>
                <a:rPr lang="en-US" altLang="zh-CN" sz="2333" i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X</a:t>
              </a:r>
              <a:r>
                <a:rPr lang="zh-CN" altLang="en-US" sz="2333" dirty="0">
                  <a:solidFill>
                    <a:srgbClr val="0000FF"/>
                  </a:solidFill>
                  <a:latin typeface="宋体" panose="02010600030101010101" pitchFamily="2" charset="-122"/>
                  <a:ea typeface="黑体" panose="02010609060101010101" pitchFamily="49" charset="-122"/>
                </a:rPr>
                <a:t>轴</a:t>
              </a:r>
              <a:r>
                <a:rPr lang="zh-CN" altLang="en-US" sz="2333" dirty="0">
                  <a:latin typeface="宋体" panose="02010600030101010101" pitchFamily="2" charset="-122"/>
                  <a:ea typeface="黑体" panose="02010609060101010101" pitchFamily="49" charset="-122"/>
                </a:rPr>
                <a:t>运动，人在小车上打开手电筒，灯光在</a:t>
              </a:r>
              <a:r>
                <a:rPr lang="zh-CN" altLang="en-US" sz="2333" dirty="0">
                  <a:solidFill>
                    <a:srgbClr val="0000FF"/>
                  </a:solidFill>
                  <a:latin typeface="宋体" panose="02010600030101010101" pitchFamily="2" charset="-122"/>
                  <a:ea typeface="黑体" panose="02010609060101010101" pitchFamily="49" charset="-122"/>
                </a:rPr>
                <a:t>小车中（</a:t>
              </a:r>
              <a:r>
                <a:rPr lang="en-US" altLang="zh-CN" sz="2333" i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S’</a:t>
              </a:r>
              <a:r>
                <a:rPr lang="zh-CN" altLang="en-US" sz="2333" dirty="0">
                  <a:solidFill>
                    <a:srgbClr val="0000FF"/>
                  </a:solidFill>
                  <a:latin typeface="宋体" panose="02010600030101010101" pitchFamily="2" charset="-122"/>
                  <a:ea typeface="黑体" panose="02010609060101010101" pitchFamily="49" charset="-122"/>
                </a:rPr>
                <a:t>系）</a:t>
              </a:r>
              <a:r>
                <a:rPr lang="zh-CN" altLang="en-US" sz="2333" dirty="0">
                  <a:latin typeface="宋体" panose="02010600030101010101" pitchFamily="2" charset="-122"/>
                  <a:ea typeface="黑体" panose="02010609060101010101" pitchFamily="49" charset="-122"/>
                </a:rPr>
                <a:t>以光速</a:t>
              </a:r>
              <a:r>
                <a:rPr lang="en-US" altLang="zh-CN" sz="2333" i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</a:t>
              </a:r>
              <a:r>
                <a:rPr lang="zh-CN" altLang="en-US" sz="2333" dirty="0">
                  <a:latin typeface="宋体" panose="02010600030101010101" pitchFamily="2" charset="-122"/>
                  <a:ea typeface="黑体" panose="02010609060101010101" pitchFamily="49" charset="-122"/>
                </a:rPr>
                <a:t>传播，则</a:t>
              </a:r>
              <a:r>
                <a:rPr lang="zh-CN" altLang="en-US" sz="2333" dirty="0">
                  <a:solidFill>
                    <a:srgbClr val="0000FF"/>
                  </a:solidFill>
                  <a:latin typeface="宋体" panose="02010600030101010101" pitchFamily="2" charset="-122"/>
                  <a:ea typeface="黑体" panose="02010609060101010101" pitchFamily="49" charset="-122"/>
                </a:rPr>
                <a:t>地面的人（</a:t>
              </a:r>
              <a:r>
                <a:rPr lang="en-US" altLang="zh-CN" sz="2333" i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S</a:t>
              </a:r>
              <a:r>
                <a:rPr lang="zh-CN" altLang="en-US" sz="2333" dirty="0">
                  <a:solidFill>
                    <a:srgbClr val="0000FF"/>
                  </a:solidFill>
                  <a:latin typeface="宋体" panose="02010600030101010101" pitchFamily="2" charset="-122"/>
                  <a:ea typeface="黑体" panose="02010609060101010101" pitchFamily="49" charset="-122"/>
                </a:rPr>
                <a:t>系）</a:t>
              </a:r>
              <a:r>
                <a:rPr lang="zh-CN" altLang="en-US" sz="2333" dirty="0">
                  <a:latin typeface="宋体" panose="02010600030101010101" pitchFamily="2" charset="-122"/>
                  <a:ea typeface="黑体" panose="02010609060101010101" pitchFamily="49" charset="-122"/>
                </a:rPr>
                <a:t>测得的光速为多大？</a:t>
              </a:r>
            </a:p>
          </p:txBody>
        </p:sp>
        <p:graphicFrame>
          <p:nvGraphicFramePr>
            <p:cNvPr id="24591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9777098"/>
                </p:ext>
              </p:extLst>
            </p:nvPr>
          </p:nvGraphicFramePr>
          <p:xfrm>
            <a:off x="1873" y="176"/>
            <a:ext cx="452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9680" imgH="177480" progId="Equation.DSMT4">
                    <p:embed/>
                  </p:oleObj>
                </mc:Choice>
                <mc:Fallback>
                  <p:oleObj name="Equation" r:id="rId2" imgW="139680" imgH="1774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3" y="176"/>
                          <a:ext cx="452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091407" y="1891844"/>
            <a:ext cx="1438010" cy="45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33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解：</a:t>
            </a:r>
            <a:r>
              <a:rPr lang="zh-CN" altLang="en-US" sz="2333" dirty="0">
                <a:latin typeface="Times New Roman" panose="02020603050405020304" pitchFamily="18" charset="0"/>
                <a:ea typeface="黑体" panose="02010609060101010101" pitchFamily="49" charset="-122"/>
              </a:rPr>
              <a:t>由</a:t>
            </a:r>
            <a:endParaRPr lang="zh-CN" altLang="en-US" sz="2333" dirty="0"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2176198" y="4815417"/>
            <a:ext cx="5759979" cy="45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33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可见在伽利略变换下光速是没有限度的</a:t>
            </a: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2529417" y="1744929"/>
            <a:ext cx="2042583" cy="1908034"/>
            <a:chOff x="2120900" y="2094707"/>
            <a:chExt cx="2451099" cy="2288182"/>
          </a:xfrm>
        </p:grpSpPr>
        <p:sp>
          <p:nvSpPr>
            <p:cNvPr id="24585" name="左大括号 2"/>
            <p:cNvSpPr>
              <a:spLocks/>
            </p:cNvSpPr>
            <p:nvPr/>
          </p:nvSpPr>
          <p:spPr bwMode="auto">
            <a:xfrm>
              <a:off x="2120900" y="2407493"/>
              <a:ext cx="287338" cy="1738543"/>
            </a:xfrm>
            <a:prstGeom prst="leftBrace">
              <a:avLst>
                <a:gd name="adj1" fmla="val 8344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333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24586" name="组合 4"/>
            <p:cNvGrpSpPr>
              <a:grpSpLocks/>
            </p:cNvGrpSpPr>
            <p:nvPr/>
          </p:nvGrpSpPr>
          <p:grpSpPr bwMode="auto">
            <a:xfrm>
              <a:off x="2539999" y="2094707"/>
              <a:ext cx="2032000" cy="2288182"/>
              <a:chOff x="6413500" y="2752726"/>
              <a:chExt cx="2032000" cy="2288182"/>
            </a:xfrm>
          </p:grpSpPr>
          <p:graphicFrame>
            <p:nvGraphicFramePr>
              <p:cNvPr id="24587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54164179"/>
                  </p:ext>
                </p:extLst>
              </p:nvPr>
            </p:nvGraphicFramePr>
            <p:xfrm>
              <a:off x="6413500" y="2752726"/>
              <a:ext cx="2032000" cy="5950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647588" imgH="133347" progId="Equation.3">
                      <p:embed/>
                    </p:oleObj>
                  </mc:Choice>
                  <mc:Fallback>
                    <p:oleObj name="公式" r:id="rId4" imgW="647588" imgH="133347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13500" y="2752726"/>
                            <a:ext cx="2032000" cy="5950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88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71434225"/>
                  </p:ext>
                </p:extLst>
              </p:nvPr>
            </p:nvGraphicFramePr>
            <p:xfrm>
              <a:off x="6437602" y="3613251"/>
              <a:ext cx="1287818" cy="5950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390604" imgH="152512" progId="Equation.3">
                      <p:embed/>
                    </p:oleObj>
                  </mc:Choice>
                  <mc:Fallback>
                    <p:oleObj name="公式" r:id="rId6" imgW="390604" imgH="152512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37602" y="3613251"/>
                            <a:ext cx="1287818" cy="5950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89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21556274"/>
                  </p:ext>
                </p:extLst>
              </p:nvPr>
            </p:nvGraphicFramePr>
            <p:xfrm>
              <a:off x="6478589" y="4459289"/>
              <a:ext cx="1246831" cy="5816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8" imgW="361991" imgH="133347" progId="Equation.3">
                      <p:embed/>
                    </p:oleObj>
                  </mc:Choice>
                  <mc:Fallback>
                    <p:oleObj name="公式" r:id="rId8" imgW="361991" imgH="133347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78589" y="4459289"/>
                            <a:ext cx="1246831" cy="5816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2368021" y="3788833"/>
            <a:ext cx="3482043" cy="952577"/>
            <a:chOff x="1927225" y="4546598"/>
            <a:chExt cx="4178452" cy="1143804"/>
          </a:xfrm>
        </p:grpSpPr>
        <p:sp>
          <p:nvSpPr>
            <p:cNvPr id="24583" name="Rectangle 46"/>
            <p:cNvSpPr>
              <a:spLocks noChangeArrowheads="1"/>
            </p:cNvSpPr>
            <p:nvPr/>
          </p:nvSpPr>
          <p:spPr bwMode="auto">
            <a:xfrm>
              <a:off x="1927225" y="4546598"/>
              <a:ext cx="4178452" cy="5419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333">
                  <a:latin typeface="Times New Roman" panose="02020603050405020304" pitchFamily="18" charset="0"/>
                  <a:ea typeface="黑体" panose="02010609060101010101" pitchFamily="49" charset="-122"/>
                </a:rPr>
                <a:t>地面上的人测得的光速为</a:t>
              </a:r>
            </a:p>
          </p:txBody>
        </p:sp>
        <p:graphicFrame>
          <p:nvGraphicFramePr>
            <p:cNvPr id="24584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8199251"/>
                </p:ext>
              </p:extLst>
            </p:nvPr>
          </p:nvGraphicFramePr>
          <p:xfrm>
            <a:off x="2264569" y="5074170"/>
            <a:ext cx="3425825" cy="616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409631" imgH="228634" progId="Equation.3">
                    <p:embed/>
                  </p:oleObj>
                </mc:Choice>
                <mc:Fallback>
                  <p:oleObj name="公式" r:id="rId10" imgW="1409631" imgH="228634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4569" y="5074170"/>
                          <a:ext cx="3425825" cy="616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  <p:bldP spid="122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700057"/>
              </p:ext>
            </p:extLst>
          </p:nvPr>
        </p:nvGraphicFramePr>
        <p:xfrm>
          <a:off x="1307260" y="2350120"/>
          <a:ext cx="2054489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68200" imgH="863280" progId="Equation.DSMT4">
                  <p:embed/>
                </p:oleObj>
              </mc:Choice>
              <mc:Fallback>
                <p:oleObj name="Equation" r:id="rId3" imgW="116820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7260" y="2350120"/>
                        <a:ext cx="2054489" cy="15875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456863"/>
              </p:ext>
            </p:extLst>
          </p:nvPr>
        </p:nvGraphicFramePr>
        <p:xfrm>
          <a:off x="3348302" y="4117641"/>
          <a:ext cx="1604698" cy="924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11000" imgH="469800" progId="Equation.DSMT4">
                  <p:embed/>
                </p:oleObj>
              </mc:Choice>
              <mc:Fallback>
                <p:oleObj name="Equation" r:id="rId5" imgW="7110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302" y="4117641"/>
                        <a:ext cx="1604698" cy="924719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46489" y="4269879"/>
            <a:ext cx="2286000" cy="45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extrusionH="57150" contourW="25400" prstMaterial="matte">
              <a:bevelT w="12700" h="55880" prst="coolSlant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2333" spc="42" dirty="0">
                <a:ln w="11430"/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光速</a:t>
            </a:r>
            <a:r>
              <a:rPr lang="en-US" altLang="zh-CN" sz="2333" spc="42" dirty="0">
                <a:ln w="11430"/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333" spc="42" dirty="0">
                <a:ln w="11430"/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常量</a:t>
            </a:r>
            <a:r>
              <a:rPr lang="en-US" altLang="zh-CN" sz="2333" spc="42" dirty="0">
                <a:ln w="11430"/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333" spc="42" dirty="0">
                <a:ln w="11430"/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：</a:t>
            </a: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1410103" y="1020968"/>
            <a:ext cx="2857500" cy="45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extrusionH="57150" contourW="25400" prstMaterial="matte">
              <a:bevelT w="12700" h="55880" prst="coolSlant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2333" spc="42" dirty="0">
                <a:ln w="11430"/>
                <a:solidFill>
                  <a:srgbClr val="0033CC"/>
                </a:solidFill>
                <a:ea typeface="黑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333" spc="42" dirty="0">
                <a:ln w="11430"/>
                <a:solidFill>
                  <a:srgbClr val="0033CC"/>
                </a:solidFill>
                <a:ea typeface="黑体" pitchFamily="2" charset="-122"/>
                <a:cs typeface="Times New Roman" panose="02020603050405020304" pitchFamily="18" charset="0"/>
              </a:rPr>
              <a:t>、矛盾的产生  </a:t>
            </a:r>
          </a:p>
        </p:txBody>
      </p:sp>
      <p:sp>
        <p:nvSpPr>
          <p:cNvPr id="5129" name="Text Box 15"/>
          <p:cNvSpPr txBox="1">
            <a:spLocks noChangeArrowheads="1"/>
          </p:cNvSpPr>
          <p:nvPr/>
        </p:nvSpPr>
        <p:spPr bwMode="auto">
          <a:xfrm>
            <a:off x="1397000" y="1569381"/>
            <a:ext cx="5016500" cy="45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extrusionH="57150" contourW="25400" prstMaterial="matte">
              <a:bevelT w="12700" h="55880" prst="coolSlant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2333" spc="42" dirty="0">
                <a:ln w="11430"/>
                <a:latin typeface="黑体" pitchFamily="2" charset="-122"/>
                <a:ea typeface="黑体" pitchFamily="2" charset="-122"/>
              </a:rPr>
              <a:t>1865</a:t>
            </a:r>
            <a:r>
              <a:rPr lang="zh-CN" altLang="en-US" sz="2333" spc="42" dirty="0">
                <a:ln w="11430"/>
                <a:latin typeface="黑体" pitchFamily="2" charset="-122"/>
                <a:ea typeface="黑体" pitchFamily="2" charset="-122"/>
              </a:rPr>
              <a:t>年 麦克斯韦建立电磁场理论  </a:t>
            </a:r>
          </a:p>
        </p:txBody>
      </p:sp>
      <p:graphicFrame>
        <p:nvGraphicFramePr>
          <p:cNvPr id="1947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427026"/>
              </p:ext>
            </p:extLst>
          </p:nvPr>
        </p:nvGraphicFramePr>
        <p:xfrm>
          <a:off x="4954323" y="4436566"/>
          <a:ext cx="546365" cy="273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42458" imgH="140504" progId="Equation.3">
                  <p:embed/>
                </p:oleObj>
              </mc:Choice>
              <mc:Fallback>
                <p:oleObj r:id="rId7" imgW="242458" imgH="1405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4323" y="4436566"/>
                        <a:ext cx="546365" cy="27384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2" name="组合 18"/>
          <p:cNvGrpSpPr>
            <a:grpSpLocks/>
          </p:cNvGrpSpPr>
          <p:nvPr/>
        </p:nvGrpSpPr>
        <p:grpSpPr bwMode="auto">
          <a:xfrm>
            <a:off x="6242269" y="1042604"/>
            <a:ext cx="1839328" cy="2966566"/>
            <a:chOff x="5903121" y="2057400"/>
            <a:chExt cx="2206392" cy="3559880"/>
          </a:xfrm>
        </p:grpSpPr>
        <p:pic>
          <p:nvPicPr>
            <p:cNvPr id="5137" name="Picture 9" descr="1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5903121" y="2057400"/>
              <a:ext cx="2174085" cy="2781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136" name="Text Box 11"/>
            <p:cNvSpPr txBox="1">
              <a:spLocks noChangeArrowheads="1"/>
            </p:cNvSpPr>
            <p:nvPr/>
          </p:nvSpPr>
          <p:spPr bwMode="auto">
            <a:xfrm>
              <a:off x="6017188" y="5075670"/>
              <a:ext cx="2092325" cy="54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</a:rPr>
                <a:t>(1831</a:t>
              </a:r>
              <a:r>
                <a:rPr lang="en-US" altLang="zh-CN" sz="233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—</a:t>
              </a:r>
              <a:r>
                <a:rPr lang="en-US" altLang="zh-CN" sz="2000" dirty="0"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</a:rPr>
                <a:t>1879)</a:t>
              </a:r>
            </a:p>
          </p:txBody>
        </p:sp>
        <p:sp>
          <p:nvSpPr>
            <p:cNvPr id="2" name="Text Box 19"/>
            <p:cNvSpPr txBox="1">
              <a:spLocks noChangeArrowheads="1"/>
            </p:cNvSpPr>
            <p:nvPr/>
          </p:nvSpPr>
          <p:spPr bwMode="auto">
            <a:xfrm>
              <a:off x="6191049" y="4800599"/>
              <a:ext cx="1502173" cy="480132"/>
            </a:xfrm>
            <a:prstGeom prst="rect">
              <a:avLst/>
            </a:prstGeom>
            <a:noFill/>
            <a:ln>
              <a:noFill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 Maxwell</a:t>
              </a:r>
              <a:endPara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8" name="Text Box 59"/>
          <p:cNvSpPr txBox="1">
            <a:spLocks noChangeArrowheads="1"/>
          </p:cNvSpPr>
          <p:nvPr/>
        </p:nvSpPr>
        <p:spPr bwMode="auto">
          <a:xfrm>
            <a:off x="1206500" y="407189"/>
            <a:ext cx="3746500" cy="4513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extrusionH="57150" prstMaterial="matte">
              <a:bevelT w="12700" h="55880" prst="coolSlant"/>
              <a:contourClr>
                <a:schemeClr val="bg1"/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333" spc="42" dirty="0">
                <a:ln w="11430"/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四、经典理论的困难</a:t>
            </a:r>
          </a:p>
        </p:txBody>
      </p:sp>
      <p:graphicFrame>
        <p:nvGraphicFramePr>
          <p:cNvPr id="19" name="Object 1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899647"/>
              </p:ext>
            </p:extLst>
          </p:nvPr>
        </p:nvGraphicFramePr>
        <p:xfrm>
          <a:off x="3895990" y="3029480"/>
          <a:ext cx="1964531" cy="780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01440" imgH="419040" progId="Equation.DSMT4">
                  <p:embed/>
                </p:oleObj>
              </mc:Choice>
              <mc:Fallback>
                <p:oleObj name="Equation" r:id="rId10" imgW="9014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5990" y="3029480"/>
                        <a:ext cx="1964531" cy="7805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3733857" y="2420938"/>
            <a:ext cx="2603500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333" dirty="0">
                <a:latin typeface="黑体" panose="02010609060101010101" pitchFamily="49" charset="-122"/>
                <a:ea typeface="黑体" panose="02010609060101010101" pitchFamily="49" charset="-122"/>
              </a:rPr>
              <a:t>波动微分方程：   </a:t>
            </a:r>
          </a:p>
        </p:txBody>
      </p:sp>
    </p:spTree>
    <p:extLst>
      <p:ext uri="{BB962C8B-B14F-4D97-AF65-F5344CB8AC3E}">
        <p14:creationId xmlns:p14="http://schemas.microsoft.com/office/powerpoint/2010/main" val="222227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271634" y="637254"/>
            <a:ext cx="2680229" cy="45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extrusionH="57150" contourW="25400" prstMaterial="matte">
              <a:bevelT w="12700" h="55880" prst="coolSlant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2333" spc="42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a typeface="黑体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333" spc="42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a typeface="黑体" pitchFamily="2" charset="-122"/>
                <a:cs typeface="Times New Roman" panose="02020603050405020304" pitchFamily="18" charset="0"/>
              </a:rPr>
              <a:t>、以太假说 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213487" y="3895115"/>
            <a:ext cx="6371167" cy="110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333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333" dirty="0">
                <a:latin typeface="黑体" panose="02010609060101010101" pitchFamily="49" charset="-122"/>
                <a:ea typeface="黑体" panose="02010609060101010101" pitchFamily="49" charset="-122"/>
              </a:rPr>
              <a:t>以太参考系就是宇宙中的绝对参考系，</a:t>
            </a:r>
            <a:r>
              <a:rPr lang="en-US" altLang="zh-CN" sz="2333" dirty="0">
                <a:latin typeface="黑体" panose="02010609060101010101" pitchFamily="49" charset="-122"/>
                <a:ea typeface="黑体" panose="02010609060101010101" pitchFamily="49" charset="-122"/>
              </a:rPr>
              <a:t>光</a:t>
            </a:r>
            <a:r>
              <a:rPr lang="zh-CN" altLang="en-US" sz="2333" dirty="0">
                <a:latin typeface="黑体" panose="02010609060101010101" pitchFamily="49" charset="-122"/>
                <a:ea typeface="黑体" panose="02010609060101010101" pitchFamily="49" charset="-122"/>
              </a:rPr>
              <a:t>只在以太参考系中速度为</a:t>
            </a:r>
            <a:r>
              <a:rPr lang="en-US" altLang="zh-CN" sz="2333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333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333" dirty="0">
              <a:solidFill>
                <a:srgbClr val="FF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213487" y="2703087"/>
            <a:ext cx="6477000" cy="1085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333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333" dirty="0">
                <a:latin typeface="黑体" panose="02010609060101010101" pitchFamily="49" charset="-122"/>
                <a:ea typeface="黑体" panose="02010609060101010101" pitchFamily="49" charset="-122"/>
              </a:rPr>
              <a:t>整个宇宙空间都充满着以太这种绝对静止的特殊媒质，光就是靠这种媒质来传播！</a:t>
            </a:r>
            <a:r>
              <a:rPr lang="zh-CN" altLang="en-US" sz="2333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</a:p>
        </p:txBody>
      </p:sp>
      <p:sp>
        <p:nvSpPr>
          <p:cNvPr id="24581" name="Text Box 10"/>
          <p:cNvSpPr txBox="1">
            <a:spLocks noChangeArrowheads="1"/>
          </p:cNvSpPr>
          <p:nvPr/>
        </p:nvSpPr>
        <p:spPr bwMode="auto">
          <a:xfrm>
            <a:off x="1703468" y="1981585"/>
            <a:ext cx="4254500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333" dirty="0">
                <a:latin typeface="黑体" panose="02010609060101010101" pitchFamily="49" charset="-122"/>
                <a:ea typeface="黑体" panose="02010609060101010101" pitchFamily="49" charset="-122"/>
              </a:rPr>
              <a:t>古希腊，由亚里士多德提出。        </a:t>
            </a:r>
          </a:p>
        </p:txBody>
      </p:sp>
      <p:sp>
        <p:nvSpPr>
          <p:cNvPr id="25607" name="Rectangle 11"/>
          <p:cNvSpPr>
            <a:spLocks noChangeArrowheads="1"/>
          </p:cNvSpPr>
          <p:nvPr/>
        </p:nvSpPr>
        <p:spPr bwMode="auto">
          <a:xfrm>
            <a:off x="1694554" y="1345332"/>
            <a:ext cx="2786853" cy="45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extrusionH="57150" contourW="25400" prstMaterial="matte">
              <a:bevelT w="12700" h="55880" prst="coolSlant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2333" spc="42" dirty="0">
                <a:ln w="11430"/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以太</a:t>
            </a:r>
            <a:r>
              <a:rPr lang="zh-CN" altLang="en-US" sz="2333" spc="42" dirty="0">
                <a:ln w="11430"/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2333" spc="42" dirty="0">
                <a:ln w="11430"/>
                <a:solidFill>
                  <a:srgbClr val="FF0000"/>
                </a:solidFill>
                <a:latin typeface="GungsuhChe" pitchFamily="49" charset="-127"/>
                <a:ea typeface="GungsuhChe" pitchFamily="49" charset="-127"/>
                <a:cs typeface="Times New Roman" pitchFamily="18" charset="0"/>
              </a:rPr>
              <a:t>Ether</a:t>
            </a:r>
            <a:r>
              <a:rPr lang="zh-CN" altLang="en-US" sz="2333" spc="42" dirty="0">
                <a:ln w="11430"/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）</a:t>
            </a:r>
            <a:r>
              <a:rPr lang="zh-CN" altLang="en-US" sz="2333" spc="42" dirty="0">
                <a:ln w="11430"/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：  </a:t>
            </a:r>
          </a:p>
        </p:txBody>
      </p:sp>
      <p:pic>
        <p:nvPicPr>
          <p:cNvPr id="25608" name="Picture 12" descr="170px-Aristotle_Altemps_Inv857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5188" y="457233"/>
            <a:ext cx="1185333" cy="1592792"/>
          </a:xfrm>
          <a:prstGeom prst="rect">
            <a:avLst/>
          </a:prstGeom>
          <a:noFill/>
          <a:ln w="31750">
            <a:solidFill>
              <a:srgbClr val="FF9900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4584" name="Rectangle 13"/>
          <p:cNvSpPr>
            <a:spLocks noChangeArrowheads="1"/>
          </p:cNvSpPr>
          <p:nvPr/>
        </p:nvSpPr>
        <p:spPr bwMode="auto">
          <a:xfrm>
            <a:off x="6545813" y="2040471"/>
            <a:ext cx="1604927" cy="40011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亚里士多德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24585" name="Text Box 14"/>
          <p:cNvSpPr txBox="1">
            <a:spLocks noChangeArrowheads="1"/>
          </p:cNvSpPr>
          <p:nvPr/>
        </p:nvSpPr>
        <p:spPr bwMode="auto">
          <a:xfrm>
            <a:off x="6307688" y="2417796"/>
            <a:ext cx="2117887" cy="34887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67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667" dirty="0">
                <a:latin typeface="黑体" panose="02010609060101010101" pitchFamily="49" charset="-122"/>
                <a:ea typeface="黑体" panose="02010609060101010101" pitchFamily="49" charset="-122"/>
              </a:rPr>
              <a:t>前</a:t>
            </a:r>
            <a:r>
              <a:rPr lang="en-US" altLang="zh-CN" sz="1667" dirty="0">
                <a:latin typeface="黑体" panose="02010609060101010101" pitchFamily="49" charset="-122"/>
                <a:ea typeface="黑体" panose="02010609060101010101" pitchFamily="49" charset="-122"/>
              </a:rPr>
              <a:t>384</a:t>
            </a:r>
            <a:r>
              <a:rPr lang="zh-CN" altLang="en-US" sz="1667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1667" dirty="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─</a:t>
            </a:r>
            <a:r>
              <a:rPr lang="zh-CN" altLang="en-US" sz="1667" dirty="0">
                <a:latin typeface="黑体" panose="02010609060101010101" pitchFamily="49" charset="-122"/>
                <a:ea typeface="黑体" panose="02010609060101010101" pitchFamily="49" charset="-122"/>
              </a:rPr>
              <a:t>前</a:t>
            </a:r>
            <a:r>
              <a:rPr lang="en-US" altLang="zh-CN" sz="1667" dirty="0">
                <a:latin typeface="黑体" panose="02010609060101010101" pitchFamily="49" charset="-122"/>
                <a:ea typeface="黑体" panose="02010609060101010101" pitchFamily="49" charset="-122"/>
              </a:rPr>
              <a:t>322</a:t>
            </a:r>
            <a:r>
              <a:rPr lang="zh-CN" altLang="en-US" sz="1667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1667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0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utoUpdateAnimBg="0"/>
      <p:bldP spid="2048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1449917" y="3988574"/>
            <a:ext cx="6898907" cy="108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extrusionH="57150" contourW="25400" prstMaterial="matte">
              <a:bevelT w="12700" h="50800" prst="coolSlant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333" spc="42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黑体" panose="02010609060101010101" pitchFamily="49" charset="-122"/>
              </a:rPr>
              <a:t>验证思路：</a:t>
            </a:r>
            <a:endParaRPr lang="en-US" altLang="zh-CN" sz="2333" spc="42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latin typeface="黑体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333" spc="42" dirty="0">
                <a:ln w="11430"/>
                <a:solidFill>
                  <a:srgbClr val="000000"/>
                </a:solidFill>
                <a:latin typeface="黑体" panose="02010609060101010101" pitchFamily="49" charset="-122"/>
              </a:rPr>
              <a:t>光对地球的相对运动符合上述规律，则以太存在。</a:t>
            </a:r>
          </a:p>
        </p:txBody>
      </p:sp>
      <p:sp>
        <p:nvSpPr>
          <p:cNvPr id="6155" name="Text Box 4"/>
          <p:cNvSpPr txBox="1">
            <a:spLocks noChangeArrowheads="1"/>
          </p:cNvSpPr>
          <p:nvPr/>
        </p:nvSpPr>
        <p:spPr bwMode="auto">
          <a:xfrm>
            <a:off x="1270000" y="517240"/>
            <a:ext cx="3794244" cy="45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extrusionH="57150" contourW="25400" prstMaterial="matte">
              <a:bevelT w="12700" h="55880" prst="coolSlant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2333" spc="42" dirty="0">
                <a:ln w="11430"/>
                <a:solidFill>
                  <a:srgbClr val="0505D7"/>
                </a:solidFill>
                <a:ea typeface="黑体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333" spc="42" dirty="0">
                <a:ln w="11430"/>
                <a:solidFill>
                  <a:srgbClr val="0505D7"/>
                </a:solidFill>
                <a:ea typeface="黑体" pitchFamily="2" charset="-122"/>
                <a:cs typeface="Times New Roman" panose="02020603050405020304" pitchFamily="18" charset="0"/>
              </a:rPr>
              <a:t>、迈克尔逊</a:t>
            </a:r>
            <a:r>
              <a:rPr lang="en-US" altLang="zh-CN" sz="2333" spc="42" dirty="0">
                <a:ln w="11430"/>
                <a:solidFill>
                  <a:srgbClr val="0505D7"/>
                </a:solidFill>
                <a:ea typeface="黑体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sz="2333" spc="42" dirty="0">
                <a:ln w="11430"/>
                <a:solidFill>
                  <a:srgbClr val="0505D7"/>
                </a:solidFill>
                <a:ea typeface="黑体" pitchFamily="2" charset="-122"/>
                <a:cs typeface="Times New Roman" panose="02020603050405020304" pitchFamily="18" charset="0"/>
              </a:rPr>
              <a:t>莫雷实验     </a:t>
            </a:r>
            <a:endParaRPr lang="zh-CN" altLang="en-US" sz="2333" spc="42" dirty="0">
              <a:ln w="11430"/>
              <a:solidFill>
                <a:srgbClr val="0505D7"/>
              </a:solidFill>
              <a:cs typeface="Times New Roman" panose="02020603050405020304" pitchFamily="18" charset="0"/>
            </a:endParaRPr>
          </a:p>
        </p:txBody>
      </p:sp>
      <p:sp>
        <p:nvSpPr>
          <p:cNvPr id="77840" name="Line 16"/>
          <p:cNvSpPr>
            <a:spLocks noChangeShapeType="1"/>
          </p:cNvSpPr>
          <p:nvPr/>
        </p:nvSpPr>
        <p:spPr bwMode="auto">
          <a:xfrm>
            <a:off x="4508500" y="2641845"/>
            <a:ext cx="444500" cy="2646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333"/>
          </a:p>
        </p:txBody>
      </p:sp>
      <p:sp>
        <p:nvSpPr>
          <p:cNvPr id="77841" name="Line 17"/>
          <p:cNvSpPr>
            <a:spLocks noChangeShapeType="1"/>
          </p:cNvSpPr>
          <p:nvPr/>
        </p:nvSpPr>
        <p:spPr bwMode="auto">
          <a:xfrm rot="2322384" flipH="1" flipV="1">
            <a:off x="6285178" y="1333480"/>
            <a:ext cx="533135" cy="128190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333"/>
          </a:p>
        </p:txBody>
      </p:sp>
      <p:sp>
        <p:nvSpPr>
          <p:cNvPr id="77842" name="Oval 18"/>
          <p:cNvSpPr>
            <a:spLocks noChangeArrowheads="1"/>
          </p:cNvSpPr>
          <p:nvPr/>
        </p:nvSpPr>
        <p:spPr bwMode="auto">
          <a:xfrm>
            <a:off x="4953000" y="1255428"/>
            <a:ext cx="2745053" cy="280458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333"/>
          </a:p>
        </p:txBody>
      </p:sp>
      <p:sp>
        <p:nvSpPr>
          <p:cNvPr id="77843" name="Line 19"/>
          <p:cNvSpPr>
            <a:spLocks noChangeShapeType="1"/>
          </p:cNvSpPr>
          <p:nvPr/>
        </p:nvSpPr>
        <p:spPr bwMode="auto">
          <a:xfrm flipH="1">
            <a:off x="4958292" y="2640522"/>
            <a:ext cx="1404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333"/>
          </a:p>
        </p:txBody>
      </p:sp>
      <p:sp>
        <p:nvSpPr>
          <p:cNvPr id="77844" name="Line 20"/>
          <p:cNvSpPr>
            <a:spLocks noChangeShapeType="1"/>
          </p:cNvSpPr>
          <p:nvPr/>
        </p:nvSpPr>
        <p:spPr bwMode="auto">
          <a:xfrm flipH="1" flipV="1">
            <a:off x="4476750" y="2673594"/>
            <a:ext cx="176344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333"/>
          </a:p>
        </p:txBody>
      </p:sp>
      <p:sp>
        <p:nvSpPr>
          <p:cNvPr id="77845" name="Line 21"/>
          <p:cNvSpPr>
            <a:spLocks noChangeShapeType="1"/>
          </p:cNvSpPr>
          <p:nvPr/>
        </p:nvSpPr>
        <p:spPr bwMode="auto">
          <a:xfrm flipH="1" flipV="1">
            <a:off x="5207000" y="1837511"/>
            <a:ext cx="1149615" cy="80433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333"/>
          </a:p>
        </p:txBody>
      </p:sp>
      <p:sp>
        <p:nvSpPr>
          <p:cNvPr id="77846" name="Line 22"/>
          <p:cNvSpPr>
            <a:spLocks noChangeShapeType="1"/>
          </p:cNvSpPr>
          <p:nvPr/>
        </p:nvSpPr>
        <p:spPr bwMode="auto">
          <a:xfrm flipH="1" flipV="1">
            <a:off x="4773084" y="1848094"/>
            <a:ext cx="1471083" cy="7540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333"/>
          </a:p>
        </p:txBody>
      </p:sp>
      <p:sp>
        <p:nvSpPr>
          <p:cNvPr id="77847" name="Oval 23"/>
          <p:cNvSpPr>
            <a:spLocks noChangeArrowheads="1"/>
          </p:cNvSpPr>
          <p:nvPr/>
        </p:nvSpPr>
        <p:spPr bwMode="auto">
          <a:xfrm>
            <a:off x="4064000" y="1266011"/>
            <a:ext cx="2747698" cy="278870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333"/>
          </a:p>
        </p:txBody>
      </p:sp>
      <p:sp>
        <p:nvSpPr>
          <p:cNvPr id="77848" name="Line 24"/>
          <p:cNvSpPr>
            <a:spLocks noChangeShapeType="1"/>
          </p:cNvSpPr>
          <p:nvPr/>
        </p:nvSpPr>
        <p:spPr bwMode="auto">
          <a:xfrm rot="19277616" flipH="1">
            <a:off x="6297084" y="2689470"/>
            <a:ext cx="525198" cy="1289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333"/>
          </a:p>
        </p:txBody>
      </p:sp>
      <p:sp>
        <p:nvSpPr>
          <p:cNvPr id="77849" name="Line 25"/>
          <p:cNvSpPr>
            <a:spLocks noChangeShapeType="1"/>
          </p:cNvSpPr>
          <p:nvPr/>
        </p:nvSpPr>
        <p:spPr bwMode="auto">
          <a:xfrm rot="18522384" flipH="1">
            <a:off x="5889625" y="3005647"/>
            <a:ext cx="9525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333"/>
          </a:p>
        </p:txBody>
      </p:sp>
      <p:sp>
        <p:nvSpPr>
          <p:cNvPr id="77850" name="Line 26"/>
          <p:cNvSpPr>
            <a:spLocks noChangeShapeType="1"/>
          </p:cNvSpPr>
          <p:nvPr/>
        </p:nvSpPr>
        <p:spPr bwMode="auto">
          <a:xfrm flipH="1">
            <a:off x="4910667" y="2705344"/>
            <a:ext cx="1333500" cy="952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333"/>
          </a:p>
        </p:txBody>
      </p:sp>
      <p:sp>
        <p:nvSpPr>
          <p:cNvPr id="77851" name="Line 27"/>
          <p:cNvSpPr>
            <a:spLocks noChangeShapeType="1"/>
          </p:cNvSpPr>
          <p:nvPr/>
        </p:nvSpPr>
        <p:spPr bwMode="auto">
          <a:xfrm flipH="1">
            <a:off x="5331354" y="2653751"/>
            <a:ext cx="1023938" cy="97498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333"/>
          </a:p>
        </p:txBody>
      </p:sp>
      <p:sp>
        <p:nvSpPr>
          <p:cNvPr id="77852" name="Line 28"/>
          <p:cNvSpPr>
            <a:spLocks noChangeShapeType="1"/>
          </p:cNvSpPr>
          <p:nvPr/>
        </p:nvSpPr>
        <p:spPr bwMode="auto">
          <a:xfrm flipV="1">
            <a:off x="6352646" y="1647011"/>
            <a:ext cx="949854" cy="100144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333"/>
          </a:p>
        </p:txBody>
      </p:sp>
      <p:sp>
        <p:nvSpPr>
          <p:cNvPr id="77853" name="Line 29"/>
          <p:cNvSpPr>
            <a:spLocks noChangeShapeType="1"/>
          </p:cNvSpPr>
          <p:nvPr/>
        </p:nvSpPr>
        <p:spPr bwMode="auto">
          <a:xfrm flipV="1">
            <a:off x="6424083" y="1647011"/>
            <a:ext cx="497417" cy="889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333"/>
          </a:p>
        </p:txBody>
      </p:sp>
      <p:sp>
        <p:nvSpPr>
          <p:cNvPr id="77854" name="Line 30"/>
          <p:cNvSpPr>
            <a:spLocks noChangeShapeType="1"/>
          </p:cNvSpPr>
          <p:nvPr/>
        </p:nvSpPr>
        <p:spPr bwMode="auto">
          <a:xfrm>
            <a:off x="6356615" y="2644490"/>
            <a:ext cx="1111250" cy="78978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333"/>
          </a:p>
        </p:txBody>
      </p:sp>
      <p:sp>
        <p:nvSpPr>
          <p:cNvPr id="77855" name="Line 31"/>
          <p:cNvSpPr>
            <a:spLocks noChangeShapeType="1"/>
          </p:cNvSpPr>
          <p:nvPr/>
        </p:nvSpPr>
        <p:spPr bwMode="auto">
          <a:xfrm>
            <a:off x="6445250" y="2737094"/>
            <a:ext cx="603250" cy="68791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333"/>
          </a:p>
        </p:txBody>
      </p:sp>
      <p:sp>
        <p:nvSpPr>
          <p:cNvPr id="77856" name="Line 32"/>
          <p:cNvSpPr>
            <a:spLocks noChangeShapeType="1"/>
          </p:cNvSpPr>
          <p:nvPr/>
        </p:nvSpPr>
        <p:spPr bwMode="auto">
          <a:xfrm flipV="1">
            <a:off x="7260167" y="2666981"/>
            <a:ext cx="452438" cy="6614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333"/>
          </a:p>
        </p:txBody>
      </p:sp>
      <p:sp>
        <p:nvSpPr>
          <p:cNvPr id="77857" name="Line 33"/>
          <p:cNvSpPr>
            <a:spLocks noChangeShapeType="1"/>
          </p:cNvSpPr>
          <p:nvPr/>
        </p:nvSpPr>
        <p:spPr bwMode="auto">
          <a:xfrm rot="3077616" flipH="1" flipV="1">
            <a:off x="5879042" y="1546469"/>
            <a:ext cx="952500" cy="75141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333"/>
          </a:p>
        </p:txBody>
      </p:sp>
      <p:sp>
        <p:nvSpPr>
          <p:cNvPr id="77858" name="Line 34"/>
          <p:cNvSpPr>
            <a:spLocks noChangeShapeType="1"/>
          </p:cNvSpPr>
          <p:nvPr/>
        </p:nvSpPr>
        <p:spPr bwMode="auto">
          <a:xfrm flipV="1">
            <a:off x="6900334" y="1678761"/>
            <a:ext cx="378354" cy="6615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333"/>
          </a:p>
        </p:txBody>
      </p:sp>
      <p:sp>
        <p:nvSpPr>
          <p:cNvPr id="77859" name="Line 35"/>
          <p:cNvSpPr>
            <a:spLocks noChangeShapeType="1"/>
          </p:cNvSpPr>
          <p:nvPr/>
        </p:nvSpPr>
        <p:spPr bwMode="auto">
          <a:xfrm>
            <a:off x="6350000" y="1329511"/>
            <a:ext cx="398198" cy="10583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333"/>
          </a:p>
        </p:txBody>
      </p:sp>
      <p:sp>
        <p:nvSpPr>
          <p:cNvPr id="77860" name="Line 36"/>
          <p:cNvSpPr>
            <a:spLocks noChangeShapeType="1"/>
          </p:cNvSpPr>
          <p:nvPr/>
        </p:nvSpPr>
        <p:spPr bwMode="auto">
          <a:xfrm>
            <a:off x="4783667" y="1837511"/>
            <a:ext cx="444500" cy="21167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333"/>
          </a:p>
        </p:txBody>
      </p:sp>
      <p:sp>
        <p:nvSpPr>
          <p:cNvPr id="77861" name="Line 37"/>
          <p:cNvSpPr>
            <a:spLocks noChangeShapeType="1"/>
          </p:cNvSpPr>
          <p:nvPr/>
        </p:nvSpPr>
        <p:spPr bwMode="auto">
          <a:xfrm flipV="1">
            <a:off x="4953001" y="3636678"/>
            <a:ext cx="378354" cy="7938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333"/>
          </a:p>
        </p:txBody>
      </p:sp>
      <p:sp>
        <p:nvSpPr>
          <p:cNvPr id="77862" name="Line 38"/>
          <p:cNvSpPr>
            <a:spLocks noChangeShapeType="1"/>
          </p:cNvSpPr>
          <p:nvPr/>
        </p:nvSpPr>
        <p:spPr bwMode="auto">
          <a:xfrm flipV="1">
            <a:off x="7037917" y="3414428"/>
            <a:ext cx="378354" cy="6615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333"/>
          </a:p>
        </p:txBody>
      </p:sp>
      <p:sp>
        <p:nvSpPr>
          <p:cNvPr id="77863" name="Line 39"/>
          <p:cNvSpPr>
            <a:spLocks noChangeShapeType="1"/>
          </p:cNvSpPr>
          <p:nvPr/>
        </p:nvSpPr>
        <p:spPr bwMode="auto">
          <a:xfrm flipV="1">
            <a:off x="6371167" y="3975344"/>
            <a:ext cx="378354" cy="6615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triangle" w="sm" len="lg"/>
          </a:ln>
        </p:spPr>
        <p:txBody>
          <a:bodyPr>
            <a:scene3d>
              <a:camera prst="orthographicFront"/>
              <a:lightRig rig="threePt" dir="t"/>
            </a:scene3d>
            <a:sp3d extrusionH="57150">
              <a:bevelT w="12700" h="50800" prst="coolSlant"/>
            </a:sp3d>
          </a:bodyPr>
          <a:lstStyle/>
          <a:p>
            <a:pPr>
              <a:defRPr/>
            </a:pPr>
            <a:endParaRPr lang="zh-CN" altLang="en-US" sz="2333">
              <a:latin typeface="Arial" charset="0"/>
            </a:endParaRPr>
          </a:p>
        </p:txBody>
      </p:sp>
      <p:sp>
        <p:nvSpPr>
          <p:cNvPr id="77864" name="Line 40"/>
          <p:cNvSpPr>
            <a:spLocks noChangeShapeType="1"/>
          </p:cNvSpPr>
          <p:nvPr/>
        </p:nvSpPr>
        <p:spPr bwMode="auto">
          <a:xfrm flipV="1">
            <a:off x="6487583" y="2673594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333"/>
          </a:p>
        </p:txBody>
      </p:sp>
      <p:sp>
        <p:nvSpPr>
          <p:cNvPr id="77865" name="Line 41"/>
          <p:cNvSpPr>
            <a:spLocks noChangeShapeType="1"/>
          </p:cNvSpPr>
          <p:nvPr/>
        </p:nvSpPr>
        <p:spPr bwMode="auto">
          <a:xfrm>
            <a:off x="6350001" y="2641845"/>
            <a:ext cx="1362604" cy="396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333"/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5058834" y="2737094"/>
            <a:ext cx="477573" cy="144198"/>
            <a:chOff x="799" y="2600"/>
            <a:chExt cx="489" cy="140"/>
          </a:xfrm>
        </p:grpSpPr>
        <p:sp>
          <p:nvSpPr>
            <p:cNvPr id="6213" name="WordArt 43"/>
            <p:cNvSpPr>
              <a:spLocks noChangeArrowheads="1" noChangeShapeType="1" noTextEdit="1"/>
            </p:cNvSpPr>
            <p:nvPr/>
          </p:nvSpPr>
          <p:spPr bwMode="auto">
            <a:xfrm>
              <a:off x="799" y="2606"/>
              <a:ext cx="120" cy="12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0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cs typeface="Times New Roman" panose="02020603050405020304" pitchFamily="18" charset="0"/>
                </a:rPr>
                <a:t>c</a:t>
              </a:r>
              <a:endParaRPr lang="zh-CN" altLang="en-US" sz="3000" i="1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214" name="WordArt 44"/>
            <p:cNvSpPr>
              <a:spLocks noChangeArrowheads="1" noChangeShapeType="1" noTextEdit="1"/>
            </p:cNvSpPr>
            <p:nvPr/>
          </p:nvSpPr>
          <p:spPr bwMode="auto">
            <a:xfrm>
              <a:off x="970" y="2604"/>
              <a:ext cx="122" cy="13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000" kern="10"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 panose="02010600030101010101" pitchFamily="2" charset="-122"/>
                </a:rPr>
                <a:t>+</a:t>
              </a:r>
              <a:endParaRPr lang="zh-CN" altLang="en-US" sz="3000" kern="10"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215" name="WordArt 45"/>
            <p:cNvSpPr>
              <a:spLocks noChangeArrowheads="1" noChangeShapeType="1" noTextEdit="1"/>
            </p:cNvSpPr>
            <p:nvPr/>
          </p:nvSpPr>
          <p:spPr bwMode="auto">
            <a:xfrm>
              <a:off x="1134" y="2600"/>
              <a:ext cx="154" cy="1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796"/>
                </a:avLst>
              </a:prstTxWarp>
            </a:bodyPr>
            <a:lstStyle/>
            <a:p>
              <a:pPr algn="ctr"/>
              <a:r>
                <a:rPr lang="en-US" altLang="zh-CN" sz="30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Book Antiqua" panose="02040602050305030304" pitchFamily="18" charset="0"/>
                </a:rPr>
                <a:t>v</a:t>
              </a:r>
              <a:endParaRPr lang="zh-CN" altLang="en-US" sz="3000" i="1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Book Antiqua" panose="02040602050305030304" pitchFamily="18" charset="0"/>
              </a:endParaRP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6074834" y="1467094"/>
            <a:ext cx="219604" cy="744803"/>
            <a:chOff x="1354" y="1864"/>
            <a:chExt cx="225" cy="723"/>
          </a:xfrm>
        </p:grpSpPr>
        <p:sp>
          <p:nvSpPr>
            <p:cNvPr id="6206" name="WordArt 47"/>
            <p:cNvSpPr>
              <a:spLocks noChangeArrowheads="1" noChangeShapeType="1" noTextEdit="1"/>
            </p:cNvSpPr>
            <p:nvPr/>
          </p:nvSpPr>
          <p:spPr bwMode="auto">
            <a:xfrm rot="-5400000">
              <a:off x="1401" y="2250"/>
              <a:ext cx="54" cy="8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0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 panose="02010600030101010101" pitchFamily="2" charset="-122"/>
                </a:rPr>
                <a:t>2</a:t>
              </a:r>
              <a:endParaRPr lang="zh-CN" altLang="en-US" sz="30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207" name="Freeform 48"/>
            <p:cNvSpPr>
              <a:spLocks/>
            </p:cNvSpPr>
            <p:nvPr/>
          </p:nvSpPr>
          <p:spPr bwMode="auto">
            <a:xfrm rot="-5400000">
              <a:off x="1435" y="2443"/>
              <a:ext cx="63" cy="225"/>
            </a:xfrm>
            <a:custGeom>
              <a:avLst/>
              <a:gdLst>
                <a:gd name="T0" fmla="*/ 0 w 170"/>
                <a:gd name="T1" fmla="*/ 0 h 452"/>
                <a:gd name="T2" fmla="*/ 0 w 170"/>
                <a:gd name="T3" fmla="*/ 0 h 452"/>
                <a:gd name="T4" fmla="*/ 0 w 170"/>
                <a:gd name="T5" fmla="*/ 0 h 452"/>
                <a:gd name="T6" fmla="*/ 0 w 170"/>
                <a:gd name="T7" fmla="*/ 0 h 4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"/>
                <a:gd name="T13" fmla="*/ 0 h 452"/>
                <a:gd name="T14" fmla="*/ 170 w 170"/>
                <a:gd name="T15" fmla="*/ 452 h 4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" h="452">
                  <a:moveTo>
                    <a:pt x="0" y="384"/>
                  </a:moveTo>
                  <a:lnTo>
                    <a:pt x="57" y="260"/>
                  </a:lnTo>
                  <a:lnTo>
                    <a:pt x="170" y="452"/>
                  </a:lnTo>
                  <a:lnTo>
                    <a:pt x="17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333"/>
            </a:p>
          </p:txBody>
        </p:sp>
        <p:sp>
          <p:nvSpPr>
            <p:cNvPr id="6208" name="Line 49"/>
            <p:cNvSpPr>
              <a:spLocks noChangeShapeType="1"/>
            </p:cNvSpPr>
            <p:nvPr/>
          </p:nvSpPr>
          <p:spPr bwMode="auto">
            <a:xfrm rot="-5400000">
              <a:off x="1027" y="2197"/>
              <a:ext cx="66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333"/>
            </a:p>
          </p:txBody>
        </p:sp>
        <p:sp>
          <p:nvSpPr>
            <p:cNvPr id="6209" name="WordArt 50"/>
            <p:cNvSpPr>
              <a:spLocks noChangeArrowheads="1" noChangeShapeType="1" noTextEdit="1"/>
            </p:cNvSpPr>
            <p:nvPr/>
          </p:nvSpPr>
          <p:spPr bwMode="auto">
            <a:xfrm rot="-5400000">
              <a:off x="1438" y="2336"/>
              <a:ext cx="108" cy="13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0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cs typeface="Times New Roman" panose="02020603050405020304" pitchFamily="18" charset="0"/>
                </a:rPr>
                <a:t>c</a:t>
              </a:r>
              <a:endParaRPr lang="zh-CN" altLang="en-US" sz="3000" i="1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210" name="Line 51"/>
            <p:cNvSpPr>
              <a:spLocks noChangeShapeType="1"/>
            </p:cNvSpPr>
            <p:nvPr/>
          </p:nvSpPr>
          <p:spPr bwMode="auto">
            <a:xfrm rot="-5400000">
              <a:off x="1444" y="2202"/>
              <a:ext cx="116" cy="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333"/>
            </a:p>
          </p:txBody>
        </p:sp>
        <p:sp>
          <p:nvSpPr>
            <p:cNvPr id="6211" name="WordArt 52"/>
            <p:cNvSpPr>
              <a:spLocks noChangeArrowheads="1" noChangeShapeType="1" noTextEdit="1"/>
            </p:cNvSpPr>
            <p:nvPr/>
          </p:nvSpPr>
          <p:spPr bwMode="auto">
            <a:xfrm rot="-5400000">
              <a:off x="1434" y="1986"/>
              <a:ext cx="139" cy="13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796"/>
                </a:avLst>
              </a:prstTxWarp>
            </a:bodyPr>
            <a:lstStyle/>
            <a:p>
              <a:pPr algn="ctr"/>
              <a:r>
                <a:rPr lang="en-US" altLang="zh-CN" sz="30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Book Antiqua" panose="02040602050305030304" pitchFamily="18" charset="0"/>
                </a:rPr>
                <a:t>v</a:t>
              </a:r>
              <a:endParaRPr lang="zh-CN" altLang="en-US" sz="3000" i="1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6212" name="WordArt 53"/>
            <p:cNvSpPr>
              <a:spLocks noChangeArrowheads="1" noChangeShapeType="1" noTextEdit="1"/>
            </p:cNvSpPr>
            <p:nvPr/>
          </p:nvSpPr>
          <p:spPr bwMode="auto">
            <a:xfrm rot="-5400000">
              <a:off x="1399" y="1888"/>
              <a:ext cx="54" cy="8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0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 panose="02010600030101010101" pitchFamily="2" charset="-122"/>
                </a:rPr>
                <a:t>2</a:t>
              </a:r>
              <a:endParaRPr lang="zh-CN" altLang="en-US" sz="30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6731000" y="2726511"/>
            <a:ext cx="469636" cy="145521"/>
            <a:chOff x="1250" y="2665"/>
            <a:chExt cx="482" cy="141"/>
          </a:xfrm>
        </p:grpSpPr>
        <p:sp>
          <p:nvSpPr>
            <p:cNvPr id="6203" name="Line 55"/>
            <p:cNvSpPr>
              <a:spLocks noChangeShapeType="1"/>
            </p:cNvSpPr>
            <p:nvPr/>
          </p:nvSpPr>
          <p:spPr bwMode="auto">
            <a:xfrm>
              <a:off x="1420" y="2733"/>
              <a:ext cx="13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333"/>
            </a:p>
          </p:txBody>
        </p:sp>
        <p:sp>
          <p:nvSpPr>
            <p:cNvPr id="6204" name="WordArt 56"/>
            <p:cNvSpPr>
              <a:spLocks noChangeArrowheads="1" noChangeShapeType="1" noTextEdit="1"/>
            </p:cNvSpPr>
            <p:nvPr/>
          </p:nvSpPr>
          <p:spPr bwMode="auto">
            <a:xfrm>
              <a:off x="1250" y="2665"/>
              <a:ext cx="120" cy="12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0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cs typeface="Times New Roman" panose="02020603050405020304" pitchFamily="18" charset="0"/>
                </a:rPr>
                <a:t>c</a:t>
              </a:r>
              <a:endParaRPr lang="zh-CN" altLang="en-US" sz="3000" i="1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205" name="WordArt 57"/>
            <p:cNvSpPr>
              <a:spLocks noChangeArrowheads="1" noChangeShapeType="1" noTextEdit="1"/>
            </p:cNvSpPr>
            <p:nvPr/>
          </p:nvSpPr>
          <p:spPr bwMode="auto">
            <a:xfrm>
              <a:off x="1578" y="2666"/>
              <a:ext cx="154" cy="1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796"/>
                </a:avLst>
              </a:prstTxWarp>
            </a:bodyPr>
            <a:lstStyle/>
            <a:p>
              <a:pPr algn="ctr"/>
              <a:r>
                <a:rPr lang="en-US" altLang="zh-CN" sz="30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Book Antiqua" panose="02040602050305030304" pitchFamily="18" charset="0"/>
                </a:rPr>
                <a:t>v</a:t>
              </a:r>
              <a:endParaRPr lang="zh-CN" altLang="en-US" sz="3000" i="1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Book Antiqua" panose="02040602050305030304" pitchFamily="18" charset="0"/>
              </a:endParaRPr>
            </a:p>
          </p:txBody>
        </p:sp>
      </p:grp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6085417" y="2991094"/>
            <a:ext cx="220928" cy="744803"/>
            <a:chOff x="1354" y="1864"/>
            <a:chExt cx="225" cy="723"/>
          </a:xfrm>
        </p:grpSpPr>
        <p:sp>
          <p:nvSpPr>
            <p:cNvPr id="6196" name="WordArt 59"/>
            <p:cNvSpPr>
              <a:spLocks noChangeArrowheads="1" noChangeShapeType="1" noTextEdit="1"/>
            </p:cNvSpPr>
            <p:nvPr/>
          </p:nvSpPr>
          <p:spPr bwMode="auto">
            <a:xfrm rot="-5400000">
              <a:off x="1401" y="2250"/>
              <a:ext cx="54" cy="8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0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 panose="02010600030101010101" pitchFamily="2" charset="-122"/>
                </a:rPr>
                <a:t>2</a:t>
              </a:r>
              <a:endParaRPr lang="zh-CN" altLang="en-US" sz="30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197" name="Freeform 60"/>
            <p:cNvSpPr>
              <a:spLocks/>
            </p:cNvSpPr>
            <p:nvPr/>
          </p:nvSpPr>
          <p:spPr bwMode="auto">
            <a:xfrm rot="-5400000">
              <a:off x="1435" y="2443"/>
              <a:ext cx="63" cy="225"/>
            </a:xfrm>
            <a:custGeom>
              <a:avLst/>
              <a:gdLst>
                <a:gd name="T0" fmla="*/ 0 w 170"/>
                <a:gd name="T1" fmla="*/ 0 h 452"/>
                <a:gd name="T2" fmla="*/ 0 w 170"/>
                <a:gd name="T3" fmla="*/ 0 h 452"/>
                <a:gd name="T4" fmla="*/ 0 w 170"/>
                <a:gd name="T5" fmla="*/ 0 h 452"/>
                <a:gd name="T6" fmla="*/ 0 w 170"/>
                <a:gd name="T7" fmla="*/ 0 h 4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"/>
                <a:gd name="T13" fmla="*/ 0 h 452"/>
                <a:gd name="T14" fmla="*/ 170 w 170"/>
                <a:gd name="T15" fmla="*/ 452 h 4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" h="452">
                  <a:moveTo>
                    <a:pt x="0" y="384"/>
                  </a:moveTo>
                  <a:lnTo>
                    <a:pt x="57" y="260"/>
                  </a:lnTo>
                  <a:lnTo>
                    <a:pt x="170" y="452"/>
                  </a:lnTo>
                  <a:lnTo>
                    <a:pt x="17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333"/>
            </a:p>
          </p:txBody>
        </p:sp>
        <p:sp>
          <p:nvSpPr>
            <p:cNvPr id="6198" name="Line 61"/>
            <p:cNvSpPr>
              <a:spLocks noChangeShapeType="1"/>
            </p:cNvSpPr>
            <p:nvPr/>
          </p:nvSpPr>
          <p:spPr bwMode="auto">
            <a:xfrm rot="-5400000">
              <a:off x="1027" y="2197"/>
              <a:ext cx="66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333"/>
            </a:p>
          </p:txBody>
        </p:sp>
        <p:sp>
          <p:nvSpPr>
            <p:cNvPr id="6199" name="WordArt 62"/>
            <p:cNvSpPr>
              <a:spLocks noChangeArrowheads="1" noChangeShapeType="1" noTextEdit="1"/>
            </p:cNvSpPr>
            <p:nvPr/>
          </p:nvSpPr>
          <p:spPr bwMode="auto">
            <a:xfrm rot="-5400000">
              <a:off x="1438" y="2336"/>
              <a:ext cx="108" cy="13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0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cs typeface="Times New Roman" panose="02020603050405020304" pitchFamily="18" charset="0"/>
                </a:rPr>
                <a:t>c</a:t>
              </a:r>
              <a:endParaRPr lang="zh-CN" altLang="en-US" sz="3000" i="1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200" name="Line 63"/>
            <p:cNvSpPr>
              <a:spLocks noChangeShapeType="1"/>
            </p:cNvSpPr>
            <p:nvPr/>
          </p:nvSpPr>
          <p:spPr bwMode="auto">
            <a:xfrm rot="-5400000">
              <a:off x="1444" y="2202"/>
              <a:ext cx="116" cy="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333"/>
            </a:p>
          </p:txBody>
        </p:sp>
        <p:sp>
          <p:nvSpPr>
            <p:cNvPr id="6201" name="WordArt 64"/>
            <p:cNvSpPr>
              <a:spLocks noChangeArrowheads="1" noChangeShapeType="1" noTextEdit="1"/>
            </p:cNvSpPr>
            <p:nvPr/>
          </p:nvSpPr>
          <p:spPr bwMode="auto">
            <a:xfrm rot="-5400000">
              <a:off x="1434" y="1986"/>
              <a:ext cx="139" cy="13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796"/>
                </a:avLst>
              </a:prstTxWarp>
            </a:bodyPr>
            <a:lstStyle/>
            <a:p>
              <a:pPr algn="ctr"/>
              <a:r>
                <a:rPr lang="en-US" altLang="zh-CN" sz="30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Book Antiqua" panose="02040602050305030304" pitchFamily="18" charset="0"/>
                </a:rPr>
                <a:t>v</a:t>
              </a:r>
              <a:endParaRPr lang="zh-CN" altLang="en-US" sz="3000" i="1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6202" name="WordArt 65"/>
            <p:cNvSpPr>
              <a:spLocks noChangeArrowheads="1" noChangeShapeType="1" noTextEdit="1"/>
            </p:cNvSpPr>
            <p:nvPr/>
          </p:nvSpPr>
          <p:spPr bwMode="auto">
            <a:xfrm rot="-5400000">
              <a:off x="1399" y="1888"/>
              <a:ext cx="54" cy="8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0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 panose="02010600030101010101" pitchFamily="2" charset="-122"/>
                </a:rPr>
                <a:t>2</a:t>
              </a:r>
              <a:endParaRPr lang="zh-CN" altLang="en-US" sz="30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6" name="Group 66"/>
          <p:cNvGrpSpPr>
            <a:grpSpLocks/>
          </p:cNvGrpSpPr>
          <p:nvPr/>
        </p:nvGrpSpPr>
        <p:grpSpPr bwMode="auto">
          <a:xfrm>
            <a:off x="6244167" y="2536011"/>
            <a:ext cx="219604" cy="232833"/>
            <a:chOff x="3744" y="3408"/>
            <a:chExt cx="166" cy="176"/>
          </a:xfrm>
        </p:grpSpPr>
        <p:sp>
          <p:nvSpPr>
            <p:cNvPr id="6194" name="Oval 67"/>
            <p:cNvSpPr>
              <a:spLocks noChangeArrowheads="1"/>
            </p:cNvSpPr>
            <p:nvPr/>
          </p:nvSpPr>
          <p:spPr bwMode="auto">
            <a:xfrm>
              <a:off x="3744" y="3408"/>
              <a:ext cx="166" cy="176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FF006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333"/>
            </a:p>
          </p:txBody>
        </p:sp>
        <p:sp>
          <p:nvSpPr>
            <p:cNvPr id="6195" name="WordArt 68"/>
            <p:cNvSpPr>
              <a:spLocks noChangeArrowheads="1" noChangeShapeType="1" noTextEdit="1"/>
            </p:cNvSpPr>
            <p:nvPr/>
          </p:nvSpPr>
          <p:spPr bwMode="auto">
            <a:xfrm>
              <a:off x="3792" y="3456"/>
              <a:ext cx="69" cy="9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000" kern="10">
                  <a:ln w="9525">
                    <a:solidFill>
                      <a:srgbClr val="FF3300"/>
                    </a:solidFill>
                    <a:round/>
                    <a:headEnd/>
                    <a:tailEnd/>
                  </a:ln>
                  <a:solidFill>
                    <a:srgbClr val="FF3300"/>
                  </a:solidFill>
                  <a:cs typeface="Times New Roman" panose="02020603050405020304" pitchFamily="18" charset="0"/>
                </a:rPr>
                <a:t>s</a:t>
              </a:r>
              <a:endParaRPr lang="zh-CN" altLang="en-US" sz="3000" kern="10">
                <a:ln w="9525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3300"/>
                </a:solidFill>
                <a:cs typeface="Times New Roman" panose="02020603050405020304" pitchFamily="18" charset="0"/>
              </a:endParaRPr>
            </a:p>
          </p:txBody>
        </p:sp>
      </p:grpSp>
      <p:sp>
        <p:nvSpPr>
          <p:cNvPr id="77893" name="WordArt 69"/>
          <p:cNvSpPr>
            <a:spLocks noChangeArrowheads="1" noChangeShapeType="1" noTextEdit="1"/>
          </p:cNvSpPr>
          <p:nvPr/>
        </p:nvSpPr>
        <p:spPr bwMode="auto">
          <a:xfrm>
            <a:off x="6631782" y="1726386"/>
            <a:ext cx="130968" cy="14552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0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cs typeface="Times New Roman" panose="02020603050405020304" pitchFamily="18" charset="0"/>
              </a:rPr>
              <a:t>c</a:t>
            </a:r>
            <a:endParaRPr lang="zh-CN" altLang="en-US" sz="3000" i="1" kern="10">
              <a:ln w="9525">
                <a:solidFill>
                  <a:schemeClr val="tx1"/>
                </a:solidFill>
                <a:round/>
                <a:headEnd/>
                <a:tailEnd/>
              </a:ln>
              <a:cs typeface="Times New Roman" panose="02020603050405020304" pitchFamily="18" charset="0"/>
            </a:endParaRPr>
          </a:p>
        </p:txBody>
      </p:sp>
      <p:grpSp>
        <p:nvGrpSpPr>
          <p:cNvPr id="7" name="Group 93"/>
          <p:cNvGrpSpPr>
            <a:grpSpLocks/>
          </p:cNvGrpSpPr>
          <p:nvPr/>
        </p:nvGrpSpPr>
        <p:grpSpPr bwMode="auto">
          <a:xfrm>
            <a:off x="1449917" y="1075511"/>
            <a:ext cx="2804583" cy="801688"/>
            <a:chOff x="520" y="864"/>
            <a:chExt cx="2120" cy="606"/>
          </a:xfrm>
        </p:grpSpPr>
        <p:sp>
          <p:nvSpPr>
            <p:cNvPr id="6193" name="Text Box 72"/>
            <p:cNvSpPr txBox="1">
              <a:spLocks noChangeArrowheads="1"/>
            </p:cNvSpPr>
            <p:nvPr/>
          </p:nvSpPr>
          <p:spPr bwMode="auto">
            <a:xfrm>
              <a:off x="520" y="864"/>
              <a:ext cx="2120" cy="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静系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以太参考系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):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光对以太速度为</a:t>
              </a:r>
            </a:p>
          </p:txBody>
        </p:sp>
        <p:graphicFrame>
          <p:nvGraphicFramePr>
            <p:cNvPr id="6152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0055436"/>
                </p:ext>
              </p:extLst>
            </p:nvPr>
          </p:nvGraphicFramePr>
          <p:xfrm>
            <a:off x="1920" y="1139"/>
            <a:ext cx="237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6720" imgH="177480" progId="Equation.DSMT4">
                    <p:embed/>
                  </p:oleObj>
                </mc:Choice>
                <mc:Fallback>
                  <p:oleObj name="Equation" r:id="rId2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139"/>
                          <a:ext cx="237" cy="33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94"/>
          <p:cNvGrpSpPr>
            <a:grpSpLocks/>
          </p:cNvGrpSpPr>
          <p:nvPr/>
        </p:nvGrpSpPr>
        <p:grpSpPr bwMode="auto">
          <a:xfrm>
            <a:off x="1449917" y="2032002"/>
            <a:ext cx="2476500" cy="781845"/>
            <a:chOff x="520" y="1488"/>
            <a:chExt cx="1872" cy="591"/>
          </a:xfrm>
        </p:grpSpPr>
        <p:sp>
          <p:nvSpPr>
            <p:cNvPr id="6192" name="Text Box 77"/>
            <p:cNvSpPr txBox="1">
              <a:spLocks noChangeArrowheads="1"/>
            </p:cNvSpPr>
            <p:nvPr/>
          </p:nvSpPr>
          <p:spPr bwMode="auto">
            <a:xfrm>
              <a:off x="520" y="1488"/>
              <a:ext cx="1872" cy="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动系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地球参考系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):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地球对以太速度</a:t>
              </a:r>
            </a:p>
          </p:txBody>
        </p:sp>
        <p:graphicFrame>
          <p:nvGraphicFramePr>
            <p:cNvPr id="6151" name="Object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6257882"/>
                </p:ext>
              </p:extLst>
            </p:nvPr>
          </p:nvGraphicFramePr>
          <p:xfrm>
            <a:off x="1920" y="1776"/>
            <a:ext cx="205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6720" imgH="177480" progId="Equation.DSMT4">
                    <p:embed/>
                  </p:oleObj>
                </mc:Choice>
                <mc:Fallback>
                  <p:oleObj name="Equation" r:id="rId4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776"/>
                          <a:ext cx="205" cy="2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95"/>
          <p:cNvGrpSpPr>
            <a:grpSpLocks/>
          </p:cNvGrpSpPr>
          <p:nvPr/>
        </p:nvGrpSpPr>
        <p:grpSpPr bwMode="auto">
          <a:xfrm>
            <a:off x="1397000" y="2960830"/>
            <a:ext cx="2857500" cy="857250"/>
            <a:chOff x="480" y="2196"/>
            <a:chExt cx="2160" cy="648"/>
          </a:xfrm>
        </p:grpSpPr>
        <p:sp>
          <p:nvSpPr>
            <p:cNvPr id="6191" name="Text Box 82"/>
            <p:cNvSpPr txBox="1">
              <a:spLocks noChangeArrowheads="1"/>
            </p:cNvSpPr>
            <p:nvPr/>
          </p:nvSpPr>
          <p:spPr bwMode="auto">
            <a:xfrm>
              <a:off x="480" y="2208"/>
              <a:ext cx="2160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光对地球的速度为</a:t>
              </a:r>
            </a:p>
          </p:txBody>
        </p:sp>
        <p:graphicFrame>
          <p:nvGraphicFramePr>
            <p:cNvPr id="77910" name="Object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6550890"/>
                </p:ext>
              </p:extLst>
            </p:nvPr>
          </p:nvGraphicFramePr>
          <p:xfrm>
            <a:off x="696" y="2544"/>
            <a:ext cx="1005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96880" imgH="177480" progId="Equation.DSMT4">
                    <p:embed/>
                  </p:oleObj>
                </mc:Choice>
                <mc:Fallback>
                  <p:oleObj name="Equation" r:id="rId6" imgW="5968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" y="2544"/>
                          <a:ext cx="1005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0" name="Object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4282266"/>
                </p:ext>
              </p:extLst>
            </p:nvPr>
          </p:nvGraphicFramePr>
          <p:xfrm>
            <a:off x="2112" y="2196"/>
            <a:ext cx="221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6720" imgH="177480" progId="Equation.DSMT4">
                    <p:embed/>
                  </p:oleObj>
                </mc:Choice>
                <mc:Fallback>
                  <p:oleObj name="Equation" r:id="rId8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196"/>
                          <a:ext cx="221" cy="31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82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46100"/>
              </p:ext>
            </p:extLst>
          </p:nvPr>
        </p:nvGraphicFramePr>
        <p:xfrm>
          <a:off x="6786782" y="879236"/>
          <a:ext cx="288722" cy="403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77480" progId="Equation.DSMT4">
                  <p:embed/>
                </p:oleObj>
              </mc:Choice>
              <mc:Fallback>
                <p:oleObj name="Equation" r:id="rId10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782" y="879236"/>
                        <a:ext cx="288722" cy="4035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3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984624"/>
              </p:ext>
            </p:extLst>
          </p:nvPr>
        </p:nvGraphicFramePr>
        <p:xfrm>
          <a:off x="4455584" y="1643439"/>
          <a:ext cx="292364" cy="409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6720" imgH="177480" progId="Equation.DSMT4">
                  <p:embed/>
                </p:oleObj>
              </mc:Choice>
              <mc:Fallback>
                <p:oleObj name="Equation" r:id="rId12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5584" y="1643439"/>
                        <a:ext cx="292364" cy="4093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4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139760"/>
              </p:ext>
            </p:extLst>
          </p:nvPr>
        </p:nvGraphicFramePr>
        <p:xfrm>
          <a:off x="7772657" y="2413001"/>
          <a:ext cx="292365" cy="409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77480" progId="Equation.DSMT4">
                  <p:embed/>
                </p:oleObj>
              </mc:Choice>
              <mc:Fallback>
                <p:oleObj name="Equation" r:id="rId14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657" y="2413001"/>
                        <a:ext cx="292365" cy="4093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934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77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7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7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7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7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741E-7 L 0.05834 7.40741E-7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778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7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7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7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7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7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7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77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7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7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77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77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8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40" grpId="0" animBg="1"/>
      <p:bldP spid="77841" grpId="0" animBg="1"/>
      <p:bldP spid="77842" grpId="0" animBg="1"/>
      <p:bldP spid="77843" grpId="0" animBg="1"/>
      <p:bldP spid="77844" grpId="0" animBg="1"/>
      <p:bldP spid="77845" grpId="0" animBg="1"/>
      <p:bldP spid="77846" grpId="0" animBg="1"/>
      <p:bldP spid="77847" grpId="0" animBg="1"/>
      <p:bldP spid="77848" grpId="0" animBg="1"/>
      <p:bldP spid="77849" grpId="0" animBg="1"/>
      <p:bldP spid="77850" grpId="0" animBg="1"/>
      <p:bldP spid="77851" grpId="0" animBg="1"/>
      <p:bldP spid="77852" grpId="0" animBg="1"/>
      <p:bldP spid="77853" grpId="0" animBg="1"/>
      <p:bldP spid="77854" grpId="0" animBg="1"/>
      <p:bldP spid="77855" grpId="0" animBg="1"/>
      <p:bldP spid="77856" grpId="0" animBg="1"/>
      <p:bldP spid="77857" grpId="0" animBg="1"/>
      <p:bldP spid="77858" grpId="0" animBg="1"/>
      <p:bldP spid="77859" grpId="0" animBg="1"/>
      <p:bldP spid="77860" grpId="0" animBg="1"/>
      <p:bldP spid="77861" grpId="0" animBg="1"/>
      <p:bldP spid="77862" grpId="0" animBg="1"/>
      <p:bldP spid="77864" grpId="0" animBg="1"/>
      <p:bldP spid="77865" grpId="0" animBg="1"/>
      <p:bldP spid="7789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图片 100" descr="2005102613383091049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51887" y="699740"/>
            <a:ext cx="4650052" cy="429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图片 103" descr="200510261338309104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887" y="636240"/>
            <a:ext cx="4718843" cy="434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376064" y="1157469"/>
            <a:ext cx="2976563" cy="3360208"/>
            <a:chOff x="0" y="48"/>
            <a:chExt cx="2250" cy="2544"/>
          </a:xfrm>
        </p:grpSpPr>
        <p:grpSp>
          <p:nvGrpSpPr>
            <p:cNvPr id="7222" name="Group 22"/>
            <p:cNvGrpSpPr>
              <a:grpSpLocks/>
            </p:cNvGrpSpPr>
            <p:nvPr/>
          </p:nvGrpSpPr>
          <p:grpSpPr bwMode="auto">
            <a:xfrm>
              <a:off x="0" y="288"/>
              <a:ext cx="2250" cy="2304"/>
              <a:chOff x="0" y="0"/>
              <a:chExt cx="2250" cy="2304"/>
            </a:xfrm>
          </p:grpSpPr>
          <p:grpSp>
            <p:nvGrpSpPr>
              <p:cNvPr id="7224" name="Group 23"/>
              <p:cNvGrpSpPr>
                <a:grpSpLocks/>
              </p:cNvGrpSpPr>
              <p:nvPr/>
            </p:nvGrpSpPr>
            <p:grpSpPr bwMode="auto">
              <a:xfrm>
                <a:off x="0" y="0"/>
                <a:ext cx="2250" cy="2304"/>
                <a:chOff x="0" y="0"/>
                <a:chExt cx="2250" cy="2304"/>
              </a:xfrm>
            </p:grpSpPr>
            <p:grpSp>
              <p:nvGrpSpPr>
                <p:cNvPr id="7226" name="Group 24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250" cy="2304"/>
                  <a:chOff x="0" y="0"/>
                  <a:chExt cx="2166" cy="2239"/>
                </a:xfrm>
              </p:grpSpPr>
              <p:grpSp>
                <p:nvGrpSpPr>
                  <p:cNvPr id="7230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2166" cy="2239"/>
                    <a:chOff x="0" y="0"/>
                    <a:chExt cx="2166" cy="2239"/>
                  </a:xfrm>
                </p:grpSpPr>
                <p:grpSp>
                  <p:nvGrpSpPr>
                    <p:cNvPr id="7232" name="Group 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2166" cy="2239"/>
                      <a:chOff x="0" y="0"/>
                      <a:chExt cx="2166" cy="2239"/>
                    </a:xfrm>
                  </p:grpSpPr>
                  <p:sp>
                    <p:nvSpPr>
                      <p:cNvPr id="7234" name="AutoShape 27" descr="羊皮纸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8"/>
                        <a:ext cx="2135" cy="2231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CC99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1" hangingPunct="1"/>
                        <a:endParaRPr lang="zh-CN" altLang="en-US" sz="1500"/>
                      </a:p>
                    </p:txBody>
                  </p:sp>
                  <p:grpSp>
                    <p:nvGrpSpPr>
                      <p:cNvPr id="7235" name="Group 2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19" y="0"/>
                        <a:ext cx="1747" cy="1906"/>
                        <a:chOff x="0" y="0"/>
                        <a:chExt cx="1747" cy="1906"/>
                      </a:xfrm>
                    </p:grpSpPr>
                    <p:grpSp>
                      <p:nvGrpSpPr>
                        <p:cNvPr id="7236" name="Group 2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0" y="884"/>
                          <a:ext cx="911" cy="1022"/>
                          <a:chOff x="0" y="0"/>
                          <a:chExt cx="911" cy="1022"/>
                        </a:xfrm>
                      </p:grpSpPr>
                      <p:sp>
                        <p:nvSpPr>
                          <p:cNvPr id="7244" name="Line 3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22" y="0"/>
                            <a:ext cx="489" cy="498"/>
                          </a:xfrm>
                          <a:prstGeom prst="line">
                            <a:avLst/>
                          </a:prstGeom>
                          <a:noFill/>
                          <a:ln w="127000">
                            <a:solidFill>
                              <a:srgbClr val="B2B2B2">
                                <a:alpha val="50195"/>
                              </a:srgbClr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 sz="2333"/>
                          </a:p>
                        </p:txBody>
                      </p:sp>
                      <p:grpSp>
                        <p:nvGrpSpPr>
                          <p:cNvPr id="7245" name="Group 3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0" y="396"/>
                            <a:ext cx="675" cy="626"/>
                            <a:chOff x="0" y="0"/>
                            <a:chExt cx="675" cy="626"/>
                          </a:xfrm>
                        </p:grpSpPr>
                        <p:sp>
                          <p:nvSpPr>
                            <p:cNvPr id="7246" name="Text Box 32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0" y="0"/>
                              <a:ext cx="537" cy="25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>
                              <a:spAutoFit/>
                            </a:bodyPr>
                            <a:lstStyle>
                              <a:lvl1pPr eaLnBrk="0" hangingPunct="0">
                                <a:defRPr sz="28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宋体" panose="02010600030101010101" pitchFamily="2" charset="-122"/>
                                </a:defRPr>
                              </a:lvl1pPr>
                              <a:lvl2pPr marL="742950" indent="-285750" eaLnBrk="0" hangingPunct="0">
                                <a:defRPr sz="28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宋体" panose="02010600030101010101" pitchFamily="2" charset="-122"/>
                                </a:defRPr>
                              </a:lvl2pPr>
                              <a:lvl3pPr marL="1143000" indent="-228600" eaLnBrk="0" hangingPunct="0">
                                <a:defRPr sz="28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宋体" panose="02010600030101010101" pitchFamily="2" charset="-122"/>
                                </a:defRPr>
                              </a:lvl3pPr>
                              <a:lvl4pPr marL="1600200" indent="-228600" eaLnBrk="0" hangingPunct="0">
                                <a:defRPr sz="28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宋体" panose="02010600030101010101" pitchFamily="2" charset="-122"/>
                                </a:defRPr>
                              </a:lvl4pPr>
                              <a:lvl5pPr marL="2057400" indent="-228600" eaLnBrk="0" hangingPunct="0">
                                <a:defRPr sz="28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宋体" panose="02010600030101010101" pitchFamily="2" charset="-122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8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宋体" panose="02010600030101010101" pitchFamily="2" charset="-122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8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宋体" panose="02010600030101010101" pitchFamily="2" charset="-122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8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宋体" panose="02010600030101010101" pitchFamily="2" charset="-122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8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宋体" panose="02010600030101010101" pitchFamily="2" charset="-122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50000"/>
                                </a:spcBef>
                              </a:pPr>
                              <a:r>
                                <a:rPr lang="zh-CN" altLang="en-US" sz="1667">
                                  <a:latin typeface="Times New Roman" panose="02020603050405020304" pitchFamily="18" charset="0"/>
                                  <a:ea typeface="华文中宋" panose="02010600040101010101" pitchFamily="2" charset="-122"/>
                                </a:rPr>
                                <a:t>玻片</a:t>
                              </a:r>
                            </a:p>
                          </p:txBody>
                        </p:sp>
                        <p:grpSp>
                          <p:nvGrpSpPr>
                            <p:cNvPr id="7247" name="Group 3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59" y="326"/>
                              <a:ext cx="116" cy="300"/>
                              <a:chOff x="0" y="0"/>
                              <a:chExt cx="167" cy="496"/>
                            </a:xfrm>
                          </p:grpSpPr>
                          <p:sp>
                            <p:nvSpPr>
                              <p:cNvPr id="22562" name="Rectangle 34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0" y="392"/>
                                <a:ext cx="107" cy="106"/>
                              </a:xfrm>
                              <a:prstGeom prst="rect">
                                <a:avLst/>
                              </a:prstGeom>
                              <a:gradFill rotWithShape="0">
                                <a:gsLst>
                                  <a:gs pos="0">
                                    <a:schemeClr val="bg2"/>
                                  </a:gs>
                                  <a:gs pos="50000">
                                    <a:srgbClr val="EAEAEA"/>
                                  </a:gs>
                                  <a:gs pos="100000">
                                    <a:schemeClr val="bg2"/>
                                  </a:gs>
                                </a:gsLst>
                                <a:lin ang="0" scaled="1"/>
                              </a:gradFill>
                              <a:ln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 wrap="none" anchor="ctr"/>
                              <a:lstStyle/>
                              <a:p>
                                <a:pPr>
                                  <a:defRPr/>
                                </a:pPr>
                                <a:endParaRPr lang="zh-CN" altLang="en-US" sz="2333">
                                  <a:latin typeface="Arial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563" name="Rectangle 35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8" y="10"/>
                                <a:ext cx="133" cy="406"/>
                              </a:xfrm>
                              <a:prstGeom prst="rect">
                                <a:avLst/>
                              </a:prstGeom>
                              <a:gradFill rotWithShape="0">
                                <a:gsLst>
                                  <a:gs pos="0">
                                    <a:schemeClr val="bg2"/>
                                  </a:gs>
                                  <a:gs pos="50000">
                                    <a:srgbClr val="EAEAEA"/>
                                  </a:gs>
                                  <a:gs pos="100000">
                                    <a:schemeClr val="bg2"/>
                                  </a:gs>
                                </a:gsLst>
                                <a:lin ang="0" scaled="1"/>
                              </a:gradFill>
                              <a:ln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 wrap="none" anchor="ctr"/>
                              <a:lstStyle/>
                              <a:p>
                                <a:pPr>
                                  <a:defRPr/>
                                </a:pPr>
                                <a:endParaRPr lang="zh-CN" altLang="en-US" sz="2333">
                                  <a:latin typeface="Arial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564" name="Rectangle 36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0" y="2"/>
                                <a:ext cx="169" cy="42"/>
                              </a:xfrm>
                              <a:prstGeom prst="rect">
                                <a:avLst/>
                              </a:prstGeom>
                              <a:gradFill rotWithShape="0">
                                <a:gsLst>
                                  <a:gs pos="0">
                                    <a:schemeClr val="bg2"/>
                                  </a:gs>
                                  <a:gs pos="50000">
                                    <a:srgbClr val="EAEAEA"/>
                                  </a:gs>
                                  <a:gs pos="100000">
                                    <a:schemeClr val="bg2"/>
                                  </a:gs>
                                </a:gsLst>
                                <a:lin ang="0" scaled="1"/>
                              </a:gradFill>
                              <a:ln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 wrap="none" anchor="ctr"/>
                              <a:lstStyle/>
                              <a:p>
                                <a:pPr>
                                  <a:defRPr/>
                                </a:pPr>
                                <a:endParaRPr lang="zh-CN" altLang="en-US" sz="2333">
                                  <a:latin typeface="Arial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565" name="Rectangle 37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0" y="469"/>
                                <a:ext cx="107" cy="26"/>
                              </a:xfrm>
                              <a:prstGeom prst="rect">
                                <a:avLst/>
                              </a:prstGeom>
                              <a:gradFill rotWithShape="0">
                                <a:gsLst>
                                  <a:gs pos="0">
                                    <a:schemeClr val="bg2"/>
                                  </a:gs>
                                  <a:gs pos="50000">
                                    <a:srgbClr val="EAEAEA"/>
                                  </a:gs>
                                  <a:gs pos="100000">
                                    <a:schemeClr val="bg2"/>
                                  </a:gs>
                                </a:gsLst>
                                <a:lin ang="0" scaled="1"/>
                              </a:gradFill>
                              <a:ln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 wrap="none" anchor="ctr"/>
                              <a:lstStyle/>
                              <a:p>
                                <a:pPr>
                                  <a:defRPr/>
                                </a:pPr>
                                <a:endParaRPr lang="zh-CN" altLang="en-US" sz="2333">
                                  <a:latin typeface="Arial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566" name="Rectangle 38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8" y="387"/>
                                <a:ext cx="133" cy="27"/>
                              </a:xfrm>
                              <a:prstGeom prst="rect">
                                <a:avLst/>
                              </a:prstGeom>
                              <a:gradFill rotWithShape="0">
                                <a:gsLst>
                                  <a:gs pos="0">
                                    <a:schemeClr val="bg2"/>
                                  </a:gs>
                                  <a:gs pos="50000">
                                    <a:srgbClr val="EAEAEA"/>
                                  </a:gs>
                                  <a:gs pos="100000">
                                    <a:schemeClr val="bg2"/>
                                  </a:gs>
                                </a:gsLst>
                                <a:lin ang="0" scaled="1"/>
                              </a:gradFill>
                              <a:ln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 wrap="none" anchor="ctr"/>
                              <a:lstStyle/>
                              <a:p>
                                <a:pPr>
                                  <a:defRPr/>
                                </a:pPr>
                                <a:endParaRPr lang="zh-CN" altLang="en-US" sz="2333">
                                  <a:latin typeface="Arial" charset="0"/>
                                </a:endParaRPr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7237" name="Group 3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11" y="0"/>
                          <a:ext cx="1336" cy="1386"/>
                          <a:chOff x="0" y="0"/>
                          <a:chExt cx="1336" cy="1386"/>
                        </a:xfrm>
                      </p:grpSpPr>
                      <p:sp>
                        <p:nvSpPr>
                          <p:cNvPr id="7238" name="WordArt 40"/>
                          <p:cNvSpPr>
                            <a:spLocks noChangeArrowheads="1" noChangeShapeType="1"/>
                          </p:cNvSpPr>
                          <p:nvPr/>
                        </p:nvSpPr>
                        <p:spPr bwMode="auto">
                          <a:xfrm>
                            <a:off x="117" y="948"/>
                            <a:ext cx="82" cy="121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 fromWordArt="1">
                            <a:prstTxWarp prst="textPlain">
                              <a:avLst>
                                <a:gd name="adj" fmla="val 50000"/>
                              </a:avLst>
                            </a:prstTxWarp>
                          </a:bodyPr>
                          <a:lstStyle/>
                          <a:p>
                            <a:pPr algn="ctr"/>
                            <a:r>
                              <a:rPr lang="en-US" altLang="zh-CN" sz="667" i="1" kern="10">
                                <a:ln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  <a:solidFill>
                                  <a:srgbClr val="000000"/>
                                </a:solidFill>
                                <a:cs typeface="Times New Roman" panose="02020603050405020304" pitchFamily="18" charset="0"/>
                              </a:rPr>
                              <a:t>G</a:t>
                            </a:r>
                            <a:endParaRPr lang="zh-CN" altLang="en-US" sz="667" i="1" kern="10">
                              <a:ln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solidFill>
                                <a:srgbClr val="000000"/>
                              </a:solidFill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grpSp>
                        <p:nvGrpSpPr>
                          <p:cNvPr id="7239" name="Group 4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0" y="0"/>
                            <a:ext cx="1336" cy="1386"/>
                            <a:chOff x="0" y="0"/>
                            <a:chExt cx="1336" cy="1386"/>
                          </a:xfrm>
                        </p:grpSpPr>
                        <p:sp>
                          <p:nvSpPr>
                            <p:cNvPr id="7240" name="Rectangle 42" descr="深色上对角线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0" y="63"/>
                              <a:ext cx="519" cy="95"/>
                            </a:xfrm>
                            <a:prstGeom prst="rect">
                              <a:avLst/>
                            </a:prstGeom>
                            <a:blipFill dpi="0" rotWithShape="0">
                              <a:blip r:embed="rId6"/>
                              <a:srcRect/>
                              <a:tile tx="0" ty="0" sx="100000" sy="100000" flip="none" algn="tl"/>
                            </a:blip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 eaLnBrk="0" hangingPunct="0">
                                <a:defRPr sz="28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宋体" panose="02010600030101010101" pitchFamily="2" charset="-122"/>
                                </a:defRPr>
                              </a:lvl1pPr>
                              <a:lvl2pPr marL="742950" indent="-285750" eaLnBrk="0" hangingPunct="0">
                                <a:defRPr sz="28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宋体" panose="02010600030101010101" pitchFamily="2" charset="-122"/>
                                </a:defRPr>
                              </a:lvl2pPr>
                              <a:lvl3pPr marL="1143000" indent="-228600" eaLnBrk="0" hangingPunct="0">
                                <a:defRPr sz="28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宋体" panose="02010600030101010101" pitchFamily="2" charset="-122"/>
                                </a:defRPr>
                              </a:lvl3pPr>
                              <a:lvl4pPr marL="1600200" indent="-228600" eaLnBrk="0" hangingPunct="0">
                                <a:defRPr sz="28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宋体" panose="02010600030101010101" pitchFamily="2" charset="-122"/>
                                </a:defRPr>
                              </a:lvl4pPr>
                              <a:lvl5pPr marL="2057400" indent="-228600" eaLnBrk="0" hangingPunct="0">
                                <a:defRPr sz="28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宋体" panose="02010600030101010101" pitchFamily="2" charset="-122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8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宋体" panose="02010600030101010101" pitchFamily="2" charset="-122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8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宋体" panose="02010600030101010101" pitchFamily="2" charset="-122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8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宋体" panose="02010600030101010101" pitchFamily="2" charset="-122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8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宋体" panose="02010600030101010101" pitchFamily="2" charset="-122"/>
                                </a:defRPr>
                              </a:lvl9pPr>
                            </a:lstStyle>
                            <a:p>
                              <a:pPr eaLnBrk="1" hangingPunct="1"/>
                              <a:endParaRPr lang="zh-CN" altLang="en-US" sz="2333"/>
                            </a:p>
                          </p:txBody>
                        </p:sp>
                        <p:sp>
                          <p:nvSpPr>
                            <p:cNvPr id="7241" name="Rectangle 43" descr="深色上对角线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 rot="5400000">
                              <a:off x="921" y="1065"/>
                              <a:ext cx="536" cy="105"/>
                            </a:xfrm>
                            <a:prstGeom prst="rect">
                              <a:avLst/>
                            </a:prstGeom>
                            <a:blipFill dpi="0" rotWithShape="0">
                              <a:blip r:embed="rId6"/>
                              <a:srcRect/>
                              <a:tile tx="0" ty="0" sx="100000" sy="100000" flip="none" algn="tl"/>
                            </a:blip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 eaLnBrk="0" hangingPunct="0">
                                <a:defRPr sz="28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宋体" panose="02010600030101010101" pitchFamily="2" charset="-122"/>
                                </a:defRPr>
                              </a:lvl1pPr>
                              <a:lvl2pPr marL="742950" indent="-285750" eaLnBrk="0" hangingPunct="0">
                                <a:defRPr sz="28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宋体" panose="02010600030101010101" pitchFamily="2" charset="-122"/>
                                </a:defRPr>
                              </a:lvl2pPr>
                              <a:lvl3pPr marL="1143000" indent="-228600" eaLnBrk="0" hangingPunct="0">
                                <a:defRPr sz="28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宋体" panose="02010600030101010101" pitchFamily="2" charset="-122"/>
                                </a:defRPr>
                              </a:lvl3pPr>
                              <a:lvl4pPr marL="1600200" indent="-228600" eaLnBrk="0" hangingPunct="0">
                                <a:defRPr sz="28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宋体" panose="02010600030101010101" pitchFamily="2" charset="-122"/>
                                </a:defRPr>
                              </a:lvl4pPr>
                              <a:lvl5pPr marL="2057400" indent="-228600" eaLnBrk="0" hangingPunct="0">
                                <a:defRPr sz="28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宋体" panose="02010600030101010101" pitchFamily="2" charset="-122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8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宋体" panose="02010600030101010101" pitchFamily="2" charset="-122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8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宋体" panose="02010600030101010101" pitchFamily="2" charset="-122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8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宋体" panose="02010600030101010101" pitchFamily="2" charset="-122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8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宋体" panose="02010600030101010101" pitchFamily="2" charset="-122"/>
                                </a:defRPr>
                              </a:lvl9pPr>
                            </a:lstStyle>
                            <a:p>
                              <a:pPr eaLnBrk="1" hangingPunct="1"/>
                              <a:endParaRPr lang="zh-CN" altLang="en-US" sz="2333"/>
                            </a:p>
                          </p:txBody>
                        </p:sp>
                        <p:sp>
                          <p:nvSpPr>
                            <p:cNvPr id="7242" name="Text Box 44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512" y="0"/>
                              <a:ext cx="336" cy="2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wrap="none">
                              <a:spAutoFit/>
                            </a:bodyPr>
                            <a:lstStyle>
                              <a:lvl1pPr eaLnBrk="0" hangingPunct="0">
                                <a:defRPr sz="28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宋体" panose="02010600030101010101" pitchFamily="2" charset="-122"/>
                                </a:defRPr>
                              </a:lvl1pPr>
                              <a:lvl2pPr marL="742950" indent="-285750" eaLnBrk="0" hangingPunct="0">
                                <a:defRPr sz="28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宋体" panose="02010600030101010101" pitchFamily="2" charset="-122"/>
                                </a:defRPr>
                              </a:lvl2pPr>
                              <a:lvl3pPr marL="1143000" indent="-228600" eaLnBrk="0" hangingPunct="0">
                                <a:defRPr sz="28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宋体" panose="02010600030101010101" pitchFamily="2" charset="-122"/>
                                </a:defRPr>
                              </a:lvl3pPr>
                              <a:lvl4pPr marL="1600200" indent="-228600" eaLnBrk="0" hangingPunct="0">
                                <a:defRPr sz="28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宋体" panose="02010600030101010101" pitchFamily="2" charset="-122"/>
                                </a:defRPr>
                              </a:lvl4pPr>
                              <a:lvl5pPr marL="2057400" indent="-228600" eaLnBrk="0" hangingPunct="0">
                                <a:defRPr sz="28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宋体" panose="02010600030101010101" pitchFamily="2" charset="-122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8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宋体" panose="02010600030101010101" pitchFamily="2" charset="-122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8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宋体" panose="02010600030101010101" pitchFamily="2" charset="-122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8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宋体" panose="02010600030101010101" pitchFamily="2" charset="-122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8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宋体" panose="02010600030101010101" pitchFamily="2" charset="-122"/>
                                </a:defRPr>
                              </a:lvl9pPr>
                            </a:lstStyle>
                            <a:p>
                              <a:pPr algn="ctr" eaLnBrk="1" hangingPunct="1"/>
                              <a:r>
                                <a:rPr lang="en-US" altLang="zh-CN" sz="15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M2</a:t>
                              </a:r>
                            </a:p>
                          </p:txBody>
                        </p:sp>
                        <p:sp>
                          <p:nvSpPr>
                            <p:cNvPr id="7243" name="Text Box 45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000" y="648"/>
                              <a:ext cx="336" cy="2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wrap="none">
                              <a:spAutoFit/>
                            </a:bodyPr>
                            <a:lstStyle>
                              <a:lvl1pPr eaLnBrk="0" hangingPunct="0">
                                <a:defRPr sz="28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宋体" panose="02010600030101010101" pitchFamily="2" charset="-122"/>
                                </a:defRPr>
                              </a:lvl1pPr>
                              <a:lvl2pPr marL="742950" indent="-285750" eaLnBrk="0" hangingPunct="0">
                                <a:defRPr sz="28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宋体" panose="02010600030101010101" pitchFamily="2" charset="-122"/>
                                </a:defRPr>
                              </a:lvl2pPr>
                              <a:lvl3pPr marL="1143000" indent="-228600" eaLnBrk="0" hangingPunct="0">
                                <a:defRPr sz="28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宋体" panose="02010600030101010101" pitchFamily="2" charset="-122"/>
                                </a:defRPr>
                              </a:lvl3pPr>
                              <a:lvl4pPr marL="1600200" indent="-228600" eaLnBrk="0" hangingPunct="0">
                                <a:defRPr sz="28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宋体" panose="02010600030101010101" pitchFamily="2" charset="-122"/>
                                </a:defRPr>
                              </a:lvl4pPr>
                              <a:lvl5pPr marL="2057400" indent="-228600" eaLnBrk="0" hangingPunct="0">
                                <a:defRPr sz="28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宋体" panose="02010600030101010101" pitchFamily="2" charset="-122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8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宋体" panose="02010600030101010101" pitchFamily="2" charset="-122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8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宋体" panose="02010600030101010101" pitchFamily="2" charset="-122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8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宋体" panose="02010600030101010101" pitchFamily="2" charset="-122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8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宋体" panose="02010600030101010101" pitchFamily="2" charset="-122"/>
                                </a:defRPr>
                              </a:lvl9pPr>
                            </a:lstStyle>
                            <a:p>
                              <a:pPr algn="ctr" eaLnBrk="1" hangingPunct="1"/>
                              <a:r>
                                <a:rPr lang="en-US" altLang="zh-CN" sz="15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M1</a:t>
                              </a: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7233" name="Line 4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1684" y="1132"/>
                      <a:ext cx="53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333"/>
                    </a:p>
                  </p:txBody>
                </p:sp>
              </p:grpSp>
              <p:sp>
                <p:nvSpPr>
                  <p:cNvPr id="7231" name="Line 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32" y="168"/>
                    <a:ext cx="520" cy="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333"/>
                  </a:p>
                </p:txBody>
              </p:sp>
            </p:grpSp>
            <p:grpSp>
              <p:nvGrpSpPr>
                <p:cNvPr id="7227" name="Group 48"/>
                <p:cNvGrpSpPr>
                  <a:grpSpLocks/>
                </p:cNvGrpSpPr>
                <p:nvPr/>
              </p:nvGrpSpPr>
              <p:grpSpPr bwMode="auto">
                <a:xfrm>
                  <a:off x="123" y="1070"/>
                  <a:ext cx="146" cy="272"/>
                  <a:chOff x="0" y="0"/>
                  <a:chExt cx="135" cy="248"/>
                </a:xfrm>
              </p:grpSpPr>
              <p:sp>
                <p:nvSpPr>
                  <p:cNvPr id="7228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20" y="0"/>
                    <a:ext cx="115" cy="12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FFF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2333"/>
                  </a:p>
                </p:txBody>
              </p:sp>
              <p:sp>
                <p:nvSpPr>
                  <p:cNvPr id="7229" name="WordArt 50"/>
                  <p:cNvSpPr>
                    <a:spLocks noChangeArrowheads="1" noChangeShapeType="1"/>
                  </p:cNvSpPr>
                  <p:nvPr/>
                </p:nvSpPr>
                <p:spPr bwMode="auto">
                  <a:xfrm>
                    <a:off x="0" y="142"/>
                    <a:ext cx="123" cy="10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5278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000" i="1" kern="10">
                        <a:ln w="9525">
                          <a:solidFill>
                            <a:srgbClr val="FF6600"/>
                          </a:solidFill>
                          <a:round/>
                          <a:headEnd/>
                          <a:tailEnd/>
                        </a:ln>
                        <a:solidFill>
                          <a:srgbClr val="FF6600"/>
                        </a:solidFill>
                        <a:cs typeface="Times New Roman" panose="02020603050405020304" pitchFamily="18" charset="0"/>
                      </a:rPr>
                      <a:t>s</a:t>
                    </a:r>
                    <a:endParaRPr lang="zh-CN" altLang="en-US" sz="3000" i="1" kern="10">
                      <a:ln w="9525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  <a:solidFill>
                        <a:srgbClr val="FF66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2579" name="Rectangle 51"/>
              <p:cNvSpPr>
                <a:spLocks noChangeArrowheads="1"/>
              </p:cNvSpPr>
              <p:nvPr/>
            </p:nvSpPr>
            <p:spPr bwMode="auto">
              <a:xfrm>
                <a:off x="1008" y="1645"/>
                <a:ext cx="140" cy="32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5000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333">
                  <a:latin typeface="Arial" charset="0"/>
                </a:endParaRPr>
              </a:p>
            </p:txBody>
          </p:sp>
        </p:grpSp>
        <p:sp>
          <p:nvSpPr>
            <p:cNvPr id="7223" name="Text Box 52"/>
            <p:cNvSpPr txBox="1">
              <a:spLocks noChangeArrowheads="1"/>
            </p:cNvSpPr>
            <p:nvPr/>
          </p:nvSpPr>
          <p:spPr bwMode="auto">
            <a:xfrm>
              <a:off x="424" y="48"/>
              <a:ext cx="1669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迈克尔逊干涉仪</a:t>
              </a:r>
            </a:p>
          </p:txBody>
        </p:sp>
      </p:grp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5462179" y="4585147"/>
            <a:ext cx="781843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333" dirty="0">
                <a:latin typeface="黑体" panose="02010609060101010101" pitchFamily="49" charset="-122"/>
                <a:ea typeface="黑体" panose="02010609060101010101" pitchFamily="49" charset="-122"/>
              </a:rPr>
              <a:t>地球</a:t>
            </a:r>
          </a:p>
        </p:txBody>
      </p:sp>
      <p:sp>
        <p:nvSpPr>
          <p:cNvPr id="7178" name="Text Box 20"/>
          <p:cNvSpPr txBox="1">
            <a:spLocks noChangeArrowheads="1"/>
          </p:cNvSpPr>
          <p:nvPr/>
        </p:nvSpPr>
        <p:spPr bwMode="auto">
          <a:xfrm>
            <a:off x="4570533" y="3592959"/>
            <a:ext cx="701146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1667">
              <a:solidFill>
                <a:srgbClr val="CC990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pSp>
        <p:nvGrpSpPr>
          <p:cNvPr id="15" name="Group 54"/>
          <p:cNvGrpSpPr>
            <a:grpSpLocks/>
          </p:cNvGrpSpPr>
          <p:nvPr/>
        </p:nvGrpSpPr>
        <p:grpSpPr bwMode="auto">
          <a:xfrm>
            <a:off x="4586408" y="2993678"/>
            <a:ext cx="1214438" cy="2646"/>
            <a:chOff x="0" y="0"/>
            <a:chExt cx="918" cy="2"/>
          </a:xfrm>
        </p:grpSpPr>
        <p:sp>
          <p:nvSpPr>
            <p:cNvPr id="7220" name="Line 55"/>
            <p:cNvSpPr>
              <a:spLocks noChangeShapeType="1"/>
            </p:cNvSpPr>
            <p:nvPr/>
          </p:nvSpPr>
          <p:spPr bwMode="auto">
            <a:xfrm>
              <a:off x="62" y="0"/>
              <a:ext cx="58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333"/>
            </a:p>
          </p:txBody>
        </p:sp>
        <p:sp>
          <p:nvSpPr>
            <p:cNvPr id="7221" name="Line 56"/>
            <p:cNvSpPr>
              <a:spLocks noChangeShapeType="1"/>
            </p:cNvSpPr>
            <p:nvPr/>
          </p:nvSpPr>
          <p:spPr bwMode="auto">
            <a:xfrm flipV="1">
              <a:off x="0" y="0"/>
              <a:ext cx="918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333"/>
            </a:p>
          </p:txBody>
        </p:sp>
      </p:grpSp>
      <p:grpSp>
        <p:nvGrpSpPr>
          <p:cNvPr id="16" name="Group 57"/>
          <p:cNvGrpSpPr>
            <a:grpSpLocks/>
          </p:cNvGrpSpPr>
          <p:nvPr/>
        </p:nvGrpSpPr>
        <p:grpSpPr bwMode="auto">
          <a:xfrm>
            <a:off x="5818043" y="3055856"/>
            <a:ext cx="1214438" cy="578114"/>
            <a:chOff x="0" y="0"/>
            <a:chExt cx="836" cy="461"/>
          </a:xfrm>
        </p:grpSpPr>
        <p:grpSp>
          <p:nvGrpSpPr>
            <p:cNvPr id="7214" name="Group 58"/>
            <p:cNvGrpSpPr>
              <a:grpSpLocks/>
            </p:cNvGrpSpPr>
            <p:nvPr/>
          </p:nvGrpSpPr>
          <p:grpSpPr bwMode="auto">
            <a:xfrm>
              <a:off x="0" y="1"/>
              <a:ext cx="835" cy="460"/>
              <a:chOff x="0" y="0"/>
              <a:chExt cx="835" cy="460"/>
            </a:xfrm>
          </p:grpSpPr>
          <p:grpSp>
            <p:nvGrpSpPr>
              <p:cNvPr id="7216" name="Group 59"/>
              <p:cNvGrpSpPr>
                <a:grpSpLocks/>
              </p:cNvGrpSpPr>
              <p:nvPr/>
            </p:nvGrpSpPr>
            <p:grpSpPr bwMode="auto">
              <a:xfrm>
                <a:off x="3" y="2"/>
                <a:ext cx="1" cy="458"/>
                <a:chOff x="0" y="0"/>
                <a:chExt cx="1" cy="458"/>
              </a:xfrm>
            </p:grpSpPr>
            <p:sp>
              <p:nvSpPr>
                <p:cNvPr id="7218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1" y="0"/>
                  <a:ext cx="0" cy="4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333"/>
                </a:p>
              </p:txBody>
            </p:sp>
            <p:sp>
              <p:nvSpPr>
                <p:cNvPr id="7219" name="Line 61"/>
                <p:cNvSpPr>
                  <a:spLocks noChangeShapeType="1"/>
                </p:cNvSpPr>
                <p:nvPr/>
              </p:nvSpPr>
              <p:spPr bwMode="auto">
                <a:xfrm>
                  <a:off x="0" y="196"/>
                  <a:ext cx="0" cy="23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333"/>
                </a:p>
              </p:txBody>
            </p:sp>
          </p:grpSp>
          <p:sp>
            <p:nvSpPr>
              <p:cNvPr id="7217" name="Line 62"/>
              <p:cNvSpPr>
                <a:spLocks noChangeShapeType="1"/>
              </p:cNvSpPr>
              <p:nvPr/>
            </p:nvSpPr>
            <p:spPr bwMode="auto">
              <a:xfrm flipH="1" flipV="1">
                <a:off x="0" y="0"/>
                <a:ext cx="83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333"/>
              </a:p>
            </p:txBody>
          </p:sp>
        </p:grpSp>
        <p:sp>
          <p:nvSpPr>
            <p:cNvPr id="7215" name="Line 63"/>
            <p:cNvSpPr>
              <a:spLocks noChangeShapeType="1"/>
            </p:cNvSpPr>
            <p:nvPr/>
          </p:nvSpPr>
          <p:spPr bwMode="auto">
            <a:xfrm flipH="1" flipV="1">
              <a:off x="221" y="0"/>
              <a:ext cx="615" cy="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333"/>
            </a:p>
          </p:txBody>
        </p:sp>
      </p:grpSp>
      <p:grpSp>
        <p:nvGrpSpPr>
          <p:cNvPr id="19" name="Group 64"/>
          <p:cNvGrpSpPr>
            <a:grpSpLocks/>
          </p:cNvGrpSpPr>
          <p:nvPr/>
        </p:nvGrpSpPr>
        <p:grpSpPr bwMode="auto">
          <a:xfrm flipV="1">
            <a:off x="5811428" y="2985740"/>
            <a:ext cx="1221052" cy="63500"/>
            <a:chOff x="0" y="0"/>
            <a:chExt cx="845" cy="0"/>
          </a:xfrm>
        </p:grpSpPr>
        <p:sp>
          <p:nvSpPr>
            <p:cNvPr id="7212" name="Line 65"/>
            <p:cNvSpPr>
              <a:spLocks noChangeShapeType="1"/>
            </p:cNvSpPr>
            <p:nvPr/>
          </p:nvSpPr>
          <p:spPr bwMode="auto">
            <a:xfrm flipH="1">
              <a:off x="45" y="0"/>
              <a:ext cx="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333"/>
            </a:p>
          </p:txBody>
        </p:sp>
        <p:sp>
          <p:nvSpPr>
            <p:cNvPr id="7213" name="Line 66"/>
            <p:cNvSpPr>
              <a:spLocks noChangeShapeType="1"/>
            </p:cNvSpPr>
            <p:nvPr/>
          </p:nvSpPr>
          <p:spPr bwMode="auto">
            <a:xfrm>
              <a:off x="0" y="0"/>
              <a:ext cx="32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333"/>
            </a:p>
          </p:txBody>
        </p:sp>
      </p:grpSp>
      <p:grpSp>
        <p:nvGrpSpPr>
          <p:cNvPr id="20" name="Group 67"/>
          <p:cNvGrpSpPr>
            <a:grpSpLocks/>
          </p:cNvGrpSpPr>
          <p:nvPr/>
        </p:nvGrpSpPr>
        <p:grpSpPr bwMode="auto">
          <a:xfrm>
            <a:off x="5755866" y="1718386"/>
            <a:ext cx="13229" cy="1912938"/>
            <a:chOff x="0" y="0"/>
            <a:chExt cx="10" cy="1446"/>
          </a:xfrm>
        </p:grpSpPr>
        <p:grpSp>
          <p:nvGrpSpPr>
            <p:cNvPr id="7206" name="Group 68"/>
            <p:cNvGrpSpPr>
              <a:grpSpLocks/>
            </p:cNvGrpSpPr>
            <p:nvPr/>
          </p:nvGrpSpPr>
          <p:grpSpPr bwMode="auto">
            <a:xfrm>
              <a:off x="7" y="0"/>
              <a:ext cx="3" cy="1446"/>
              <a:chOff x="0" y="0"/>
              <a:chExt cx="3" cy="1446"/>
            </a:xfrm>
          </p:grpSpPr>
          <p:grpSp>
            <p:nvGrpSpPr>
              <p:cNvPr id="7208" name="Group 69"/>
              <p:cNvGrpSpPr>
                <a:grpSpLocks/>
              </p:cNvGrpSpPr>
              <p:nvPr/>
            </p:nvGrpSpPr>
            <p:grpSpPr bwMode="auto">
              <a:xfrm>
                <a:off x="0" y="974"/>
                <a:ext cx="3" cy="472"/>
                <a:chOff x="0" y="0"/>
                <a:chExt cx="3" cy="472"/>
              </a:xfrm>
            </p:grpSpPr>
            <p:sp>
              <p:nvSpPr>
                <p:cNvPr id="7210" name="Line 70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3" cy="4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333"/>
                </a:p>
              </p:txBody>
            </p:sp>
            <p:sp>
              <p:nvSpPr>
                <p:cNvPr id="7211" name="Line 71"/>
                <p:cNvSpPr>
                  <a:spLocks noChangeShapeType="1"/>
                </p:cNvSpPr>
                <p:nvPr/>
              </p:nvSpPr>
              <p:spPr bwMode="auto">
                <a:xfrm>
                  <a:off x="0" y="118"/>
                  <a:ext cx="0" cy="22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333"/>
                </a:p>
              </p:txBody>
            </p:sp>
          </p:grpSp>
          <p:sp>
            <p:nvSpPr>
              <p:cNvPr id="7209" name="Line 72"/>
              <p:cNvSpPr>
                <a:spLocks noChangeShapeType="1"/>
              </p:cNvSpPr>
              <p:nvPr/>
            </p:nvSpPr>
            <p:spPr bwMode="auto">
              <a:xfrm rot="-5400000">
                <a:off x="-493" y="491"/>
                <a:ext cx="988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333"/>
              </a:p>
            </p:txBody>
          </p:sp>
        </p:grpSp>
        <p:sp>
          <p:nvSpPr>
            <p:cNvPr id="7207" name="Line 73"/>
            <p:cNvSpPr>
              <a:spLocks noChangeShapeType="1"/>
            </p:cNvSpPr>
            <p:nvPr/>
          </p:nvSpPr>
          <p:spPr bwMode="auto">
            <a:xfrm rot="-5400000" flipH="1" flipV="1">
              <a:off x="-227" y="227"/>
              <a:ext cx="45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333"/>
            </a:p>
          </p:txBody>
        </p:sp>
      </p:grpSp>
      <p:grpSp>
        <p:nvGrpSpPr>
          <p:cNvPr id="23" name="Group 74"/>
          <p:cNvGrpSpPr>
            <a:grpSpLocks/>
          </p:cNvGrpSpPr>
          <p:nvPr/>
        </p:nvGrpSpPr>
        <p:grpSpPr bwMode="auto">
          <a:xfrm>
            <a:off x="5824658" y="1726323"/>
            <a:ext cx="2646" cy="1260740"/>
            <a:chOff x="0" y="0"/>
            <a:chExt cx="2" cy="953"/>
          </a:xfrm>
        </p:grpSpPr>
        <p:sp>
          <p:nvSpPr>
            <p:cNvPr id="7204" name="Line 75"/>
            <p:cNvSpPr>
              <a:spLocks noChangeShapeType="1"/>
            </p:cNvSpPr>
            <p:nvPr/>
          </p:nvSpPr>
          <p:spPr bwMode="auto">
            <a:xfrm rot="5400000" flipH="1">
              <a:off x="-474" y="476"/>
              <a:ext cx="9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333"/>
            </a:p>
          </p:txBody>
        </p:sp>
        <p:sp>
          <p:nvSpPr>
            <p:cNvPr id="7205" name="Line 76"/>
            <p:cNvSpPr>
              <a:spLocks noChangeShapeType="1"/>
            </p:cNvSpPr>
            <p:nvPr/>
          </p:nvSpPr>
          <p:spPr bwMode="auto">
            <a:xfrm rot="5400000" flipH="1">
              <a:off x="-225" y="728"/>
              <a:ext cx="45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333"/>
            </a:p>
          </p:txBody>
        </p:sp>
      </p:grpSp>
      <p:grpSp>
        <p:nvGrpSpPr>
          <p:cNvPr id="24" name="Group 77"/>
          <p:cNvGrpSpPr>
            <a:grpSpLocks/>
          </p:cNvGrpSpPr>
          <p:nvPr/>
        </p:nvGrpSpPr>
        <p:grpSpPr bwMode="auto">
          <a:xfrm>
            <a:off x="4628741" y="4074501"/>
            <a:ext cx="2442104" cy="387614"/>
            <a:chOff x="0" y="0"/>
            <a:chExt cx="1846" cy="293"/>
          </a:xfrm>
        </p:grpSpPr>
        <p:sp>
          <p:nvSpPr>
            <p:cNvPr id="7197" name="Text Box 78"/>
            <p:cNvSpPr txBox="1">
              <a:spLocks noChangeArrowheads="1"/>
            </p:cNvSpPr>
            <p:nvPr/>
          </p:nvSpPr>
          <p:spPr bwMode="auto">
            <a:xfrm>
              <a:off x="0" y="12"/>
              <a:ext cx="116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67">
                  <a:latin typeface="Times New Roman" panose="02020603050405020304" pitchFamily="18" charset="0"/>
                  <a:ea typeface="华文中宋" panose="02010600040101010101" pitchFamily="2" charset="-122"/>
                </a:rPr>
                <a:t>观察记录</a:t>
              </a:r>
            </a:p>
          </p:txBody>
        </p:sp>
        <p:sp>
          <p:nvSpPr>
            <p:cNvPr id="7198" name="Text Box 79"/>
            <p:cNvSpPr txBox="1">
              <a:spLocks noChangeArrowheads="1"/>
            </p:cNvSpPr>
            <p:nvPr/>
          </p:nvSpPr>
          <p:spPr bwMode="auto">
            <a:xfrm>
              <a:off x="991" y="0"/>
              <a:ext cx="85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67">
                  <a:latin typeface="Times New Roman" panose="02020603050405020304" pitchFamily="18" charset="0"/>
                  <a:ea typeface="华文中宋" panose="02010600040101010101" pitchFamily="2" charset="-122"/>
                </a:rPr>
                <a:t>干涉条纹</a:t>
              </a:r>
            </a:p>
          </p:txBody>
        </p:sp>
        <p:grpSp>
          <p:nvGrpSpPr>
            <p:cNvPr id="7199" name="Group 80"/>
            <p:cNvGrpSpPr>
              <a:grpSpLocks/>
            </p:cNvGrpSpPr>
            <p:nvPr/>
          </p:nvGrpSpPr>
          <p:grpSpPr bwMode="auto">
            <a:xfrm>
              <a:off x="765" y="39"/>
              <a:ext cx="248" cy="254"/>
              <a:chOff x="0" y="0"/>
              <a:chExt cx="293" cy="284"/>
            </a:xfrm>
          </p:grpSpPr>
          <p:sp>
            <p:nvSpPr>
              <p:cNvPr id="7200" name="Oval 8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3" cy="284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333"/>
              </a:p>
            </p:txBody>
          </p:sp>
          <p:sp>
            <p:nvSpPr>
              <p:cNvPr id="7201" name="Rectangle 82"/>
              <p:cNvSpPr>
                <a:spLocks noChangeArrowheads="1"/>
              </p:cNvSpPr>
              <p:nvPr/>
            </p:nvSpPr>
            <p:spPr bwMode="auto">
              <a:xfrm>
                <a:off x="52" y="42"/>
                <a:ext cx="64" cy="203"/>
              </a:xfrm>
              <a:prstGeom prst="rect">
                <a:avLst/>
              </a:prstGeom>
              <a:gradFill rotWithShape="0">
                <a:gsLst>
                  <a:gs pos="0">
                    <a:srgbClr val="760000"/>
                  </a:gs>
                  <a:gs pos="50000">
                    <a:srgbClr val="FF0000"/>
                  </a:gs>
                  <a:gs pos="100000">
                    <a:srgbClr val="7600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333"/>
              </a:p>
            </p:txBody>
          </p:sp>
          <p:sp>
            <p:nvSpPr>
              <p:cNvPr id="7202" name="Rectangle 83"/>
              <p:cNvSpPr>
                <a:spLocks noChangeArrowheads="1"/>
              </p:cNvSpPr>
              <p:nvPr/>
            </p:nvSpPr>
            <p:spPr bwMode="auto">
              <a:xfrm>
                <a:off x="116" y="43"/>
                <a:ext cx="64" cy="203"/>
              </a:xfrm>
              <a:prstGeom prst="rect">
                <a:avLst/>
              </a:prstGeom>
              <a:gradFill rotWithShape="0">
                <a:gsLst>
                  <a:gs pos="0">
                    <a:srgbClr val="760000"/>
                  </a:gs>
                  <a:gs pos="50000">
                    <a:srgbClr val="FF0000"/>
                  </a:gs>
                  <a:gs pos="100000">
                    <a:srgbClr val="7600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333"/>
              </a:p>
            </p:txBody>
          </p:sp>
          <p:sp>
            <p:nvSpPr>
              <p:cNvPr id="7203" name="Rectangle 84"/>
              <p:cNvSpPr>
                <a:spLocks noChangeArrowheads="1"/>
              </p:cNvSpPr>
              <p:nvPr/>
            </p:nvSpPr>
            <p:spPr bwMode="auto">
              <a:xfrm>
                <a:off x="179" y="43"/>
                <a:ext cx="65" cy="203"/>
              </a:xfrm>
              <a:prstGeom prst="rect">
                <a:avLst/>
              </a:prstGeom>
              <a:gradFill rotWithShape="0">
                <a:gsLst>
                  <a:gs pos="0">
                    <a:srgbClr val="760000"/>
                  </a:gs>
                  <a:gs pos="50000">
                    <a:srgbClr val="FF0000"/>
                  </a:gs>
                  <a:gs pos="100000">
                    <a:srgbClr val="7600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333"/>
              </a:p>
            </p:txBody>
          </p:sp>
        </p:grpSp>
      </p:grpSp>
      <p:sp>
        <p:nvSpPr>
          <p:cNvPr id="22613" name="Text Box 85"/>
          <p:cNvSpPr txBox="1">
            <a:spLocks noChangeArrowheads="1"/>
          </p:cNvSpPr>
          <p:nvPr/>
        </p:nvSpPr>
        <p:spPr bwMode="auto">
          <a:xfrm>
            <a:off x="4661813" y="2046469"/>
            <a:ext cx="1123157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67">
                <a:solidFill>
                  <a:srgbClr val="FF33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相对速率</a:t>
            </a:r>
          </a:p>
        </p:txBody>
      </p:sp>
      <p:sp>
        <p:nvSpPr>
          <p:cNvPr id="7186" name="Text Box 87"/>
          <p:cNvSpPr txBox="1">
            <a:spLocks noChangeArrowheads="1"/>
          </p:cNvSpPr>
          <p:nvPr/>
        </p:nvSpPr>
        <p:spPr bwMode="auto">
          <a:xfrm>
            <a:off x="1070367" y="889000"/>
            <a:ext cx="3323167" cy="943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静系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以太参考系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):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光对以太速度为</a:t>
            </a:r>
          </a:p>
        </p:txBody>
      </p:sp>
      <p:sp>
        <p:nvSpPr>
          <p:cNvPr id="7187" name="Text Box 92"/>
          <p:cNvSpPr txBox="1">
            <a:spLocks noChangeArrowheads="1"/>
          </p:cNvSpPr>
          <p:nvPr/>
        </p:nvSpPr>
        <p:spPr bwMode="auto">
          <a:xfrm>
            <a:off x="1070367" y="1841500"/>
            <a:ext cx="2476500" cy="943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动系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地球参考系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):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地球对以太速度</a:t>
            </a:r>
          </a:p>
        </p:txBody>
      </p:sp>
      <p:sp>
        <p:nvSpPr>
          <p:cNvPr id="7188" name="Text Box 97"/>
          <p:cNvSpPr txBox="1">
            <a:spLocks noChangeArrowheads="1"/>
          </p:cNvSpPr>
          <p:nvPr/>
        </p:nvSpPr>
        <p:spPr bwMode="auto">
          <a:xfrm>
            <a:off x="1017450" y="2838979"/>
            <a:ext cx="2857500" cy="48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光对地球的速度为</a:t>
            </a:r>
          </a:p>
        </p:txBody>
      </p:sp>
      <p:sp>
        <p:nvSpPr>
          <p:cNvPr id="22632" name="Text Box 104"/>
          <p:cNvSpPr txBox="1">
            <a:spLocks noChangeArrowheads="1"/>
          </p:cNvSpPr>
          <p:nvPr/>
        </p:nvSpPr>
        <p:spPr bwMode="auto">
          <a:xfrm>
            <a:off x="5169813" y="3644552"/>
            <a:ext cx="635000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67">
                <a:latin typeface="Times New Roman" panose="02020603050405020304" pitchFamily="18" charset="0"/>
                <a:ea typeface="华文中宋" panose="02010600040101010101" pitchFamily="2" charset="-122"/>
              </a:rPr>
              <a:t>目镜</a:t>
            </a:r>
          </a:p>
        </p:txBody>
      </p:sp>
      <p:sp>
        <p:nvSpPr>
          <p:cNvPr id="22633" name="Text Box 105"/>
          <p:cNvSpPr txBox="1">
            <a:spLocks noChangeArrowheads="1"/>
          </p:cNvSpPr>
          <p:nvPr/>
        </p:nvSpPr>
        <p:spPr bwMode="auto">
          <a:xfrm>
            <a:off x="985700" y="3558646"/>
            <a:ext cx="3238500" cy="1020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extrusionH="57150" contourW="25400" prstMaterial="matte">
              <a:bevelT w="12700" h="55880" prst="coolSlant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spc="42" dirty="0">
                <a:ln w="1143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 由于</a:t>
            </a:r>
            <a:r>
              <a:rPr lang="zh-CN" altLang="en-US" sz="2333" spc="42" dirty="0">
                <a:ln w="1143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①②</a:t>
            </a:r>
            <a:r>
              <a:rPr lang="zh-CN" altLang="en-US" sz="2000" spc="42" dirty="0">
                <a:ln w="1143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存在时间差，</a:t>
            </a:r>
            <a:r>
              <a:rPr lang="zh-CN" altLang="en-US" sz="2333" spc="42" dirty="0">
                <a:ln w="1143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     </a:t>
            </a:r>
            <a:r>
              <a:rPr lang="zh-CN" altLang="en-US" sz="2000" spc="42" dirty="0">
                <a:ln w="1143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产生光程差和干涉条纹！ </a:t>
            </a:r>
          </a:p>
        </p:txBody>
      </p:sp>
      <p:sp>
        <p:nvSpPr>
          <p:cNvPr id="22634" name="Line 106"/>
          <p:cNvSpPr>
            <a:spLocks noChangeShapeType="1"/>
          </p:cNvSpPr>
          <p:nvPr/>
        </p:nvSpPr>
        <p:spPr bwMode="auto">
          <a:xfrm>
            <a:off x="7445230" y="1718386"/>
            <a:ext cx="635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 sz="2333"/>
          </a:p>
        </p:txBody>
      </p:sp>
      <p:sp>
        <p:nvSpPr>
          <p:cNvPr id="22635" name="Text Box 107"/>
          <p:cNvSpPr txBox="1">
            <a:spLocks noChangeArrowheads="1"/>
          </p:cNvSpPr>
          <p:nvPr/>
        </p:nvSpPr>
        <p:spPr bwMode="auto">
          <a:xfrm>
            <a:off x="6206980" y="2596803"/>
            <a:ext cx="484428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333">
                <a:solidFill>
                  <a:srgbClr val="FF3300"/>
                </a:solidFill>
                <a:ea typeface="楷体_GB2312" pitchFamily="49" charset="-122"/>
              </a:rPr>
              <a:t>①</a:t>
            </a:r>
          </a:p>
        </p:txBody>
      </p:sp>
      <p:sp>
        <p:nvSpPr>
          <p:cNvPr id="22636" name="Text Box 108"/>
          <p:cNvSpPr txBox="1">
            <a:spLocks noChangeArrowheads="1"/>
          </p:cNvSpPr>
          <p:nvPr/>
        </p:nvSpPr>
        <p:spPr bwMode="auto">
          <a:xfrm>
            <a:off x="5783647" y="2120553"/>
            <a:ext cx="484428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333">
                <a:solidFill>
                  <a:srgbClr val="FF3300"/>
                </a:solidFill>
                <a:ea typeface="楷体_GB2312" pitchFamily="49" charset="-122"/>
              </a:rPr>
              <a:t>②</a:t>
            </a:r>
          </a:p>
        </p:txBody>
      </p:sp>
      <p:graphicFrame>
        <p:nvGraphicFramePr>
          <p:cNvPr id="7170" name="Object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317335"/>
              </p:ext>
            </p:extLst>
          </p:nvPr>
        </p:nvGraphicFramePr>
        <p:xfrm>
          <a:off x="2932907" y="1394737"/>
          <a:ext cx="280110" cy="391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6720" imgH="177480" progId="Equation.DSMT4">
                  <p:embed/>
                </p:oleObj>
              </mc:Choice>
              <mc:Fallback>
                <p:oleObj name="Equation" r:id="rId7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907" y="1394737"/>
                        <a:ext cx="280110" cy="3915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743969"/>
              </p:ext>
            </p:extLst>
          </p:nvPr>
        </p:nvGraphicFramePr>
        <p:xfrm>
          <a:off x="2933034" y="2352993"/>
          <a:ext cx="279983" cy="391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6720" imgH="177480" progId="Equation.DSMT4">
                  <p:embed/>
                </p:oleObj>
              </mc:Choice>
              <mc:Fallback>
                <p:oleObj name="Equation" r:id="rId9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034" y="2352993"/>
                        <a:ext cx="279983" cy="3919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981401"/>
              </p:ext>
            </p:extLst>
          </p:nvPr>
        </p:nvGraphicFramePr>
        <p:xfrm>
          <a:off x="3123407" y="2917507"/>
          <a:ext cx="276345" cy="386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6720" imgH="177480" progId="Equation.DSMT4">
                  <p:embed/>
                </p:oleObj>
              </mc:Choice>
              <mc:Fallback>
                <p:oleObj name="Equation" r:id="rId11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3407" y="2917507"/>
                        <a:ext cx="276345" cy="3868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15" name="Object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465316"/>
              </p:ext>
            </p:extLst>
          </p:nvPr>
        </p:nvGraphicFramePr>
        <p:xfrm>
          <a:off x="7603980" y="1284469"/>
          <a:ext cx="317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26720" imgH="177480" progId="Equation.DSMT4">
                  <p:embed/>
                </p:oleObj>
              </mc:Choice>
              <mc:Fallback>
                <p:oleObj name="Equation" r:id="rId13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3980" y="1284469"/>
                        <a:ext cx="317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Line 30"/>
          <p:cNvSpPr>
            <a:spLocks noChangeShapeType="1"/>
          </p:cNvSpPr>
          <p:nvPr/>
        </p:nvSpPr>
        <p:spPr bwMode="auto">
          <a:xfrm flipV="1">
            <a:off x="5952980" y="2744969"/>
            <a:ext cx="672042" cy="677333"/>
          </a:xfrm>
          <a:prstGeom prst="line">
            <a:avLst/>
          </a:prstGeom>
          <a:noFill/>
          <a:ln w="127000">
            <a:solidFill>
              <a:srgbClr val="B2B2B2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333"/>
          </a:p>
        </p:txBody>
      </p:sp>
    </p:spTree>
    <p:extLst>
      <p:ext uri="{BB962C8B-B14F-4D97-AF65-F5344CB8AC3E}">
        <p14:creationId xmlns:p14="http://schemas.microsoft.com/office/powerpoint/2010/main" val="247572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2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2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5" grpId="0" autoUpdateAnimBg="0"/>
      <p:bldP spid="22613" grpId="0" autoUpdateAnimBg="0"/>
      <p:bldP spid="22632" grpId="0" autoUpdateAnimBg="0"/>
      <p:bldP spid="22634" grpId="0" animBg="1"/>
      <p:bldP spid="22635" grpId="0" autoUpdateAnimBg="0"/>
      <p:bldP spid="22636" grpId="0" autoUpdateAnimBg="0"/>
      <p:bldP spid="10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8" name="Group 104"/>
          <p:cNvGrpSpPr>
            <a:grpSpLocks/>
          </p:cNvGrpSpPr>
          <p:nvPr/>
        </p:nvGrpSpPr>
        <p:grpSpPr bwMode="auto">
          <a:xfrm>
            <a:off x="1397000" y="893622"/>
            <a:ext cx="1967178" cy="451114"/>
            <a:chOff x="0" y="0"/>
            <a:chExt cx="1487" cy="341"/>
          </a:xfrm>
        </p:grpSpPr>
        <p:sp>
          <p:nvSpPr>
            <p:cNvPr id="8398" name="Text Box 105"/>
            <p:cNvSpPr txBox="1">
              <a:spLocks noChangeArrowheads="1"/>
            </p:cNvSpPr>
            <p:nvPr/>
          </p:nvSpPr>
          <p:spPr bwMode="auto">
            <a:xfrm>
              <a:off x="0" y="0"/>
              <a:ext cx="1487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333">
                  <a:latin typeface="Times New Roman" panose="02020603050405020304" pitchFamily="18" charset="0"/>
                </a:rPr>
                <a:t>G</a:t>
              </a:r>
              <a:r>
                <a:rPr lang="en-US" altLang="zh-CN" sz="2000">
                  <a:latin typeface="Times New Roman" panose="02020603050405020304" pitchFamily="18" charset="0"/>
                </a:rPr>
                <a:t>      </a:t>
              </a:r>
              <a:r>
                <a:rPr lang="en-US" altLang="zh-CN" sz="2333">
                  <a:latin typeface="Times New Roman" panose="02020603050405020304" pitchFamily="18" charset="0"/>
                </a:rPr>
                <a:t>M</a:t>
              </a:r>
              <a:r>
                <a:rPr lang="en-US" altLang="zh-CN" sz="1167">
                  <a:latin typeface="Times New Roman" panose="02020603050405020304" pitchFamily="18" charset="0"/>
                </a:rPr>
                <a:t>1</a:t>
              </a:r>
              <a:r>
                <a:rPr lang="en-US" altLang="zh-CN" sz="2000">
                  <a:latin typeface="Times New Roman" panose="02020603050405020304" pitchFamily="18" charset="0"/>
                </a:rPr>
                <a:t>      </a:t>
              </a:r>
              <a:r>
                <a:rPr lang="en-US" altLang="zh-CN" sz="2333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8399" name="Line 106"/>
            <p:cNvSpPr>
              <a:spLocks noChangeShapeType="1"/>
            </p:cNvSpPr>
            <p:nvPr/>
          </p:nvSpPr>
          <p:spPr bwMode="auto">
            <a:xfrm>
              <a:off x="189" y="152"/>
              <a:ext cx="29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  <p:sp>
          <p:nvSpPr>
            <p:cNvPr id="8400" name="Line 107"/>
            <p:cNvSpPr>
              <a:spLocks noChangeShapeType="1"/>
            </p:cNvSpPr>
            <p:nvPr/>
          </p:nvSpPr>
          <p:spPr bwMode="auto">
            <a:xfrm>
              <a:off x="742" y="152"/>
              <a:ext cx="29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</p:grpSp>
      <p:graphicFrame>
        <p:nvGraphicFramePr>
          <p:cNvPr id="23660" name="Object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589305"/>
              </p:ext>
            </p:extLst>
          </p:nvPr>
        </p:nvGraphicFramePr>
        <p:xfrm>
          <a:off x="1407583" y="1338122"/>
          <a:ext cx="1714500" cy="784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43528" imgH="394702" progId="Equation.3">
                  <p:embed/>
                </p:oleObj>
              </mc:Choice>
              <mc:Fallback>
                <p:oleObj r:id="rId2" imgW="1043528" imgH="3947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7583" y="1338122"/>
                        <a:ext cx="1714500" cy="7844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9" name="Group 109"/>
          <p:cNvGrpSpPr>
            <a:grpSpLocks/>
          </p:cNvGrpSpPr>
          <p:nvPr/>
        </p:nvGrpSpPr>
        <p:grpSpPr bwMode="auto">
          <a:xfrm>
            <a:off x="1466512" y="2608122"/>
            <a:ext cx="1155509" cy="719870"/>
            <a:chOff x="5" y="0"/>
            <a:chExt cx="961" cy="627"/>
          </a:xfrm>
        </p:grpSpPr>
        <p:sp>
          <p:nvSpPr>
            <p:cNvPr id="8374" name="Rectangle 110"/>
            <p:cNvSpPr>
              <a:spLocks noChangeArrowheads="1"/>
            </p:cNvSpPr>
            <p:nvPr/>
          </p:nvSpPr>
          <p:spPr bwMode="auto">
            <a:xfrm>
              <a:off x="47" y="273"/>
              <a:ext cx="8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500" dirty="0">
                  <a:latin typeface="Times New Roman" panose="02020603050405020304" pitchFamily="18" charset="0"/>
                </a:rPr>
                <a:t>2</a:t>
              </a:r>
              <a:endParaRPr lang="en-US" altLang="zh-CN" sz="1500" dirty="0"/>
            </a:p>
          </p:txBody>
        </p:sp>
        <p:grpSp>
          <p:nvGrpSpPr>
            <p:cNvPr id="8375" name="Group 111"/>
            <p:cNvGrpSpPr>
              <a:grpSpLocks/>
            </p:cNvGrpSpPr>
            <p:nvPr/>
          </p:nvGrpSpPr>
          <p:grpSpPr bwMode="auto">
            <a:xfrm>
              <a:off x="5" y="0"/>
              <a:ext cx="961" cy="627"/>
              <a:chOff x="5" y="0"/>
              <a:chExt cx="961" cy="627"/>
            </a:xfrm>
          </p:grpSpPr>
          <p:sp>
            <p:nvSpPr>
              <p:cNvPr id="8377" name="Rectangle 112"/>
              <p:cNvSpPr>
                <a:spLocks noChangeArrowheads="1"/>
              </p:cNvSpPr>
              <p:nvPr/>
            </p:nvSpPr>
            <p:spPr bwMode="auto">
              <a:xfrm>
                <a:off x="5" y="116"/>
                <a:ext cx="69" cy="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333" i="1" dirty="0">
                    <a:latin typeface="Times New Roman" panose="02020603050405020304" pitchFamily="18" charset="0"/>
                  </a:rPr>
                  <a:t>t</a:t>
                </a:r>
                <a:endParaRPr lang="en-US" altLang="zh-CN" sz="2333" dirty="0"/>
              </a:p>
            </p:txBody>
          </p:sp>
          <p:grpSp>
            <p:nvGrpSpPr>
              <p:cNvPr id="8378" name="Group 113"/>
              <p:cNvGrpSpPr>
                <a:grpSpLocks/>
              </p:cNvGrpSpPr>
              <p:nvPr/>
            </p:nvGrpSpPr>
            <p:grpSpPr bwMode="auto">
              <a:xfrm>
                <a:off x="286" y="0"/>
                <a:ext cx="680" cy="627"/>
                <a:chOff x="0" y="0"/>
                <a:chExt cx="680" cy="627"/>
              </a:xfrm>
            </p:grpSpPr>
            <p:grpSp>
              <p:nvGrpSpPr>
                <p:cNvPr id="8379" name="Group 114"/>
                <p:cNvGrpSpPr>
                  <a:grpSpLocks/>
                </p:cNvGrpSpPr>
                <p:nvPr/>
              </p:nvGrpSpPr>
              <p:grpSpPr bwMode="auto">
                <a:xfrm>
                  <a:off x="55" y="0"/>
                  <a:ext cx="625" cy="313"/>
                  <a:chOff x="0" y="0"/>
                  <a:chExt cx="625" cy="313"/>
                </a:xfrm>
              </p:grpSpPr>
              <p:sp>
                <p:nvSpPr>
                  <p:cNvPr id="8394" name="Line 115"/>
                  <p:cNvSpPr>
                    <a:spLocks noChangeShapeType="1"/>
                  </p:cNvSpPr>
                  <p:nvPr/>
                </p:nvSpPr>
                <p:spPr bwMode="auto">
                  <a:xfrm>
                    <a:off x="0" y="304"/>
                    <a:ext cx="625" cy="8"/>
                  </a:xfrm>
                  <a:prstGeom prst="line">
                    <a:avLst/>
                  </a:pr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333"/>
                  </a:p>
                </p:txBody>
              </p:sp>
              <p:grpSp>
                <p:nvGrpSpPr>
                  <p:cNvPr id="8395" name="Group 116"/>
                  <p:cNvGrpSpPr>
                    <a:grpSpLocks/>
                  </p:cNvGrpSpPr>
                  <p:nvPr/>
                </p:nvGrpSpPr>
                <p:grpSpPr bwMode="auto">
                  <a:xfrm>
                    <a:off x="209" y="0"/>
                    <a:ext cx="197" cy="313"/>
                    <a:chOff x="8" y="0"/>
                    <a:chExt cx="197" cy="481"/>
                  </a:xfrm>
                </p:grpSpPr>
                <p:sp>
                  <p:nvSpPr>
                    <p:cNvPr id="8396" name="Rectangle 1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" y="0"/>
                      <a:ext cx="124" cy="4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0" tIns="0" rIns="0" bIns="0">
                      <a:spAutoFit/>
                    </a:bodyPr>
                    <a:lstStyle>
                      <a:lvl1pPr eaLnBrk="0" hangingPunct="0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CN" sz="2333" dirty="0">
                          <a:latin typeface="Times New Roman" panose="02020603050405020304" pitchFamily="18" charset="0"/>
                        </a:rPr>
                        <a:t>2</a:t>
                      </a:r>
                      <a:endParaRPr lang="en-US" altLang="zh-CN" sz="2333" dirty="0"/>
                    </a:p>
                  </p:txBody>
                </p:sp>
                <p:sp>
                  <p:nvSpPr>
                    <p:cNvPr id="8397" name="Rectangle 1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7" y="0"/>
                      <a:ext cx="78" cy="4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>
                      <a:lvl1pPr eaLnBrk="0" hangingPunct="0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CN" sz="2333" i="1" dirty="0">
                          <a:latin typeface="Times New Roman" panose="02020603050405020304" pitchFamily="18" charset="0"/>
                        </a:rPr>
                        <a:t>l</a:t>
                      </a:r>
                      <a:endParaRPr lang="en-US" altLang="zh-CN" sz="2333" dirty="0"/>
                    </a:p>
                  </p:txBody>
                </p:sp>
              </p:grpSp>
            </p:grpSp>
            <p:grpSp>
              <p:nvGrpSpPr>
                <p:cNvPr id="8380" name="Group 119"/>
                <p:cNvGrpSpPr>
                  <a:grpSpLocks/>
                </p:cNvGrpSpPr>
                <p:nvPr/>
              </p:nvGrpSpPr>
              <p:grpSpPr bwMode="auto">
                <a:xfrm>
                  <a:off x="0" y="288"/>
                  <a:ext cx="628" cy="339"/>
                  <a:chOff x="0" y="0"/>
                  <a:chExt cx="628" cy="339"/>
                </a:xfrm>
              </p:grpSpPr>
              <p:grpSp>
                <p:nvGrpSpPr>
                  <p:cNvPr id="8381" name="Group 120"/>
                  <p:cNvGrpSpPr>
                    <a:grpSpLocks/>
                  </p:cNvGrpSpPr>
                  <p:nvPr/>
                </p:nvGrpSpPr>
                <p:grpSpPr bwMode="auto">
                  <a:xfrm>
                    <a:off x="0" y="48"/>
                    <a:ext cx="628" cy="230"/>
                    <a:chOff x="0" y="0"/>
                    <a:chExt cx="628" cy="230"/>
                  </a:xfrm>
                </p:grpSpPr>
                <p:sp>
                  <p:nvSpPr>
                    <p:cNvPr id="8390" name="Line 12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0" y="116"/>
                      <a:ext cx="33" cy="20"/>
                    </a:xfrm>
                    <a:prstGeom prst="line">
                      <a:avLst/>
                    </a:prstGeom>
                    <a:noFill/>
                    <a:ln w="17463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333"/>
                    </a:p>
                  </p:txBody>
                </p:sp>
                <p:sp>
                  <p:nvSpPr>
                    <p:cNvPr id="8391" name="Line 1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" y="96"/>
                      <a:ext cx="48" cy="134"/>
                    </a:xfrm>
                    <a:prstGeom prst="line">
                      <a:avLst/>
                    </a:prstGeom>
                    <a:noFill/>
                    <a:ln w="349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333"/>
                    </a:p>
                  </p:txBody>
                </p:sp>
                <p:sp>
                  <p:nvSpPr>
                    <p:cNvPr id="8392" name="Line 12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4" y="9"/>
                      <a:ext cx="57" cy="207"/>
                    </a:xfrm>
                    <a:prstGeom prst="line">
                      <a:avLst/>
                    </a:prstGeom>
                    <a:noFill/>
                    <a:ln w="17463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333"/>
                    </a:p>
                  </p:txBody>
                </p:sp>
                <p:sp>
                  <p:nvSpPr>
                    <p:cNvPr id="8393" name="Line 1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8" y="0"/>
                      <a:ext cx="480" cy="0"/>
                    </a:xfrm>
                    <a:prstGeom prst="line">
                      <a:avLst/>
                    </a:prstGeom>
                    <a:noFill/>
                    <a:ln w="17463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333"/>
                    </a:p>
                  </p:txBody>
                </p:sp>
              </p:grpSp>
              <p:grpSp>
                <p:nvGrpSpPr>
                  <p:cNvPr id="8382" name="Group 125"/>
                  <p:cNvGrpSpPr>
                    <a:grpSpLocks/>
                  </p:cNvGrpSpPr>
                  <p:nvPr/>
                </p:nvGrpSpPr>
                <p:grpSpPr bwMode="auto">
                  <a:xfrm>
                    <a:off x="124" y="0"/>
                    <a:ext cx="490" cy="339"/>
                    <a:chOff x="7" y="0"/>
                    <a:chExt cx="523" cy="339"/>
                  </a:xfrm>
                </p:grpSpPr>
                <p:grpSp>
                  <p:nvGrpSpPr>
                    <p:cNvPr id="8383" name="Group 1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" y="0"/>
                      <a:ext cx="193" cy="313"/>
                      <a:chOff x="7" y="0"/>
                      <a:chExt cx="193" cy="313"/>
                    </a:xfrm>
                  </p:grpSpPr>
                  <p:sp>
                    <p:nvSpPr>
                      <p:cNvPr id="8388" name="Rectangle 1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" y="17"/>
                        <a:ext cx="85" cy="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lIns="0" tIns="0" rIns="0" bIns="0">
                        <a:spAutoFit/>
                      </a:bodyPr>
                      <a:lstStyle>
                        <a:lvl1pPr eaLnBrk="0" hangingPunct="0"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en-US" altLang="zh-CN" sz="1500" dirty="0">
                            <a:latin typeface="Times New Roman" panose="02020603050405020304" pitchFamily="18" charset="0"/>
                          </a:rPr>
                          <a:t>2</a:t>
                        </a:r>
                        <a:endParaRPr lang="en-US" altLang="zh-CN" sz="1500" dirty="0"/>
                      </a:p>
                    </p:txBody>
                  </p:sp>
                  <p:sp>
                    <p:nvSpPr>
                      <p:cNvPr id="8389" name="Rectangle 1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" y="0"/>
                        <a:ext cx="118" cy="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lIns="0" tIns="0" rIns="0" bIns="0">
                        <a:spAutoFit/>
                      </a:bodyPr>
                      <a:lstStyle>
                        <a:lvl1pPr eaLnBrk="0" hangingPunct="0"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en-US" altLang="zh-CN" sz="2333" i="1" dirty="0">
                            <a:latin typeface="Times New Roman" panose="02020603050405020304" pitchFamily="18" charset="0"/>
                          </a:rPr>
                          <a:t>c</a:t>
                        </a:r>
                        <a:endParaRPr lang="en-US" altLang="zh-CN" sz="2333" dirty="0"/>
                      </a:p>
                    </p:txBody>
                  </p:sp>
                </p:grpSp>
                <p:grpSp>
                  <p:nvGrpSpPr>
                    <p:cNvPr id="8384" name="Group 1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2" y="10"/>
                      <a:ext cx="348" cy="329"/>
                      <a:chOff x="31" y="10"/>
                      <a:chExt cx="348" cy="329"/>
                    </a:xfrm>
                  </p:grpSpPr>
                  <p:sp>
                    <p:nvSpPr>
                      <p:cNvPr id="8385" name="Rectangle 13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4" y="10"/>
                        <a:ext cx="85" cy="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lIns="0" tIns="0" rIns="0" bIns="0">
                        <a:spAutoFit/>
                      </a:bodyPr>
                      <a:lstStyle>
                        <a:lvl1pPr eaLnBrk="0" hangingPunct="0"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en-US" altLang="zh-CN" sz="1500" dirty="0">
                            <a:latin typeface="Times New Roman" panose="02020603050405020304" pitchFamily="18" charset="0"/>
                          </a:rPr>
                          <a:t>2</a:t>
                        </a:r>
                        <a:endParaRPr lang="en-US" altLang="zh-CN" sz="1500" dirty="0"/>
                      </a:p>
                    </p:txBody>
                  </p:sp>
                  <p:sp>
                    <p:nvSpPr>
                      <p:cNvPr id="8386" name="Rectangle 1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7" y="24"/>
                        <a:ext cx="148" cy="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lIns="0" tIns="0" rIns="0" bIns="0">
                        <a:spAutoFit/>
                      </a:bodyPr>
                      <a:lstStyle>
                        <a:lvl1pPr eaLnBrk="0" hangingPunct="0"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en-US" altLang="zh-CN" sz="2333" i="1" dirty="0">
                            <a:latin typeface="Book Antiqua" panose="02040602050305030304" pitchFamily="18" charset="0"/>
                          </a:rPr>
                          <a:t>v</a:t>
                        </a:r>
                        <a:endParaRPr lang="en-US" altLang="zh-CN" sz="2333" dirty="0"/>
                      </a:p>
                    </p:txBody>
                  </p:sp>
                  <p:sp>
                    <p:nvSpPr>
                      <p:cNvPr id="8387" name="Rectangle 1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" y="26"/>
                        <a:ext cx="147" cy="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lIns="0" tIns="0" rIns="0" bIns="0">
                        <a:spAutoFit/>
                      </a:bodyPr>
                      <a:lstStyle>
                        <a:lvl1pPr eaLnBrk="0" hangingPunct="0"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en-US" altLang="zh-CN" sz="2333" dirty="0">
                            <a:latin typeface="Symbol" panose="05050102010706020507" pitchFamily="18" charset="2"/>
                          </a:rPr>
                          <a:t>-</a:t>
                        </a:r>
                        <a:endParaRPr lang="en-US" altLang="zh-CN" sz="2333" dirty="0"/>
                      </a:p>
                    </p:txBody>
                  </p:sp>
                </p:grpSp>
              </p:grpSp>
            </p:grpSp>
          </p:grpSp>
        </p:grpSp>
        <p:sp>
          <p:nvSpPr>
            <p:cNvPr id="8376" name="Rectangle 133"/>
            <p:cNvSpPr>
              <a:spLocks noChangeArrowheads="1"/>
            </p:cNvSpPr>
            <p:nvPr/>
          </p:nvSpPr>
          <p:spPr bwMode="auto">
            <a:xfrm>
              <a:off x="163" y="99"/>
              <a:ext cx="137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333" dirty="0">
                  <a:latin typeface="Symbol" panose="05050102010706020507" pitchFamily="18" charset="2"/>
                </a:rPr>
                <a:t>=</a:t>
              </a:r>
              <a:endParaRPr lang="en-US" altLang="zh-CN" sz="2333" dirty="0"/>
            </a:p>
          </p:txBody>
        </p:sp>
      </p:grpSp>
      <p:sp>
        <p:nvSpPr>
          <p:cNvPr id="23686" name="Text Box 134"/>
          <p:cNvSpPr txBox="1">
            <a:spLocks noChangeArrowheads="1"/>
          </p:cNvSpPr>
          <p:nvPr/>
        </p:nvSpPr>
        <p:spPr bwMode="auto">
          <a:xfrm>
            <a:off x="1264269" y="3545747"/>
            <a:ext cx="1677458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333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光程差</a:t>
            </a:r>
            <a:r>
              <a:rPr lang="en-US" altLang="zh-CN" sz="2333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   </a:t>
            </a:r>
          </a:p>
        </p:txBody>
      </p:sp>
      <p:grpSp>
        <p:nvGrpSpPr>
          <p:cNvPr id="8201" name="Group 136"/>
          <p:cNvGrpSpPr>
            <a:grpSpLocks/>
          </p:cNvGrpSpPr>
          <p:nvPr/>
        </p:nvGrpSpPr>
        <p:grpSpPr bwMode="auto">
          <a:xfrm>
            <a:off x="1386417" y="2163622"/>
            <a:ext cx="1967178" cy="451114"/>
            <a:chOff x="0" y="0"/>
            <a:chExt cx="1487" cy="341"/>
          </a:xfrm>
        </p:grpSpPr>
        <p:sp>
          <p:nvSpPr>
            <p:cNvPr id="8371" name="Text Box 137"/>
            <p:cNvSpPr txBox="1">
              <a:spLocks noChangeArrowheads="1"/>
            </p:cNvSpPr>
            <p:nvPr/>
          </p:nvSpPr>
          <p:spPr bwMode="auto">
            <a:xfrm>
              <a:off x="0" y="0"/>
              <a:ext cx="1487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333" dirty="0">
                  <a:latin typeface="Times New Roman" panose="02020603050405020304" pitchFamily="18" charset="0"/>
                </a:rPr>
                <a:t>G</a:t>
              </a:r>
              <a:r>
                <a:rPr lang="en-US" altLang="zh-CN" sz="2000" dirty="0">
                  <a:latin typeface="Times New Roman" panose="02020603050405020304" pitchFamily="18" charset="0"/>
                </a:rPr>
                <a:t>      </a:t>
              </a:r>
              <a:r>
                <a:rPr lang="en-US" altLang="zh-CN" sz="2333" dirty="0">
                  <a:latin typeface="Times New Roman" panose="02020603050405020304" pitchFamily="18" charset="0"/>
                </a:rPr>
                <a:t>M</a:t>
              </a:r>
              <a:r>
                <a:rPr lang="en-US" altLang="zh-CN" sz="1167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000" dirty="0">
                  <a:latin typeface="Times New Roman" panose="02020603050405020304" pitchFamily="18" charset="0"/>
                </a:rPr>
                <a:t>      </a:t>
              </a:r>
              <a:r>
                <a:rPr lang="en-US" altLang="zh-CN" sz="2333" dirty="0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8372" name="Line 138"/>
            <p:cNvSpPr>
              <a:spLocks noChangeShapeType="1"/>
            </p:cNvSpPr>
            <p:nvPr/>
          </p:nvSpPr>
          <p:spPr bwMode="auto">
            <a:xfrm>
              <a:off x="189" y="152"/>
              <a:ext cx="29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  <p:sp>
          <p:nvSpPr>
            <p:cNvPr id="8373" name="Line 139"/>
            <p:cNvSpPr>
              <a:spLocks noChangeShapeType="1"/>
            </p:cNvSpPr>
            <p:nvPr/>
          </p:nvSpPr>
          <p:spPr bwMode="auto">
            <a:xfrm>
              <a:off x="742" y="152"/>
              <a:ext cx="29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</p:grpSp>
      <p:pic>
        <p:nvPicPr>
          <p:cNvPr id="8203" name="图片 319" descr="200510261338309104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1" y="769268"/>
            <a:ext cx="4718844" cy="434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409"/>
          <p:cNvGrpSpPr>
            <a:grpSpLocks/>
          </p:cNvGrpSpPr>
          <p:nvPr/>
        </p:nvGrpSpPr>
        <p:grpSpPr bwMode="auto">
          <a:xfrm>
            <a:off x="3749146" y="1277268"/>
            <a:ext cx="4569354" cy="3423708"/>
            <a:chOff x="3508375" y="1143000"/>
            <a:chExt cx="5483225" cy="4108450"/>
          </a:xfrm>
        </p:grpSpPr>
        <p:grpSp>
          <p:nvGrpSpPr>
            <p:cNvPr id="8284" name="组合 407"/>
            <p:cNvGrpSpPr>
              <a:grpSpLocks/>
            </p:cNvGrpSpPr>
            <p:nvPr/>
          </p:nvGrpSpPr>
          <p:grpSpPr bwMode="auto">
            <a:xfrm>
              <a:off x="3508375" y="1143000"/>
              <a:ext cx="5483225" cy="4108450"/>
              <a:chOff x="3355975" y="1185863"/>
              <a:chExt cx="5483225" cy="4108450"/>
            </a:xfrm>
          </p:grpSpPr>
          <p:sp>
            <p:nvSpPr>
              <p:cNvPr id="8286" name="AutoShape 19" descr="羊皮纸"/>
              <p:cNvSpPr>
                <a:spLocks noChangeArrowheads="1"/>
              </p:cNvSpPr>
              <p:nvPr/>
            </p:nvSpPr>
            <p:spPr bwMode="auto">
              <a:xfrm>
                <a:off x="4425950" y="1752600"/>
                <a:ext cx="3389313" cy="3541713"/>
              </a:xfrm>
              <a:prstGeom prst="roundRect">
                <a:avLst>
                  <a:gd name="adj" fmla="val 16667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rgbClr val="CC99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333"/>
              </a:p>
            </p:txBody>
          </p:sp>
          <p:sp>
            <p:nvSpPr>
              <p:cNvPr id="8287" name="Line 20"/>
              <p:cNvSpPr>
                <a:spLocks noChangeShapeType="1"/>
              </p:cNvSpPr>
              <p:nvPr/>
            </p:nvSpPr>
            <p:spPr bwMode="auto">
              <a:xfrm>
                <a:off x="6115050" y="2062163"/>
                <a:ext cx="0" cy="226060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333"/>
              </a:p>
            </p:txBody>
          </p:sp>
          <p:sp>
            <p:nvSpPr>
              <p:cNvPr id="8288" name="Line 21"/>
              <p:cNvSpPr>
                <a:spLocks noChangeShapeType="1"/>
              </p:cNvSpPr>
              <p:nvPr/>
            </p:nvSpPr>
            <p:spPr bwMode="auto">
              <a:xfrm>
                <a:off x="4737100" y="3527425"/>
                <a:ext cx="274161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333"/>
              </a:p>
            </p:txBody>
          </p:sp>
          <p:grpSp>
            <p:nvGrpSpPr>
              <p:cNvPr id="8289" name="Group 22"/>
              <p:cNvGrpSpPr>
                <a:grpSpLocks/>
              </p:cNvGrpSpPr>
              <p:nvPr/>
            </p:nvGrpSpPr>
            <p:grpSpPr bwMode="auto">
              <a:xfrm>
                <a:off x="4503737" y="3430588"/>
                <a:ext cx="231775" cy="431800"/>
                <a:chOff x="0" y="0"/>
                <a:chExt cx="135" cy="248"/>
              </a:xfrm>
            </p:grpSpPr>
            <p:sp>
              <p:nvSpPr>
                <p:cNvPr id="8369" name="Oval 23"/>
                <p:cNvSpPr>
                  <a:spLocks noChangeArrowheads="1"/>
                </p:cNvSpPr>
                <p:nvPr/>
              </p:nvSpPr>
              <p:spPr bwMode="auto">
                <a:xfrm>
                  <a:off x="20" y="0"/>
                  <a:ext cx="115" cy="12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3300"/>
                    </a:gs>
                    <a:gs pos="100000">
                      <a:srgbClr val="FFFF00"/>
                    </a:gs>
                  </a:gsLst>
                  <a:path path="shape">
                    <a:fillToRect l="50000" t="50000" r="50000" b="50000"/>
                  </a:path>
                </a:gradFill>
                <a:ln w="2857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333"/>
                </a:p>
              </p:txBody>
            </p:sp>
            <p:sp>
              <p:nvSpPr>
                <p:cNvPr id="8370" name="WordArt 24"/>
                <p:cNvSpPr>
                  <a:spLocks noChangeArrowheads="1" noChangeShapeType="1"/>
                </p:cNvSpPr>
                <p:nvPr/>
              </p:nvSpPr>
              <p:spPr bwMode="auto">
                <a:xfrm>
                  <a:off x="0" y="142"/>
                  <a:ext cx="123" cy="10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278"/>
                    </a:avLst>
                  </a:prstTxWarp>
                </a:bodyPr>
                <a:lstStyle/>
                <a:p>
                  <a:pPr algn="ctr"/>
                  <a:r>
                    <a:rPr lang="en-US" altLang="zh-CN" sz="3000" i="1" kern="10">
                      <a:ln w="9525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  <a:solidFill>
                        <a:srgbClr val="FF6600"/>
                      </a:solidFill>
                      <a:cs typeface="Times New Roman" panose="02020603050405020304" pitchFamily="18" charset="0"/>
                    </a:rPr>
                    <a:t>s</a:t>
                  </a:r>
                  <a:endParaRPr lang="zh-CN" altLang="en-US" sz="3000" i="1" kern="10">
                    <a:ln w="9525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solidFill>
                      <a:srgbClr val="FF6600"/>
                    </a:solidFill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290" name="Rectangle 25" descr="深色上对角线"/>
              <p:cNvSpPr>
                <a:spLocks noChangeArrowheads="1"/>
              </p:cNvSpPr>
              <p:nvPr/>
            </p:nvSpPr>
            <p:spPr bwMode="auto">
              <a:xfrm>
                <a:off x="5689600" y="1882775"/>
                <a:ext cx="823913" cy="150813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333"/>
              </a:p>
            </p:txBody>
          </p:sp>
          <p:sp>
            <p:nvSpPr>
              <p:cNvPr id="8291" name="Line 26"/>
              <p:cNvSpPr>
                <a:spLocks noChangeShapeType="1"/>
              </p:cNvSpPr>
              <p:nvPr/>
            </p:nvSpPr>
            <p:spPr bwMode="auto">
              <a:xfrm flipV="1">
                <a:off x="5684837" y="2017713"/>
                <a:ext cx="825500" cy="15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333"/>
              </a:p>
            </p:txBody>
          </p:sp>
          <p:sp>
            <p:nvSpPr>
              <p:cNvPr id="8292" name="Rectangle 27" descr="深色上对角线"/>
              <p:cNvSpPr>
                <a:spLocks noChangeArrowheads="1"/>
              </p:cNvSpPr>
              <p:nvPr/>
            </p:nvSpPr>
            <p:spPr bwMode="auto">
              <a:xfrm rot="5400000">
                <a:off x="7151687" y="3473450"/>
                <a:ext cx="850900" cy="166688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333"/>
              </a:p>
            </p:txBody>
          </p:sp>
          <p:sp>
            <p:nvSpPr>
              <p:cNvPr id="8293" name="Line 28"/>
              <p:cNvSpPr>
                <a:spLocks noChangeShapeType="1"/>
              </p:cNvSpPr>
              <p:nvPr/>
            </p:nvSpPr>
            <p:spPr bwMode="auto">
              <a:xfrm rot="5400000">
                <a:off x="7078662" y="3560763"/>
                <a:ext cx="8509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333"/>
              </a:p>
            </p:txBody>
          </p:sp>
          <p:sp>
            <p:nvSpPr>
              <p:cNvPr id="8294" name="Text Box 29"/>
              <p:cNvSpPr txBox="1">
                <a:spLocks noChangeArrowheads="1"/>
              </p:cNvSpPr>
              <p:nvPr/>
            </p:nvSpPr>
            <p:spPr bwMode="auto">
              <a:xfrm>
                <a:off x="4568825" y="4229100"/>
                <a:ext cx="841375" cy="4186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667">
                    <a:solidFill>
                      <a:srgbClr val="CC99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底盘</a:t>
                </a:r>
              </a:p>
            </p:txBody>
          </p:sp>
          <p:sp>
            <p:nvSpPr>
              <p:cNvPr id="8295" name="Text Box 30"/>
              <p:cNvSpPr txBox="1">
                <a:spLocks noChangeArrowheads="1"/>
              </p:cNvSpPr>
              <p:nvPr/>
            </p:nvSpPr>
            <p:spPr bwMode="auto">
              <a:xfrm>
                <a:off x="7285037" y="2768600"/>
                <a:ext cx="609600" cy="4186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67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M1</a:t>
                </a:r>
              </a:p>
            </p:txBody>
          </p:sp>
          <p:sp>
            <p:nvSpPr>
              <p:cNvPr id="8296" name="Text Box 31"/>
              <p:cNvSpPr txBox="1">
                <a:spLocks noChangeArrowheads="1"/>
              </p:cNvSpPr>
              <p:nvPr/>
            </p:nvSpPr>
            <p:spPr bwMode="auto">
              <a:xfrm>
                <a:off x="6370637" y="1981200"/>
                <a:ext cx="674688" cy="4186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67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M2</a:t>
                </a:r>
              </a:p>
            </p:txBody>
          </p:sp>
          <p:sp>
            <p:nvSpPr>
              <p:cNvPr id="8297" name="Text Box 32"/>
              <p:cNvSpPr txBox="1">
                <a:spLocks noChangeArrowheads="1"/>
              </p:cNvSpPr>
              <p:nvPr/>
            </p:nvSpPr>
            <p:spPr bwMode="auto">
              <a:xfrm>
                <a:off x="5037137" y="3814763"/>
                <a:ext cx="852488" cy="4186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667">
                    <a:solidFill>
                      <a:schemeClr val="bg2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玻片</a:t>
                </a:r>
              </a:p>
            </p:txBody>
          </p:sp>
          <p:sp>
            <p:nvSpPr>
              <p:cNvPr id="8298" name="Line 33"/>
              <p:cNvSpPr>
                <a:spLocks noChangeShapeType="1"/>
              </p:cNvSpPr>
              <p:nvPr/>
            </p:nvSpPr>
            <p:spPr bwMode="auto">
              <a:xfrm flipV="1">
                <a:off x="5707062" y="3186113"/>
                <a:ext cx="776288" cy="790575"/>
              </a:xfrm>
              <a:prstGeom prst="line">
                <a:avLst/>
              </a:prstGeom>
              <a:noFill/>
              <a:ln w="127000">
                <a:solidFill>
                  <a:srgbClr val="B2B2B2">
                    <a:alpha val="50195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333"/>
              </a:p>
            </p:txBody>
          </p:sp>
          <p:grpSp>
            <p:nvGrpSpPr>
              <p:cNvPr id="8299" name="Group 34"/>
              <p:cNvGrpSpPr>
                <a:grpSpLocks/>
              </p:cNvGrpSpPr>
              <p:nvPr/>
            </p:nvGrpSpPr>
            <p:grpSpPr bwMode="auto">
              <a:xfrm>
                <a:off x="6026150" y="4332288"/>
                <a:ext cx="184150" cy="476250"/>
                <a:chOff x="0" y="0"/>
                <a:chExt cx="167" cy="496"/>
              </a:xfrm>
            </p:grpSpPr>
            <p:sp>
              <p:nvSpPr>
                <p:cNvPr id="338" name="Rectangle 35"/>
                <p:cNvSpPr>
                  <a:spLocks noChangeArrowheads="1"/>
                </p:cNvSpPr>
                <p:nvPr/>
              </p:nvSpPr>
              <p:spPr bwMode="auto">
                <a:xfrm>
                  <a:off x="30" y="390"/>
                  <a:ext cx="107" cy="106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2"/>
                    </a:gs>
                    <a:gs pos="50000">
                      <a:srgbClr val="EAEAEA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333">
                    <a:latin typeface="Arial" charset="0"/>
                  </a:endParaRPr>
                </a:p>
              </p:txBody>
            </p:sp>
            <p:sp>
              <p:nvSpPr>
                <p:cNvPr id="339" name="Rectangle 36"/>
                <p:cNvSpPr>
                  <a:spLocks noChangeArrowheads="1"/>
                </p:cNvSpPr>
                <p:nvPr/>
              </p:nvSpPr>
              <p:spPr bwMode="auto">
                <a:xfrm>
                  <a:off x="19" y="10"/>
                  <a:ext cx="131" cy="405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2"/>
                    </a:gs>
                    <a:gs pos="50000">
                      <a:srgbClr val="EAEAEA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333">
                    <a:latin typeface="Arial" charset="0"/>
                  </a:endParaRPr>
                </a:p>
              </p:txBody>
            </p:sp>
            <p:sp>
              <p:nvSpPr>
                <p:cNvPr id="340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7" cy="41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2"/>
                    </a:gs>
                    <a:gs pos="50000">
                      <a:srgbClr val="EAEAEA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333">
                    <a:latin typeface="Arial" charset="0"/>
                  </a:endParaRPr>
                </a:p>
              </p:txBody>
            </p:sp>
            <p:sp>
              <p:nvSpPr>
                <p:cNvPr id="341" name="Rectangle 38"/>
                <p:cNvSpPr>
                  <a:spLocks noChangeArrowheads="1"/>
                </p:cNvSpPr>
                <p:nvPr/>
              </p:nvSpPr>
              <p:spPr bwMode="auto">
                <a:xfrm>
                  <a:off x="30" y="468"/>
                  <a:ext cx="107" cy="26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2"/>
                    </a:gs>
                    <a:gs pos="50000">
                      <a:srgbClr val="EAEAEA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333">
                    <a:latin typeface="Arial" charset="0"/>
                  </a:endParaRPr>
                </a:p>
              </p:txBody>
            </p:sp>
            <p:sp>
              <p:nvSpPr>
                <p:cNvPr id="342" name="Rectangle 39"/>
                <p:cNvSpPr>
                  <a:spLocks noChangeArrowheads="1"/>
                </p:cNvSpPr>
                <p:nvPr/>
              </p:nvSpPr>
              <p:spPr bwMode="auto">
                <a:xfrm>
                  <a:off x="19" y="387"/>
                  <a:ext cx="131" cy="26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2"/>
                    </a:gs>
                    <a:gs pos="50000">
                      <a:srgbClr val="EAEAEA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333">
                    <a:latin typeface="Arial" charset="0"/>
                  </a:endParaRPr>
                </a:p>
              </p:txBody>
            </p:sp>
          </p:grpSp>
          <p:sp>
            <p:nvSpPr>
              <p:cNvPr id="343" name="Rectangle 40"/>
              <p:cNvSpPr>
                <a:spLocks noChangeArrowheads="1"/>
              </p:cNvSpPr>
              <p:nvPr/>
            </p:nvSpPr>
            <p:spPr bwMode="auto">
              <a:xfrm>
                <a:off x="6008688" y="4343401"/>
                <a:ext cx="222250" cy="5080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5000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333">
                  <a:latin typeface="Arial" charset="0"/>
                </a:endParaRPr>
              </a:p>
            </p:txBody>
          </p:sp>
          <p:sp>
            <p:nvSpPr>
              <p:cNvPr id="8301" name="WordArt 41"/>
              <p:cNvSpPr>
                <a:spLocks noChangeArrowheads="1" noChangeShapeType="1"/>
              </p:cNvSpPr>
              <p:nvPr/>
            </p:nvSpPr>
            <p:spPr bwMode="auto">
              <a:xfrm>
                <a:off x="5875337" y="3287713"/>
                <a:ext cx="130175" cy="19208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667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G</a:t>
                </a:r>
                <a:endParaRPr lang="zh-CN" altLang="en-US" sz="667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02" name="Group 42"/>
              <p:cNvGrpSpPr>
                <a:grpSpLocks/>
              </p:cNvGrpSpPr>
              <p:nvPr/>
            </p:nvGrpSpPr>
            <p:grpSpPr bwMode="auto">
              <a:xfrm>
                <a:off x="7183437" y="2005013"/>
                <a:ext cx="1655763" cy="1524000"/>
                <a:chOff x="0" y="0"/>
                <a:chExt cx="1043" cy="960"/>
              </a:xfrm>
            </p:grpSpPr>
            <p:sp>
              <p:nvSpPr>
                <p:cNvPr id="8357" name="Line 43"/>
                <p:cNvSpPr>
                  <a:spLocks noChangeShapeType="1"/>
                </p:cNvSpPr>
                <p:nvPr/>
              </p:nvSpPr>
              <p:spPr bwMode="auto">
                <a:xfrm>
                  <a:off x="415" y="946"/>
                  <a:ext cx="36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333"/>
                </a:p>
              </p:txBody>
            </p:sp>
            <p:sp>
              <p:nvSpPr>
                <p:cNvPr id="8358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647" y="730"/>
                  <a:ext cx="2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333"/>
                </a:p>
              </p:txBody>
            </p:sp>
            <p:grpSp>
              <p:nvGrpSpPr>
                <p:cNvPr id="8359" name="Group 45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043" cy="755"/>
                  <a:chOff x="0" y="0"/>
                  <a:chExt cx="1043" cy="755"/>
                </a:xfrm>
              </p:grpSpPr>
              <p:sp>
                <p:nvSpPr>
                  <p:cNvPr id="8360" name="Line 4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0" y="0"/>
                    <a:ext cx="731" cy="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8361" name="Line 4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627" y="11"/>
                    <a:ext cx="1" cy="21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8362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3" y="453"/>
                    <a:ext cx="660" cy="30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000">
                        <a:latin typeface="Times New Roman" panose="02020603050405020304" pitchFamily="18" charset="0"/>
                      </a:rPr>
                      <a:t>11 m</a:t>
                    </a:r>
                  </a:p>
                </p:txBody>
              </p:sp>
              <p:sp>
                <p:nvSpPr>
                  <p:cNvPr id="8363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9" y="218"/>
                    <a:ext cx="627" cy="30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臂长</a:t>
                    </a:r>
                  </a:p>
                </p:txBody>
              </p:sp>
            </p:grpSp>
          </p:grpSp>
          <p:grpSp>
            <p:nvGrpSpPr>
              <p:cNvPr id="8303" name="Group 50"/>
              <p:cNvGrpSpPr>
                <a:grpSpLocks/>
              </p:cNvGrpSpPr>
              <p:nvPr/>
            </p:nvGrpSpPr>
            <p:grpSpPr bwMode="auto">
              <a:xfrm>
                <a:off x="3355975" y="2865438"/>
                <a:ext cx="1525588" cy="909638"/>
                <a:chOff x="0" y="0"/>
                <a:chExt cx="961" cy="573"/>
              </a:xfrm>
            </p:grpSpPr>
            <p:sp>
              <p:nvSpPr>
                <p:cNvPr id="8355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16" y="0"/>
                  <a:ext cx="509" cy="3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667">
                      <a:latin typeface="Symbol" panose="05050102010706020507" pitchFamily="18" charset="2"/>
                    </a:rPr>
                    <a:t>l </a:t>
                  </a:r>
                  <a:r>
                    <a:rPr lang="en-US" altLang="zh-CN" sz="2667">
                      <a:latin typeface="Times New Roman" panose="02020603050405020304" pitchFamily="18" charset="0"/>
                    </a:rPr>
                    <a:t>=</a:t>
                  </a:r>
                  <a:r>
                    <a:rPr lang="en-US" altLang="zh-CN" sz="2000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8356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0" y="271"/>
                  <a:ext cx="961" cy="3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>
                      <a:latin typeface="Symbol" panose="05050102010706020507" pitchFamily="18" charset="2"/>
                    </a:rPr>
                    <a:t>590 </a:t>
                  </a:r>
                  <a:r>
                    <a:rPr lang="en-US" altLang="zh-CN" sz="2000">
                      <a:latin typeface="Times New Roman" panose="02020603050405020304" pitchFamily="18" charset="0"/>
                    </a:rPr>
                    <a:t>nm</a:t>
                  </a:r>
                </a:p>
              </p:txBody>
            </p:sp>
          </p:grpSp>
          <p:sp>
            <p:nvSpPr>
              <p:cNvPr id="8304" name="Text Box 53"/>
              <p:cNvSpPr txBox="1">
                <a:spLocks noChangeArrowheads="1"/>
              </p:cNvSpPr>
              <p:nvPr/>
            </p:nvSpPr>
            <p:spPr bwMode="auto">
              <a:xfrm>
                <a:off x="4956175" y="1185863"/>
                <a:ext cx="2649538" cy="480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迈克尔逊干涉仪</a:t>
                </a:r>
              </a:p>
            </p:txBody>
          </p:sp>
          <p:grpSp>
            <p:nvGrpSpPr>
              <p:cNvPr id="8305" name="Group 54"/>
              <p:cNvGrpSpPr>
                <a:grpSpLocks/>
              </p:cNvGrpSpPr>
              <p:nvPr/>
            </p:nvGrpSpPr>
            <p:grpSpPr bwMode="auto">
              <a:xfrm>
                <a:off x="6162675" y="3603625"/>
                <a:ext cx="1588" cy="727075"/>
                <a:chOff x="0" y="0"/>
                <a:chExt cx="1" cy="458"/>
              </a:xfrm>
            </p:grpSpPr>
            <p:sp>
              <p:nvSpPr>
                <p:cNvPr id="8353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1" y="0"/>
                  <a:ext cx="0" cy="4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333"/>
                </a:p>
              </p:txBody>
            </p:sp>
            <p:sp>
              <p:nvSpPr>
                <p:cNvPr id="8354" name="Line 56"/>
                <p:cNvSpPr>
                  <a:spLocks noChangeShapeType="1"/>
                </p:cNvSpPr>
                <p:nvPr/>
              </p:nvSpPr>
              <p:spPr bwMode="auto">
                <a:xfrm>
                  <a:off x="0" y="196"/>
                  <a:ext cx="0" cy="23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333"/>
                </a:p>
              </p:txBody>
            </p:sp>
          </p:grpSp>
          <p:grpSp>
            <p:nvGrpSpPr>
              <p:cNvPr id="8306" name="Group 57"/>
              <p:cNvGrpSpPr>
                <a:grpSpLocks/>
              </p:cNvGrpSpPr>
              <p:nvPr/>
            </p:nvGrpSpPr>
            <p:grpSpPr bwMode="auto">
              <a:xfrm>
                <a:off x="6069012" y="3578225"/>
                <a:ext cx="4763" cy="749300"/>
                <a:chOff x="0" y="0"/>
                <a:chExt cx="3" cy="472"/>
              </a:xfrm>
            </p:grpSpPr>
            <p:sp>
              <p:nvSpPr>
                <p:cNvPr id="8351" name="Line 5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3" cy="4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333"/>
                </a:p>
              </p:txBody>
            </p:sp>
            <p:sp>
              <p:nvSpPr>
                <p:cNvPr id="8352" name="Line 59"/>
                <p:cNvSpPr>
                  <a:spLocks noChangeShapeType="1"/>
                </p:cNvSpPr>
                <p:nvPr/>
              </p:nvSpPr>
              <p:spPr bwMode="auto">
                <a:xfrm>
                  <a:off x="0" y="118"/>
                  <a:ext cx="0" cy="22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333"/>
                </a:p>
              </p:txBody>
            </p:sp>
          </p:grpSp>
          <p:grpSp>
            <p:nvGrpSpPr>
              <p:cNvPr id="8307" name="Group 60"/>
              <p:cNvGrpSpPr>
                <a:grpSpLocks/>
              </p:cNvGrpSpPr>
              <p:nvPr/>
            </p:nvGrpSpPr>
            <p:grpSpPr bwMode="auto">
              <a:xfrm>
                <a:off x="4729162" y="3525838"/>
                <a:ext cx="1457325" cy="3175"/>
                <a:chOff x="0" y="0"/>
                <a:chExt cx="918" cy="2"/>
              </a:xfrm>
            </p:grpSpPr>
            <p:sp>
              <p:nvSpPr>
                <p:cNvPr id="8349" name="Line 61"/>
                <p:cNvSpPr>
                  <a:spLocks noChangeShapeType="1"/>
                </p:cNvSpPr>
                <p:nvPr/>
              </p:nvSpPr>
              <p:spPr bwMode="auto">
                <a:xfrm>
                  <a:off x="62" y="0"/>
                  <a:ext cx="584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333"/>
                </a:p>
              </p:txBody>
            </p:sp>
            <p:sp>
              <p:nvSpPr>
                <p:cNvPr id="8350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918" cy="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333"/>
                </a:p>
              </p:txBody>
            </p:sp>
          </p:grpSp>
          <p:grpSp>
            <p:nvGrpSpPr>
              <p:cNvPr id="8308" name="Group 63"/>
              <p:cNvGrpSpPr>
                <a:grpSpLocks/>
              </p:cNvGrpSpPr>
              <p:nvPr/>
            </p:nvGrpSpPr>
            <p:grpSpPr bwMode="auto">
              <a:xfrm>
                <a:off x="6157912" y="3611563"/>
                <a:ext cx="1327150" cy="300038"/>
                <a:chOff x="0" y="0"/>
                <a:chExt cx="836" cy="189"/>
              </a:xfrm>
            </p:grpSpPr>
            <p:sp>
              <p:nvSpPr>
                <p:cNvPr id="8344" name="WordArt 64"/>
                <p:cNvSpPr>
                  <a:spLocks noChangeArrowheads="1" noChangeShapeType="1"/>
                </p:cNvSpPr>
                <p:nvPr/>
              </p:nvSpPr>
              <p:spPr bwMode="auto">
                <a:xfrm>
                  <a:off x="322" y="57"/>
                  <a:ext cx="89" cy="13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0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cs typeface="Times New Roman" panose="02020603050405020304" pitchFamily="18" charset="0"/>
                    </a:rPr>
                    <a:t>c</a:t>
                  </a:r>
                  <a:endParaRPr lang="zh-CN" altLang="en-US" sz="30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5" name="WordArt 65"/>
                <p:cNvSpPr>
                  <a:spLocks noChangeArrowheads="1" noChangeShapeType="1"/>
                </p:cNvSpPr>
                <p:nvPr/>
              </p:nvSpPr>
              <p:spPr bwMode="auto">
                <a:xfrm>
                  <a:off x="602" y="56"/>
                  <a:ext cx="117" cy="13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796"/>
                    </a:avLst>
                  </a:prstTxWarp>
                </a:bodyPr>
                <a:lstStyle/>
                <a:p>
                  <a:pPr algn="ctr"/>
                  <a:r>
                    <a:rPr lang="en-US" altLang="zh-CN" sz="3000" i="1" kern="10">
                      <a:ln w="9525">
                        <a:solidFill>
                          <a:srgbClr val="3333FF"/>
                        </a:solidFill>
                        <a:round/>
                        <a:headEnd/>
                        <a:tailEnd/>
                      </a:ln>
                      <a:solidFill>
                        <a:srgbClr val="3333FF"/>
                      </a:solidFill>
                      <a:latin typeface="Book Antiqua" panose="02040602050305030304" pitchFamily="18" charset="0"/>
                    </a:rPr>
                    <a:t>v</a:t>
                  </a:r>
                  <a:endParaRPr lang="zh-CN" altLang="en-US" sz="3000" i="1" kern="10">
                    <a:ln w="9525">
                      <a:solidFill>
                        <a:srgbClr val="3333FF"/>
                      </a:solidFill>
                      <a:round/>
                      <a:headEnd/>
                      <a:tailEnd/>
                    </a:ln>
                    <a:solidFill>
                      <a:srgbClr val="3333FF"/>
                    </a:solidFill>
                    <a:latin typeface="Book Antiqua" panose="02040602050305030304" pitchFamily="18" charset="0"/>
                  </a:endParaRPr>
                </a:p>
              </p:txBody>
            </p:sp>
            <p:sp>
              <p:nvSpPr>
                <p:cNvPr id="8346" name="WordArt 66"/>
                <p:cNvSpPr>
                  <a:spLocks noChangeArrowheads="1" noChangeShapeType="1"/>
                </p:cNvSpPr>
                <p:nvPr/>
              </p:nvSpPr>
              <p:spPr bwMode="auto">
                <a:xfrm>
                  <a:off x="454" y="70"/>
                  <a:ext cx="110" cy="11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000" kern="10">
                      <a:ln w="28575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solidFill>
                        <a:srgbClr val="FF0000"/>
                      </a:solidFill>
                      <a:latin typeface="宋体" panose="02010600030101010101" pitchFamily="2" charset="-122"/>
                    </a:rPr>
                    <a:t>+</a:t>
                  </a:r>
                  <a:endParaRPr lang="zh-CN" altLang="en-US" sz="3000" kern="10">
                    <a:ln w="2857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8347" name="Line 67"/>
                <p:cNvSpPr>
                  <a:spLocks noChangeShapeType="1"/>
                </p:cNvSpPr>
                <p:nvPr/>
              </p:nvSpPr>
              <p:spPr bwMode="auto">
                <a:xfrm flipH="1" flipV="1">
                  <a:off x="0" y="1"/>
                  <a:ext cx="83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333"/>
                </a:p>
              </p:txBody>
            </p:sp>
            <p:sp>
              <p:nvSpPr>
                <p:cNvPr id="8348" name="Line 68"/>
                <p:cNvSpPr>
                  <a:spLocks noChangeShapeType="1"/>
                </p:cNvSpPr>
                <p:nvPr/>
              </p:nvSpPr>
              <p:spPr bwMode="auto">
                <a:xfrm flipH="1" flipV="1">
                  <a:off x="221" y="0"/>
                  <a:ext cx="615" cy="1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333"/>
                </a:p>
              </p:txBody>
            </p:sp>
          </p:grpSp>
          <p:grpSp>
            <p:nvGrpSpPr>
              <p:cNvPr id="8309" name="Group 69"/>
              <p:cNvGrpSpPr>
                <a:grpSpLocks/>
              </p:cNvGrpSpPr>
              <p:nvPr/>
            </p:nvGrpSpPr>
            <p:grpSpPr bwMode="auto">
              <a:xfrm>
                <a:off x="6175375" y="3214688"/>
                <a:ext cx="1316038" cy="309563"/>
                <a:chOff x="0" y="0"/>
                <a:chExt cx="829" cy="195"/>
              </a:xfrm>
            </p:grpSpPr>
            <p:sp>
              <p:nvSpPr>
                <p:cNvPr id="8339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29" y="195"/>
                  <a:ext cx="8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333"/>
                </a:p>
              </p:txBody>
            </p:sp>
            <p:sp>
              <p:nvSpPr>
                <p:cNvPr id="8340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435" y="67"/>
                  <a:ext cx="110" cy="1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333"/>
                </a:p>
              </p:txBody>
            </p:sp>
            <p:sp>
              <p:nvSpPr>
                <p:cNvPr id="8341" name="WordArt 72"/>
                <p:cNvSpPr>
                  <a:spLocks noChangeArrowheads="1" noChangeShapeType="1"/>
                </p:cNvSpPr>
                <p:nvPr/>
              </p:nvSpPr>
              <p:spPr bwMode="auto">
                <a:xfrm>
                  <a:off x="301" y="0"/>
                  <a:ext cx="91" cy="12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0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cs typeface="Times New Roman" panose="02020603050405020304" pitchFamily="18" charset="0"/>
                    </a:rPr>
                    <a:t>c</a:t>
                  </a:r>
                  <a:endParaRPr lang="zh-CN" altLang="en-US" sz="30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2" name="WordArt 73"/>
                <p:cNvSpPr>
                  <a:spLocks noChangeArrowheads="1" noChangeShapeType="1"/>
                </p:cNvSpPr>
                <p:nvPr/>
              </p:nvSpPr>
              <p:spPr bwMode="auto">
                <a:xfrm>
                  <a:off x="570" y="3"/>
                  <a:ext cx="120" cy="13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796"/>
                    </a:avLst>
                  </a:prstTxWarp>
                </a:bodyPr>
                <a:lstStyle/>
                <a:p>
                  <a:pPr algn="ctr"/>
                  <a:r>
                    <a:rPr lang="en-US" altLang="zh-CN" sz="3000" i="1" kern="10">
                      <a:ln w="9525">
                        <a:solidFill>
                          <a:srgbClr val="3333FF"/>
                        </a:solidFill>
                        <a:round/>
                        <a:headEnd/>
                        <a:tailEnd/>
                      </a:ln>
                      <a:solidFill>
                        <a:srgbClr val="3333FF"/>
                      </a:solidFill>
                      <a:latin typeface="Book Antiqua" panose="02040602050305030304" pitchFamily="18" charset="0"/>
                    </a:rPr>
                    <a:t>v</a:t>
                  </a:r>
                  <a:endParaRPr lang="zh-CN" altLang="en-US" sz="3000" i="1" kern="10">
                    <a:ln w="9525">
                      <a:solidFill>
                        <a:srgbClr val="3333FF"/>
                      </a:solidFill>
                      <a:round/>
                      <a:headEnd/>
                      <a:tailEnd/>
                    </a:ln>
                    <a:solidFill>
                      <a:srgbClr val="3333FF"/>
                    </a:solidFill>
                    <a:latin typeface="Book Antiqua" panose="02040602050305030304" pitchFamily="18" charset="0"/>
                  </a:endParaRPr>
                </a:p>
              </p:txBody>
            </p:sp>
            <p:sp>
              <p:nvSpPr>
                <p:cNvPr id="8343" name="Line 74"/>
                <p:cNvSpPr>
                  <a:spLocks noChangeShapeType="1"/>
                </p:cNvSpPr>
                <p:nvPr/>
              </p:nvSpPr>
              <p:spPr bwMode="auto">
                <a:xfrm>
                  <a:off x="0" y="191"/>
                  <a:ext cx="320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333"/>
                </a:p>
              </p:txBody>
            </p:sp>
          </p:grpSp>
          <p:grpSp>
            <p:nvGrpSpPr>
              <p:cNvPr id="8310" name="Group 75"/>
              <p:cNvGrpSpPr>
                <a:grpSpLocks/>
              </p:cNvGrpSpPr>
              <p:nvPr/>
            </p:nvGrpSpPr>
            <p:grpSpPr bwMode="auto">
              <a:xfrm>
                <a:off x="4960937" y="2032000"/>
                <a:ext cx="1109663" cy="1568450"/>
                <a:chOff x="0" y="0"/>
                <a:chExt cx="699" cy="988"/>
              </a:xfrm>
            </p:grpSpPr>
            <p:sp>
              <p:nvSpPr>
                <p:cNvPr id="8330" name="Line 76"/>
                <p:cNvSpPr>
                  <a:spLocks noChangeShapeType="1"/>
                </p:cNvSpPr>
                <p:nvPr/>
              </p:nvSpPr>
              <p:spPr bwMode="auto">
                <a:xfrm rot="-5400000">
                  <a:off x="203" y="491"/>
                  <a:ext cx="988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333"/>
                </a:p>
              </p:txBody>
            </p:sp>
            <p:sp>
              <p:nvSpPr>
                <p:cNvPr id="8331" name="Line 77"/>
                <p:cNvSpPr>
                  <a:spLocks noChangeShapeType="1"/>
                </p:cNvSpPr>
                <p:nvPr/>
              </p:nvSpPr>
              <p:spPr bwMode="auto">
                <a:xfrm rot="-5400000" flipH="1" flipV="1">
                  <a:off x="462" y="227"/>
                  <a:ext cx="453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333"/>
                </a:p>
              </p:txBody>
            </p:sp>
            <p:sp>
              <p:nvSpPr>
                <p:cNvPr id="8332" name="WordArt 78"/>
                <p:cNvSpPr>
                  <a:spLocks noChangeArrowheads="1" noChangeShapeType="1"/>
                </p:cNvSpPr>
                <p:nvPr/>
              </p:nvSpPr>
              <p:spPr bwMode="auto">
                <a:xfrm>
                  <a:off x="229" y="308"/>
                  <a:ext cx="46" cy="8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000" kern="10">
                      <a:ln w="9525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solidFill>
                        <a:srgbClr val="FF0000"/>
                      </a:solidFill>
                      <a:latin typeface="宋体" panose="02010600030101010101" pitchFamily="2" charset="-122"/>
                    </a:rPr>
                    <a:t>2</a:t>
                  </a:r>
                  <a:endParaRPr lang="zh-CN" altLang="en-US" sz="30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8333" name="未知"/>
                <p:cNvSpPr>
                  <a:spLocks/>
                </p:cNvSpPr>
                <p:nvPr/>
              </p:nvSpPr>
              <p:spPr bwMode="auto">
                <a:xfrm>
                  <a:off x="0" y="274"/>
                  <a:ext cx="55" cy="233"/>
                </a:xfrm>
                <a:custGeom>
                  <a:avLst/>
                  <a:gdLst>
                    <a:gd name="T0" fmla="*/ 0 w 170"/>
                    <a:gd name="T1" fmla="*/ 1 h 452"/>
                    <a:gd name="T2" fmla="*/ 0 w 170"/>
                    <a:gd name="T3" fmla="*/ 1 h 452"/>
                    <a:gd name="T4" fmla="*/ 0 w 170"/>
                    <a:gd name="T5" fmla="*/ 1 h 452"/>
                    <a:gd name="T6" fmla="*/ 0 w 170"/>
                    <a:gd name="T7" fmla="*/ 0 h 45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0"/>
                    <a:gd name="T13" fmla="*/ 0 h 452"/>
                    <a:gd name="T14" fmla="*/ 170 w 170"/>
                    <a:gd name="T15" fmla="*/ 452 h 45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0" h="452">
                      <a:moveTo>
                        <a:pt x="0" y="384"/>
                      </a:moveTo>
                      <a:lnTo>
                        <a:pt x="57" y="260"/>
                      </a:lnTo>
                      <a:lnTo>
                        <a:pt x="170" y="452"/>
                      </a:lnTo>
                      <a:lnTo>
                        <a:pt x="17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333"/>
                </a:p>
              </p:txBody>
            </p:sp>
            <p:sp>
              <p:nvSpPr>
                <p:cNvPr id="8334" name="Line 80"/>
                <p:cNvSpPr>
                  <a:spLocks noChangeShapeType="1"/>
                </p:cNvSpPr>
                <p:nvPr/>
              </p:nvSpPr>
              <p:spPr bwMode="auto">
                <a:xfrm>
                  <a:off x="49" y="280"/>
                  <a:ext cx="564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333"/>
                </a:p>
              </p:txBody>
            </p:sp>
            <p:sp>
              <p:nvSpPr>
                <p:cNvPr id="8335" name="WordArt 81"/>
                <p:cNvSpPr>
                  <a:spLocks noChangeArrowheads="1" noChangeShapeType="1"/>
                </p:cNvSpPr>
                <p:nvPr/>
              </p:nvSpPr>
              <p:spPr bwMode="auto">
                <a:xfrm>
                  <a:off x="110" y="347"/>
                  <a:ext cx="91" cy="13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0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cs typeface="Times New Roman" panose="02020603050405020304" pitchFamily="18" charset="0"/>
                    </a:rPr>
                    <a:t>c</a:t>
                  </a:r>
                  <a:endParaRPr lang="zh-CN" altLang="en-US" sz="30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6" name="Line 82"/>
                <p:cNvSpPr>
                  <a:spLocks noChangeShapeType="1"/>
                </p:cNvSpPr>
                <p:nvPr/>
              </p:nvSpPr>
              <p:spPr bwMode="auto">
                <a:xfrm>
                  <a:off x="278" y="426"/>
                  <a:ext cx="97" cy="2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333"/>
                </a:p>
              </p:txBody>
            </p:sp>
            <p:sp>
              <p:nvSpPr>
                <p:cNvPr id="8337" name="WordArt 83"/>
                <p:cNvSpPr>
                  <a:spLocks noChangeArrowheads="1" noChangeShapeType="1"/>
                </p:cNvSpPr>
                <p:nvPr/>
              </p:nvSpPr>
              <p:spPr bwMode="auto">
                <a:xfrm>
                  <a:off x="408" y="361"/>
                  <a:ext cx="117" cy="13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796"/>
                    </a:avLst>
                  </a:prstTxWarp>
                </a:bodyPr>
                <a:lstStyle/>
                <a:p>
                  <a:pPr algn="ctr"/>
                  <a:r>
                    <a:rPr lang="en-US" altLang="zh-CN" sz="3000" i="1" kern="10">
                      <a:ln w="9525">
                        <a:solidFill>
                          <a:srgbClr val="3333FF"/>
                        </a:solidFill>
                        <a:round/>
                        <a:headEnd/>
                        <a:tailEnd/>
                      </a:ln>
                      <a:solidFill>
                        <a:srgbClr val="3333FF"/>
                      </a:solidFill>
                      <a:latin typeface="Book Antiqua" panose="02040602050305030304" pitchFamily="18" charset="0"/>
                    </a:rPr>
                    <a:t>v</a:t>
                  </a:r>
                  <a:endParaRPr lang="zh-CN" altLang="en-US" sz="3000" i="1" kern="10">
                    <a:ln w="9525">
                      <a:solidFill>
                        <a:srgbClr val="3333FF"/>
                      </a:solidFill>
                      <a:round/>
                      <a:headEnd/>
                      <a:tailEnd/>
                    </a:ln>
                    <a:solidFill>
                      <a:srgbClr val="3333FF"/>
                    </a:solidFill>
                    <a:latin typeface="Book Antiqua" panose="02040602050305030304" pitchFamily="18" charset="0"/>
                  </a:endParaRPr>
                </a:p>
              </p:txBody>
            </p:sp>
            <p:sp>
              <p:nvSpPr>
                <p:cNvPr id="8338" name="WordArt 84"/>
                <p:cNvSpPr>
                  <a:spLocks noChangeArrowheads="1" noChangeShapeType="1"/>
                </p:cNvSpPr>
                <p:nvPr/>
              </p:nvSpPr>
              <p:spPr bwMode="auto">
                <a:xfrm>
                  <a:off x="536" y="305"/>
                  <a:ext cx="46" cy="8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000" kern="10">
                      <a:ln w="9525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solidFill>
                        <a:srgbClr val="FF0000"/>
                      </a:solidFill>
                      <a:latin typeface="宋体" panose="02010600030101010101" pitchFamily="2" charset="-122"/>
                    </a:rPr>
                    <a:t>2</a:t>
                  </a:r>
                  <a:endParaRPr lang="zh-CN" altLang="en-US" sz="30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311" name="Group 85"/>
              <p:cNvGrpSpPr>
                <a:grpSpLocks/>
              </p:cNvGrpSpPr>
              <p:nvPr/>
            </p:nvGrpSpPr>
            <p:grpSpPr bwMode="auto">
              <a:xfrm>
                <a:off x="6165850" y="2016125"/>
                <a:ext cx="1050925" cy="1512888"/>
                <a:chOff x="0" y="0"/>
                <a:chExt cx="662" cy="953"/>
              </a:xfrm>
            </p:grpSpPr>
            <p:sp>
              <p:nvSpPr>
                <p:cNvPr id="8321" name="Line 86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-474" y="476"/>
                  <a:ext cx="95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333"/>
                </a:p>
              </p:txBody>
            </p:sp>
            <p:sp>
              <p:nvSpPr>
                <p:cNvPr id="8322" name="Line 87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-225" y="728"/>
                  <a:ext cx="450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333"/>
                </a:p>
              </p:txBody>
            </p:sp>
            <p:sp>
              <p:nvSpPr>
                <p:cNvPr id="8323" name="WordArt 88"/>
                <p:cNvSpPr>
                  <a:spLocks noChangeArrowheads="1" noChangeShapeType="1"/>
                </p:cNvSpPr>
                <p:nvPr/>
              </p:nvSpPr>
              <p:spPr bwMode="auto">
                <a:xfrm>
                  <a:off x="278" y="309"/>
                  <a:ext cx="46" cy="8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000" kern="10">
                      <a:ln w="9525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solidFill>
                        <a:srgbClr val="FF0000"/>
                      </a:solidFill>
                      <a:latin typeface="宋体" panose="02010600030101010101" pitchFamily="2" charset="-122"/>
                    </a:rPr>
                    <a:t>2</a:t>
                  </a:r>
                  <a:endParaRPr lang="zh-CN" altLang="en-US" sz="30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8324" name="未知"/>
                <p:cNvSpPr>
                  <a:spLocks/>
                </p:cNvSpPr>
                <p:nvPr/>
              </p:nvSpPr>
              <p:spPr bwMode="auto">
                <a:xfrm>
                  <a:off x="49" y="275"/>
                  <a:ext cx="55" cy="233"/>
                </a:xfrm>
                <a:custGeom>
                  <a:avLst/>
                  <a:gdLst>
                    <a:gd name="T0" fmla="*/ 0 w 170"/>
                    <a:gd name="T1" fmla="*/ 1 h 452"/>
                    <a:gd name="T2" fmla="*/ 0 w 170"/>
                    <a:gd name="T3" fmla="*/ 1 h 452"/>
                    <a:gd name="T4" fmla="*/ 0 w 170"/>
                    <a:gd name="T5" fmla="*/ 1 h 452"/>
                    <a:gd name="T6" fmla="*/ 0 w 170"/>
                    <a:gd name="T7" fmla="*/ 0 h 45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0"/>
                    <a:gd name="T13" fmla="*/ 0 h 452"/>
                    <a:gd name="T14" fmla="*/ 170 w 170"/>
                    <a:gd name="T15" fmla="*/ 452 h 45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0" h="452">
                      <a:moveTo>
                        <a:pt x="0" y="384"/>
                      </a:moveTo>
                      <a:lnTo>
                        <a:pt x="57" y="260"/>
                      </a:lnTo>
                      <a:lnTo>
                        <a:pt x="170" y="452"/>
                      </a:lnTo>
                      <a:lnTo>
                        <a:pt x="17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333"/>
                </a:p>
              </p:txBody>
            </p:sp>
            <p:sp>
              <p:nvSpPr>
                <p:cNvPr id="8325" name="Line 90"/>
                <p:cNvSpPr>
                  <a:spLocks noChangeShapeType="1"/>
                </p:cNvSpPr>
                <p:nvPr/>
              </p:nvSpPr>
              <p:spPr bwMode="auto">
                <a:xfrm>
                  <a:off x="98" y="281"/>
                  <a:ext cx="564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333"/>
                </a:p>
              </p:txBody>
            </p:sp>
            <p:sp>
              <p:nvSpPr>
                <p:cNvPr id="8326" name="WordArt 91"/>
                <p:cNvSpPr>
                  <a:spLocks noChangeArrowheads="1" noChangeShapeType="1"/>
                </p:cNvSpPr>
                <p:nvPr/>
              </p:nvSpPr>
              <p:spPr bwMode="auto">
                <a:xfrm>
                  <a:off x="159" y="348"/>
                  <a:ext cx="91" cy="13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0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cs typeface="Times New Roman" panose="02020603050405020304" pitchFamily="18" charset="0"/>
                    </a:rPr>
                    <a:t>c</a:t>
                  </a:r>
                  <a:endParaRPr lang="zh-CN" altLang="en-US" sz="30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27" name="Line 92"/>
                <p:cNvSpPr>
                  <a:spLocks noChangeShapeType="1"/>
                </p:cNvSpPr>
                <p:nvPr/>
              </p:nvSpPr>
              <p:spPr bwMode="auto">
                <a:xfrm>
                  <a:off x="327" y="427"/>
                  <a:ext cx="97" cy="2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333"/>
                </a:p>
              </p:txBody>
            </p:sp>
            <p:sp>
              <p:nvSpPr>
                <p:cNvPr id="8328" name="WordArt 93"/>
                <p:cNvSpPr>
                  <a:spLocks noChangeArrowheads="1" noChangeShapeType="1"/>
                </p:cNvSpPr>
                <p:nvPr/>
              </p:nvSpPr>
              <p:spPr bwMode="auto">
                <a:xfrm>
                  <a:off x="457" y="362"/>
                  <a:ext cx="117" cy="13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796"/>
                    </a:avLst>
                  </a:prstTxWarp>
                </a:bodyPr>
                <a:lstStyle/>
                <a:p>
                  <a:pPr algn="ctr"/>
                  <a:r>
                    <a:rPr lang="en-US" altLang="zh-CN" sz="3000" i="1" kern="10">
                      <a:ln w="9525">
                        <a:solidFill>
                          <a:srgbClr val="3333FF"/>
                        </a:solidFill>
                        <a:round/>
                        <a:headEnd/>
                        <a:tailEnd/>
                      </a:ln>
                      <a:solidFill>
                        <a:srgbClr val="3333FF"/>
                      </a:solidFill>
                      <a:latin typeface="Book Antiqua" panose="02040602050305030304" pitchFamily="18" charset="0"/>
                    </a:rPr>
                    <a:t>v</a:t>
                  </a:r>
                  <a:endParaRPr lang="zh-CN" altLang="en-US" sz="3000" i="1" kern="10">
                    <a:ln w="9525">
                      <a:solidFill>
                        <a:srgbClr val="3333FF"/>
                      </a:solidFill>
                      <a:round/>
                      <a:headEnd/>
                      <a:tailEnd/>
                    </a:ln>
                    <a:solidFill>
                      <a:srgbClr val="3333FF"/>
                    </a:solidFill>
                    <a:latin typeface="Book Antiqua" panose="02040602050305030304" pitchFamily="18" charset="0"/>
                  </a:endParaRPr>
                </a:p>
              </p:txBody>
            </p:sp>
            <p:sp>
              <p:nvSpPr>
                <p:cNvPr id="8329" name="WordArt 94"/>
                <p:cNvSpPr>
                  <a:spLocks noChangeArrowheads="1" noChangeShapeType="1"/>
                </p:cNvSpPr>
                <p:nvPr/>
              </p:nvSpPr>
              <p:spPr bwMode="auto">
                <a:xfrm>
                  <a:off x="585" y="306"/>
                  <a:ext cx="46" cy="8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000" kern="10">
                      <a:ln w="9525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solidFill>
                        <a:srgbClr val="FF0000"/>
                      </a:solidFill>
                      <a:latin typeface="宋体" panose="02010600030101010101" pitchFamily="2" charset="-122"/>
                    </a:rPr>
                    <a:t>2</a:t>
                  </a:r>
                  <a:endParaRPr lang="zh-CN" altLang="en-US" sz="30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312" name="Group 95"/>
              <p:cNvGrpSpPr>
                <a:grpSpLocks/>
              </p:cNvGrpSpPr>
              <p:nvPr/>
            </p:nvGrpSpPr>
            <p:grpSpPr bwMode="auto">
              <a:xfrm>
                <a:off x="4705350" y="4783138"/>
                <a:ext cx="2930525" cy="465138"/>
                <a:chOff x="0" y="0"/>
                <a:chExt cx="1846" cy="293"/>
              </a:xfrm>
            </p:grpSpPr>
            <p:sp>
              <p:nvSpPr>
                <p:cNvPr id="8314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0" y="12"/>
                  <a:ext cx="1165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1667">
                      <a:latin typeface="Times New Roman" panose="02020603050405020304" pitchFamily="18" charset="0"/>
                      <a:ea typeface="华文中宋" panose="02010600040101010101" pitchFamily="2" charset="-122"/>
                    </a:rPr>
                    <a:t>观察记录</a:t>
                  </a:r>
                </a:p>
              </p:txBody>
            </p:sp>
            <p:sp>
              <p:nvSpPr>
                <p:cNvPr id="8315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991" y="0"/>
                  <a:ext cx="855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1667">
                      <a:latin typeface="Times New Roman" panose="02020603050405020304" pitchFamily="18" charset="0"/>
                      <a:ea typeface="华文中宋" panose="02010600040101010101" pitchFamily="2" charset="-122"/>
                    </a:rPr>
                    <a:t>干涉条纹</a:t>
                  </a:r>
                </a:p>
              </p:txBody>
            </p:sp>
            <p:grpSp>
              <p:nvGrpSpPr>
                <p:cNvPr id="8316" name="Group 98"/>
                <p:cNvGrpSpPr>
                  <a:grpSpLocks/>
                </p:cNvGrpSpPr>
                <p:nvPr/>
              </p:nvGrpSpPr>
              <p:grpSpPr bwMode="auto">
                <a:xfrm>
                  <a:off x="765" y="39"/>
                  <a:ext cx="248" cy="254"/>
                  <a:chOff x="0" y="0"/>
                  <a:chExt cx="293" cy="284"/>
                </a:xfrm>
              </p:grpSpPr>
              <p:sp>
                <p:nvSpPr>
                  <p:cNvPr id="8317" name="Oval 9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93" cy="28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6600"/>
                      </a:gs>
                      <a:gs pos="100000">
                        <a:srgbClr val="762F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2333"/>
                  </a:p>
                </p:txBody>
              </p:sp>
              <p:sp>
                <p:nvSpPr>
                  <p:cNvPr id="8318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52" y="42"/>
                    <a:ext cx="64" cy="203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60000"/>
                      </a:gs>
                      <a:gs pos="50000">
                        <a:srgbClr val="FF0000"/>
                      </a:gs>
                      <a:gs pos="100000">
                        <a:srgbClr val="76000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2333"/>
                  </a:p>
                </p:txBody>
              </p:sp>
              <p:sp>
                <p:nvSpPr>
                  <p:cNvPr id="8319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116" y="43"/>
                    <a:ext cx="64" cy="203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60000"/>
                      </a:gs>
                      <a:gs pos="50000">
                        <a:srgbClr val="FF0000"/>
                      </a:gs>
                      <a:gs pos="100000">
                        <a:srgbClr val="76000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2333"/>
                  </a:p>
                </p:txBody>
              </p:sp>
              <p:sp>
                <p:nvSpPr>
                  <p:cNvPr id="8320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179" y="43"/>
                    <a:ext cx="65" cy="203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60000"/>
                      </a:gs>
                      <a:gs pos="50000">
                        <a:srgbClr val="FF0000"/>
                      </a:gs>
                      <a:gs pos="100000">
                        <a:srgbClr val="76000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2333"/>
                  </a:p>
                </p:txBody>
              </p:sp>
            </p:grpSp>
          </p:grpSp>
          <p:sp>
            <p:nvSpPr>
              <p:cNvPr id="8313" name="Text Box 103"/>
              <p:cNvSpPr txBox="1">
                <a:spLocks noChangeArrowheads="1"/>
              </p:cNvSpPr>
              <p:nvPr/>
            </p:nvSpPr>
            <p:spPr bwMode="auto">
              <a:xfrm>
                <a:off x="4503737" y="1933575"/>
                <a:ext cx="1347788" cy="4186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667">
                    <a:solidFill>
                      <a:srgbClr val="FF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相对速率</a:t>
                </a:r>
              </a:p>
            </p:txBody>
          </p:sp>
        </p:grpSp>
        <p:sp>
          <p:nvSpPr>
            <p:cNvPr id="8285" name="Line 33"/>
            <p:cNvSpPr>
              <a:spLocks noChangeShapeType="1"/>
            </p:cNvSpPr>
            <p:nvPr/>
          </p:nvSpPr>
          <p:spPr bwMode="auto">
            <a:xfrm flipV="1">
              <a:off x="6386512" y="3124200"/>
              <a:ext cx="776288" cy="790575"/>
            </a:xfrm>
            <a:prstGeom prst="line">
              <a:avLst/>
            </a:prstGeom>
            <a:noFill/>
            <a:ln w="127000">
              <a:solidFill>
                <a:srgbClr val="B2B2B2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333"/>
            </a:p>
          </p:txBody>
        </p:sp>
      </p:grpSp>
      <p:grpSp>
        <p:nvGrpSpPr>
          <p:cNvPr id="30" name="组合 825"/>
          <p:cNvGrpSpPr>
            <a:grpSpLocks/>
          </p:cNvGrpSpPr>
          <p:nvPr/>
        </p:nvGrpSpPr>
        <p:grpSpPr bwMode="auto">
          <a:xfrm>
            <a:off x="4214813" y="1592122"/>
            <a:ext cx="3048000" cy="2921000"/>
            <a:chOff x="4343400" y="1828800"/>
            <a:chExt cx="3657600" cy="3505200"/>
          </a:xfrm>
        </p:grpSpPr>
        <p:grpSp>
          <p:nvGrpSpPr>
            <p:cNvPr id="8209" name="组合 750"/>
            <p:cNvGrpSpPr>
              <a:grpSpLocks/>
            </p:cNvGrpSpPr>
            <p:nvPr/>
          </p:nvGrpSpPr>
          <p:grpSpPr bwMode="auto">
            <a:xfrm>
              <a:off x="4343400" y="1828800"/>
              <a:ext cx="3657600" cy="3505200"/>
              <a:chOff x="4267200" y="1742281"/>
              <a:chExt cx="3832225" cy="3420269"/>
            </a:xfrm>
          </p:grpSpPr>
          <p:sp>
            <p:nvSpPr>
              <p:cNvPr id="8211" name="AutoShape 261" descr="羊皮纸"/>
              <p:cNvSpPr>
                <a:spLocks noChangeArrowheads="1"/>
              </p:cNvSpPr>
              <p:nvPr/>
            </p:nvSpPr>
            <p:spPr bwMode="auto">
              <a:xfrm rot="5400000">
                <a:off x="4511675" y="1497806"/>
                <a:ext cx="3343275" cy="3832225"/>
              </a:xfrm>
              <a:prstGeom prst="roundRect">
                <a:avLst>
                  <a:gd name="adj" fmla="val 16667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rgbClr val="CC99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333"/>
              </a:p>
            </p:txBody>
          </p:sp>
          <p:sp>
            <p:nvSpPr>
              <p:cNvPr id="8212" name="Line 262"/>
              <p:cNvSpPr>
                <a:spLocks noChangeShapeType="1"/>
              </p:cNvSpPr>
              <p:nvPr/>
            </p:nvSpPr>
            <p:spPr bwMode="auto">
              <a:xfrm rot="5400000">
                <a:off x="6537325" y="2180431"/>
                <a:ext cx="0" cy="244633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333"/>
              </a:p>
            </p:txBody>
          </p:sp>
          <p:sp>
            <p:nvSpPr>
              <p:cNvPr id="8213" name="Line 263"/>
              <p:cNvSpPr>
                <a:spLocks noChangeShapeType="1"/>
              </p:cNvSpPr>
              <p:nvPr/>
            </p:nvSpPr>
            <p:spPr bwMode="auto">
              <a:xfrm rot="5400000">
                <a:off x="4827587" y="3401219"/>
                <a:ext cx="2705100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333"/>
              </a:p>
            </p:txBody>
          </p:sp>
          <p:grpSp>
            <p:nvGrpSpPr>
              <p:cNvPr id="8214" name="Group 264"/>
              <p:cNvGrpSpPr>
                <a:grpSpLocks/>
              </p:cNvGrpSpPr>
              <p:nvPr/>
            </p:nvGrpSpPr>
            <p:grpSpPr bwMode="auto">
              <a:xfrm rot="5400000">
                <a:off x="5932493" y="1694656"/>
                <a:ext cx="228600" cy="468313"/>
                <a:chOff x="0" y="0"/>
                <a:chExt cx="135" cy="248"/>
              </a:xfrm>
            </p:grpSpPr>
            <p:sp>
              <p:nvSpPr>
                <p:cNvPr id="8282" name="Oval 265"/>
                <p:cNvSpPr>
                  <a:spLocks noChangeArrowheads="1"/>
                </p:cNvSpPr>
                <p:nvPr/>
              </p:nvSpPr>
              <p:spPr bwMode="auto">
                <a:xfrm>
                  <a:off x="20" y="0"/>
                  <a:ext cx="115" cy="12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3300"/>
                    </a:gs>
                    <a:gs pos="100000">
                      <a:srgbClr val="FFFF00"/>
                    </a:gs>
                  </a:gsLst>
                  <a:path path="shape">
                    <a:fillToRect l="50000" t="50000" r="50000" b="50000"/>
                  </a:path>
                </a:gradFill>
                <a:ln w="2857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333"/>
                </a:p>
              </p:txBody>
            </p:sp>
            <p:sp>
              <p:nvSpPr>
                <p:cNvPr id="8283" name="WordArt 266"/>
                <p:cNvSpPr>
                  <a:spLocks noChangeArrowheads="1" noChangeShapeType="1"/>
                </p:cNvSpPr>
                <p:nvPr/>
              </p:nvSpPr>
              <p:spPr bwMode="auto">
                <a:xfrm>
                  <a:off x="0" y="142"/>
                  <a:ext cx="123" cy="10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278"/>
                    </a:avLst>
                  </a:prstTxWarp>
                </a:bodyPr>
                <a:lstStyle/>
                <a:p>
                  <a:pPr algn="ctr"/>
                  <a:r>
                    <a:rPr lang="en-US" altLang="zh-CN" sz="3000" i="1" kern="10">
                      <a:ln w="9525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  <a:solidFill>
                        <a:srgbClr val="FF6600"/>
                      </a:solidFill>
                      <a:cs typeface="Times New Roman" panose="02020603050405020304" pitchFamily="18" charset="0"/>
                    </a:rPr>
                    <a:t>s</a:t>
                  </a:r>
                  <a:endParaRPr lang="zh-CN" altLang="en-US" sz="3000" i="1" kern="10">
                    <a:ln w="9525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solidFill>
                      <a:srgbClr val="FF6600"/>
                    </a:solidFill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215" name="Rectangle 267" descr="深色上对角线"/>
              <p:cNvSpPr>
                <a:spLocks noChangeArrowheads="1"/>
              </p:cNvSpPr>
              <p:nvPr/>
            </p:nvSpPr>
            <p:spPr bwMode="auto">
              <a:xfrm rot="5400000">
                <a:off x="7467600" y="3309144"/>
                <a:ext cx="812800" cy="163513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333"/>
              </a:p>
            </p:txBody>
          </p:sp>
          <p:sp>
            <p:nvSpPr>
              <p:cNvPr id="8216" name="Line 268"/>
              <p:cNvSpPr>
                <a:spLocks noChangeShapeType="1"/>
              </p:cNvSpPr>
              <p:nvPr/>
            </p:nvSpPr>
            <p:spPr bwMode="auto">
              <a:xfrm rot="5400000" flipV="1">
                <a:off x="7400925" y="3386931"/>
                <a:ext cx="814388" cy="15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333"/>
              </a:p>
            </p:txBody>
          </p:sp>
          <p:sp>
            <p:nvSpPr>
              <p:cNvPr id="8217" name="Rectangle 269" descr="深色上对角线"/>
              <p:cNvSpPr>
                <a:spLocks noChangeArrowheads="1"/>
              </p:cNvSpPr>
              <p:nvPr/>
            </p:nvSpPr>
            <p:spPr bwMode="auto">
              <a:xfrm rot="10800000">
                <a:off x="5683250" y="4771231"/>
                <a:ext cx="920750" cy="163513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333"/>
              </a:p>
            </p:txBody>
          </p:sp>
          <p:sp>
            <p:nvSpPr>
              <p:cNvPr id="8218" name="Line 270"/>
              <p:cNvSpPr>
                <a:spLocks noChangeShapeType="1"/>
              </p:cNvSpPr>
              <p:nvPr/>
            </p:nvSpPr>
            <p:spPr bwMode="auto">
              <a:xfrm rot="10800000">
                <a:off x="5683250" y="4779169"/>
                <a:ext cx="9207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333"/>
              </a:p>
            </p:txBody>
          </p:sp>
          <p:sp>
            <p:nvSpPr>
              <p:cNvPr id="8219" name="Text Box 271"/>
              <p:cNvSpPr txBox="1">
                <a:spLocks noChangeArrowheads="1"/>
              </p:cNvSpPr>
              <p:nvPr/>
            </p:nvSpPr>
            <p:spPr bwMode="auto">
              <a:xfrm rot="5400000">
                <a:off x="4791818" y="2072867"/>
                <a:ext cx="830283" cy="438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667">
                    <a:solidFill>
                      <a:srgbClr val="CC99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底盘</a:t>
                </a:r>
              </a:p>
            </p:txBody>
          </p:sp>
          <p:sp>
            <p:nvSpPr>
              <p:cNvPr id="8220" name="Text Box 272"/>
              <p:cNvSpPr txBox="1">
                <a:spLocks noChangeArrowheads="1"/>
              </p:cNvSpPr>
              <p:nvPr/>
            </p:nvSpPr>
            <p:spPr bwMode="auto">
              <a:xfrm rot="5400000">
                <a:off x="6488238" y="4642716"/>
                <a:ext cx="601026" cy="438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67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M1</a:t>
                </a:r>
              </a:p>
            </p:txBody>
          </p:sp>
          <p:sp>
            <p:nvSpPr>
              <p:cNvPr id="8221" name="Text Box 273"/>
              <p:cNvSpPr txBox="1">
                <a:spLocks noChangeArrowheads="1"/>
              </p:cNvSpPr>
              <p:nvPr/>
            </p:nvSpPr>
            <p:spPr bwMode="auto">
              <a:xfrm rot="5400000">
                <a:off x="7312304" y="3776806"/>
                <a:ext cx="666085" cy="438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67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M2</a:t>
                </a:r>
              </a:p>
            </p:txBody>
          </p:sp>
          <p:sp>
            <p:nvSpPr>
              <p:cNvPr id="8222" name="Text Box 274"/>
              <p:cNvSpPr txBox="1">
                <a:spLocks noChangeArrowheads="1"/>
              </p:cNvSpPr>
              <p:nvPr/>
            </p:nvSpPr>
            <p:spPr bwMode="auto">
              <a:xfrm rot="5400000">
                <a:off x="5236375" y="2545323"/>
                <a:ext cx="842675" cy="438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667">
                    <a:solidFill>
                      <a:schemeClr val="bg2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玻片</a:t>
                </a:r>
              </a:p>
            </p:txBody>
          </p:sp>
          <p:sp>
            <p:nvSpPr>
              <p:cNvPr id="8223" name="Line 275"/>
              <p:cNvSpPr>
                <a:spLocks noChangeShapeType="1"/>
              </p:cNvSpPr>
              <p:nvPr/>
            </p:nvSpPr>
            <p:spPr bwMode="auto">
              <a:xfrm rot="5400000" flipV="1">
                <a:off x="5734050" y="2956719"/>
                <a:ext cx="765175" cy="855663"/>
              </a:xfrm>
              <a:prstGeom prst="line">
                <a:avLst/>
              </a:prstGeom>
              <a:noFill/>
              <a:ln w="127000">
                <a:solidFill>
                  <a:srgbClr val="B2B2B2">
                    <a:alpha val="50195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333"/>
              </a:p>
            </p:txBody>
          </p:sp>
          <p:grpSp>
            <p:nvGrpSpPr>
              <p:cNvPr id="8224" name="Group 276"/>
              <p:cNvGrpSpPr>
                <a:grpSpLocks/>
              </p:cNvGrpSpPr>
              <p:nvPr/>
            </p:nvGrpSpPr>
            <p:grpSpPr bwMode="auto">
              <a:xfrm rot="5400000">
                <a:off x="4962394" y="3142592"/>
                <a:ext cx="182563" cy="531542"/>
                <a:chOff x="0" y="-15"/>
                <a:chExt cx="167" cy="511"/>
              </a:xfrm>
            </p:grpSpPr>
            <p:sp>
              <p:nvSpPr>
                <p:cNvPr id="818" name="Rectangle 277"/>
                <p:cNvSpPr>
                  <a:spLocks noChangeArrowheads="1"/>
                </p:cNvSpPr>
                <p:nvPr/>
              </p:nvSpPr>
              <p:spPr bwMode="auto">
                <a:xfrm>
                  <a:off x="30" y="392"/>
                  <a:ext cx="105" cy="107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2"/>
                    </a:gs>
                    <a:gs pos="50000">
                      <a:srgbClr val="EAEAEA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333">
                    <a:latin typeface="Arial" charset="0"/>
                  </a:endParaRPr>
                </a:p>
              </p:txBody>
            </p:sp>
            <p:sp>
              <p:nvSpPr>
                <p:cNvPr id="819" name="Rectangle 278"/>
                <p:cNvSpPr>
                  <a:spLocks noChangeArrowheads="1"/>
                </p:cNvSpPr>
                <p:nvPr/>
              </p:nvSpPr>
              <p:spPr bwMode="auto">
                <a:xfrm>
                  <a:off x="19" y="12"/>
                  <a:ext cx="129" cy="406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2"/>
                    </a:gs>
                    <a:gs pos="50000">
                      <a:srgbClr val="EAEAEA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333">
                    <a:latin typeface="Arial" charset="0"/>
                  </a:endParaRPr>
                </a:p>
              </p:txBody>
            </p:sp>
            <p:sp>
              <p:nvSpPr>
                <p:cNvPr id="820" name="Rectangle 279"/>
                <p:cNvSpPr>
                  <a:spLocks noChangeArrowheads="1"/>
                </p:cNvSpPr>
                <p:nvPr/>
              </p:nvSpPr>
              <p:spPr bwMode="auto">
                <a:xfrm>
                  <a:off x="2" y="-12"/>
                  <a:ext cx="164" cy="43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2"/>
                    </a:gs>
                    <a:gs pos="50000">
                      <a:srgbClr val="EAEAEA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333">
                    <a:latin typeface="Arial" charset="0"/>
                  </a:endParaRPr>
                </a:p>
              </p:txBody>
            </p:sp>
            <p:sp>
              <p:nvSpPr>
                <p:cNvPr id="821" name="Rectangle 280"/>
                <p:cNvSpPr>
                  <a:spLocks noChangeArrowheads="1"/>
                </p:cNvSpPr>
                <p:nvPr/>
              </p:nvSpPr>
              <p:spPr bwMode="auto">
                <a:xfrm>
                  <a:off x="30" y="469"/>
                  <a:ext cx="105" cy="26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2"/>
                    </a:gs>
                    <a:gs pos="50000">
                      <a:srgbClr val="EAEAEA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333">
                    <a:latin typeface="Arial" charset="0"/>
                  </a:endParaRPr>
                </a:p>
              </p:txBody>
            </p:sp>
            <p:sp>
              <p:nvSpPr>
                <p:cNvPr id="822" name="Rectangle 281"/>
                <p:cNvSpPr>
                  <a:spLocks noChangeArrowheads="1"/>
                </p:cNvSpPr>
                <p:nvPr/>
              </p:nvSpPr>
              <p:spPr bwMode="auto">
                <a:xfrm>
                  <a:off x="19" y="391"/>
                  <a:ext cx="129" cy="27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2"/>
                    </a:gs>
                    <a:gs pos="50000">
                      <a:srgbClr val="EAEAEA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333">
                    <a:latin typeface="Arial" charset="0"/>
                  </a:endParaRPr>
                </a:p>
              </p:txBody>
            </p:sp>
          </p:grpSp>
          <p:sp>
            <p:nvSpPr>
              <p:cNvPr id="766" name="Rectangle 282"/>
              <p:cNvSpPr>
                <a:spLocks noChangeArrowheads="1"/>
              </p:cNvSpPr>
              <p:nvPr/>
            </p:nvSpPr>
            <p:spPr bwMode="auto">
              <a:xfrm rot="5400000">
                <a:off x="5158520" y="3385529"/>
                <a:ext cx="219963" cy="53225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5000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333">
                  <a:latin typeface="Arial" charset="0"/>
                </a:endParaRPr>
              </a:p>
            </p:txBody>
          </p:sp>
          <p:sp>
            <p:nvSpPr>
              <p:cNvPr id="8226" name="WordArt 283"/>
              <p:cNvSpPr>
                <a:spLocks noChangeArrowheads="1" noChangeShapeType="1"/>
              </p:cNvSpPr>
              <p:nvPr/>
            </p:nvSpPr>
            <p:spPr bwMode="auto">
              <a:xfrm rot="5400000">
                <a:off x="6265862" y="3128169"/>
                <a:ext cx="128588" cy="20796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667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G</a:t>
                </a:r>
                <a:endParaRPr lang="zh-CN" altLang="en-US" sz="667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27" name="Group 296"/>
              <p:cNvGrpSpPr>
                <a:grpSpLocks/>
              </p:cNvGrpSpPr>
              <p:nvPr/>
            </p:nvGrpSpPr>
            <p:grpSpPr bwMode="auto">
              <a:xfrm rot="5400000">
                <a:off x="5699924" y="3059118"/>
                <a:ext cx="1" cy="787400"/>
                <a:chOff x="0" y="0"/>
                <a:chExt cx="1" cy="458"/>
              </a:xfrm>
            </p:grpSpPr>
            <p:sp>
              <p:nvSpPr>
                <p:cNvPr id="8275" name="Line 297"/>
                <p:cNvSpPr>
                  <a:spLocks noChangeShapeType="1"/>
                </p:cNvSpPr>
                <p:nvPr/>
              </p:nvSpPr>
              <p:spPr bwMode="auto">
                <a:xfrm flipH="1">
                  <a:off x="1" y="0"/>
                  <a:ext cx="0" cy="4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333"/>
                </a:p>
              </p:txBody>
            </p:sp>
            <p:sp>
              <p:nvSpPr>
                <p:cNvPr id="8276" name="Line 298"/>
                <p:cNvSpPr>
                  <a:spLocks noChangeShapeType="1"/>
                </p:cNvSpPr>
                <p:nvPr/>
              </p:nvSpPr>
              <p:spPr bwMode="auto">
                <a:xfrm>
                  <a:off x="0" y="196"/>
                  <a:ext cx="0" cy="23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333"/>
                </a:p>
              </p:txBody>
            </p:sp>
          </p:grpSp>
          <p:grpSp>
            <p:nvGrpSpPr>
              <p:cNvPr id="8228" name="Group 299"/>
              <p:cNvGrpSpPr>
                <a:grpSpLocks/>
              </p:cNvGrpSpPr>
              <p:nvPr/>
            </p:nvGrpSpPr>
            <p:grpSpPr bwMode="auto">
              <a:xfrm rot="5400000">
                <a:off x="5711825" y="2956719"/>
                <a:ext cx="4763" cy="811213"/>
                <a:chOff x="0" y="0"/>
                <a:chExt cx="3" cy="472"/>
              </a:xfrm>
            </p:grpSpPr>
            <p:sp>
              <p:nvSpPr>
                <p:cNvPr id="8273" name="Line 300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3" cy="4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333"/>
                </a:p>
              </p:txBody>
            </p:sp>
            <p:sp>
              <p:nvSpPr>
                <p:cNvPr id="8274" name="Line 301"/>
                <p:cNvSpPr>
                  <a:spLocks noChangeShapeType="1"/>
                </p:cNvSpPr>
                <p:nvPr/>
              </p:nvSpPr>
              <p:spPr bwMode="auto">
                <a:xfrm>
                  <a:off x="0" y="118"/>
                  <a:ext cx="0" cy="22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333"/>
                </a:p>
              </p:txBody>
            </p:sp>
          </p:grpSp>
          <p:grpSp>
            <p:nvGrpSpPr>
              <p:cNvPr id="8229" name="Group 302"/>
              <p:cNvGrpSpPr>
                <a:grpSpLocks/>
              </p:cNvGrpSpPr>
              <p:nvPr/>
            </p:nvGrpSpPr>
            <p:grpSpPr bwMode="auto">
              <a:xfrm rot="5400000">
                <a:off x="5461000" y="2758281"/>
                <a:ext cx="1438275" cy="3176"/>
                <a:chOff x="0" y="0"/>
                <a:chExt cx="918" cy="2"/>
              </a:xfrm>
            </p:grpSpPr>
            <p:sp>
              <p:nvSpPr>
                <p:cNvPr id="8271" name="Line 303"/>
                <p:cNvSpPr>
                  <a:spLocks noChangeShapeType="1"/>
                </p:cNvSpPr>
                <p:nvPr/>
              </p:nvSpPr>
              <p:spPr bwMode="auto">
                <a:xfrm>
                  <a:off x="62" y="0"/>
                  <a:ext cx="584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333"/>
                </a:p>
              </p:txBody>
            </p:sp>
            <p:sp>
              <p:nvSpPr>
                <p:cNvPr id="8272" name="Line 304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918" cy="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333"/>
                </a:p>
              </p:txBody>
            </p:sp>
          </p:grpSp>
          <p:sp>
            <p:nvSpPr>
              <p:cNvPr id="8230" name="Line 305"/>
              <p:cNvSpPr>
                <a:spLocks noChangeShapeType="1"/>
              </p:cNvSpPr>
              <p:nvPr/>
            </p:nvSpPr>
            <p:spPr bwMode="auto">
              <a:xfrm rot="5400000" flipH="1" flipV="1">
                <a:off x="5427662" y="4099719"/>
                <a:ext cx="130810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333"/>
              </a:p>
            </p:txBody>
          </p:sp>
          <p:sp>
            <p:nvSpPr>
              <p:cNvPr id="8231" name="Line 306"/>
              <p:cNvSpPr>
                <a:spLocks noChangeShapeType="1"/>
              </p:cNvSpPr>
              <p:nvPr/>
            </p:nvSpPr>
            <p:spPr bwMode="auto">
              <a:xfrm rot="5400000" flipH="1" flipV="1">
                <a:off x="5600700" y="4274344"/>
                <a:ext cx="963613" cy="158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333"/>
              </a:p>
            </p:txBody>
          </p:sp>
          <p:sp>
            <p:nvSpPr>
              <p:cNvPr id="8232" name="Line 307"/>
              <p:cNvSpPr>
                <a:spLocks noChangeShapeType="1"/>
              </p:cNvSpPr>
              <p:nvPr/>
            </p:nvSpPr>
            <p:spPr bwMode="auto">
              <a:xfrm rot="5400000" flipH="1">
                <a:off x="5553075" y="4137819"/>
                <a:ext cx="125253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333"/>
              </a:p>
            </p:txBody>
          </p:sp>
          <p:grpSp>
            <p:nvGrpSpPr>
              <p:cNvPr id="8233" name="Group 308"/>
              <p:cNvGrpSpPr>
                <a:grpSpLocks/>
              </p:cNvGrpSpPr>
              <p:nvPr/>
            </p:nvGrpSpPr>
            <p:grpSpPr bwMode="auto">
              <a:xfrm rot="-5400000">
                <a:off x="6999294" y="3345661"/>
                <a:ext cx="230188" cy="606427"/>
                <a:chOff x="0" y="0"/>
                <a:chExt cx="145" cy="382"/>
              </a:xfrm>
            </p:grpSpPr>
            <p:sp>
              <p:nvSpPr>
                <p:cNvPr id="8268" name="Line 309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15" y="184"/>
                  <a:ext cx="109" cy="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333"/>
                </a:p>
              </p:txBody>
            </p:sp>
            <p:sp>
              <p:nvSpPr>
                <p:cNvPr id="8269" name="WordArt 310"/>
                <p:cNvSpPr>
                  <a:spLocks noChangeArrowheads="1" noChangeShapeType="1"/>
                </p:cNvSpPr>
                <p:nvPr/>
              </p:nvSpPr>
              <p:spPr bwMode="auto">
                <a:xfrm rot="5400000">
                  <a:off x="30" y="-25"/>
                  <a:ext cx="90" cy="14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0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cs typeface="Times New Roman" panose="02020603050405020304" pitchFamily="18" charset="0"/>
                    </a:rPr>
                    <a:t>c</a:t>
                  </a:r>
                  <a:endParaRPr lang="zh-CN" altLang="en-US" sz="30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70" name="WordArt 311"/>
                <p:cNvSpPr>
                  <a:spLocks noChangeArrowheads="1" noChangeShapeType="1"/>
                </p:cNvSpPr>
                <p:nvPr/>
              </p:nvSpPr>
              <p:spPr bwMode="auto">
                <a:xfrm rot="5400000">
                  <a:off x="11" y="252"/>
                  <a:ext cx="119" cy="14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796"/>
                    </a:avLst>
                  </a:prstTxWarp>
                </a:bodyPr>
                <a:lstStyle/>
                <a:p>
                  <a:pPr algn="ctr"/>
                  <a:r>
                    <a:rPr lang="en-US" altLang="zh-CN" sz="3000" i="1" kern="10">
                      <a:ln w="9525">
                        <a:solidFill>
                          <a:srgbClr val="3333FF"/>
                        </a:solidFill>
                        <a:round/>
                        <a:headEnd/>
                        <a:tailEnd/>
                      </a:ln>
                      <a:solidFill>
                        <a:srgbClr val="3333FF"/>
                      </a:solidFill>
                      <a:latin typeface="Book Antiqua" panose="02040602050305030304" pitchFamily="18" charset="0"/>
                    </a:rPr>
                    <a:t>v</a:t>
                  </a:r>
                  <a:endParaRPr lang="zh-CN" altLang="en-US" sz="3000" i="1" kern="10">
                    <a:ln w="9525">
                      <a:solidFill>
                        <a:srgbClr val="3333FF"/>
                      </a:solidFill>
                      <a:round/>
                      <a:headEnd/>
                      <a:tailEnd/>
                    </a:ln>
                    <a:solidFill>
                      <a:srgbClr val="3333FF"/>
                    </a:solidFill>
                    <a:latin typeface="Book Antiqua" panose="02040602050305030304" pitchFamily="18" charset="0"/>
                  </a:endParaRPr>
                </a:p>
              </p:txBody>
            </p:sp>
          </p:grpSp>
          <p:sp>
            <p:nvSpPr>
              <p:cNvPr id="8234" name="Line 312"/>
              <p:cNvSpPr>
                <a:spLocks noChangeShapeType="1"/>
              </p:cNvSpPr>
              <p:nvPr/>
            </p:nvSpPr>
            <p:spPr bwMode="auto">
              <a:xfrm rot="5400000">
                <a:off x="5938837" y="3718719"/>
                <a:ext cx="501650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333"/>
              </a:p>
            </p:txBody>
          </p:sp>
          <p:sp>
            <p:nvSpPr>
              <p:cNvPr id="8235" name="Line 313"/>
              <p:cNvSpPr>
                <a:spLocks noChangeShapeType="1"/>
              </p:cNvSpPr>
              <p:nvPr/>
            </p:nvSpPr>
            <p:spPr bwMode="auto">
              <a:xfrm>
                <a:off x="6099175" y="3363119"/>
                <a:ext cx="16970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333"/>
              </a:p>
            </p:txBody>
          </p:sp>
          <p:sp>
            <p:nvSpPr>
              <p:cNvPr id="8236" name="Line 314"/>
              <p:cNvSpPr>
                <a:spLocks noChangeShapeType="1"/>
              </p:cNvSpPr>
              <p:nvPr/>
            </p:nvSpPr>
            <p:spPr bwMode="auto">
              <a:xfrm flipH="1" flipV="1">
                <a:off x="7016750" y="3352006"/>
                <a:ext cx="777875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333"/>
              </a:p>
            </p:txBody>
          </p:sp>
          <p:grpSp>
            <p:nvGrpSpPr>
              <p:cNvPr id="8237" name="Group 315"/>
              <p:cNvGrpSpPr>
                <a:grpSpLocks/>
              </p:cNvGrpSpPr>
              <p:nvPr/>
            </p:nvGrpSpPr>
            <p:grpSpPr bwMode="auto">
              <a:xfrm>
                <a:off x="6235700" y="3631406"/>
                <a:ext cx="401639" cy="957268"/>
                <a:chOff x="0" y="0"/>
                <a:chExt cx="253" cy="603"/>
              </a:xfrm>
            </p:grpSpPr>
            <p:sp>
              <p:nvSpPr>
                <p:cNvPr id="8261" name="WordArt 316"/>
                <p:cNvSpPr>
                  <a:spLocks noChangeArrowheads="1" noChangeShapeType="1"/>
                </p:cNvSpPr>
                <p:nvPr/>
              </p:nvSpPr>
              <p:spPr bwMode="auto">
                <a:xfrm rot="5400000">
                  <a:off x="146" y="201"/>
                  <a:ext cx="45" cy="9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000" kern="10">
                      <a:ln w="9525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solidFill>
                        <a:srgbClr val="FF0000"/>
                      </a:solidFill>
                      <a:latin typeface="宋体" panose="02010600030101010101" pitchFamily="2" charset="-122"/>
                    </a:rPr>
                    <a:t>2</a:t>
                  </a:r>
                  <a:endParaRPr lang="zh-CN" altLang="en-US" sz="30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8262" name="未知"/>
                <p:cNvSpPr>
                  <a:spLocks/>
                </p:cNvSpPr>
                <p:nvPr/>
              </p:nvSpPr>
              <p:spPr bwMode="auto">
                <a:xfrm rot="5400000">
                  <a:off x="100" y="-100"/>
                  <a:ext cx="54" cy="253"/>
                </a:xfrm>
                <a:custGeom>
                  <a:avLst/>
                  <a:gdLst>
                    <a:gd name="T0" fmla="*/ 0 w 170"/>
                    <a:gd name="T1" fmla="*/ 1 h 452"/>
                    <a:gd name="T2" fmla="*/ 0 w 170"/>
                    <a:gd name="T3" fmla="*/ 1 h 452"/>
                    <a:gd name="T4" fmla="*/ 0 w 170"/>
                    <a:gd name="T5" fmla="*/ 1 h 452"/>
                    <a:gd name="T6" fmla="*/ 0 w 170"/>
                    <a:gd name="T7" fmla="*/ 0 h 45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0"/>
                    <a:gd name="T13" fmla="*/ 0 h 452"/>
                    <a:gd name="T14" fmla="*/ 170 w 170"/>
                    <a:gd name="T15" fmla="*/ 452 h 45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0" h="452">
                      <a:moveTo>
                        <a:pt x="0" y="384"/>
                      </a:moveTo>
                      <a:lnTo>
                        <a:pt x="57" y="260"/>
                      </a:lnTo>
                      <a:lnTo>
                        <a:pt x="170" y="452"/>
                      </a:lnTo>
                      <a:lnTo>
                        <a:pt x="17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333"/>
                </a:p>
              </p:txBody>
            </p:sp>
            <p:sp>
              <p:nvSpPr>
                <p:cNvPr id="8263" name="Line 318"/>
                <p:cNvSpPr>
                  <a:spLocks noChangeShapeType="1"/>
                </p:cNvSpPr>
                <p:nvPr/>
              </p:nvSpPr>
              <p:spPr bwMode="auto">
                <a:xfrm rot="5400000">
                  <a:off x="-32" y="325"/>
                  <a:ext cx="557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333"/>
                </a:p>
              </p:txBody>
            </p:sp>
            <p:sp>
              <p:nvSpPr>
                <p:cNvPr id="8264" name="WordArt 319"/>
                <p:cNvSpPr>
                  <a:spLocks noChangeArrowheads="1" noChangeShapeType="1"/>
                </p:cNvSpPr>
                <p:nvPr/>
              </p:nvSpPr>
              <p:spPr bwMode="auto">
                <a:xfrm rot="5400000">
                  <a:off x="52" y="76"/>
                  <a:ext cx="89" cy="15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0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cs typeface="Times New Roman" panose="02020603050405020304" pitchFamily="18" charset="0"/>
                    </a:rPr>
                    <a:t>c</a:t>
                  </a:r>
                  <a:endParaRPr lang="zh-CN" altLang="en-US" sz="30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65" name="Line 320"/>
                <p:cNvSpPr>
                  <a:spLocks noChangeShapeType="1"/>
                </p:cNvSpPr>
                <p:nvPr/>
              </p:nvSpPr>
              <p:spPr bwMode="auto">
                <a:xfrm rot="5400000">
                  <a:off x="40" y="321"/>
                  <a:ext cx="96" cy="2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333"/>
                </a:p>
              </p:txBody>
            </p:sp>
            <p:sp>
              <p:nvSpPr>
                <p:cNvPr id="8266" name="WordArt 321"/>
                <p:cNvSpPr>
                  <a:spLocks noChangeArrowheads="1" noChangeShapeType="1"/>
                </p:cNvSpPr>
                <p:nvPr/>
              </p:nvSpPr>
              <p:spPr bwMode="auto">
                <a:xfrm rot="5400000">
                  <a:off x="25" y="385"/>
                  <a:ext cx="115" cy="14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796"/>
                    </a:avLst>
                  </a:prstTxWarp>
                </a:bodyPr>
                <a:lstStyle/>
                <a:p>
                  <a:pPr algn="ctr"/>
                  <a:r>
                    <a:rPr lang="en-US" altLang="zh-CN" sz="3000" i="1" kern="10">
                      <a:ln w="9525">
                        <a:solidFill>
                          <a:srgbClr val="3333FF"/>
                        </a:solidFill>
                        <a:round/>
                        <a:headEnd/>
                        <a:tailEnd/>
                      </a:ln>
                      <a:solidFill>
                        <a:srgbClr val="3333FF"/>
                      </a:solidFill>
                      <a:latin typeface="Book Antiqua" panose="02040602050305030304" pitchFamily="18" charset="0"/>
                    </a:rPr>
                    <a:t>v</a:t>
                  </a:r>
                  <a:endParaRPr lang="zh-CN" altLang="en-US" sz="3000" i="1" kern="10">
                    <a:ln w="9525">
                      <a:solidFill>
                        <a:srgbClr val="3333FF"/>
                      </a:solidFill>
                      <a:round/>
                      <a:headEnd/>
                      <a:tailEnd/>
                    </a:ln>
                    <a:solidFill>
                      <a:srgbClr val="3333FF"/>
                    </a:solidFill>
                    <a:latin typeface="Book Antiqua" panose="02040602050305030304" pitchFamily="18" charset="0"/>
                  </a:endParaRPr>
                </a:p>
              </p:txBody>
            </p:sp>
            <p:sp>
              <p:nvSpPr>
                <p:cNvPr id="8267" name="WordArt 322"/>
                <p:cNvSpPr>
                  <a:spLocks noChangeArrowheads="1" noChangeShapeType="1"/>
                </p:cNvSpPr>
                <p:nvPr/>
              </p:nvSpPr>
              <p:spPr bwMode="auto">
                <a:xfrm rot="5400000">
                  <a:off x="148" y="503"/>
                  <a:ext cx="46" cy="9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000" kern="10">
                      <a:ln w="9525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solidFill>
                        <a:srgbClr val="FF0000"/>
                      </a:solidFill>
                      <a:latin typeface="宋体" panose="02010600030101010101" pitchFamily="2" charset="-122"/>
                    </a:rPr>
                    <a:t>2</a:t>
                  </a:r>
                  <a:endParaRPr lang="zh-CN" altLang="en-US" sz="30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8238" name="Line 323"/>
              <p:cNvSpPr>
                <a:spLocks noChangeShapeType="1"/>
              </p:cNvSpPr>
              <p:nvPr/>
            </p:nvSpPr>
            <p:spPr bwMode="auto">
              <a:xfrm rot="10800000" flipH="1">
                <a:off x="6180137" y="3461544"/>
                <a:ext cx="163353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333"/>
              </a:p>
            </p:txBody>
          </p:sp>
          <p:sp>
            <p:nvSpPr>
              <p:cNvPr id="8239" name="Line 324"/>
              <p:cNvSpPr>
                <a:spLocks noChangeShapeType="1"/>
              </p:cNvSpPr>
              <p:nvPr/>
            </p:nvSpPr>
            <p:spPr bwMode="auto">
              <a:xfrm rot="10800000" flipH="1">
                <a:off x="6176962" y="3458369"/>
                <a:ext cx="773113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333"/>
              </a:p>
            </p:txBody>
          </p:sp>
          <p:grpSp>
            <p:nvGrpSpPr>
              <p:cNvPr id="8240" name="Group 325"/>
              <p:cNvGrpSpPr>
                <a:grpSpLocks/>
              </p:cNvGrpSpPr>
              <p:nvPr/>
            </p:nvGrpSpPr>
            <p:grpSpPr bwMode="auto">
              <a:xfrm>
                <a:off x="5605462" y="3636169"/>
                <a:ext cx="400051" cy="960438"/>
                <a:chOff x="-2" y="0"/>
                <a:chExt cx="252" cy="605"/>
              </a:xfrm>
            </p:grpSpPr>
            <p:sp>
              <p:nvSpPr>
                <p:cNvPr id="8254" name="WordArt 326"/>
                <p:cNvSpPr>
                  <a:spLocks noChangeArrowheads="1" noChangeShapeType="1"/>
                </p:cNvSpPr>
                <p:nvPr/>
              </p:nvSpPr>
              <p:spPr bwMode="auto">
                <a:xfrm rot="5400000">
                  <a:off x="145" y="201"/>
                  <a:ext cx="46" cy="9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000" kern="10">
                      <a:ln w="9525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solidFill>
                        <a:srgbClr val="FF0000"/>
                      </a:solidFill>
                      <a:latin typeface="宋体" panose="02010600030101010101" pitchFamily="2" charset="-122"/>
                    </a:rPr>
                    <a:t>2</a:t>
                  </a:r>
                  <a:endParaRPr lang="zh-CN" altLang="en-US" sz="30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8255" name="未知"/>
                <p:cNvSpPr>
                  <a:spLocks/>
                </p:cNvSpPr>
                <p:nvPr/>
              </p:nvSpPr>
              <p:spPr bwMode="auto">
                <a:xfrm rot="5400000">
                  <a:off x="96" y="-98"/>
                  <a:ext cx="55" cy="252"/>
                </a:xfrm>
                <a:custGeom>
                  <a:avLst/>
                  <a:gdLst>
                    <a:gd name="T0" fmla="*/ 0 w 170"/>
                    <a:gd name="T1" fmla="*/ 1 h 452"/>
                    <a:gd name="T2" fmla="*/ 0 w 170"/>
                    <a:gd name="T3" fmla="*/ 1 h 452"/>
                    <a:gd name="T4" fmla="*/ 0 w 170"/>
                    <a:gd name="T5" fmla="*/ 1 h 452"/>
                    <a:gd name="T6" fmla="*/ 0 w 170"/>
                    <a:gd name="T7" fmla="*/ 0 h 45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0"/>
                    <a:gd name="T13" fmla="*/ 0 h 452"/>
                    <a:gd name="T14" fmla="*/ 170 w 170"/>
                    <a:gd name="T15" fmla="*/ 452 h 45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0" h="452">
                      <a:moveTo>
                        <a:pt x="0" y="384"/>
                      </a:moveTo>
                      <a:lnTo>
                        <a:pt x="57" y="260"/>
                      </a:lnTo>
                      <a:lnTo>
                        <a:pt x="170" y="452"/>
                      </a:lnTo>
                      <a:lnTo>
                        <a:pt x="17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333"/>
                </a:p>
              </p:txBody>
            </p:sp>
            <p:sp>
              <p:nvSpPr>
                <p:cNvPr id="8256" name="Line 328"/>
                <p:cNvSpPr>
                  <a:spLocks noChangeShapeType="1"/>
                </p:cNvSpPr>
                <p:nvPr/>
              </p:nvSpPr>
              <p:spPr bwMode="auto">
                <a:xfrm rot="5400000">
                  <a:off x="-32" y="327"/>
                  <a:ext cx="556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333"/>
                </a:p>
              </p:txBody>
            </p:sp>
            <p:sp>
              <p:nvSpPr>
                <p:cNvPr id="8257" name="WordArt 329"/>
                <p:cNvSpPr>
                  <a:spLocks noChangeArrowheads="1" noChangeShapeType="1"/>
                </p:cNvSpPr>
                <p:nvPr/>
              </p:nvSpPr>
              <p:spPr bwMode="auto">
                <a:xfrm rot="5400000">
                  <a:off x="51" y="76"/>
                  <a:ext cx="90" cy="15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0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cs typeface="Times New Roman" panose="02020603050405020304" pitchFamily="18" charset="0"/>
                    </a:rPr>
                    <a:t>c</a:t>
                  </a:r>
                  <a:endParaRPr lang="zh-CN" altLang="en-US" sz="30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58" name="Line 330"/>
                <p:cNvSpPr>
                  <a:spLocks noChangeShapeType="1"/>
                </p:cNvSpPr>
                <p:nvPr/>
              </p:nvSpPr>
              <p:spPr bwMode="auto">
                <a:xfrm rot="5400000">
                  <a:off x="37" y="320"/>
                  <a:ext cx="95" cy="2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333"/>
                </a:p>
              </p:txBody>
            </p:sp>
            <p:sp>
              <p:nvSpPr>
                <p:cNvPr id="8259" name="WordArt 331"/>
                <p:cNvSpPr>
                  <a:spLocks noChangeArrowheads="1" noChangeShapeType="1"/>
                </p:cNvSpPr>
                <p:nvPr/>
              </p:nvSpPr>
              <p:spPr bwMode="auto">
                <a:xfrm rot="5400000">
                  <a:off x="24" y="385"/>
                  <a:ext cx="115" cy="14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796"/>
                    </a:avLst>
                  </a:prstTxWarp>
                </a:bodyPr>
                <a:lstStyle/>
                <a:p>
                  <a:pPr algn="ctr"/>
                  <a:r>
                    <a:rPr lang="en-US" altLang="zh-CN" sz="3000" i="1" kern="10">
                      <a:ln w="9525">
                        <a:solidFill>
                          <a:srgbClr val="3333FF"/>
                        </a:solidFill>
                        <a:round/>
                        <a:headEnd/>
                        <a:tailEnd/>
                      </a:ln>
                      <a:solidFill>
                        <a:srgbClr val="3333FF"/>
                      </a:solidFill>
                      <a:latin typeface="Book Antiqua" panose="02040602050305030304" pitchFamily="18" charset="0"/>
                    </a:rPr>
                    <a:t>v</a:t>
                  </a:r>
                  <a:endParaRPr lang="zh-CN" altLang="en-US" sz="3000" i="1" kern="10">
                    <a:ln w="9525">
                      <a:solidFill>
                        <a:srgbClr val="3333FF"/>
                      </a:solidFill>
                      <a:round/>
                      <a:headEnd/>
                      <a:tailEnd/>
                    </a:ln>
                    <a:solidFill>
                      <a:srgbClr val="3333FF"/>
                    </a:solidFill>
                    <a:latin typeface="Book Antiqua" panose="02040602050305030304" pitchFamily="18" charset="0"/>
                  </a:endParaRPr>
                </a:p>
              </p:txBody>
            </p:sp>
            <p:sp>
              <p:nvSpPr>
                <p:cNvPr id="8260" name="WordArt 332"/>
                <p:cNvSpPr>
                  <a:spLocks noChangeArrowheads="1" noChangeShapeType="1"/>
                </p:cNvSpPr>
                <p:nvPr/>
              </p:nvSpPr>
              <p:spPr bwMode="auto">
                <a:xfrm rot="5400000">
                  <a:off x="147" y="503"/>
                  <a:ext cx="45" cy="9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000" kern="10">
                      <a:ln w="9525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solidFill>
                        <a:srgbClr val="FF0000"/>
                      </a:solidFill>
                      <a:latin typeface="宋体" panose="02010600030101010101" pitchFamily="2" charset="-122"/>
                    </a:rPr>
                    <a:t>2</a:t>
                  </a:r>
                  <a:endParaRPr lang="zh-CN" altLang="en-US" sz="30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241" name="Group 333"/>
              <p:cNvGrpSpPr>
                <a:grpSpLocks/>
              </p:cNvGrpSpPr>
              <p:nvPr/>
            </p:nvGrpSpPr>
            <p:grpSpPr bwMode="auto">
              <a:xfrm rot="5400000">
                <a:off x="3126128" y="3207216"/>
                <a:ext cx="2893992" cy="511825"/>
                <a:chOff x="0" y="-5"/>
                <a:chExt cx="1847" cy="298"/>
              </a:xfrm>
            </p:grpSpPr>
            <p:sp>
              <p:nvSpPr>
                <p:cNvPr id="8247" name="Text Box 334"/>
                <p:cNvSpPr txBox="1">
                  <a:spLocks noChangeArrowheads="1"/>
                </p:cNvSpPr>
                <p:nvPr/>
              </p:nvSpPr>
              <p:spPr bwMode="auto">
                <a:xfrm>
                  <a:off x="0" y="7"/>
                  <a:ext cx="1165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1667">
                      <a:latin typeface="Times New Roman" panose="02020603050405020304" pitchFamily="18" charset="0"/>
                      <a:ea typeface="华文中宋" panose="02010600040101010101" pitchFamily="2" charset="-122"/>
                    </a:rPr>
                    <a:t>观察记录</a:t>
                  </a:r>
                </a:p>
              </p:txBody>
            </p:sp>
            <p:sp>
              <p:nvSpPr>
                <p:cNvPr id="8248" name="Text Box 335"/>
                <p:cNvSpPr txBox="1">
                  <a:spLocks noChangeArrowheads="1"/>
                </p:cNvSpPr>
                <p:nvPr/>
              </p:nvSpPr>
              <p:spPr bwMode="auto">
                <a:xfrm>
                  <a:off x="992" y="-5"/>
                  <a:ext cx="855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1667">
                      <a:latin typeface="Times New Roman" panose="02020603050405020304" pitchFamily="18" charset="0"/>
                      <a:ea typeface="华文中宋" panose="02010600040101010101" pitchFamily="2" charset="-122"/>
                    </a:rPr>
                    <a:t>干涉条纹</a:t>
                  </a:r>
                </a:p>
              </p:txBody>
            </p:sp>
            <p:grpSp>
              <p:nvGrpSpPr>
                <p:cNvPr id="8249" name="Group 336"/>
                <p:cNvGrpSpPr>
                  <a:grpSpLocks/>
                </p:cNvGrpSpPr>
                <p:nvPr/>
              </p:nvGrpSpPr>
              <p:grpSpPr bwMode="auto">
                <a:xfrm>
                  <a:off x="763" y="39"/>
                  <a:ext cx="248" cy="254"/>
                  <a:chOff x="0" y="0"/>
                  <a:chExt cx="293" cy="284"/>
                </a:xfrm>
              </p:grpSpPr>
              <p:sp>
                <p:nvSpPr>
                  <p:cNvPr id="8250" name="Oval 33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93" cy="28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6600"/>
                      </a:gs>
                      <a:gs pos="100000">
                        <a:srgbClr val="762F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2333"/>
                  </a:p>
                </p:txBody>
              </p:sp>
              <p:sp>
                <p:nvSpPr>
                  <p:cNvPr id="8251" name="Rectangle 338"/>
                  <p:cNvSpPr>
                    <a:spLocks noChangeArrowheads="1"/>
                  </p:cNvSpPr>
                  <p:nvPr/>
                </p:nvSpPr>
                <p:spPr bwMode="auto">
                  <a:xfrm>
                    <a:off x="52" y="23"/>
                    <a:ext cx="64" cy="203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760000"/>
                      </a:gs>
                      <a:gs pos="50000">
                        <a:srgbClr val="FF0000"/>
                      </a:gs>
                      <a:gs pos="100000">
                        <a:srgbClr val="760000"/>
                      </a:gs>
                    </a:gsLst>
                    <a:lin ang="108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endParaRPr lang="zh-CN" altLang="en-US" sz="2333"/>
                  </a:p>
                </p:txBody>
              </p:sp>
              <p:sp>
                <p:nvSpPr>
                  <p:cNvPr id="8252" name="Rectangle 339"/>
                  <p:cNvSpPr>
                    <a:spLocks noChangeArrowheads="1"/>
                  </p:cNvSpPr>
                  <p:nvPr/>
                </p:nvSpPr>
                <p:spPr bwMode="auto">
                  <a:xfrm>
                    <a:off x="116" y="23"/>
                    <a:ext cx="64" cy="203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760000"/>
                      </a:gs>
                      <a:gs pos="50000">
                        <a:srgbClr val="FF0000"/>
                      </a:gs>
                      <a:gs pos="100000">
                        <a:srgbClr val="760000"/>
                      </a:gs>
                    </a:gsLst>
                    <a:lin ang="108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2333"/>
                  </a:p>
                </p:txBody>
              </p:sp>
              <p:sp>
                <p:nvSpPr>
                  <p:cNvPr id="8253" name="Rectangle 340"/>
                  <p:cNvSpPr>
                    <a:spLocks noChangeArrowheads="1"/>
                  </p:cNvSpPr>
                  <p:nvPr/>
                </p:nvSpPr>
                <p:spPr bwMode="auto">
                  <a:xfrm>
                    <a:off x="173" y="22"/>
                    <a:ext cx="65" cy="203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760000"/>
                      </a:gs>
                      <a:gs pos="50000">
                        <a:srgbClr val="FF0000"/>
                      </a:gs>
                      <a:gs pos="100000">
                        <a:srgbClr val="760000"/>
                      </a:gs>
                    </a:gsLst>
                    <a:lin ang="108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endParaRPr lang="zh-CN" altLang="en-US" sz="2333"/>
                  </a:p>
                </p:txBody>
              </p:sp>
            </p:grpSp>
          </p:grpSp>
          <p:sp>
            <p:nvSpPr>
              <p:cNvPr id="8242" name="Text Box 341"/>
              <p:cNvSpPr txBox="1">
                <a:spLocks noChangeArrowheads="1"/>
              </p:cNvSpPr>
              <p:nvPr/>
            </p:nvSpPr>
            <p:spPr bwMode="auto">
              <a:xfrm rot="5400000">
                <a:off x="7029935" y="2268821"/>
                <a:ext cx="1330620" cy="438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667">
                    <a:solidFill>
                      <a:srgbClr val="FF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相对速率</a:t>
                </a:r>
              </a:p>
            </p:txBody>
          </p:sp>
          <p:grpSp>
            <p:nvGrpSpPr>
              <p:cNvPr id="8243" name="Group 342"/>
              <p:cNvGrpSpPr>
                <a:grpSpLocks/>
              </p:cNvGrpSpPr>
              <p:nvPr/>
            </p:nvGrpSpPr>
            <p:grpSpPr bwMode="auto">
              <a:xfrm rot="-5400000">
                <a:off x="6999292" y="2826549"/>
                <a:ext cx="228601" cy="622300"/>
                <a:chOff x="0" y="0"/>
                <a:chExt cx="144" cy="392"/>
              </a:xfrm>
            </p:grpSpPr>
            <p:sp>
              <p:nvSpPr>
                <p:cNvPr id="8244" name="WordArt 343"/>
                <p:cNvSpPr>
                  <a:spLocks noChangeArrowheads="1" noChangeShapeType="1"/>
                </p:cNvSpPr>
                <p:nvPr/>
              </p:nvSpPr>
              <p:spPr bwMode="auto">
                <a:xfrm rot="5400000">
                  <a:off x="27" y="-27"/>
                  <a:ext cx="88" cy="14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0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cs typeface="Times New Roman" panose="02020603050405020304" pitchFamily="18" charset="0"/>
                    </a:rPr>
                    <a:t>c</a:t>
                  </a:r>
                  <a:endParaRPr lang="zh-CN" altLang="en-US" sz="30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45" name="WordArt 344"/>
                <p:cNvSpPr>
                  <a:spLocks noChangeArrowheads="1" noChangeShapeType="1"/>
                </p:cNvSpPr>
                <p:nvPr/>
              </p:nvSpPr>
              <p:spPr bwMode="auto">
                <a:xfrm rot="5400000">
                  <a:off x="14" y="262"/>
                  <a:ext cx="116" cy="14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796"/>
                    </a:avLst>
                  </a:prstTxWarp>
                </a:bodyPr>
                <a:lstStyle/>
                <a:p>
                  <a:pPr algn="ctr"/>
                  <a:r>
                    <a:rPr lang="en-US" altLang="zh-CN" sz="3000" i="1" kern="10">
                      <a:ln w="9525">
                        <a:solidFill>
                          <a:srgbClr val="3333FF"/>
                        </a:solidFill>
                        <a:round/>
                        <a:headEnd/>
                        <a:tailEnd/>
                      </a:ln>
                      <a:solidFill>
                        <a:srgbClr val="3333FF"/>
                      </a:solidFill>
                      <a:latin typeface="Book Antiqua" panose="02040602050305030304" pitchFamily="18" charset="0"/>
                    </a:rPr>
                    <a:t>v</a:t>
                  </a:r>
                  <a:endParaRPr lang="zh-CN" altLang="en-US" sz="3000" i="1" kern="10">
                    <a:ln w="9525">
                      <a:solidFill>
                        <a:srgbClr val="3333FF"/>
                      </a:solidFill>
                      <a:round/>
                      <a:headEnd/>
                      <a:tailEnd/>
                    </a:ln>
                    <a:solidFill>
                      <a:srgbClr val="3333FF"/>
                    </a:solidFill>
                    <a:latin typeface="Book Antiqua" panose="02040602050305030304" pitchFamily="18" charset="0"/>
                  </a:endParaRPr>
                </a:p>
              </p:txBody>
            </p:sp>
            <p:sp>
              <p:nvSpPr>
                <p:cNvPr id="8246" name="WordArt 345"/>
                <p:cNvSpPr>
                  <a:spLocks noChangeArrowheads="1" noChangeShapeType="1"/>
                </p:cNvSpPr>
                <p:nvPr/>
              </p:nvSpPr>
              <p:spPr bwMode="auto">
                <a:xfrm rot="5400000">
                  <a:off x="10" y="122"/>
                  <a:ext cx="109" cy="12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000" kern="10">
                      <a:ln w="28575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solidFill>
                        <a:srgbClr val="FF0000"/>
                      </a:solidFill>
                      <a:latin typeface="宋体" panose="02010600030101010101" pitchFamily="2" charset="-122"/>
                    </a:rPr>
                    <a:t>+</a:t>
                  </a:r>
                  <a:endParaRPr lang="zh-CN" altLang="en-US" sz="3000" kern="10">
                    <a:ln w="2857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8210" name="Line 275"/>
            <p:cNvSpPr>
              <a:spLocks noChangeShapeType="1"/>
            </p:cNvSpPr>
            <p:nvPr/>
          </p:nvSpPr>
          <p:spPr bwMode="auto">
            <a:xfrm rot="5400000" flipV="1">
              <a:off x="5807449" y="3695375"/>
              <a:ext cx="784176" cy="816673"/>
            </a:xfrm>
            <a:prstGeom prst="line">
              <a:avLst/>
            </a:prstGeom>
            <a:noFill/>
            <a:ln w="127000">
              <a:solidFill>
                <a:srgbClr val="B2B2B2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333"/>
            </a:p>
          </p:txBody>
        </p:sp>
      </p:grpSp>
      <p:sp>
        <p:nvSpPr>
          <p:cNvPr id="827" name="Text Box 2"/>
          <p:cNvSpPr txBox="1">
            <a:spLocks noChangeArrowheads="1"/>
          </p:cNvSpPr>
          <p:nvPr/>
        </p:nvSpPr>
        <p:spPr bwMode="auto">
          <a:xfrm>
            <a:off x="1189530" y="3561791"/>
            <a:ext cx="2137124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333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总光程差 </a:t>
            </a:r>
            <a:r>
              <a:rPr lang="en-US" altLang="zh-CN" sz="2333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  </a:t>
            </a:r>
          </a:p>
        </p:txBody>
      </p:sp>
      <p:sp>
        <p:nvSpPr>
          <p:cNvPr id="8207" name="Text Box 18"/>
          <p:cNvSpPr txBox="1">
            <a:spLocks noChangeArrowheads="1"/>
          </p:cNvSpPr>
          <p:nvPr/>
        </p:nvSpPr>
        <p:spPr bwMode="auto">
          <a:xfrm>
            <a:off x="5592348" y="4717673"/>
            <a:ext cx="781844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333" dirty="0">
                <a:latin typeface="黑体" panose="02010609060101010101" pitchFamily="49" charset="-122"/>
                <a:ea typeface="黑体" panose="02010609060101010101" pitchFamily="49" charset="-122"/>
              </a:rPr>
              <a:t>地球</a:t>
            </a:r>
          </a:p>
        </p:txBody>
      </p:sp>
      <p:sp>
        <p:nvSpPr>
          <p:cNvPr id="865" name="Text Box 2"/>
          <p:cNvSpPr txBox="1">
            <a:spLocks noChangeArrowheads="1"/>
          </p:cNvSpPr>
          <p:nvPr/>
        </p:nvSpPr>
        <p:spPr bwMode="auto">
          <a:xfrm>
            <a:off x="1292526" y="3531547"/>
            <a:ext cx="2137124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333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移动条数</a:t>
            </a:r>
            <a:r>
              <a:rPr lang="en-US" altLang="zh-CN" sz="2333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   </a:t>
            </a:r>
          </a:p>
        </p:txBody>
      </p:sp>
      <p:graphicFrame>
        <p:nvGraphicFramePr>
          <p:cNvPr id="866" name="Object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75262485"/>
              </p:ext>
            </p:extLst>
          </p:nvPr>
        </p:nvGraphicFramePr>
        <p:xfrm>
          <a:off x="1214195" y="4216976"/>
          <a:ext cx="2406386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71600" imgH="393480" progId="Equation.DSMT4">
                  <p:embed/>
                </p:oleObj>
              </mc:Choice>
              <mc:Fallback>
                <p:oleObj name="Equation" r:id="rId7" imgW="1371600" imgH="39348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195" y="4216976"/>
                        <a:ext cx="2406386" cy="6905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" name="对象 2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646977"/>
              </p:ext>
            </p:extLst>
          </p:nvPr>
        </p:nvGraphicFramePr>
        <p:xfrm>
          <a:off x="1187708" y="4062679"/>
          <a:ext cx="3200847" cy="806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714320" imgH="431640" progId="Equation.3">
                  <p:embed/>
                </p:oleObj>
              </mc:Choice>
              <mc:Fallback>
                <p:oleObj name="公式" r:id="rId9" imgW="17143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7708" y="4062679"/>
                        <a:ext cx="3200847" cy="8069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" name="对象 2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877541"/>
              </p:ext>
            </p:extLst>
          </p:nvPr>
        </p:nvGraphicFramePr>
        <p:xfrm>
          <a:off x="1228210" y="4044016"/>
          <a:ext cx="2725105" cy="792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485720" imgH="431640" progId="Equation.3">
                  <p:embed/>
                </p:oleObj>
              </mc:Choice>
              <mc:Fallback>
                <p:oleObj name="公式" r:id="rId11" imgW="14857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28210" y="4044016"/>
                        <a:ext cx="2725105" cy="792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749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3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3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86" grpId="0" autoUpdateAnimBg="0"/>
      <p:bldP spid="23686" grpId="1"/>
      <p:bldP spid="827" grpId="0" autoUpdateAnimBg="0"/>
      <p:bldP spid="827" grpId="1"/>
      <p:bldP spid="86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333211"/>
              </p:ext>
            </p:extLst>
          </p:nvPr>
        </p:nvGraphicFramePr>
        <p:xfrm>
          <a:off x="2943217" y="621163"/>
          <a:ext cx="4327335" cy="46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120760" imgH="228600" progId="Equation.3">
                  <p:embed/>
                </p:oleObj>
              </mc:Choice>
              <mc:Fallback>
                <p:oleObj name="公式" r:id="rId2" imgW="2120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217" y="621163"/>
                        <a:ext cx="4327335" cy="468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4"/>
          <p:cNvGrpSpPr>
            <a:grpSpLocks/>
          </p:cNvGrpSpPr>
          <p:nvPr/>
        </p:nvGrpSpPr>
        <p:grpSpPr bwMode="auto">
          <a:xfrm>
            <a:off x="3164417" y="2944496"/>
            <a:ext cx="2476500" cy="451824"/>
            <a:chOff x="0" y="0"/>
            <a:chExt cx="1872" cy="243"/>
          </a:xfrm>
          <a:noFill/>
        </p:grpSpPr>
        <p:sp>
          <p:nvSpPr>
            <p:cNvPr id="26629" name="Text Box 5"/>
            <p:cNvSpPr txBox="1">
              <a:spLocks noChangeArrowheads="1"/>
            </p:cNvSpPr>
            <p:nvPr/>
          </p:nvSpPr>
          <p:spPr bwMode="auto">
            <a:xfrm>
              <a:off x="0" y="0"/>
              <a:ext cx="1872" cy="243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extrusionH="57150" contourW="25400" prstMaterial="matte">
                <a:bevelT w="6350" h="55880" prst="coolSlant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333" spc="42" dirty="0">
                  <a:ln w="11430"/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实验结果：    </a:t>
              </a:r>
            </a:p>
          </p:txBody>
        </p:sp>
        <p:graphicFrame>
          <p:nvGraphicFramePr>
            <p:cNvPr id="9221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1501290"/>
                </p:ext>
              </p:extLst>
            </p:nvPr>
          </p:nvGraphicFramePr>
          <p:xfrm>
            <a:off x="1176" y="31"/>
            <a:ext cx="585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94017" imgH="178117" progId="Equation.DSMT4">
                    <p:embed/>
                  </p:oleObj>
                </mc:Choice>
                <mc:Fallback>
                  <p:oleObj name="Equation" r:id="rId4" imgW="394017" imgH="1781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6" y="31"/>
                          <a:ext cx="585" cy="19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143000" y="3581591"/>
            <a:ext cx="7389440" cy="942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extrusionH="57150" contourW="25400" prstMaterial="matte">
              <a:bevelT w="12700" h="55880" prst="coolSlant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ts val="3500"/>
              </a:lnSpc>
              <a:spcBef>
                <a:spcPct val="50000"/>
              </a:spcBef>
              <a:defRPr/>
            </a:pPr>
            <a:r>
              <a:rPr lang="zh-CN" altLang="en-US" sz="1667" spc="42" dirty="0">
                <a:ln w="11430"/>
                <a:latin typeface="黑体" panose="02010609060101010101" pitchFamily="49" charset="-122"/>
              </a:rPr>
              <a:t>      </a:t>
            </a:r>
            <a:r>
              <a:rPr lang="zh-CN" altLang="en-US" sz="2333" dirty="0">
                <a:latin typeface="黑体" panose="02010609060101010101" pitchFamily="49" charset="-122"/>
              </a:rPr>
              <a:t>经过不同季节、不同时间、不同地点的反复观测，都没有发现预期的条纹移动。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841500" y="1804914"/>
            <a:ext cx="5545667" cy="959115"/>
            <a:chOff x="1" y="-24"/>
            <a:chExt cx="4192" cy="725"/>
          </a:xfrm>
        </p:grpSpPr>
        <p:sp>
          <p:nvSpPr>
            <p:cNvPr id="9230" name="Text Box 9"/>
            <p:cNvSpPr txBox="1">
              <a:spLocks noChangeArrowheads="1"/>
            </p:cNvSpPr>
            <p:nvPr/>
          </p:nvSpPr>
          <p:spPr bwMode="auto">
            <a:xfrm>
              <a:off x="1" y="-24"/>
              <a:ext cx="1500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333" dirty="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理论计算：  </a:t>
              </a:r>
            </a:p>
          </p:txBody>
        </p:sp>
        <p:grpSp>
          <p:nvGrpSpPr>
            <p:cNvPr id="9231" name="Group 10"/>
            <p:cNvGrpSpPr>
              <a:grpSpLocks/>
            </p:cNvGrpSpPr>
            <p:nvPr/>
          </p:nvGrpSpPr>
          <p:grpSpPr bwMode="auto">
            <a:xfrm>
              <a:off x="541" y="360"/>
              <a:ext cx="3652" cy="341"/>
              <a:chOff x="84" y="0"/>
              <a:chExt cx="3652" cy="341"/>
            </a:xfrm>
          </p:grpSpPr>
          <p:sp>
            <p:nvSpPr>
              <p:cNvPr id="9232" name="Text Box 11"/>
              <p:cNvSpPr txBox="1">
                <a:spLocks noChangeArrowheads="1"/>
              </p:cNvSpPr>
              <p:nvPr/>
            </p:nvSpPr>
            <p:spPr bwMode="auto">
              <a:xfrm>
                <a:off x="1048" y="0"/>
                <a:ext cx="2688" cy="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333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仪器可测量精度</a:t>
                </a:r>
                <a:r>
                  <a:rPr lang="en-US" altLang="zh-CN" sz="2333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:0.01</a:t>
                </a:r>
                <a:r>
                  <a:rPr lang="zh-CN" altLang="en-US" sz="2333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条 </a:t>
                </a:r>
                <a:endPara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33" name="Group 12"/>
              <p:cNvGrpSpPr>
                <a:grpSpLocks/>
              </p:cNvGrpSpPr>
              <p:nvPr/>
            </p:nvGrpSpPr>
            <p:grpSpPr bwMode="auto">
              <a:xfrm>
                <a:off x="84" y="0"/>
                <a:ext cx="1216" cy="341"/>
                <a:chOff x="84" y="0"/>
                <a:chExt cx="1216" cy="341"/>
              </a:xfrm>
            </p:grpSpPr>
            <p:graphicFrame>
              <p:nvGraphicFramePr>
                <p:cNvPr id="9220" name="Object 1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70082551"/>
                    </p:ext>
                  </p:extLst>
                </p:nvPr>
              </p:nvGraphicFramePr>
              <p:xfrm>
                <a:off x="84" y="52"/>
                <a:ext cx="701" cy="26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6" imgW="507876" imgH="177963" progId="Equation.3">
                        <p:embed/>
                      </p:oleObj>
                    </mc:Choice>
                    <mc:Fallback>
                      <p:oleObj r:id="rId6" imgW="507876" imgH="177963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4" y="52"/>
                              <a:ext cx="701" cy="2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23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707" y="0"/>
                  <a:ext cx="593" cy="3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333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条，</a:t>
                  </a:r>
                </a:p>
              </p:txBody>
            </p:sp>
          </p:grpSp>
        </p:grpSp>
      </p:grpSp>
      <p:sp>
        <p:nvSpPr>
          <p:cNvPr id="9225" name="Text Box 17"/>
          <p:cNvSpPr txBox="1">
            <a:spLocks noChangeArrowheads="1"/>
          </p:cNvSpPr>
          <p:nvPr/>
        </p:nvSpPr>
        <p:spPr bwMode="auto">
          <a:xfrm>
            <a:off x="1397000" y="610320"/>
            <a:ext cx="1834156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333" dirty="0">
                <a:latin typeface="黑体" panose="02010609060101010101" pitchFamily="49" charset="-122"/>
                <a:ea typeface="黑体" panose="02010609060101010101" pitchFamily="49" charset="-122"/>
              </a:rPr>
              <a:t>代入数据： </a:t>
            </a:r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2136407" y="4626260"/>
            <a:ext cx="6096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extrusionH="57150" contourW="25400" prstMaterial="matte">
              <a:bevelT w="12700" h="55880" prst="coolSlant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285739" indent="-285739">
              <a:spcBef>
                <a:spcPct val="50000"/>
              </a:spcBef>
              <a:defRPr/>
            </a:pPr>
            <a:r>
              <a:rPr lang="zh-CN" altLang="en-US" sz="2333" spc="42" dirty="0">
                <a:ln w="11430"/>
                <a:solidFill>
                  <a:srgbClr val="FF0000"/>
                </a:solidFill>
                <a:latin typeface="黑体" panose="02010609060101010101" pitchFamily="49" charset="-122"/>
              </a:rPr>
              <a:t>结论：</a:t>
            </a:r>
            <a:r>
              <a:rPr lang="zh-CN" altLang="en-US" sz="2333" spc="42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黑体" panose="02010609060101010101" pitchFamily="49" charset="-122"/>
              </a:rPr>
              <a:t>以太找不到</a:t>
            </a:r>
            <a:r>
              <a:rPr lang="en-US" altLang="zh-CN" sz="2333" spc="42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黑体" panose="02010609060101010101" pitchFamily="49" charset="-122"/>
              </a:rPr>
              <a:t>,</a:t>
            </a:r>
            <a:r>
              <a:rPr lang="zh-CN" altLang="en-US" sz="2333" spc="42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黑体" panose="02010609060101010101" pitchFamily="49" charset="-122"/>
              </a:rPr>
              <a:t>以太不存在！</a:t>
            </a:r>
            <a:endParaRPr lang="en-US" altLang="zh-CN" sz="2333" spc="42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latin typeface="黑体" panose="02010609060101010101" pitchFamily="49" charset="-122"/>
            </a:endParaRPr>
          </a:p>
        </p:txBody>
      </p:sp>
      <p:grpSp>
        <p:nvGrpSpPr>
          <p:cNvPr id="9227" name="Group 24"/>
          <p:cNvGrpSpPr>
            <a:grpSpLocks/>
          </p:cNvGrpSpPr>
          <p:nvPr/>
        </p:nvGrpSpPr>
        <p:grpSpPr bwMode="auto">
          <a:xfrm>
            <a:off x="1651000" y="1181823"/>
            <a:ext cx="6332801" cy="451116"/>
            <a:chOff x="816" y="973"/>
            <a:chExt cx="4787" cy="341"/>
          </a:xfrm>
        </p:grpSpPr>
        <p:sp>
          <p:nvSpPr>
            <p:cNvPr id="9229" name="Text Box 22"/>
            <p:cNvSpPr txBox="1">
              <a:spLocks noChangeArrowheads="1"/>
            </p:cNvSpPr>
            <p:nvPr/>
          </p:nvSpPr>
          <p:spPr bwMode="auto">
            <a:xfrm>
              <a:off x="816" y="973"/>
              <a:ext cx="4787" cy="341"/>
            </a:xfrm>
            <a:prstGeom prst="rect">
              <a:avLst/>
            </a:prstGeom>
            <a:noFill/>
            <a:ln>
              <a:noFill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333" dirty="0">
                  <a:latin typeface="黑体" panose="02010609060101010101" pitchFamily="49" charset="-122"/>
                  <a:ea typeface="黑体" panose="02010609060101010101" pitchFamily="49" charset="-122"/>
                </a:rPr>
                <a:t>（光源为纳光灯， 取地球绕太阳公转速度） </a:t>
              </a:r>
            </a:p>
          </p:txBody>
        </p:sp>
        <p:graphicFrame>
          <p:nvGraphicFramePr>
            <p:cNvPr id="9219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5717569"/>
                </p:ext>
              </p:extLst>
            </p:nvPr>
          </p:nvGraphicFramePr>
          <p:xfrm>
            <a:off x="2589" y="1048"/>
            <a:ext cx="21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6720" imgH="139680" progId="Equation.DSMT4">
                    <p:embed/>
                  </p:oleObj>
                </mc:Choice>
                <mc:Fallback>
                  <p:oleObj name="Equation" r:id="rId8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9" y="1048"/>
                          <a:ext cx="219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104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873500" y="1366763"/>
            <a:ext cx="3873500" cy="116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extrusionH="57150" contourW="25400" prstMaterial="matte">
              <a:bevelT w="12700" h="55880" prst="coolSlant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defRPr/>
            </a:pPr>
            <a:r>
              <a:rPr lang="zh-CN" altLang="en-US" sz="2333" spc="42" dirty="0">
                <a:ln w="11430"/>
                <a:latin typeface="黑体" pitchFamily="2" charset="-122"/>
                <a:ea typeface="黑体" pitchFamily="2" charset="-122"/>
              </a:rPr>
              <a:t>    迈克尔逊</a:t>
            </a:r>
            <a:r>
              <a:rPr lang="en-US" altLang="zh-CN" sz="2333" spc="42" dirty="0">
                <a:ln w="11430"/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sz="2333" spc="42" dirty="0">
                <a:ln w="11430"/>
                <a:latin typeface="黑体" pitchFamily="2" charset="-122"/>
                <a:ea typeface="黑体" pitchFamily="2" charset="-122"/>
              </a:rPr>
              <a:t>莫雷实验是漂浮在物理学晴朗天空的一朵乌云。</a:t>
            </a:r>
          </a:p>
        </p:txBody>
      </p:sp>
      <p:grpSp>
        <p:nvGrpSpPr>
          <p:cNvPr id="26627" name="Group 3"/>
          <p:cNvGrpSpPr>
            <a:grpSpLocks noChangeAspect="1"/>
          </p:cNvGrpSpPr>
          <p:nvPr/>
        </p:nvGrpSpPr>
        <p:grpSpPr bwMode="auto">
          <a:xfrm>
            <a:off x="5352087" y="2437453"/>
            <a:ext cx="2340240" cy="2794000"/>
            <a:chOff x="0" y="0"/>
            <a:chExt cx="1769" cy="2362"/>
          </a:xfrm>
        </p:grpSpPr>
        <p:pic>
          <p:nvPicPr>
            <p:cNvPr id="26632" name="Picture 4" descr="j029382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99" cy="1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3" name="Picture 5" descr="j029718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" y="1044"/>
              <a:ext cx="1655" cy="1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629" name="Text Box 9"/>
          <p:cNvSpPr txBox="1">
            <a:spLocks noChangeArrowheads="1"/>
          </p:cNvSpPr>
          <p:nvPr/>
        </p:nvSpPr>
        <p:spPr bwMode="auto">
          <a:xfrm>
            <a:off x="1546238" y="3908086"/>
            <a:ext cx="20986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Kelvin</a:t>
            </a:r>
          </a:p>
          <a:p>
            <a:pPr algn="ctr" eaLnBrk="1" hangingPunct="1"/>
            <a:r>
              <a:rPr lang="zh-CN" altLang="en-US" sz="2000"/>
              <a:t>（</a:t>
            </a:r>
            <a:r>
              <a:rPr lang="en-US" altLang="zh-CN" sz="2000"/>
              <a:t>1824—1907</a:t>
            </a:r>
            <a:r>
              <a:rPr lang="zh-CN" altLang="en-US" sz="2000"/>
              <a:t>）</a:t>
            </a:r>
          </a:p>
        </p:txBody>
      </p:sp>
      <p:sp>
        <p:nvSpPr>
          <p:cNvPr id="27654" name="Text Box 10"/>
          <p:cNvSpPr txBox="1">
            <a:spLocks noChangeArrowheads="1"/>
          </p:cNvSpPr>
          <p:nvPr/>
        </p:nvSpPr>
        <p:spPr bwMode="auto">
          <a:xfrm>
            <a:off x="4031940" y="817274"/>
            <a:ext cx="3108030" cy="45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extrusionH="57150" contourW="25400" prstMaterial="matte">
              <a:bevelT w="12700" h="55880" prst="coolSlant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2333" spc="42" dirty="0">
                <a:ln w="11430"/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开尔文</a:t>
            </a:r>
            <a:r>
              <a:rPr lang="en-US" altLang="zh-CN" sz="2333" spc="42" dirty="0">
                <a:ln w="11430"/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: </a:t>
            </a:r>
            <a:r>
              <a:rPr lang="zh-CN" altLang="en-US" sz="2333" spc="42" dirty="0">
                <a:ln w="11430"/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333" spc="42" dirty="0">
                <a:ln w="11430"/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1900</a:t>
            </a:r>
            <a:r>
              <a:rPr lang="zh-CN" altLang="en-US" sz="2333" spc="42" dirty="0">
                <a:ln w="11430"/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年） </a:t>
            </a:r>
            <a:endParaRPr lang="en-US" altLang="zh-CN" sz="2333" spc="42" dirty="0">
              <a:ln w="11430"/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0" name="Picture 2" descr="http://news.xinhuanet.com/environment/2008-06/22/xin_01206052208565001313520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1010919"/>
            <a:ext cx="2220247" cy="288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088843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D1349A7-165C-4F3C-9127-5FF87F2451CD}"/>
              </a:ext>
            </a:extLst>
          </p:cNvPr>
          <p:cNvSpPr txBox="1"/>
          <p:nvPr/>
        </p:nvSpPr>
        <p:spPr>
          <a:xfrm>
            <a:off x="1926303" y="1948189"/>
            <a:ext cx="2282997" cy="697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buClr>
                <a:schemeClr val="tx2"/>
              </a:buClr>
            </a:pPr>
            <a:r>
              <a:rPr lang="zh-CN" altLang="en-US" sz="2333" dirty="0">
                <a:solidFill>
                  <a:schemeClr val="tx2"/>
                </a:solidFill>
              </a:rPr>
              <a:t>力学相对性原理</a:t>
            </a:r>
            <a:endParaRPr lang="en-US" altLang="zh-CN" sz="2333" dirty="0">
              <a:solidFill>
                <a:schemeClr val="tx2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C414AF2-06EE-4A31-B303-4505369018B4}"/>
              </a:ext>
            </a:extLst>
          </p:cNvPr>
          <p:cNvSpPr txBox="1"/>
          <p:nvPr/>
        </p:nvSpPr>
        <p:spPr>
          <a:xfrm>
            <a:off x="1601640" y="997294"/>
            <a:ext cx="2882520" cy="697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buClr>
                <a:schemeClr val="tx2"/>
              </a:buClr>
            </a:pPr>
            <a:r>
              <a:rPr lang="zh-CN" altLang="en-US" sz="2333" dirty="0">
                <a:solidFill>
                  <a:schemeClr val="tx2"/>
                </a:solidFill>
              </a:rPr>
              <a:t>麦克斯韦电磁场理论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5FE0F80-3894-4E10-95D0-5AE2DD1AB016}"/>
              </a:ext>
            </a:extLst>
          </p:cNvPr>
          <p:cNvSpPr txBox="1"/>
          <p:nvPr/>
        </p:nvSpPr>
        <p:spPr>
          <a:xfrm>
            <a:off x="1991713" y="2857501"/>
            <a:ext cx="1683474" cy="697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buClr>
                <a:schemeClr val="tx2"/>
              </a:buClr>
            </a:pPr>
            <a:r>
              <a:rPr lang="zh-CN" altLang="en-US" sz="2333" dirty="0">
                <a:solidFill>
                  <a:schemeClr val="tx2"/>
                </a:solidFill>
              </a:rPr>
              <a:t>伽利略变换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163BA3B-0125-40C7-80D7-2CC16D51FE8D}"/>
              </a:ext>
            </a:extLst>
          </p:cNvPr>
          <p:cNvGrpSpPr/>
          <p:nvPr/>
        </p:nvGrpSpPr>
        <p:grpSpPr>
          <a:xfrm>
            <a:off x="4588468" y="1438132"/>
            <a:ext cx="3118129" cy="1020113"/>
            <a:chOff x="4299373" y="1772816"/>
            <a:chExt cx="3741755" cy="1224136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9B57FDB-DE00-48F8-9912-864C05E09E47}"/>
                </a:ext>
              </a:extLst>
            </p:cNvPr>
            <p:cNvSpPr txBox="1"/>
            <p:nvPr/>
          </p:nvSpPr>
          <p:spPr>
            <a:xfrm>
              <a:off x="4705481" y="2078155"/>
              <a:ext cx="3335647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333" dirty="0"/>
                <a:t>光速在各系中相等</a:t>
              </a:r>
              <a:endParaRPr lang="zh-CN" altLang="en-US" sz="2333" i="1" dirty="0"/>
            </a:p>
          </p:txBody>
        </p:sp>
        <p:sp>
          <p:nvSpPr>
            <p:cNvPr id="21" name="右大括号 20">
              <a:extLst>
                <a:ext uri="{FF2B5EF4-FFF2-40B4-BE49-F238E27FC236}">
                  <a16:creationId xmlns:a16="http://schemas.microsoft.com/office/drawing/2014/main" id="{57E14ACC-55F1-4B77-9FE8-74F98294BED7}"/>
                </a:ext>
              </a:extLst>
            </p:cNvPr>
            <p:cNvSpPr/>
            <p:nvPr/>
          </p:nvSpPr>
          <p:spPr bwMode="auto">
            <a:xfrm>
              <a:off x="4299373" y="1772816"/>
              <a:ext cx="301057" cy="1224136"/>
            </a:xfrm>
            <a:prstGeom prst="rightBrac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1" hangingPunct="1"/>
              <a:endParaRPr lang="zh-CN" altLang="en-US" sz="2333">
                <a:ea typeface="黑体" pitchFamily="2" charset="-122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322BDF01-0F8A-4925-9287-630253EE8666}"/>
              </a:ext>
            </a:extLst>
          </p:cNvPr>
          <p:cNvSpPr txBox="1"/>
          <p:nvPr/>
        </p:nvSpPr>
        <p:spPr>
          <a:xfrm>
            <a:off x="4839349" y="3097274"/>
            <a:ext cx="2582758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33" dirty="0"/>
              <a:t>牛顿的经典时空观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793EDF4-9E97-BB02-9048-60012D432607}"/>
              </a:ext>
            </a:extLst>
          </p:cNvPr>
          <p:cNvGrpSpPr/>
          <p:nvPr/>
        </p:nvGrpSpPr>
        <p:grpSpPr>
          <a:xfrm>
            <a:off x="5592113" y="2365768"/>
            <a:ext cx="1010213" cy="455375"/>
            <a:chOff x="5796136" y="2838921"/>
            <a:chExt cx="1212256" cy="546450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382C187-BF8C-41D5-8E33-31DCD9C6F581}"/>
                </a:ext>
              </a:extLst>
            </p:cNvPr>
            <p:cNvSpPr txBox="1"/>
            <p:nvPr/>
          </p:nvSpPr>
          <p:spPr>
            <a:xfrm>
              <a:off x="5796136" y="2838921"/>
              <a:ext cx="1212256" cy="54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333" dirty="0"/>
                <a:t>矛   盾</a:t>
              </a:r>
            </a:p>
          </p:txBody>
        </p:sp>
        <p:sp>
          <p:nvSpPr>
            <p:cNvPr id="23" name="箭头: 下 22">
              <a:extLst>
                <a:ext uri="{FF2B5EF4-FFF2-40B4-BE49-F238E27FC236}">
                  <a16:creationId xmlns:a16="http://schemas.microsoft.com/office/drawing/2014/main" id="{3EF0DB96-3F80-49FA-B8A9-8E2B52A28127}"/>
                </a:ext>
              </a:extLst>
            </p:cNvPr>
            <p:cNvSpPr/>
            <p:nvPr/>
          </p:nvSpPr>
          <p:spPr bwMode="auto">
            <a:xfrm>
              <a:off x="6251378" y="2934311"/>
              <a:ext cx="264838" cy="45106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1" hangingPunct="1"/>
              <a:endParaRPr lang="zh-CN" altLang="en-US" sz="2333"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270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4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u=2398965272,1046902088&amp;fm=15&amp;gp=0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78500" y="2437453"/>
            <a:ext cx="19050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77000"/>
              </a:prstClr>
            </a:outerShdw>
          </a:effectLst>
        </p:spPr>
      </p:pic>
      <p:pic>
        <p:nvPicPr>
          <p:cNvPr id="8" name="图片 7" descr="3ec8c3334a61faaf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6500" y="825500"/>
            <a:ext cx="2423583" cy="2297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76999"/>
              </a:srgbClr>
            </a:outerShdw>
          </a:effectLst>
        </p:spPr>
      </p:pic>
      <p:sp>
        <p:nvSpPr>
          <p:cNvPr id="112644" name="AutoShape 4"/>
          <p:cNvSpPr>
            <a:spLocks noChangeArrowheads="1"/>
          </p:cNvSpPr>
          <p:nvPr/>
        </p:nvSpPr>
        <p:spPr bwMode="auto">
          <a:xfrm>
            <a:off x="1460500" y="3873500"/>
            <a:ext cx="3810000" cy="1333500"/>
          </a:xfrm>
          <a:prstGeom prst="wedgeRoundRectCallout">
            <a:avLst>
              <a:gd name="adj1" fmla="val 78381"/>
              <a:gd name="adj2" fmla="val -38210"/>
              <a:gd name="adj3" fmla="val 16667"/>
            </a:avLst>
          </a:prstGeom>
          <a:solidFill>
            <a:srgbClr val="FFFF4F">
              <a:alpha val="7686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l">
              <a:rot lat="0" lon="0" rev="0"/>
            </a:lightRig>
          </a:scene3d>
          <a:sp3d>
            <a:bevelT w="114300" prst="artDeco"/>
          </a:sp3d>
        </p:spPr>
        <p:txBody>
          <a:bodyPr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2333" spc="42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“我更加钦佩你</a:t>
            </a:r>
            <a:r>
              <a:rPr lang="zh-CN" altLang="en-US" sz="2333" spc="42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。</a:t>
            </a:r>
            <a:r>
              <a:rPr lang="zh-CN" altLang="en-US" sz="2333" spc="42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‘相对论’世上没人能懂，但你已是一个伟人了。”</a:t>
            </a:r>
          </a:p>
        </p:txBody>
      </p:sp>
      <p:sp>
        <p:nvSpPr>
          <p:cNvPr id="112646" name="AutoShape 6"/>
          <p:cNvSpPr>
            <a:spLocks noChangeArrowheads="1"/>
          </p:cNvSpPr>
          <p:nvPr/>
        </p:nvSpPr>
        <p:spPr bwMode="auto">
          <a:xfrm>
            <a:off x="4211960" y="637253"/>
            <a:ext cx="4000500" cy="1333500"/>
          </a:xfrm>
          <a:prstGeom prst="wedgeRoundRectCallout">
            <a:avLst>
              <a:gd name="adj1" fmla="val -76422"/>
              <a:gd name="adj2" fmla="val 48519"/>
              <a:gd name="adj3" fmla="val 16667"/>
            </a:avLst>
          </a:prstGeom>
          <a:solidFill>
            <a:srgbClr val="D4EAE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2333" spc="42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“</a:t>
            </a:r>
            <a:r>
              <a:rPr lang="zh-CN" altLang="en-US" sz="2333" spc="42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你的电影</a:t>
            </a:r>
            <a:r>
              <a:rPr lang="en-US" altLang="zh-CN" sz="2333" spc="42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《</a:t>
            </a:r>
            <a:r>
              <a:rPr lang="zh-CN" altLang="en-US" sz="2333" spc="42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摩登时代</a:t>
            </a:r>
            <a:r>
              <a:rPr lang="en-US" altLang="zh-CN" sz="2333" spc="42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》</a:t>
            </a:r>
            <a:r>
              <a:rPr lang="zh-CN" altLang="en-US" sz="2333" spc="42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，世上人人都能看懂。你会是个伟人的。</a:t>
            </a:r>
            <a:r>
              <a:rPr lang="en-US" altLang="zh-CN" sz="2333" spc="42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811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39" name="Picture 15" descr="m901"/>
          <p:cNvPicPr>
            <a:picLocks noChangeAspect="1" noChangeArrowheads="1"/>
          </p:cNvPicPr>
          <p:nvPr/>
        </p:nvPicPr>
        <p:blipFill>
          <a:blip r:embed="rId3">
            <a:lum bright="6000" contrast="6000"/>
          </a:blip>
          <a:srcRect t="2371" r="73189" b="20305"/>
          <a:stretch>
            <a:fillRect/>
          </a:stretch>
        </p:blipFill>
        <p:spPr bwMode="auto">
          <a:xfrm>
            <a:off x="2189428" y="1752307"/>
            <a:ext cx="1684073" cy="209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52000"/>
              </a:prstClr>
            </a:outerShdw>
          </a:effectLst>
        </p:spPr>
      </p:pic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381500" y="1117307"/>
            <a:ext cx="2667000" cy="1460500"/>
            <a:chOff x="2976" y="2688"/>
            <a:chExt cx="2208" cy="1104"/>
          </a:xfrm>
          <a:solidFill>
            <a:srgbClr val="FFFF00"/>
          </a:solidFill>
        </p:grpSpPr>
        <p:sp>
          <p:nvSpPr>
            <p:cNvPr id="28680" name="AutoShape 16"/>
            <p:cNvSpPr>
              <a:spLocks noChangeArrowheads="1"/>
            </p:cNvSpPr>
            <p:nvPr/>
          </p:nvSpPr>
          <p:spPr bwMode="auto">
            <a:xfrm>
              <a:off x="2976" y="2688"/>
              <a:ext cx="2208" cy="1104"/>
            </a:xfrm>
            <a:prstGeom prst="cloudCallout">
              <a:avLst>
                <a:gd name="adj1" fmla="val -69097"/>
                <a:gd name="adj2" fmla="val 38449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/>
            <a:lstStyle/>
            <a:p>
              <a:pPr algn="ctr">
                <a:defRPr/>
              </a:pPr>
              <a:endParaRPr lang="zh-CN" altLang="en-US" sz="2333">
                <a:latin typeface="Arial" charset="0"/>
              </a:endParaRPr>
            </a:p>
          </p:txBody>
        </p:sp>
        <p:sp>
          <p:nvSpPr>
            <p:cNvPr id="28681" name="Text Box 17"/>
            <p:cNvSpPr txBox="1">
              <a:spLocks noChangeArrowheads="1"/>
            </p:cNvSpPr>
            <p:nvPr/>
          </p:nvSpPr>
          <p:spPr bwMode="auto">
            <a:xfrm>
              <a:off x="3470" y="2918"/>
              <a:ext cx="1330" cy="5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extrusionH="57150" contourW="25400" prstMaterial="matte">
                <a:bevelT w="12700" h="55880" prst="coolSlant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2000" spc="42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itchFamily="2" charset="-122"/>
                  <a:ea typeface="黑体" pitchFamily="2" charset="-122"/>
                </a:rPr>
                <a:t>伽利略变换必须修正</a:t>
              </a:r>
            </a:p>
          </p:txBody>
        </p:sp>
      </p:grp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2012157" y="4165307"/>
            <a:ext cx="2164375" cy="40011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（1879</a:t>
            </a:r>
            <a:r>
              <a:rPr lang="en-US" altLang="zh-CN" sz="2000"/>
              <a:t>─1955</a:t>
            </a:r>
            <a:r>
              <a:rPr lang="zh-CN" altLang="en-US" sz="2000"/>
              <a:t>）  </a:t>
            </a:r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2513542" y="3847807"/>
            <a:ext cx="1144865" cy="40011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Einstein </a:t>
            </a:r>
            <a:endParaRPr lang="zh-CN" altLang="en-US" sz="2333"/>
          </a:p>
        </p:txBody>
      </p:sp>
    </p:spTree>
    <p:extLst>
      <p:ext uri="{BB962C8B-B14F-4D97-AF65-F5344CB8AC3E}">
        <p14:creationId xmlns:p14="http://schemas.microsoft.com/office/powerpoint/2010/main" val="331309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2" grpId="0"/>
      <p:bldP spid="2869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71634" y="397227"/>
            <a:ext cx="6960773" cy="660073"/>
          </a:xfrm>
          <a:prstGeom prst="rect">
            <a:avLst/>
          </a:prstGeom>
          <a:solidFill>
            <a:srgbClr val="CCECFF"/>
          </a:solidFill>
          <a:ln w="57150" cmpd="thickThin">
            <a:solidFill>
              <a:srgbClr val="003399"/>
            </a:solidFill>
            <a:miter lim="800000"/>
            <a:headEnd/>
            <a:tailEnd/>
          </a:ln>
        </p:spPr>
        <p:txBody>
          <a:bodyPr vert="horz" wrap="square" lIns="76200" tIns="38100" rIns="76200" bIns="381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667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§20-2  </a:t>
            </a:r>
            <a:r>
              <a:rPr lang="zh-CN" altLang="en-US" sz="2667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狭义相对论的基本原理 洛仑兹变换</a:t>
            </a:r>
            <a:endParaRPr lang="zh-CN" altLang="en-US" sz="2667" b="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71634" y="1198161"/>
            <a:ext cx="3853427" cy="45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extrusionH="57150" contourW="25400" prstMaterial="matte">
              <a:bevelT w="12700" h="55880" prst="coolSlant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2333" spc="42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一、狭义相对论基本原理  </a:t>
            </a:r>
          </a:p>
        </p:txBody>
      </p:sp>
      <p:pic>
        <p:nvPicPr>
          <p:cNvPr id="7" name="Picture 6" descr="QQ截图20110902150748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763" y="1837387"/>
            <a:ext cx="4571738" cy="3396071"/>
          </a:xfrm>
          <a:noFill/>
          <a:ln w="15875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225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57" y="1837387"/>
            <a:ext cx="2528703" cy="3474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06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125 -0.03819 L 0.34167 -0.1555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58" y="-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5" name="Picture 4" descr="22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914136"/>
            <a:ext cx="1524000" cy="2197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378243" y="1292762"/>
            <a:ext cx="3111500" cy="45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333" dirty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1</a:t>
            </a:r>
            <a:r>
              <a:rPr lang="zh-CN" altLang="en-US" sz="2333" dirty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、相对性原理：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211627" y="662493"/>
            <a:ext cx="3853427" cy="45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extrusionH="57150" contourW="25400" prstMaterial="matte">
              <a:bevelT w="12700" h="55880" prst="coolSlant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2333" spc="42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黑体" pitchFamily="2" charset="-122"/>
                <a:ea typeface="黑体" pitchFamily="2" charset="-122"/>
              </a:rPr>
              <a:t>一、狭义相对论基本原理  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378243" y="1791925"/>
            <a:ext cx="5524500" cy="10852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extrusionH="57150" contourW="25400" prstMaterial="matte">
              <a:bevelT w="12700" h="55880" prst="coolSlant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sz="2333" spc="42" dirty="0">
                <a:ln w="11430"/>
                <a:latin typeface="黑体" pitchFamily="2" charset="-122"/>
                <a:ea typeface="黑体" pitchFamily="2" charset="-122"/>
              </a:rPr>
              <a:t>   物理规律在所有惯性系中都具有</a:t>
            </a:r>
            <a:endParaRPr lang="en-US" altLang="zh-CN" sz="2333" spc="42" dirty="0">
              <a:ln w="11430"/>
              <a:latin typeface="黑体" pitchFamily="2" charset="-122"/>
              <a:ea typeface="黑体" pitchFamily="2" charset="-122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zh-CN" altLang="en-US" sz="2333" spc="42" dirty="0">
                <a:ln w="11430"/>
                <a:latin typeface="黑体" pitchFamily="2" charset="-122"/>
                <a:ea typeface="黑体" pitchFamily="2" charset="-122"/>
              </a:rPr>
              <a:t>相同的形式。 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378243" y="3309313"/>
            <a:ext cx="3302000" cy="45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333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2</a:t>
            </a:r>
            <a:r>
              <a:rPr lang="zh-CN" altLang="en-US" sz="2333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、光速不变原理：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812358" y="4006268"/>
            <a:ext cx="5354770" cy="4513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extrusionH="57150" contourW="25400" prstMaterial="matte">
              <a:bevelT w="12700" h="55880" prst="coolSlant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0" hangingPunct="0">
              <a:defRPr/>
            </a:pPr>
            <a:r>
              <a:rPr lang="zh-CN" altLang="en-US" sz="2333" spc="42" dirty="0">
                <a:ln w="11430"/>
                <a:ea typeface="黑体" pitchFamily="2" charset="-122"/>
                <a:cs typeface="Times New Roman" panose="02020603050405020304" pitchFamily="18" charset="0"/>
              </a:rPr>
              <a:t>在所有惯性系中，真空光速恒为</a:t>
            </a:r>
            <a:r>
              <a:rPr lang="en-US" altLang="zh-CN" sz="2333" i="1" spc="42" dirty="0">
                <a:ln w="11430"/>
                <a:ea typeface="黑体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333" spc="42" dirty="0">
                <a:ln w="11430"/>
                <a:ea typeface="黑体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4425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71893" y="1237320"/>
            <a:ext cx="6540500" cy="43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29" tIns="38365" rIns="76729" bIns="38365">
            <a:spAutoFit/>
            <a:scene3d>
              <a:camera prst="orthographicFront"/>
              <a:lightRig rig="soft" dir="tl">
                <a:rot lat="0" lon="0" rev="0"/>
              </a:lightRig>
            </a:scene3d>
            <a:sp3d extrusionH="57150" contourW="25400" prstMaterial="matte">
              <a:bevelT w="12700" h="55880" prst="coolSlant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defTabSz="634975">
              <a:spcBef>
                <a:spcPct val="50000"/>
              </a:spcBef>
              <a:defRPr/>
            </a:pPr>
            <a:r>
              <a:rPr lang="en-US" altLang="zh-CN" sz="2333" spc="42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黑体" pitchFamily="2" charset="-122"/>
                <a:ea typeface="黑体" pitchFamily="2" charset="-122"/>
              </a:rPr>
              <a:t>(1) </a:t>
            </a:r>
            <a:r>
              <a:rPr lang="zh-CN" altLang="en-US" sz="2333" spc="42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黑体" pitchFamily="2" charset="-122"/>
                <a:ea typeface="黑体" pitchFamily="2" charset="-122"/>
              </a:rPr>
              <a:t>狭义相对性原理是力学相对性原理的发展  </a:t>
            </a:r>
          </a:p>
        </p:txBody>
      </p:sp>
      <p:sp>
        <p:nvSpPr>
          <p:cNvPr id="31747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38250" y="499517"/>
            <a:ext cx="1333500" cy="6350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scene3d>
            <a:camera prst="orthographicFront"/>
            <a:lightRig rig="soft" dir="tl">
              <a:rot lat="0" lon="0" rev="0"/>
            </a:lightRig>
          </a:scene3d>
          <a:sp3d>
            <a:bevelT prst="angle"/>
          </a:sp3d>
        </p:spPr>
        <p:txBody>
          <a:bodyPr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zh-CN" altLang="en-US" sz="2333" b="1" spc="42" dirty="0">
                <a:ln w="11430"/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说明： </a:t>
            </a:r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1555700" y="2590295"/>
            <a:ext cx="6604000" cy="451342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extrusionH="57150" contourW="25400" prstMaterial="matte">
              <a:bevelT w="12700" h="55880" prst="coolSlant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defTabSz="634975">
              <a:spcBef>
                <a:spcPct val="50000"/>
              </a:spcBef>
              <a:defRPr/>
            </a:pPr>
            <a:r>
              <a:rPr lang="en-US" altLang="zh-CN" sz="2333" spc="42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黑体" pitchFamily="2" charset="-122"/>
                <a:ea typeface="黑体" pitchFamily="2" charset="-122"/>
              </a:rPr>
              <a:t>(2) </a:t>
            </a:r>
            <a:r>
              <a:rPr lang="zh-CN" altLang="en-US" sz="2333" spc="42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黑体" pitchFamily="2" charset="-122"/>
                <a:ea typeface="黑体" pitchFamily="2" charset="-122"/>
              </a:rPr>
              <a:t>光速</a:t>
            </a:r>
            <a:r>
              <a:rPr lang="zh-CN" altLang="en-US" sz="2333" dirty="0">
                <a:solidFill>
                  <a:srgbClr val="0707E7"/>
                </a:solidFill>
                <a:latin typeface="宋体" panose="02010600030101010101" pitchFamily="2" charset="-122"/>
              </a:rPr>
              <a:t>与方向无关，与光源的运动无关。</a:t>
            </a:r>
            <a:endParaRPr lang="en-US" altLang="zh-CN" sz="2333" spc="42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196413" y="2137420"/>
            <a:ext cx="6096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规律在所有惯性系中都具有相同的形式。  </a:t>
            </a:r>
            <a:endParaRPr lang="zh-CN" altLang="en-US" sz="2000" dirty="0">
              <a:solidFill>
                <a:srgbClr val="1C1C1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2184508" y="1777380"/>
            <a:ext cx="5461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力学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规律在所有惯性系中都具有相同的形式。  </a:t>
            </a:r>
            <a:endParaRPr lang="zh-CN" altLang="en-US" sz="2000" dirty="0">
              <a:solidFill>
                <a:srgbClr val="1C1C1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1589360" y="3776994"/>
            <a:ext cx="6223000" cy="989886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defTabSz="634975">
              <a:spcBef>
                <a:spcPct val="50000"/>
              </a:spcBef>
              <a:defRPr/>
            </a:pPr>
            <a:r>
              <a:rPr lang="en-US" altLang="zh-CN" sz="2333" spc="42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黑体" pitchFamily="2" charset="-122"/>
                <a:ea typeface="黑体" pitchFamily="2" charset="-122"/>
              </a:rPr>
              <a:t>(3) </a:t>
            </a:r>
            <a:r>
              <a:rPr lang="zh-CN" altLang="en-US" sz="2333" spc="42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黑体" pitchFamily="2" charset="-122"/>
                <a:ea typeface="黑体" pitchFamily="2" charset="-122"/>
              </a:rPr>
              <a:t>相对论基本原理很好地解释了迈克尔逊</a:t>
            </a:r>
            <a:r>
              <a:rPr lang="en-US" altLang="zh-CN" sz="2333" spc="42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黑体" pitchFamily="2" charset="-122"/>
                <a:ea typeface="黑体" pitchFamily="2" charset="-122"/>
              </a:rPr>
              <a:t>-  </a:t>
            </a:r>
          </a:p>
          <a:p>
            <a:pPr defTabSz="634975">
              <a:spcBef>
                <a:spcPct val="50000"/>
              </a:spcBef>
              <a:defRPr/>
            </a:pPr>
            <a:r>
              <a:rPr lang="en-US" altLang="zh-CN" sz="2333" spc="42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333" spc="42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黑体" pitchFamily="2" charset="-122"/>
                <a:ea typeface="黑体" pitchFamily="2" charset="-122"/>
              </a:rPr>
              <a:t>莫雷实验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754460" y="3468205"/>
            <a:ext cx="6096000" cy="1323439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所有的惯性系都是等价的，而不存在特殊的绝对静止的参考系，这就否认了以太的存在，所以在迈克尔逊</a:t>
            </a:r>
            <a:r>
              <a:rPr lang="en-US" altLang="zh-CN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莫雷实验中也就不可能发现条纹的移动。而实验的零结果又刚好与光速不变原理相吻合。 </a:t>
            </a:r>
          </a:p>
        </p:txBody>
      </p:sp>
    </p:spTree>
    <p:extLst>
      <p:ext uri="{BB962C8B-B14F-4D97-AF65-F5344CB8AC3E}">
        <p14:creationId xmlns:p14="http://schemas.microsoft.com/office/powerpoint/2010/main" val="366656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 animBg="1"/>
      <p:bldP spid="1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5267" name="Group 3"/>
          <p:cNvGrpSpPr>
            <a:grpSpLocks/>
          </p:cNvGrpSpPr>
          <p:nvPr/>
        </p:nvGrpSpPr>
        <p:grpSpPr bwMode="auto">
          <a:xfrm>
            <a:off x="1871928" y="1297782"/>
            <a:ext cx="4889500" cy="2293937"/>
            <a:chOff x="864" y="1940"/>
            <a:chExt cx="3696" cy="1734"/>
          </a:xfrm>
        </p:grpSpPr>
        <p:grpSp>
          <p:nvGrpSpPr>
            <p:cNvPr id="1675268" name="Group 4"/>
            <p:cNvGrpSpPr>
              <a:grpSpLocks/>
            </p:cNvGrpSpPr>
            <p:nvPr/>
          </p:nvGrpSpPr>
          <p:grpSpPr bwMode="auto">
            <a:xfrm>
              <a:off x="3264" y="1940"/>
              <a:ext cx="384" cy="432"/>
              <a:chOff x="3264" y="1940"/>
              <a:chExt cx="384" cy="432"/>
            </a:xfrm>
          </p:grpSpPr>
          <p:sp>
            <p:nvSpPr>
              <p:cNvPr id="1675269" name="Oval 5"/>
              <p:cNvSpPr>
                <a:spLocks noChangeArrowheads="1"/>
              </p:cNvSpPr>
              <p:nvPr/>
            </p:nvSpPr>
            <p:spPr bwMode="auto">
              <a:xfrm>
                <a:off x="3264" y="2276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FF33CC">
                      <a:gamma/>
                      <a:shade val="76078"/>
                      <a:invGamma/>
                    </a:srgbClr>
                  </a:gs>
                  <a:gs pos="100000">
                    <a:srgbClr val="FF33CC"/>
                  </a:gs>
                </a:gsLst>
                <a:path path="shape">
                  <a:fillToRect l="50000" t="50000" r="50000" b="50000"/>
                </a:path>
              </a:gradFill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1675270" name="Text Box 6"/>
              <p:cNvSpPr txBox="1">
                <a:spLocks noChangeArrowheads="1"/>
              </p:cNvSpPr>
              <p:nvPr/>
            </p:nvSpPr>
            <p:spPr bwMode="auto">
              <a:xfrm>
                <a:off x="3360" y="1940"/>
                <a:ext cx="288" cy="3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667" i="1" dirty="0"/>
                  <a:t>p</a:t>
                </a:r>
              </a:p>
            </p:txBody>
          </p:sp>
        </p:grpSp>
        <p:grpSp>
          <p:nvGrpSpPr>
            <p:cNvPr id="1675271" name="Group 7"/>
            <p:cNvGrpSpPr>
              <a:grpSpLocks/>
            </p:cNvGrpSpPr>
            <p:nvPr/>
          </p:nvGrpSpPr>
          <p:grpSpPr bwMode="auto">
            <a:xfrm>
              <a:off x="864" y="2007"/>
              <a:ext cx="3696" cy="1667"/>
              <a:chOff x="864" y="2007"/>
              <a:chExt cx="3696" cy="1667"/>
            </a:xfrm>
          </p:grpSpPr>
          <p:grpSp>
            <p:nvGrpSpPr>
              <p:cNvPr id="1675272" name="Group 8"/>
              <p:cNvGrpSpPr>
                <a:grpSpLocks/>
              </p:cNvGrpSpPr>
              <p:nvPr/>
            </p:nvGrpSpPr>
            <p:grpSpPr bwMode="auto">
              <a:xfrm>
                <a:off x="1014" y="2391"/>
                <a:ext cx="2682" cy="912"/>
                <a:chOff x="1014" y="2391"/>
                <a:chExt cx="2682" cy="912"/>
              </a:xfrm>
            </p:grpSpPr>
            <p:sp>
              <p:nvSpPr>
                <p:cNvPr id="1675273" name="Line 9"/>
                <p:cNvSpPr>
                  <a:spLocks noChangeShapeType="1"/>
                </p:cNvSpPr>
                <p:nvPr/>
              </p:nvSpPr>
              <p:spPr bwMode="auto">
                <a:xfrm>
                  <a:off x="3318" y="2391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/>
                </a:p>
              </p:txBody>
            </p:sp>
            <p:sp>
              <p:nvSpPr>
                <p:cNvPr id="1675274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1014" y="3303"/>
                  <a:ext cx="230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/>
                </a:p>
              </p:txBody>
            </p:sp>
            <p:sp>
              <p:nvSpPr>
                <p:cNvPr id="1675275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3312" y="2871"/>
                  <a:ext cx="384" cy="4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/>
                </a:p>
              </p:txBody>
            </p:sp>
          </p:grpSp>
          <p:grpSp>
            <p:nvGrpSpPr>
              <p:cNvPr id="1675276" name="Group 12"/>
              <p:cNvGrpSpPr>
                <a:grpSpLocks/>
              </p:cNvGrpSpPr>
              <p:nvPr/>
            </p:nvGrpSpPr>
            <p:grpSpPr bwMode="auto">
              <a:xfrm>
                <a:off x="864" y="2007"/>
                <a:ext cx="3216" cy="1667"/>
                <a:chOff x="864" y="2007"/>
                <a:chExt cx="3216" cy="1667"/>
              </a:xfrm>
            </p:grpSpPr>
            <p:sp>
              <p:nvSpPr>
                <p:cNvPr id="1675277" name="Line 13"/>
                <p:cNvSpPr>
                  <a:spLocks noChangeShapeType="1"/>
                </p:cNvSpPr>
                <p:nvPr/>
              </p:nvSpPr>
              <p:spPr bwMode="auto">
                <a:xfrm>
                  <a:off x="1440" y="2823"/>
                  <a:ext cx="2589" cy="0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/>
                </a:p>
              </p:txBody>
            </p:sp>
            <p:sp>
              <p:nvSpPr>
                <p:cNvPr id="1675278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440" y="2151"/>
                  <a:ext cx="0" cy="672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/>
                </a:p>
              </p:txBody>
            </p:sp>
            <p:sp>
              <p:nvSpPr>
                <p:cNvPr id="1675279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864" y="2823"/>
                  <a:ext cx="576" cy="624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/>
                </a:p>
              </p:txBody>
            </p:sp>
            <p:sp>
              <p:nvSpPr>
                <p:cNvPr id="167528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440" y="2007"/>
                  <a:ext cx="336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667" i="1"/>
                    <a:t>y</a:t>
                  </a:r>
                </a:p>
              </p:txBody>
            </p:sp>
            <p:sp>
              <p:nvSpPr>
                <p:cNvPr id="1675281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911" y="3294"/>
                  <a:ext cx="336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667" i="1"/>
                    <a:t>z</a:t>
                  </a:r>
                </a:p>
              </p:txBody>
            </p:sp>
            <p:sp>
              <p:nvSpPr>
                <p:cNvPr id="167528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138" y="2568"/>
                  <a:ext cx="336" cy="34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333"/>
                    <a:t>O</a:t>
                  </a:r>
                </a:p>
              </p:txBody>
            </p:sp>
            <p:sp>
              <p:nvSpPr>
                <p:cNvPr id="167528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696" y="2795"/>
                  <a:ext cx="384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667" i="1"/>
                    <a:t>x</a:t>
                  </a:r>
                </a:p>
              </p:txBody>
            </p:sp>
          </p:grpSp>
          <p:grpSp>
            <p:nvGrpSpPr>
              <p:cNvPr id="1675284" name="Group 20"/>
              <p:cNvGrpSpPr>
                <a:grpSpLocks/>
              </p:cNvGrpSpPr>
              <p:nvPr/>
            </p:nvGrpSpPr>
            <p:grpSpPr bwMode="auto">
              <a:xfrm>
                <a:off x="1392" y="2007"/>
                <a:ext cx="3168" cy="1667"/>
                <a:chOff x="1392" y="2007"/>
                <a:chExt cx="3168" cy="1667"/>
              </a:xfrm>
            </p:grpSpPr>
            <p:sp>
              <p:nvSpPr>
                <p:cNvPr id="167528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565" y="2487"/>
                  <a:ext cx="624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333"/>
                    <a:t> O</a:t>
                  </a:r>
                  <a:r>
                    <a:rPr lang="en-US" altLang="zh-CN" sz="2667">
                      <a:sym typeface="Symbol" panose="05050102010706020507" pitchFamily="18" charset="2"/>
                    </a:rPr>
                    <a:t></a:t>
                  </a:r>
                </a:p>
              </p:txBody>
            </p:sp>
            <p:sp>
              <p:nvSpPr>
                <p:cNvPr id="167528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888" y="2795"/>
                  <a:ext cx="672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667" i="1"/>
                    <a:t>x</a:t>
                  </a:r>
                  <a:r>
                    <a:rPr lang="en-US" altLang="zh-CN" sz="2667">
                      <a:sym typeface="Symbol" panose="05050102010706020507" pitchFamily="18" charset="2"/>
                    </a:rPr>
                    <a:t></a:t>
                  </a:r>
                </a:p>
              </p:txBody>
            </p:sp>
            <p:sp>
              <p:nvSpPr>
                <p:cNvPr id="167528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016" y="2007"/>
                  <a:ext cx="672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667" i="1"/>
                    <a:t>y</a:t>
                  </a:r>
                  <a:r>
                    <a:rPr lang="en-US" altLang="zh-CN" sz="2667">
                      <a:sym typeface="Symbol" panose="05050102010706020507" pitchFamily="18" charset="2"/>
                    </a:rPr>
                    <a:t></a:t>
                  </a:r>
                </a:p>
              </p:txBody>
            </p:sp>
            <p:sp>
              <p:nvSpPr>
                <p:cNvPr id="167528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440" y="3294"/>
                  <a:ext cx="576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667" i="1"/>
                    <a:t>z</a:t>
                  </a:r>
                  <a:r>
                    <a:rPr lang="en-US" altLang="zh-CN" sz="2667">
                      <a:sym typeface="Symbol" panose="05050102010706020507" pitchFamily="18" charset="2"/>
                    </a:rPr>
                    <a:t></a:t>
                  </a:r>
                </a:p>
              </p:txBody>
            </p:sp>
            <p:sp>
              <p:nvSpPr>
                <p:cNvPr id="1675289" name="Line 25"/>
                <p:cNvSpPr>
                  <a:spLocks noChangeShapeType="1"/>
                </p:cNvSpPr>
                <p:nvPr/>
              </p:nvSpPr>
              <p:spPr bwMode="auto">
                <a:xfrm>
                  <a:off x="2256" y="2487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/>
                </a:p>
              </p:txBody>
            </p:sp>
            <p:graphicFrame>
              <p:nvGraphicFramePr>
                <p:cNvPr id="1675290" name="Object 2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94615159"/>
                    </p:ext>
                  </p:extLst>
                </p:nvPr>
              </p:nvGraphicFramePr>
              <p:xfrm>
                <a:off x="2592" y="2325"/>
                <a:ext cx="285" cy="31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3" imgW="139680" imgH="177480" progId="Equation.3">
                        <p:embed/>
                      </p:oleObj>
                    </mc:Choice>
                    <mc:Fallback>
                      <p:oleObj name="公式" r:id="rId3" imgW="139680" imgH="1774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92" y="2325"/>
                              <a:ext cx="285" cy="31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675291" name="Line 27"/>
                <p:cNvSpPr>
                  <a:spLocks noChangeShapeType="1"/>
                </p:cNvSpPr>
                <p:nvPr/>
              </p:nvSpPr>
              <p:spPr bwMode="auto">
                <a:xfrm>
                  <a:off x="1987" y="2823"/>
                  <a:ext cx="2045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/>
                </a:p>
              </p:txBody>
            </p:sp>
            <p:sp>
              <p:nvSpPr>
                <p:cNvPr id="1675292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1968" y="2151"/>
                  <a:ext cx="0" cy="672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/>
                </a:p>
              </p:txBody>
            </p:sp>
            <p:sp>
              <p:nvSpPr>
                <p:cNvPr id="1675293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1392" y="2823"/>
                  <a:ext cx="576" cy="624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/>
                </a:p>
              </p:txBody>
            </p:sp>
          </p:grpSp>
        </p:grpSp>
      </p:grpSp>
      <p:sp>
        <p:nvSpPr>
          <p:cNvPr id="1675294" name="Text Box 30"/>
          <p:cNvSpPr txBox="1">
            <a:spLocks noChangeArrowheads="1"/>
          </p:cNvSpPr>
          <p:nvPr/>
        </p:nvSpPr>
        <p:spPr bwMode="auto">
          <a:xfrm>
            <a:off x="1571667" y="3877469"/>
            <a:ext cx="2857500" cy="45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333" i="1" dirty="0"/>
              <a:t>S</a:t>
            </a:r>
            <a:r>
              <a:rPr lang="zh-CN" altLang="en-US" sz="2333" dirty="0"/>
              <a:t>系：</a:t>
            </a:r>
            <a:r>
              <a:rPr lang="en-US" altLang="zh-CN" sz="2333" dirty="0"/>
              <a:t>( </a:t>
            </a:r>
            <a:r>
              <a:rPr lang="en-US" altLang="zh-CN" sz="2333" i="1" dirty="0"/>
              <a:t>x</a:t>
            </a:r>
            <a:r>
              <a:rPr lang="en-US" altLang="zh-CN" sz="2333" dirty="0"/>
              <a:t>, </a:t>
            </a:r>
            <a:r>
              <a:rPr lang="en-US" altLang="zh-CN" sz="2333" i="1" dirty="0"/>
              <a:t>y</a:t>
            </a:r>
            <a:r>
              <a:rPr lang="en-US" altLang="zh-CN" sz="2333" dirty="0"/>
              <a:t>, </a:t>
            </a:r>
            <a:r>
              <a:rPr lang="en-US" altLang="zh-CN" sz="2333" i="1" dirty="0"/>
              <a:t>z</a:t>
            </a:r>
            <a:r>
              <a:rPr lang="en-US" altLang="zh-CN" sz="2333" dirty="0"/>
              <a:t>, </a:t>
            </a:r>
            <a:r>
              <a:rPr lang="en-US" altLang="zh-CN" sz="2333" i="1" dirty="0"/>
              <a:t>t </a:t>
            </a:r>
            <a:r>
              <a:rPr lang="en-US" altLang="zh-CN" sz="2333" dirty="0"/>
              <a:t>)</a:t>
            </a:r>
          </a:p>
        </p:txBody>
      </p:sp>
      <p:graphicFrame>
        <p:nvGraphicFramePr>
          <p:cNvPr id="167529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714495"/>
              </p:ext>
            </p:extLst>
          </p:nvPr>
        </p:nvGraphicFramePr>
        <p:xfrm>
          <a:off x="1571667" y="4547003"/>
          <a:ext cx="2460522" cy="400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168200" imgH="215640" progId="Equation.3">
                  <p:embed/>
                </p:oleObj>
              </mc:Choice>
              <mc:Fallback>
                <p:oleObj name="公式" r:id="rId5" imgW="1168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67" y="4547003"/>
                        <a:ext cx="2460522" cy="400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230988" y="573857"/>
            <a:ext cx="2320700" cy="45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extrusionH="57150" contourW="25400" prstMaterial="matte">
              <a:bevelT w="12700" h="55880" prst="coolSlant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2333" spc="42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黑体" pitchFamily="2" charset="-122"/>
                <a:ea typeface="黑体" pitchFamily="2" charset="-122"/>
              </a:rPr>
              <a:t>二、洛伦兹变换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7C405E3-C3F3-4D20-843C-1A5C61118B59}"/>
              </a:ext>
            </a:extLst>
          </p:cNvPr>
          <p:cNvSpPr txBox="1"/>
          <p:nvPr/>
        </p:nvSpPr>
        <p:spPr>
          <a:xfrm>
            <a:off x="4451987" y="3871753"/>
            <a:ext cx="3819368" cy="1101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333" dirty="0"/>
              <a:t>时间和空间是均匀的</a:t>
            </a:r>
            <a:endParaRPr lang="en-US" altLang="zh-CN" sz="2333" dirty="0"/>
          </a:p>
          <a:p>
            <a:pPr>
              <a:lnSpc>
                <a:spcPct val="150000"/>
              </a:lnSpc>
            </a:pPr>
            <a:r>
              <a:rPr lang="zh-CN" altLang="en-US" sz="2333" dirty="0"/>
              <a:t>时空坐标间的变化是线性的</a:t>
            </a:r>
          </a:p>
        </p:txBody>
      </p:sp>
    </p:spTree>
    <p:extLst>
      <p:ext uri="{BB962C8B-B14F-4D97-AF65-F5344CB8AC3E}">
        <p14:creationId xmlns:p14="http://schemas.microsoft.com/office/powerpoint/2010/main" val="160630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75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75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5294" grpId="0" autoUpdateAnimBg="0"/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7315" name="Group 3"/>
          <p:cNvGrpSpPr>
            <a:grpSpLocks/>
          </p:cNvGrpSpPr>
          <p:nvPr/>
        </p:nvGrpSpPr>
        <p:grpSpPr bwMode="auto">
          <a:xfrm>
            <a:off x="1624592" y="1178114"/>
            <a:ext cx="2639218" cy="2012156"/>
            <a:chOff x="567" y="503"/>
            <a:chExt cx="2004" cy="1524"/>
          </a:xfrm>
        </p:grpSpPr>
        <p:graphicFrame>
          <p:nvGraphicFramePr>
            <p:cNvPr id="1677316" name="Object 4"/>
            <p:cNvGraphicFramePr>
              <a:graphicFrameLocks noChangeAspect="1"/>
            </p:cNvGraphicFramePr>
            <p:nvPr/>
          </p:nvGraphicFramePr>
          <p:xfrm>
            <a:off x="776" y="1308"/>
            <a:ext cx="1795" cy="7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965160" imgH="406080" progId="Equation.3">
                    <p:embed/>
                  </p:oleObj>
                </mc:Choice>
                <mc:Fallback>
                  <p:oleObj name="公式" r:id="rId3" imgW="96516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6" y="1308"/>
                          <a:ext cx="1795" cy="7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77317" name="Object 5"/>
            <p:cNvGraphicFramePr>
              <a:graphicFrameLocks noChangeAspect="1"/>
            </p:cNvGraphicFramePr>
            <p:nvPr/>
          </p:nvGraphicFramePr>
          <p:xfrm>
            <a:off x="710" y="503"/>
            <a:ext cx="1627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901440" imgH="203040" progId="Equation.3">
                    <p:embed/>
                  </p:oleObj>
                </mc:Choice>
                <mc:Fallback>
                  <p:oleObj name="公式" r:id="rId5" imgW="9014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0" y="503"/>
                          <a:ext cx="1627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77318" name="Object 6"/>
            <p:cNvGraphicFramePr>
              <a:graphicFrameLocks noChangeAspect="1"/>
            </p:cNvGraphicFramePr>
            <p:nvPr/>
          </p:nvGraphicFramePr>
          <p:xfrm>
            <a:off x="715" y="818"/>
            <a:ext cx="770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431640" imgH="203040" progId="Equation.3">
                    <p:embed/>
                  </p:oleObj>
                </mc:Choice>
                <mc:Fallback>
                  <p:oleObj name="公式" r:id="rId7" imgW="4316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5" y="818"/>
                          <a:ext cx="770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77319" name="Object 7"/>
            <p:cNvGraphicFramePr>
              <a:graphicFrameLocks noChangeAspect="1"/>
            </p:cNvGraphicFramePr>
            <p:nvPr/>
          </p:nvGraphicFramePr>
          <p:xfrm>
            <a:off x="760" y="1163"/>
            <a:ext cx="67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380880" imgH="177480" progId="Equation.3">
                    <p:embed/>
                  </p:oleObj>
                </mc:Choice>
                <mc:Fallback>
                  <p:oleObj name="公式" r:id="rId9" imgW="380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0" y="1163"/>
                          <a:ext cx="678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77320" name="Group 8"/>
            <p:cNvGrpSpPr>
              <a:grpSpLocks/>
            </p:cNvGrpSpPr>
            <p:nvPr/>
          </p:nvGrpSpPr>
          <p:grpSpPr bwMode="auto">
            <a:xfrm>
              <a:off x="567" y="647"/>
              <a:ext cx="144" cy="1104"/>
              <a:chOff x="2880" y="2736"/>
              <a:chExt cx="288" cy="1344"/>
            </a:xfrm>
          </p:grpSpPr>
          <p:sp>
            <p:nvSpPr>
              <p:cNvPr id="1677321" name="Line 9"/>
              <p:cNvSpPr>
                <a:spLocks noChangeShapeType="1"/>
              </p:cNvSpPr>
              <p:nvPr/>
            </p:nvSpPr>
            <p:spPr bwMode="auto">
              <a:xfrm flipH="1">
                <a:off x="2880" y="3360"/>
                <a:ext cx="96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1677322" name="Line 10"/>
              <p:cNvSpPr>
                <a:spLocks noChangeShapeType="1"/>
              </p:cNvSpPr>
              <p:nvPr/>
            </p:nvSpPr>
            <p:spPr bwMode="auto">
              <a:xfrm>
                <a:off x="2880" y="3408"/>
                <a:ext cx="144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1677323" name="Line 11"/>
              <p:cNvSpPr>
                <a:spLocks noChangeShapeType="1"/>
              </p:cNvSpPr>
              <p:nvPr/>
            </p:nvSpPr>
            <p:spPr bwMode="auto">
              <a:xfrm>
                <a:off x="3024" y="2832"/>
                <a:ext cx="0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1677324" name="Line 12"/>
              <p:cNvSpPr>
                <a:spLocks noChangeShapeType="1"/>
              </p:cNvSpPr>
              <p:nvPr/>
            </p:nvSpPr>
            <p:spPr bwMode="auto">
              <a:xfrm>
                <a:off x="3024" y="3504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1677325" name="Line 13"/>
              <p:cNvSpPr>
                <a:spLocks noChangeShapeType="1"/>
              </p:cNvSpPr>
              <p:nvPr/>
            </p:nvSpPr>
            <p:spPr bwMode="auto">
              <a:xfrm flipV="1">
                <a:off x="3024" y="2736"/>
                <a:ext cx="144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1677326" name="Line 14"/>
              <p:cNvSpPr>
                <a:spLocks noChangeShapeType="1"/>
              </p:cNvSpPr>
              <p:nvPr/>
            </p:nvSpPr>
            <p:spPr bwMode="auto">
              <a:xfrm flipV="1">
                <a:off x="2880" y="3312"/>
                <a:ext cx="144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1677327" name="Line 15"/>
              <p:cNvSpPr>
                <a:spLocks noChangeShapeType="1"/>
              </p:cNvSpPr>
              <p:nvPr/>
            </p:nvSpPr>
            <p:spPr bwMode="auto">
              <a:xfrm>
                <a:off x="3024" y="3984"/>
                <a:ext cx="144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</p:grpSp>
      </p:grpSp>
      <p:grpSp>
        <p:nvGrpSpPr>
          <p:cNvPr id="1677328" name="Group 16"/>
          <p:cNvGrpSpPr>
            <a:grpSpLocks/>
          </p:cNvGrpSpPr>
          <p:nvPr/>
        </p:nvGrpSpPr>
        <p:grpSpPr bwMode="auto">
          <a:xfrm>
            <a:off x="4891856" y="1117307"/>
            <a:ext cx="2700073" cy="2034646"/>
            <a:chOff x="2880" y="486"/>
            <a:chExt cx="2105" cy="1578"/>
          </a:xfrm>
        </p:grpSpPr>
        <p:graphicFrame>
          <p:nvGraphicFramePr>
            <p:cNvPr id="1677329" name="Object 17"/>
            <p:cNvGraphicFramePr>
              <a:graphicFrameLocks noChangeAspect="1"/>
            </p:cNvGraphicFramePr>
            <p:nvPr/>
          </p:nvGraphicFramePr>
          <p:xfrm>
            <a:off x="3125" y="1334"/>
            <a:ext cx="1860" cy="7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1002960" imgH="406080" progId="Equation.3">
                    <p:embed/>
                  </p:oleObj>
                </mc:Choice>
                <mc:Fallback>
                  <p:oleObj name="公式" r:id="rId11" imgW="100296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5" y="1334"/>
                          <a:ext cx="1860" cy="7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66FF3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77330" name="Object 18"/>
            <p:cNvGraphicFramePr>
              <a:graphicFrameLocks noChangeAspect="1"/>
            </p:cNvGraphicFramePr>
            <p:nvPr/>
          </p:nvGraphicFramePr>
          <p:xfrm>
            <a:off x="3042" y="486"/>
            <a:ext cx="1788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3" imgW="952200" imgH="203040" progId="Equation.3">
                    <p:embed/>
                  </p:oleObj>
                </mc:Choice>
                <mc:Fallback>
                  <p:oleObj name="公式" r:id="rId13" imgW="9522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2" y="486"/>
                          <a:ext cx="1788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77331" name="Object 19"/>
            <p:cNvGraphicFramePr>
              <a:graphicFrameLocks noChangeAspect="1"/>
            </p:cNvGraphicFramePr>
            <p:nvPr/>
          </p:nvGraphicFramePr>
          <p:xfrm>
            <a:off x="3060" y="816"/>
            <a:ext cx="791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5" imgW="431640" imgH="203040" progId="Equation.3">
                    <p:embed/>
                  </p:oleObj>
                </mc:Choice>
                <mc:Fallback>
                  <p:oleObj name="公式" r:id="rId15" imgW="4316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816"/>
                          <a:ext cx="791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77332" name="Object 20"/>
            <p:cNvGraphicFramePr>
              <a:graphicFrameLocks noChangeAspect="1"/>
            </p:cNvGraphicFramePr>
            <p:nvPr/>
          </p:nvGraphicFramePr>
          <p:xfrm>
            <a:off x="3120" y="1150"/>
            <a:ext cx="672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7" imgW="380880" imgH="177480" progId="Equation.3">
                    <p:embed/>
                  </p:oleObj>
                </mc:Choice>
                <mc:Fallback>
                  <p:oleObj name="公式" r:id="rId17" imgW="380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1150"/>
                          <a:ext cx="672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77333" name="Group 21"/>
            <p:cNvGrpSpPr>
              <a:grpSpLocks/>
            </p:cNvGrpSpPr>
            <p:nvPr/>
          </p:nvGrpSpPr>
          <p:grpSpPr bwMode="auto">
            <a:xfrm>
              <a:off x="2880" y="625"/>
              <a:ext cx="144" cy="1104"/>
              <a:chOff x="2880" y="2736"/>
              <a:chExt cx="288" cy="1344"/>
            </a:xfrm>
          </p:grpSpPr>
          <p:sp>
            <p:nvSpPr>
              <p:cNvPr id="1677334" name="Line 22"/>
              <p:cNvSpPr>
                <a:spLocks noChangeShapeType="1"/>
              </p:cNvSpPr>
              <p:nvPr/>
            </p:nvSpPr>
            <p:spPr bwMode="auto">
              <a:xfrm flipH="1">
                <a:off x="2880" y="3360"/>
                <a:ext cx="96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1677335" name="Line 23"/>
              <p:cNvSpPr>
                <a:spLocks noChangeShapeType="1"/>
              </p:cNvSpPr>
              <p:nvPr/>
            </p:nvSpPr>
            <p:spPr bwMode="auto">
              <a:xfrm>
                <a:off x="2880" y="3408"/>
                <a:ext cx="144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1677336" name="Line 24"/>
              <p:cNvSpPr>
                <a:spLocks noChangeShapeType="1"/>
              </p:cNvSpPr>
              <p:nvPr/>
            </p:nvSpPr>
            <p:spPr bwMode="auto">
              <a:xfrm>
                <a:off x="3024" y="2832"/>
                <a:ext cx="0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1677337" name="Line 25"/>
              <p:cNvSpPr>
                <a:spLocks noChangeShapeType="1"/>
              </p:cNvSpPr>
              <p:nvPr/>
            </p:nvSpPr>
            <p:spPr bwMode="auto">
              <a:xfrm>
                <a:off x="3024" y="3504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1677338" name="Line 26"/>
              <p:cNvSpPr>
                <a:spLocks noChangeShapeType="1"/>
              </p:cNvSpPr>
              <p:nvPr/>
            </p:nvSpPr>
            <p:spPr bwMode="auto">
              <a:xfrm flipV="1">
                <a:off x="3024" y="2736"/>
                <a:ext cx="144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1677339" name="Line 27"/>
              <p:cNvSpPr>
                <a:spLocks noChangeShapeType="1"/>
              </p:cNvSpPr>
              <p:nvPr/>
            </p:nvSpPr>
            <p:spPr bwMode="auto">
              <a:xfrm flipV="1">
                <a:off x="2880" y="3312"/>
                <a:ext cx="144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1677340" name="Line 28"/>
              <p:cNvSpPr>
                <a:spLocks noChangeShapeType="1"/>
              </p:cNvSpPr>
              <p:nvPr/>
            </p:nvSpPr>
            <p:spPr bwMode="auto">
              <a:xfrm>
                <a:off x="3024" y="3984"/>
                <a:ext cx="144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</p:grpSp>
      </p:grpSp>
      <p:graphicFrame>
        <p:nvGraphicFramePr>
          <p:cNvPr id="167734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654362"/>
              </p:ext>
            </p:extLst>
          </p:nvPr>
        </p:nvGraphicFramePr>
        <p:xfrm>
          <a:off x="4181611" y="3097527"/>
          <a:ext cx="1789906" cy="1076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812520" imgH="482400" progId="Equation.3">
                  <p:embed/>
                </p:oleObj>
              </mc:Choice>
              <mc:Fallback>
                <p:oleObj name="公式" r:id="rId19" imgW="8125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1611" y="3097527"/>
                        <a:ext cx="1789906" cy="10768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734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553418"/>
              </p:ext>
            </p:extLst>
          </p:nvPr>
        </p:nvGraphicFramePr>
        <p:xfrm>
          <a:off x="6126435" y="3184839"/>
          <a:ext cx="945886" cy="902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431640" imgH="406080" progId="Equation.3">
                  <p:embed/>
                </p:oleObj>
              </mc:Choice>
              <mc:Fallback>
                <p:oleObj name="公式" r:id="rId21" imgW="4316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435" y="3184839"/>
                        <a:ext cx="945886" cy="9022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7343" name="Text Box 31"/>
          <p:cNvSpPr txBox="1">
            <a:spLocks noChangeArrowheads="1"/>
          </p:cNvSpPr>
          <p:nvPr/>
        </p:nvSpPr>
        <p:spPr bwMode="auto">
          <a:xfrm>
            <a:off x="1326268" y="577247"/>
            <a:ext cx="3525573" cy="45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333" dirty="0">
                <a:solidFill>
                  <a:srgbClr val="FF0000"/>
                </a:solidFill>
              </a:rPr>
              <a:t>1.   </a:t>
            </a:r>
            <a:r>
              <a:rPr lang="zh-CN" altLang="en-US" sz="2333" dirty="0">
                <a:solidFill>
                  <a:srgbClr val="FF0000"/>
                </a:solidFill>
              </a:rPr>
              <a:t>洛伦兹坐标变换</a:t>
            </a:r>
          </a:p>
        </p:txBody>
      </p:sp>
      <p:sp>
        <p:nvSpPr>
          <p:cNvPr id="31" name="Rectangle 9"/>
          <p:cNvSpPr txBox="1">
            <a:spLocks noChangeArrowheads="1"/>
          </p:cNvSpPr>
          <p:nvPr/>
        </p:nvSpPr>
        <p:spPr bwMode="auto">
          <a:xfrm>
            <a:off x="1151620" y="3637587"/>
            <a:ext cx="1333500" cy="6350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scene3d>
            <a:camera prst="orthographicFront"/>
            <a:lightRig rig="soft" dir="tl">
              <a:rot lat="0" lon="0" rev="0"/>
            </a:lightRig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6200" tIns="38100" rIns="76200" bIns="38100" numCol="1" anchor="ctr" anchorCtr="0" compatLnSpc="1">
            <a:prstTxWarp prst="textNoShape">
              <a:avLst/>
            </a:prstTxWarp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333" kern="0" spc="42" dirty="0">
                <a:ln w="11430"/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说明： </a:t>
            </a:r>
          </a:p>
        </p:txBody>
      </p:sp>
      <p:sp>
        <p:nvSpPr>
          <p:cNvPr id="32" name="Text Box 2"/>
          <p:cNvSpPr txBox="1">
            <a:spLocks noChangeArrowheads="1"/>
          </p:cNvSpPr>
          <p:nvPr/>
        </p:nvSpPr>
        <p:spPr bwMode="auto">
          <a:xfrm>
            <a:off x="1151620" y="4357667"/>
            <a:ext cx="7830447" cy="45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333" spc="42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a typeface="黑体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333" spc="42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a typeface="黑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333" spc="42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a typeface="黑体" pitchFamily="2" charset="-122"/>
                <a:cs typeface="Times New Roman" panose="02020603050405020304" pitchFamily="18" charset="0"/>
              </a:rPr>
              <a:t>）时间的测量与坐标有关，与选择的惯性系有关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5507438" y="4879534"/>
            <a:ext cx="1905000" cy="451342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333" dirty="0">
                <a:solidFill>
                  <a:schemeClr val="tx2"/>
                </a:solidFill>
              </a:rPr>
              <a:t>  时空不可分</a:t>
            </a:r>
          </a:p>
        </p:txBody>
      </p:sp>
    </p:spTree>
    <p:extLst>
      <p:ext uri="{BB962C8B-B14F-4D97-AF65-F5344CB8AC3E}">
        <p14:creationId xmlns:p14="http://schemas.microsoft.com/office/powerpoint/2010/main" val="397984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77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7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77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77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77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7343" grpId="0" autoUpdateAnimBg="0"/>
      <p:bldP spid="31" grpId="0"/>
      <p:bldP spid="32" grpId="0" autoUpdateAnimBg="0"/>
      <p:bldP spid="33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694329"/>
              </p:ext>
            </p:extLst>
          </p:nvPr>
        </p:nvGraphicFramePr>
        <p:xfrm>
          <a:off x="1820260" y="1117307"/>
          <a:ext cx="134276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0240" imgH="228600" progId="Equation.DSMT4">
                  <p:embed/>
                </p:oleObj>
              </mc:Choice>
              <mc:Fallback>
                <p:oleObj name="Equation" r:id="rId2" imgW="660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260" y="1117307"/>
                        <a:ext cx="134276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131020" y="637254"/>
            <a:ext cx="4064000" cy="45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333" spc="42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a typeface="黑体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333" spc="42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a typeface="黑体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333" spc="42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a typeface="黑体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333" i="1" spc="42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a typeface="黑体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333" spc="42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a typeface="黑体" pitchFamily="2" charset="-122"/>
                <a:cs typeface="Times New Roman" panose="02020603050405020304" pitchFamily="18" charset="0"/>
              </a:rPr>
              <a:t>为极限速度</a:t>
            </a: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357136"/>
              </p:ext>
            </p:extLst>
          </p:nvPr>
        </p:nvGraphicFramePr>
        <p:xfrm>
          <a:off x="5089187" y="906963"/>
          <a:ext cx="1131094" cy="898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58720" imgH="406080" progId="Equation.3">
                  <p:embed/>
                </p:oleObj>
              </mc:Choice>
              <mc:Fallback>
                <p:oleObj name="公式" r:id="rId4" imgW="5587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187" y="906963"/>
                        <a:ext cx="1131094" cy="8982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154291"/>
              </p:ext>
            </p:extLst>
          </p:nvPr>
        </p:nvGraphicFramePr>
        <p:xfrm>
          <a:off x="6572177" y="1130536"/>
          <a:ext cx="1043781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82400" imgH="164880" progId="Equation.3">
                  <p:embed/>
                </p:oleObj>
              </mc:Choice>
              <mc:Fallback>
                <p:oleObj name="公式" r:id="rId6" imgW="48240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177" y="1130536"/>
                        <a:ext cx="1043781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397467"/>
              </p:ext>
            </p:extLst>
          </p:nvPr>
        </p:nvGraphicFramePr>
        <p:xfrm>
          <a:off x="3124656" y="891089"/>
          <a:ext cx="1956593" cy="923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939600" imgH="406080" progId="Equation.3">
                  <p:embed/>
                </p:oleObj>
              </mc:Choice>
              <mc:Fallback>
                <p:oleObj name="公式" r:id="rId8" imgW="9396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656" y="891089"/>
                        <a:ext cx="1956593" cy="9233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889329"/>
              </p:ext>
            </p:extLst>
          </p:nvPr>
        </p:nvGraphicFramePr>
        <p:xfrm>
          <a:off x="2123226" y="2610089"/>
          <a:ext cx="1100667" cy="326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507960" imgH="139680" progId="Equation.3">
                  <p:embed/>
                </p:oleObj>
              </mc:Choice>
              <mc:Fallback>
                <p:oleObj name="公式" r:id="rId10" imgW="50796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226" y="2610089"/>
                        <a:ext cx="1100667" cy="326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882387" y="3262822"/>
            <a:ext cx="1639094" cy="1463146"/>
            <a:chOff x="3792" y="1495"/>
            <a:chExt cx="1239" cy="1106"/>
          </a:xfrm>
        </p:grpSpPr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3937" y="1495"/>
            <a:ext cx="1094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711000" imgH="177480" progId="Equation.3">
                    <p:embed/>
                  </p:oleObj>
                </mc:Choice>
                <mc:Fallback>
                  <p:oleObj name="公式" r:id="rId12" imgW="71100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7" y="1495"/>
                          <a:ext cx="1094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/>
          </p:nvGraphicFramePr>
          <p:xfrm>
            <a:off x="3938" y="1768"/>
            <a:ext cx="667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431640" imgH="203040" progId="Equation.3">
                    <p:embed/>
                  </p:oleObj>
                </mc:Choice>
                <mc:Fallback>
                  <p:oleObj name="公式" r:id="rId14" imgW="4316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8" y="1768"/>
                          <a:ext cx="667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/>
          </p:nvGraphicFramePr>
          <p:xfrm>
            <a:off x="3996" y="2051"/>
            <a:ext cx="544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380880" imgH="177480" progId="Equation.3">
                    <p:embed/>
                  </p:oleObj>
                </mc:Choice>
                <mc:Fallback>
                  <p:oleObj name="公式" r:id="rId16" imgW="380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6" y="2051"/>
                          <a:ext cx="544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7"/>
            <p:cNvGraphicFramePr>
              <a:graphicFrameLocks noChangeAspect="1"/>
            </p:cNvGraphicFramePr>
            <p:nvPr/>
          </p:nvGraphicFramePr>
          <p:xfrm>
            <a:off x="4004" y="2331"/>
            <a:ext cx="53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355320" imgH="177480" progId="Equation.3">
                    <p:embed/>
                  </p:oleObj>
                </mc:Choice>
                <mc:Fallback>
                  <p:oleObj name="公式" r:id="rId18" imgW="3553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4" y="2331"/>
                          <a:ext cx="536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>
              <a:off x="3792" y="2030"/>
              <a:ext cx="39" cy="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792" y="2061"/>
              <a:ext cx="58" cy="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3850" y="1681"/>
              <a:ext cx="0" cy="3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850" y="2125"/>
              <a:ext cx="0" cy="3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V="1">
              <a:off x="3850" y="1617"/>
              <a:ext cx="58" cy="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V="1">
              <a:off x="3792" y="1998"/>
              <a:ext cx="58" cy="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3850" y="2442"/>
              <a:ext cx="58" cy="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</p:grp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341208"/>
              </p:ext>
            </p:extLst>
          </p:nvPr>
        </p:nvGraphicFramePr>
        <p:xfrm>
          <a:off x="4025012" y="3301186"/>
          <a:ext cx="1565011" cy="875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787320" imgH="406080" progId="Equation.3">
                  <p:embed/>
                </p:oleObj>
              </mc:Choice>
              <mc:Fallback>
                <p:oleObj name="公式" r:id="rId20" imgW="7873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012" y="3301186"/>
                        <a:ext cx="1565011" cy="8757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485253"/>
              </p:ext>
            </p:extLst>
          </p:nvPr>
        </p:nvGraphicFramePr>
        <p:xfrm>
          <a:off x="4289595" y="4098905"/>
          <a:ext cx="1236928" cy="43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622080" imgH="203040" progId="Equation.3">
                  <p:embed/>
                </p:oleObj>
              </mc:Choice>
              <mc:Fallback>
                <p:oleObj name="公式" r:id="rId22" imgW="622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9595" y="4098905"/>
                        <a:ext cx="1236928" cy="437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1841538" y="3298321"/>
            <a:ext cx="2301875" cy="1599406"/>
            <a:chOff x="720" y="1503"/>
            <a:chExt cx="1740" cy="1209"/>
          </a:xfrm>
        </p:grpSpPr>
        <p:graphicFrame>
          <p:nvGraphicFramePr>
            <p:cNvPr id="29" name="Object 28"/>
            <p:cNvGraphicFramePr>
              <a:graphicFrameLocks noChangeAspect="1"/>
            </p:cNvGraphicFramePr>
            <p:nvPr/>
          </p:nvGraphicFramePr>
          <p:xfrm>
            <a:off x="880" y="2141"/>
            <a:ext cx="1580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4" imgW="965160" imgH="406080" progId="Equation.3">
                    <p:embed/>
                  </p:oleObj>
                </mc:Choice>
                <mc:Fallback>
                  <p:oleObj name="公式" r:id="rId24" imgW="96516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0" y="2141"/>
                          <a:ext cx="1580" cy="5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/>
          </p:nvGraphicFramePr>
          <p:xfrm>
            <a:off x="839" y="1503"/>
            <a:ext cx="1432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6" imgW="901440" imgH="203040" progId="Equation.3">
                    <p:embed/>
                  </p:oleObj>
                </mc:Choice>
                <mc:Fallback>
                  <p:oleObj name="公式" r:id="rId26" imgW="9014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1503"/>
                          <a:ext cx="1432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/>
          </p:nvGraphicFramePr>
          <p:xfrm>
            <a:off x="833" y="1753"/>
            <a:ext cx="678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8" imgW="431640" imgH="203040" progId="Equation.3">
                    <p:embed/>
                  </p:oleObj>
                </mc:Choice>
                <mc:Fallback>
                  <p:oleObj name="公式" r:id="rId28" imgW="4316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3" y="1753"/>
                          <a:ext cx="678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/>
          </p:nvGraphicFramePr>
          <p:xfrm>
            <a:off x="861" y="2027"/>
            <a:ext cx="611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0" imgW="380880" imgH="177480" progId="Equation.3">
                    <p:embed/>
                  </p:oleObj>
                </mc:Choice>
                <mc:Fallback>
                  <p:oleObj name="公式" r:id="rId30" imgW="380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1" y="2027"/>
                          <a:ext cx="611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720" y="1617"/>
              <a:ext cx="127" cy="876"/>
              <a:chOff x="2880" y="2736"/>
              <a:chExt cx="288" cy="1344"/>
            </a:xfrm>
          </p:grpSpPr>
          <p:sp>
            <p:nvSpPr>
              <p:cNvPr id="34" name="Line 33"/>
              <p:cNvSpPr>
                <a:spLocks noChangeShapeType="1"/>
              </p:cNvSpPr>
              <p:nvPr/>
            </p:nvSpPr>
            <p:spPr bwMode="auto">
              <a:xfrm flipH="1">
                <a:off x="2880" y="3360"/>
                <a:ext cx="96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35" name="Line 34"/>
              <p:cNvSpPr>
                <a:spLocks noChangeShapeType="1"/>
              </p:cNvSpPr>
              <p:nvPr/>
            </p:nvSpPr>
            <p:spPr bwMode="auto">
              <a:xfrm>
                <a:off x="2880" y="3408"/>
                <a:ext cx="144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36" name="Line 35"/>
              <p:cNvSpPr>
                <a:spLocks noChangeShapeType="1"/>
              </p:cNvSpPr>
              <p:nvPr/>
            </p:nvSpPr>
            <p:spPr bwMode="auto">
              <a:xfrm>
                <a:off x="3024" y="2832"/>
                <a:ext cx="0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37" name="Line 36"/>
              <p:cNvSpPr>
                <a:spLocks noChangeShapeType="1"/>
              </p:cNvSpPr>
              <p:nvPr/>
            </p:nvSpPr>
            <p:spPr bwMode="auto">
              <a:xfrm>
                <a:off x="3024" y="3504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38" name="Line 37"/>
              <p:cNvSpPr>
                <a:spLocks noChangeShapeType="1"/>
              </p:cNvSpPr>
              <p:nvPr/>
            </p:nvSpPr>
            <p:spPr bwMode="auto">
              <a:xfrm flipV="1">
                <a:off x="3024" y="2736"/>
                <a:ext cx="144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39" name="Line 38"/>
              <p:cNvSpPr>
                <a:spLocks noChangeShapeType="1"/>
              </p:cNvSpPr>
              <p:nvPr/>
            </p:nvSpPr>
            <p:spPr bwMode="auto">
              <a:xfrm flipV="1">
                <a:off x="2880" y="3312"/>
                <a:ext cx="144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40" name="Line 39"/>
              <p:cNvSpPr>
                <a:spLocks noChangeShapeType="1"/>
              </p:cNvSpPr>
              <p:nvPr/>
            </p:nvSpPr>
            <p:spPr bwMode="auto">
              <a:xfrm>
                <a:off x="3024" y="3984"/>
                <a:ext cx="144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</p:grpSp>
      </p:grp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1131020" y="1994279"/>
            <a:ext cx="7250980" cy="45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333" spc="42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a typeface="黑体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333" spc="42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a typeface="黑体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333" spc="42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a typeface="黑体" pitchFamily="2" charset="-122"/>
                <a:cs typeface="Times New Roman" panose="02020603050405020304" pitchFamily="18" charset="0"/>
              </a:rPr>
              <a:t>）伽利略变换是洛伦兹变换在低速条件下的近似</a:t>
            </a:r>
          </a:p>
        </p:txBody>
      </p:sp>
    </p:spTree>
    <p:extLst>
      <p:ext uri="{BB962C8B-B14F-4D97-AF65-F5344CB8AC3E}">
        <p14:creationId xmlns:p14="http://schemas.microsoft.com/office/powerpoint/2010/main" val="138619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42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410" name="Text Box 2"/>
          <p:cNvSpPr txBox="1">
            <a:spLocks noChangeArrowheads="1"/>
          </p:cNvSpPr>
          <p:nvPr/>
        </p:nvSpPr>
        <p:spPr bwMode="auto">
          <a:xfrm>
            <a:off x="1272129" y="265212"/>
            <a:ext cx="3873500" cy="45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333" dirty="0">
                <a:solidFill>
                  <a:schemeClr val="tx2"/>
                </a:solidFill>
              </a:rPr>
              <a:t>2.   </a:t>
            </a:r>
            <a:r>
              <a:rPr lang="zh-CN" altLang="en-US" sz="2333" dirty="0">
                <a:solidFill>
                  <a:schemeClr val="tx2"/>
                </a:solidFill>
              </a:rPr>
              <a:t>洛伦兹速度变换</a:t>
            </a:r>
          </a:p>
        </p:txBody>
      </p:sp>
      <p:graphicFrame>
        <p:nvGraphicFramePr>
          <p:cNvPr id="16814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222478"/>
              </p:ext>
            </p:extLst>
          </p:nvPr>
        </p:nvGraphicFramePr>
        <p:xfrm>
          <a:off x="1361282" y="649553"/>
          <a:ext cx="1389063" cy="830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09480" imgH="406080" progId="Equation.3">
                  <p:embed/>
                </p:oleObj>
              </mc:Choice>
              <mc:Fallback>
                <p:oleObj name="公式" r:id="rId2" imgW="6094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282" y="649553"/>
                        <a:ext cx="1389063" cy="830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1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172714"/>
              </p:ext>
            </p:extLst>
          </p:nvPr>
        </p:nvGraphicFramePr>
        <p:xfrm>
          <a:off x="1362605" y="2873375"/>
          <a:ext cx="2705340" cy="124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231560" imgH="596880" progId="Equation.3">
                  <p:embed/>
                </p:oleObj>
              </mc:Choice>
              <mc:Fallback>
                <p:oleObj name="公式" r:id="rId4" imgW="123156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605" y="2873375"/>
                        <a:ext cx="2705340" cy="124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14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984161"/>
              </p:ext>
            </p:extLst>
          </p:nvPr>
        </p:nvGraphicFramePr>
        <p:xfrm>
          <a:off x="4102390" y="2882219"/>
          <a:ext cx="1947334" cy="124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888840" imgH="596880" progId="Equation.3">
                  <p:embed/>
                </p:oleObj>
              </mc:Choice>
              <mc:Fallback>
                <p:oleObj name="公式" r:id="rId6" imgW="88884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390" y="2882219"/>
                        <a:ext cx="1947334" cy="124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14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174975"/>
              </p:ext>
            </p:extLst>
          </p:nvPr>
        </p:nvGraphicFramePr>
        <p:xfrm>
          <a:off x="6113528" y="2857500"/>
          <a:ext cx="1501621" cy="1236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736560" imgH="596880" progId="Equation.3">
                  <p:embed/>
                </p:oleObj>
              </mc:Choice>
              <mc:Fallback>
                <p:oleObj name="公式" r:id="rId8" imgW="73656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3528" y="2857500"/>
                        <a:ext cx="1501621" cy="12369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143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360723"/>
              </p:ext>
            </p:extLst>
          </p:nvPr>
        </p:nvGraphicFramePr>
        <p:xfrm>
          <a:off x="2959365" y="670719"/>
          <a:ext cx="1353345" cy="844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596880" imgH="406080" progId="Equation.3">
                  <p:embed/>
                </p:oleObj>
              </mc:Choice>
              <mc:Fallback>
                <p:oleObj name="公式" r:id="rId10" imgW="5968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365" y="670719"/>
                        <a:ext cx="1353345" cy="8442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143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78366"/>
              </p:ext>
            </p:extLst>
          </p:nvPr>
        </p:nvGraphicFramePr>
        <p:xfrm>
          <a:off x="1391709" y="4094429"/>
          <a:ext cx="2316195" cy="1261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143000" imgH="609480" progId="Equation.3">
                  <p:embed/>
                </p:oleObj>
              </mc:Choice>
              <mc:Fallback>
                <p:oleObj name="公式" r:id="rId12" imgW="114300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1709" y="4094429"/>
                        <a:ext cx="2316195" cy="12616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143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271181"/>
              </p:ext>
            </p:extLst>
          </p:nvPr>
        </p:nvGraphicFramePr>
        <p:xfrm>
          <a:off x="4460876" y="661459"/>
          <a:ext cx="1323574" cy="85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583920" imgH="406080" progId="Equation.3">
                  <p:embed/>
                </p:oleObj>
              </mc:Choice>
              <mc:Fallback>
                <p:oleObj name="公式" r:id="rId14" imgW="5839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76" y="661459"/>
                        <a:ext cx="1323574" cy="85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143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299073"/>
              </p:ext>
            </p:extLst>
          </p:nvPr>
        </p:nvGraphicFramePr>
        <p:xfrm>
          <a:off x="4105891" y="4108357"/>
          <a:ext cx="2378703" cy="1267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130040" imgH="596880" progId="Equation.3">
                  <p:embed/>
                </p:oleObj>
              </mc:Choice>
              <mc:Fallback>
                <p:oleObj name="公式" r:id="rId16" imgW="113004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891" y="4108357"/>
                        <a:ext cx="2378703" cy="12676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143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789734"/>
              </p:ext>
            </p:extLst>
          </p:nvPr>
        </p:nvGraphicFramePr>
        <p:xfrm>
          <a:off x="1387742" y="1653647"/>
          <a:ext cx="2320162" cy="416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130040" imgH="203040" progId="Equation.3">
                  <p:embed/>
                </p:oleObj>
              </mc:Choice>
              <mc:Fallback>
                <p:oleObj name="公式" r:id="rId18" imgW="11300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742" y="1653647"/>
                        <a:ext cx="2320162" cy="416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143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295013"/>
              </p:ext>
            </p:extLst>
          </p:nvPr>
        </p:nvGraphicFramePr>
        <p:xfrm>
          <a:off x="4811449" y="2017449"/>
          <a:ext cx="2520156" cy="858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1193760" imgH="406080" progId="Equation.3">
                  <p:embed/>
                </p:oleObj>
              </mc:Choice>
              <mc:Fallback>
                <p:oleObj name="公式" r:id="rId20" imgW="11937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1449" y="2017449"/>
                        <a:ext cx="2520156" cy="8585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143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591795"/>
              </p:ext>
            </p:extLst>
          </p:nvPr>
        </p:nvGraphicFramePr>
        <p:xfrm>
          <a:off x="1451240" y="2317750"/>
          <a:ext cx="10795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545760" imgH="203040" progId="Equation.3">
                  <p:embed/>
                </p:oleObj>
              </mc:Choice>
              <mc:Fallback>
                <p:oleObj name="公式" r:id="rId22" imgW="545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1240" y="2317750"/>
                        <a:ext cx="10795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143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914864"/>
              </p:ext>
            </p:extLst>
          </p:nvPr>
        </p:nvGraphicFramePr>
        <p:xfrm>
          <a:off x="3029479" y="2295261"/>
          <a:ext cx="1148292" cy="382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533160" imgH="177480" progId="Equation.3">
                  <p:embed/>
                </p:oleObj>
              </mc:Choice>
              <mc:Fallback>
                <p:oleObj name="公式" r:id="rId24" imgW="5331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9479" y="2295261"/>
                        <a:ext cx="1148292" cy="382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7"/>
          <p:cNvGrpSpPr>
            <a:grpSpLocks/>
          </p:cNvGrpSpPr>
          <p:nvPr/>
        </p:nvGrpSpPr>
        <p:grpSpPr bwMode="auto">
          <a:xfrm>
            <a:off x="6071526" y="445560"/>
            <a:ext cx="2301875" cy="1599406"/>
            <a:chOff x="720" y="1503"/>
            <a:chExt cx="1740" cy="1209"/>
          </a:xfrm>
        </p:grpSpPr>
        <p:graphicFrame>
          <p:nvGraphicFramePr>
            <p:cNvPr id="31" name="Object 28"/>
            <p:cNvGraphicFramePr>
              <a:graphicFrameLocks noChangeAspect="1"/>
            </p:cNvGraphicFramePr>
            <p:nvPr/>
          </p:nvGraphicFramePr>
          <p:xfrm>
            <a:off x="880" y="2141"/>
            <a:ext cx="1580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6" imgW="965160" imgH="406080" progId="Equation.3">
                    <p:embed/>
                  </p:oleObj>
                </mc:Choice>
                <mc:Fallback>
                  <p:oleObj name="公式" r:id="rId26" imgW="96516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0" y="2141"/>
                          <a:ext cx="1580" cy="5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29"/>
            <p:cNvGraphicFramePr>
              <a:graphicFrameLocks noChangeAspect="1"/>
            </p:cNvGraphicFramePr>
            <p:nvPr/>
          </p:nvGraphicFramePr>
          <p:xfrm>
            <a:off x="839" y="1503"/>
            <a:ext cx="1432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8" imgW="901440" imgH="203040" progId="Equation.3">
                    <p:embed/>
                  </p:oleObj>
                </mc:Choice>
                <mc:Fallback>
                  <p:oleObj name="公式" r:id="rId28" imgW="9014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1503"/>
                          <a:ext cx="1432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0"/>
            <p:cNvGraphicFramePr>
              <a:graphicFrameLocks noChangeAspect="1"/>
            </p:cNvGraphicFramePr>
            <p:nvPr/>
          </p:nvGraphicFramePr>
          <p:xfrm>
            <a:off x="833" y="1753"/>
            <a:ext cx="678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0" imgW="431640" imgH="203040" progId="Equation.3">
                    <p:embed/>
                  </p:oleObj>
                </mc:Choice>
                <mc:Fallback>
                  <p:oleObj name="公式" r:id="rId30" imgW="4316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3" y="1753"/>
                          <a:ext cx="678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1"/>
            <p:cNvGraphicFramePr>
              <a:graphicFrameLocks noChangeAspect="1"/>
            </p:cNvGraphicFramePr>
            <p:nvPr/>
          </p:nvGraphicFramePr>
          <p:xfrm>
            <a:off x="861" y="2027"/>
            <a:ext cx="611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2" imgW="380880" imgH="177480" progId="Equation.3">
                    <p:embed/>
                  </p:oleObj>
                </mc:Choice>
                <mc:Fallback>
                  <p:oleObj name="公式" r:id="rId32" imgW="380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1" y="2027"/>
                          <a:ext cx="611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5" name="Group 32"/>
            <p:cNvGrpSpPr>
              <a:grpSpLocks/>
            </p:cNvGrpSpPr>
            <p:nvPr/>
          </p:nvGrpSpPr>
          <p:grpSpPr bwMode="auto">
            <a:xfrm>
              <a:off x="720" y="1617"/>
              <a:ext cx="127" cy="876"/>
              <a:chOff x="2880" y="2736"/>
              <a:chExt cx="288" cy="1344"/>
            </a:xfrm>
          </p:grpSpPr>
          <p:sp>
            <p:nvSpPr>
              <p:cNvPr id="36" name="Line 33"/>
              <p:cNvSpPr>
                <a:spLocks noChangeShapeType="1"/>
              </p:cNvSpPr>
              <p:nvPr/>
            </p:nvSpPr>
            <p:spPr bwMode="auto">
              <a:xfrm flipH="1">
                <a:off x="2880" y="3360"/>
                <a:ext cx="96" cy="4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37" name="Line 34"/>
              <p:cNvSpPr>
                <a:spLocks noChangeShapeType="1"/>
              </p:cNvSpPr>
              <p:nvPr/>
            </p:nvSpPr>
            <p:spPr bwMode="auto">
              <a:xfrm>
                <a:off x="2880" y="3408"/>
                <a:ext cx="144" cy="9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38" name="Line 35"/>
              <p:cNvSpPr>
                <a:spLocks noChangeShapeType="1"/>
              </p:cNvSpPr>
              <p:nvPr/>
            </p:nvSpPr>
            <p:spPr bwMode="auto">
              <a:xfrm>
                <a:off x="3024" y="2832"/>
                <a:ext cx="0" cy="52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39" name="Line 36"/>
              <p:cNvSpPr>
                <a:spLocks noChangeShapeType="1"/>
              </p:cNvSpPr>
              <p:nvPr/>
            </p:nvSpPr>
            <p:spPr bwMode="auto">
              <a:xfrm>
                <a:off x="3024" y="3504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40" name="Line 37"/>
              <p:cNvSpPr>
                <a:spLocks noChangeShapeType="1"/>
              </p:cNvSpPr>
              <p:nvPr/>
            </p:nvSpPr>
            <p:spPr bwMode="auto">
              <a:xfrm flipV="1">
                <a:off x="3024" y="2736"/>
                <a:ext cx="144" cy="9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41" name="Line 38"/>
              <p:cNvSpPr>
                <a:spLocks noChangeShapeType="1"/>
              </p:cNvSpPr>
              <p:nvPr/>
            </p:nvSpPr>
            <p:spPr bwMode="auto">
              <a:xfrm flipV="1">
                <a:off x="2880" y="3312"/>
                <a:ext cx="144" cy="9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42" name="Line 39"/>
              <p:cNvSpPr>
                <a:spLocks noChangeShapeType="1"/>
              </p:cNvSpPr>
              <p:nvPr/>
            </p:nvSpPr>
            <p:spPr bwMode="auto">
              <a:xfrm>
                <a:off x="3024" y="3984"/>
                <a:ext cx="144" cy="9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073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8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8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8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8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8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8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8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8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8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68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8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68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68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1410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2434" name="Group 2"/>
          <p:cNvGrpSpPr>
            <a:grpSpLocks/>
          </p:cNvGrpSpPr>
          <p:nvPr/>
        </p:nvGrpSpPr>
        <p:grpSpPr bwMode="auto">
          <a:xfrm>
            <a:off x="1792369" y="577247"/>
            <a:ext cx="2664198" cy="3159253"/>
            <a:chOff x="335" y="-10"/>
            <a:chExt cx="2274" cy="3035"/>
          </a:xfrm>
        </p:grpSpPr>
        <p:graphicFrame>
          <p:nvGraphicFramePr>
            <p:cNvPr id="168243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3614398"/>
                </p:ext>
              </p:extLst>
            </p:nvPr>
          </p:nvGraphicFramePr>
          <p:xfrm>
            <a:off x="626" y="-10"/>
            <a:ext cx="1569" cy="9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952200" imgH="596880" progId="Equation.3">
                    <p:embed/>
                  </p:oleObj>
                </mc:Choice>
                <mc:Fallback>
                  <p:oleObj name="公式" r:id="rId2" imgW="952200" imgH="596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6" y="-10"/>
                          <a:ext cx="1569" cy="9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8243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0995023"/>
                </p:ext>
              </p:extLst>
            </p:nvPr>
          </p:nvGraphicFramePr>
          <p:xfrm>
            <a:off x="569" y="2008"/>
            <a:ext cx="2040" cy="10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346040" imgH="634680" progId="Equation.3">
                    <p:embed/>
                  </p:oleObj>
                </mc:Choice>
                <mc:Fallback>
                  <p:oleObj name="公式" r:id="rId4" imgW="1346040" imgH="634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9" y="2008"/>
                          <a:ext cx="2040" cy="10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82437" name="Group 5"/>
            <p:cNvGrpSpPr>
              <a:grpSpLocks/>
            </p:cNvGrpSpPr>
            <p:nvPr/>
          </p:nvGrpSpPr>
          <p:grpSpPr bwMode="auto">
            <a:xfrm>
              <a:off x="335" y="289"/>
              <a:ext cx="234" cy="2155"/>
              <a:chOff x="3216" y="672"/>
              <a:chExt cx="288" cy="2928"/>
            </a:xfrm>
          </p:grpSpPr>
          <p:sp>
            <p:nvSpPr>
              <p:cNvPr id="1682438" name="Line 6"/>
              <p:cNvSpPr>
                <a:spLocks noChangeShapeType="1"/>
              </p:cNvSpPr>
              <p:nvPr/>
            </p:nvSpPr>
            <p:spPr bwMode="auto">
              <a:xfrm>
                <a:off x="3360" y="768"/>
                <a:ext cx="0" cy="12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1682439" name="Line 7"/>
              <p:cNvSpPr>
                <a:spLocks noChangeShapeType="1"/>
              </p:cNvSpPr>
              <p:nvPr/>
            </p:nvSpPr>
            <p:spPr bwMode="auto">
              <a:xfrm>
                <a:off x="3360" y="2208"/>
                <a:ext cx="0" cy="12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1682440" name="Line 8"/>
              <p:cNvSpPr>
                <a:spLocks noChangeShapeType="1"/>
              </p:cNvSpPr>
              <p:nvPr/>
            </p:nvSpPr>
            <p:spPr bwMode="auto">
              <a:xfrm>
                <a:off x="3360" y="3504"/>
                <a:ext cx="144" cy="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1682441" name="Line 9"/>
              <p:cNvSpPr>
                <a:spLocks noChangeShapeType="1"/>
              </p:cNvSpPr>
              <p:nvPr/>
            </p:nvSpPr>
            <p:spPr bwMode="auto">
              <a:xfrm flipV="1">
                <a:off x="3360" y="672"/>
                <a:ext cx="144" cy="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1682442" name="Line 10"/>
              <p:cNvSpPr>
                <a:spLocks noChangeShapeType="1"/>
              </p:cNvSpPr>
              <p:nvPr/>
            </p:nvSpPr>
            <p:spPr bwMode="auto">
              <a:xfrm flipV="1">
                <a:off x="3216" y="2016"/>
                <a:ext cx="144" cy="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1682443" name="Line 11"/>
              <p:cNvSpPr>
                <a:spLocks noChangeShapeType="1"/>
              </p:cNvSpPr>
              <p:nvPr/>
            </p:nvSpPr>
            <p:spPr bwMode="auto">
              <a:xfrm>
                <a:off x="3216" y="2112"/>
                <a:ext cx="144" cy="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</p:grpSp>
        <p:graphicFrame>
          <p:nvGraphicFramePr>
            <p:cNvPr id="168244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1816329"/>
                </p:ext>
              </p:extLst>
            </p:nvPr>
          </p:nvGraphicFramePr>
          <p:xfrm>
            <a:off x="516" y="970"/>
            <a:ext cx="2078" cy="10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346040" imgH="647640" progId="Equation.3">
                    <p:embed/>
                  </p:oleObj>
                </mc:Choice>
                <mc:Fallback>
                  <p:oleObj name="公式" r:id="rId6" imgW="1346040" imgH="647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" y="970"/>
                          <a:ext cx="2078" cy="10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82445" name="Group 13"/>
          <p:cNvGrpSpPr>
            <a:grpSpLocks/>
          </p:cNvGrpSpPr>
          <p:nvPr/>
        </p:nvGrpSpPr>
        <p:grpSpPr bwMode="auto">
          <a:xfrm>
            <a:off x="4877224" y="577247"/>
            <a:ext cx="2815488" cy="3413904"/>
            <a:chOff x="2928" y="-55"/>
            <a:chExt cx="2390" cy="3271"/>
          </a:xfrm>
        </p:grpSpPr>
        <p:grpSp>
          <p:nvGrpSpPr>
            <p:cNvPr id="1682446" name="Group 14"/>
            <p:cNvGrpSpPr>
              <a:grpSpLocks/>
            </p:cNvGrpSpPr>
            <p:nvPr/>
          </p:nvGrpSpPr>
          <p:grpSpPr bwMode="auto">
            <a:xfrm>
              <a:off x="2928" y="312"/>
              <a:ext cx="277" cy="2184"/>
              <a:chOff x="3216" y="672"/>
              <a:chExt cx="288" cy="2928"/>
            </a:xfrm>
          </p:grpSpPr>
          <p:sp>
            <p:nvSpPr>
              <p:cNvPr id="1682447" name="Line 15"/>
              <p:cNvSpPr>
                <a:spLocks noChangeShapeType="1"/>
              </p:cNvSpPr>
              <p:nvPr/>
            </p:nvSpPr>
            <p:spPr bwMode="auto">
              <a:xfrm>
                <a:off x="3360" y="768"/>
                <a:ext cx="0" cy="12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1682448" name="Line 16"/>
              <p:cNvSpPr>
                <a:spLocks noChangeShapeType="1"/>
              </p:cNvSpPr>
              <p:nvPr/>
            </p:nvSpPr>
            <p:spPr bwMode="auto">
              <a:xfrm>
                <a:off x="3360" y="2208"/>
                <a:ext cx="0" cy="12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1682449" name="Line 17"/>
              <p:cNvSpPr>
                <a:spLocks noChangeShapeType="1"/>
              </p:cNvSpPr>
              <p:nvPr/>
            </p:nvSpPr>
            <p:spPr bwMode="auto">
              <a:xfrm>
                <a:off x="3360" y="3504"/>
                <a:ext cx="144" cy="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1682450" name="Line 18"/>
              <p:cNvSpPr>
                <a:spLocks noChangeShapeType="1"/>
              </p:cNvSpPr>
              <p:nvPr/>
            </p:nvSpPr>
            <p:spPr bwMode="auto">
              <a:xfrm flipV="1">
                <a:off x="3360" y="672"/>
                <a:ext cx="144" cy="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1682451" name="Line 19"/>
              <p:cNvSpPr>
                <a:spLocks noChangeShapeType="1"/>
              </p:cNvSpPr>
              <p:nvPr/>
            </p:nvSpPr>
            <p:spPr bwMode="auto">
              <a:xfrm flipV="1">
                <a:off x="3216" y="2016"/>
                <a:ext cx="144" cy="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1682452" name="Line 20"/>
              <p:cNvSpPr>
                <a:spLocks noChangeShapeType="1"/>
              </p:cNvSpPr>
              <p:nvPr/>
            </p:nvSpPr>
            <p:spPr bwMode="auto">
              <a:xfrm>
                <a:off x="3216" y="2112"/>
                <a:ext cx="144" cy="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</p:grpSp>
        <p:graphicFrame>
          <p:nvGraphicFramePr>
            <p:cNvPr id="1682453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0247515"/>
                </p:ext>
              </p:extLst>
            </p:nvPr>
          </p:nvGraphicFramePr>
          <p:xfrm>
            <a:off x="3280" y="-55"/>
            <a:ext cx="1404" cy="9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952200" imgH="596880" progId="Equation.3">
                    <p:embed/>
                  </p:oleObj>
                </mc:Choice>
                <mc:Fallback>
                  <p:oleObj name="公式" r:id="rId8" imgW="952200" imgH="596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0" y="-55"/>
                          <a:ext cx="1404" cy="9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82454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3561281"/>
                </p:ext>
              </p:extLst>
            </p:nvPr>
          </p:nvGraphicFramePr>
          <p:xfrm>
            <a:off x="3161" y="835"/>
            <a:ext cx="2132" cy="1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333440" imgH="634680" progId="Equation.3">
                    <p:embed/>
                  </p:oleObj>
                </mc:Choice>
                <mc:Fallback>
                  <p:oleObj name="公式" r:id="rId10" imgW="1333440" imgH="634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1" y="835"/>
                          <a:ext cx="2132" cy="1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82455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9208190"/>
                </p:ext>
              </p:extLst>
            </p:nvPr>
          </p:nvGraphicFramePr>
          <p:xfrm>
            <a:off x="3218" y="2043"/>
            <a:ext cx="2100" cy="1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320480" imgH="634680" progId="Equation.3">
                    <p:embed/>
                  </p:oleObj>
                </mc:Choice>
                <mc:Fallback>
                  <p:oleObj name="公式" r:id="rId12" imgW="1320480" imgH="634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8" y="2043"/>
                          <a:ext cx="2100" cy="1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8245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685121"/>
              </p:ext>
            </p:extLst>
          </p:nvPr>
        </p:nvGraphicFramePr>
        <p:xfrm>
          <a:off x="2190277" y="4736398"/>
          <a:ext cx="1799167" cy="552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812520" imgH="241200" progId="Equation.3">
                  <p:embed/>
                </p:oleObj>
              </mc:Choice>
              <mc:Fallback>
                <p:oleObj name="公式" r:id="rId14" imgW="8125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277" y="4736398"/>
                        <a:ext cx="1799167" cy="5529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246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481078"/>
              </p:ext>
            </p:extLst>
          </p:nvPr>
        </p:nvGraphicFramePr>
        <p:xfrm>
          <a:off x="3989444" y="4513750"/>
          <a:ext cx="1912938" cy="931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863280" imgH="406080" progId="Equation.3">
                  <p:embed/>
                </p:oleObj>
              </mc:Choice>
              <mc:Fallback>
                <p:oleObj name="公式" r:id="rId16" imgW="8632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9444" y="4513750"/>
                        <a:ext cx="1912938" cy="9313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9"/>
          <p:cNvSpPr txBox="1">
            <a:spLocks noChangeArrowheads="1"/>
          </p:cNvSpPr>
          <p:nvPr/>
        </p:nvSpPr>
        <p:spPr bwMode="auto">
          <a:xfrm>
            <a:off x="888643" y="3583976"/>
            <a:ext cx="1333500" cy="6350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scene3d>
            <a:camera prst="orthographicFront"/>
            <a:lightRig rig="soft" dir="tl">
              <a:rot lat="0" lon="0" rev="0"/>
            </a:lightRig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6200" tIns="38100" rIns="76200" bIns="38100" numCol="1" anchor="ctr" anchorCtr="0" compatLnSpc="1">
            <a:prstTxWarp prst="textNoShape">
              <a:avLst/>
            </a:prstTxWarp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333" kern="0" spc="42" dirty="0">
                <a:ln w="11430"/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说明： </a:t>
            </a: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1213204" y="4245691"/>
            <a:ext cx="7250980" cy="45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333" spc="42" dirty="0">
                <a:ln w="11430"/>
                <a:solidFill>
                  <a:srgbClr val="0707E7"/>
                </a:solidFill>
                <a:ea typeface="黑体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333" spc="42" dirty="0">
                <a:ln w="11430"/>
                <a:solidFill>
                  <a:srgbClr val="0707E7"/>
                </a:solidFill>
                <a:ea typeface="黑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333" spc="42" dirty="0">
                <a:ln w="11430"/>
                <a:solidFill>
                  <a:srgbClr val="0707E7"/>
                </a:solidFill>
                <a:ea typeface="黑体" pitchFamily="2" charset="-122"/>
                <a:cs typeface="Times New Roman" panose="02020603050405020304" pitchFamily="18" charset="0"/>
              </a:rPr>
              <a:t>）伽利略变换是洛伦兹变换在低速条件下的近似</a:t>
            </a:r>
          </a:p>
        </p:txBody>
      </p:sp>
    </p:spTree>
    <p:extLst>
      <p:ext uri="{BB962C8B-B14F-4D97-AF65-F5344CB8AC3E}">
        <p14:creationId xmlns:p14="http://schemas.microsoft.com/office/powerpoint/2010/main" val="88581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8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8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8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8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3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619550"/>
              </p:ext>
            </p:extLst>
          </p:nvPr>
        </p:nvGraphicFramePr>
        <p:xfrm>
          <a:off x="1725084" y="2870729"/>
          <a:ext cx="2015698" cy="1259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952200" imgH="596880" progId="Equation.3">
                  <p:embed/>
                </p:oleObj>
              </mc:Choice>
              <mc:Fallback>
                <p:oleObj name="公式" r:id="rId3" imgW="95220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084" y="2870729"/>
                        <a:ext cx="2015698" cy="12593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3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209822"/>
              </p:ext>
            </p:extLst>
          </p:nvPr>
        </p:nvGraphicFramePr>
        <p:xfrm>
          <a:off x="3311261" y="2382574"/>
          <a:ext cx="1034093" cy="514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457200" imgH="228600" progId="Equation.3">
                  <p:embed/>
                </p:oleObj>
              </mc:Choice>
              <mc:Fallback>
                <p:oleObj name="公式" r:id="rId5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261" y="2382574"/>
                        <a:ext cx="1034093" cy="514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3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073592"/>
              </p:ext>
            </p:extLst>
          </p:nvPr>
        </p:nvGraphicFramePr>
        <p:xfrm>
          <a:off x="3852334" y="2872053"/>
          <a:ext cx="1358274" cy="1247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647640" imgH="596880" progId="Equation.3">
                  <p:embed/>
                </p:oleObj>
              </mc:Choice>
              <mc:Fallback>
                <p:oleObj name="公式" r:id="rId7" imgW="64764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334" y="2872053"/>
                        <a:ext cx="1358274" cy="12472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83461" name="Group 5"/>
          <p:cNvGrpSpPr>
            <a:grpSpLocks/>
          </p:cNvGrpSpPr>
          <p:nvPr/>
        </p:nvGrpSpPr>
        <p:grpSpPr bwMode="auto">
          <a:xfrm>
            <a:off x="1423459" y="777876"/>
            <a:ext cx="6289145" cy="1709209"/>
            <a:chOff x="452" y="1428"/>
            <a:chExt cx="4754" cy="1292"/>
          </a:xfrm>
        </p:grpSpPr>
        <p:grpSp>
          <p:nvGrpSpPr>
            <p:cNvPr id="1683462" name="Group 6"/>
            <p:cNvGrpSpPr>
              <a:grpSpLocks/>
            </p:cNvGrpSpPr>
            <p:nvPr/>
          </p:nvGrpSpPr>
          <p:grpSpPr bwMode="auto">
            <a:xfrm>
              <a:off x="1930" y="2412"/>
              <a:ext cx="480" cy="120"/>
              <a:chOff x="1930" y="2412"/>
              <a:chExt cx="480" cy="120"/>
            </a:xfrm>
          </p:grpSpPr>
          <p:sp>
            <p:nvSpPr>
              <p:cNvPr id="1683463" name="Oval 7"/>
              <p:cNvSpPr>
                <a:spLocks noChangeArrowheads="1"/>
              </p:cNvSpPr>
              <p:nvPr/>
            </p:nvSpPr>
            <p:spPr bwMode="auto">
              <a:xfrm>
                <a:off x="1930" y="2412"/>
                <a:ext cx="103" cy="120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FF3300">
                      <a:gamma/>
                      <a:shade val="21569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33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1683464" name="Line 8"/>
              <p:cNvSpPr>
                <a:spLocks noChangeShapeType="1"/>
              </p:cNvSpPr>
              <p:nvPr/>
            </p:nvSpPr>
            <p:spPr bwMode="auto">
              <a:xfrm>
                <a:off x="2026" y="2460"/>
                <a:ext cx="384" cy="0"/>
              </a:xfrm>
              <a:prstGeom prst="line">
                <a:avLst/>
              </a:prstGeom>
              <a:noFill/>
              <a:ln w="571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</p:grpSp>
        <p:grpSp>
          <p:nvGrpSpPr>
            <p:cNvPr id="1683465" name="Group 9"/>
            <p:cNvGrpSpPr>
              <a:grpSpLocks/>
            </p:cNvGrpSpPr>
            <p:nvPr/>
          </p:nvGrpSpPr>
          <p:grpSpPr bwMode="auto">
            <a:xfrm>
              <a:off x="3370" y="2076"/>
              <a:ext cx="480" cy="456"/>
              <a:chOff x="3370" y="2076"/>
              <a:chExt cx="480" cy="456"/>
            </a:xfrm>
          </p:grpSpPr>
          <p:grpSp>
            <p:nvGrpSpPr>
              <p:cNvPr id="1683466" name="Group 10"/>
              <p:cNvGrpSpPr>
                <a:grpSpLocks/>
              </p:cNvGrpSpPr>
              <p:nvPr/>
            </p:nvGrpSpPr>
            <p:grpSpPr bwMode="auto">
              <a:xfrm>
                <a:off x="3370" y="2412"/>
                <a:ext cx="480" cy="120"/>
                <a:chOff x="1728" y="3264"/>
                <a:chExt cx="480" cy="120"/>
              </a:xfrm>
            </p:grpSpPr>
            <p:sp>
              <p:nvSpPr>
                <p:cNvPr id="1683467" name="Oval 11"/>
                <p:cNvSpPr>
                  <a:spLocks noChangeArrowheads="1"/>
                </p:cNvSpPr>
                <p:nvPr/>
              </p:nvSpPr>
              <p:spPr bwMode="auto">
                <a:xfrm>
                  <a:off x="1728" y="3264"/>
                  <a:ext cx="103" cy="12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3300"/>
                    </a:gs>
                    <a:gs pos="100000">
                      <a:srgbClr val="FF3300">
                        <a:gamma/>
                        <a:shade val="21569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33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/>
                </a:p>
              </p:txBody>
            </p:sp>
            <p:sp>
              <p:nvSpPr>
                <p:cNvPr id="1683468" name="Line 12"/>
                <p:cNvSpPr>
                  <a:spLocks noChangeShapeType="1"/>
                </p:cNvSpPr>
                <p:nvPr/>
              </p:nvSpPr>
              <p:spPr bwMode="auto">
                <a:xfrm>
                  <a:off x="1824" y="3312"/>
                  <a:ext cx="384" cy="0"/>
                </a:xfrm>
                <a:prstGeom prst="line">
                  <a:avLst/>
                </a:prstGeom>
                <a:noFill/>
                <a:ln w="57150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/>
                </a:p>
              </p:txBody>
            </p:sp>
          </p:grpSp>
          <p:sp>
            <p:nvSpPr>
              <p:cNvPr id="1683469" name="Text Box 13"/>
              <p:cNvSpPr txBox="1">
                <a:spLocks noChangeArrowheads="1"/>
              </p:cNvSpPr>
              <p:nvPr/>
            </p:nvSpPr>
            <p:spPr bwMode="auto">
              <a:xfrm>
                <a:off x="3418" y="2076"/>
                <a:ext cx="326" cy="3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667"/>
                  <a:t>C</a:t>
                </a:r>
              </a:p>
            </p:txBody>
          </p:sp>
        </p:grpSp>
        <p:grpSp>
          <p:nvGrpSpPr>
            <p:cNvPr id="1683470" name="Group 14"/>
            <p:cNvGrpSpPr>
              <a:grpSpLocks/>
            </p:cNvGrpSpPr>
            <p:nvPr/>
          </p:nvGrpSpPr>
          <p:grpSpPr bwMode="auto">
            <a:xfrm>
              <a:off x="2458" y="1435"/>
              <a:ext cx="2226" cy="419"/>
              <a:chOff x="2458" y="1435"/>
              <a:chExt cx="2226" cy="419"/>
            </a:xfrm>
          </p:grpSpPr>
          <p:sp>
            <p:nvSpPr>
              <p:cNvPr id="1683471" name="Line 15"/>
              <p:cNvSpPr>
                <a:spLocks noChangeShapeType="1"/>
              </p:cNvSpPr>
              <p:nvPr/>
            </p:nvSpPr>
            <p:spPr bwMode="auto">
              <a:xfrm>
                <a:off x="2458" y="1851"/>
                <a:ext cx="2226" cy="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1683472" name="Text Box 16"/>
              <p:cNvSpPr txBox="1">
                <a:spLocks noChangeArrowheads="1"/>
              </p:cNvSpPr>
              <p:nvPr/>
            </p:nvSpPr>
            <p:spPr bwMode="auto">
              <a:xfrm>
                <a:off x="3213" y="1435"/>
                <a:ext cx="269" cy="4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3000" i="1"/>
                  <a:t>c</a:t>
                </a:r>
              </a:p>
            </p:txBody>
          </p:sp>
        </p:grpSp>
        <p:sp>
          <p:nvSpPr>
            <p:cNvPr id="1683473" name="Text Box 17"/>
            <p:cNvSpPr txBox="1">
              <a:spLocks noChangeArrowheads="1"/>
            </p:cNvSpPr>
            <p:nvPr/>
          </p:nvSpPr>
          <p:spPr bwMode="auto">
            <a:xfrm>
              <a:off x="4954" y="2379"/>
              <a:ext cx="252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333" i="1"/>
                <a:t>x</a:t>
              </a:r>
            </a:p>
          </p:txBody>
        </p:sp>
        <p:grpSp>
          <p:nvGrpSpPr>
            <p:cNvPr id="1683474" name="Group 18"/>
            <p:cNvGrpSpPr>
              <a:grpSpLocks/>
            </p:cNvGrpSpPr>
            <p:nvPr/>
          </p:nvGrpSpPr>
          <p:grpSpPr bwMode="auto">
            <a:xfrm>
              <a:off x="452" y="2475"/>
              <a:ext cx="4502" cy="50"/>
              <a:chOff x="452" y="2475"/>
              <a:chExt cx="4502" cy="50"/>
            </a:xfrm>
          </p:grpSpPr>
          <p:sp>
            <p:nvSpPr>
              <p:cNvPr id="1683475" name="Line 19"/>
              <p:cNvSpPr>
                <a:spLocks noChangeShapeType="1"/>
              </p:cNvSpPr>
              <p:nvPr/>
            </p:nvSpPr>
            <p:spPr bwMode="auto">
              <a:xfrm>
                <a:off x="491" y="2475"/>
                <a:ext cx="4385" cy="0"/>
              </a:xfrm>
              <a:prstGeom prst="line">
                <a:avLst/>
              </a:prstGeom>
              <a:noFill/>
              <a:ln w="19050">
                <a:solidFill>
                  <a:srgbClr val="99CC00"/>
                </a:solidFill>
                <a:round/>
                <a:headEnd/>
                <a:tailEnd/>
              </a:ln>
              <a:effectLst/>
              <a:scene3d>
                <a:camera prst="legacyObliqueTopRight">
                  <a:rot lat="21299999" lon="0" rev="0"/>
                </a:camera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99CC00"/>
                </a:extrusionClr>
                <a:contourClr>
                  <a:srgbClr val="99CC00"/>
                </a:contourClr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zh-CN" altLang="en-US" sz="2333"/>
              </a:p>
            </p:txBody>
          </p:sp>
          <p:sp>
            <p:nvSpPr>
              <p:cNvPr id="1683476" name="Line 20"/>
              <p:cNvSpPr>
                <a:spLocks noChangeShapeType="1"/>
              </p:cNvSpPr>
              <p:nvPr/>
            </p:nvSpPr>
            <p:spPr bwMode="auto">
              <a:xfrm>
                <a:off x="452" y="2525"/>
                <a:ext cx="450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</p:grpSp>
        <p:grpSp>
          <p:nvGrpSpPr>
            <p:cNvPr id="1683477" name="Group 21"/>
            <p:cNvGrpSpPr>
              <a:grpSpLocks/>
            </p:cNvGrpSpPr>
            <p:nvPr/>
          </p:nvGrpSpPr>
          <p:grpSpPr bwMode="auto">
            <a:xfrm>
              <a:off x="1834" y="1620"/>
              <a:ext cx="3327" cy="864"/>
              <a:chOff x="1834" y="1620"/>
              <a:chExt cx="3327" cy="864"/>
            </a:xfrm>
          </p:grpSpPr>
          <p:sp>
            <p:nvSpPr>
              <p:cNvPr id="1683478" name="Oval 22"/>
              <p:cNvSpPr>
                <a:spLocks noChangeArrowheads="1"/>
              </p:cNvSpPr>
              <p:nvPr/>
            </p:nvSpPr>
            <p:spPr bwMode="auto">
              <a:xfrm>
                <a:off x="2192" y="2052"/>
                <a:ext cx="198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round/>
                <a:headEnd/>
                <a:tailEnd/>
              </a:ln>
              <a:effectLst/>
              <a:scene3d>
                <a:camera prst="legacyObliqueTopRight"/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zh-CN" altLang="en-US" sz="2333"/>
              </a:p>
            </p:txBody>
          </p:sp>
          <p:sp>
            <p:nvSpPr>
              <p:cNvPr id="1683479" name="Oval 23"/>
              <p:cNvSpPr>
                <a:spLocks noChangeArrowheads="1"/>
              </p:cNvSpPr>
              <p:nvPr/>
            </p:nvSpPr>
            <p:spPr bwMode="auto">
              <a:xfrm>
                <a:off x="4457" y="2052"/>
                <a:ext cx="199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round/>
                <a:headEnd/>
                <a:tailEnd/>
              </a:ln>
              <a:effectLst/>
              <a:scene3d>
                <a:camera prst="legacyObliqueTopRight"/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zh-CN" altLang="en-US" sz="2333"/>
              </a:p>
            </p:txBody>
          </p:sp>
          <p:sp>
            <p:nvSpPr>
              <p:cNvPr id="1683480" name="Rectangle 24"/>
              <p:cNvSpPr>
                <a:spLocks noChangeArrowheads="1"/>
              </p:cNvSpPr>
              <p:nvPr/>
            </p:nvSpPr>
            <p:spPr bwMode="auto">
              <a:xfrm>
                <a:off x="1834" y="2244"/>
                <a:ext cx="2861" cy="96"/>
              </a:xfrm>
              <a:prstGeom prst="rect">
                <a:avLst/>
              </a:prstGeom>
              <a:solidFill>
                <a:srgbClr val="F9F66A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TopRight">
                  <a:rot lat="21299999" lon="0" rev="0"/>
                </a:camera>
                <a:lightRig rig="legacyFlat2" dir="t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9F66A"/>
                </a:extrusionClr>
                <a:contourClr>
                  <a:srgbClr val="F9F66A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zh-CN" altLang="en-US" sz="2333"/>
              </a:p>
            </p:txBody>
          </p:sp>
          <p:grpSp>
            <p:nvGrpSpPr>
              <p:cNvPr id="1683481" name="Group 25"/>
              <p:cNvGrpSpPr>
                <a:grpSpLocks/>
              </p:cNvGrpSpPr>
              <p:nvPr/>
            </p:nvGrpSpPr>
            <p:grpSpPr bwMode="auto">
              <a:xfrm>
                <a:off x="1953" y="1620"/>
                <a:ext cx="517" cy="576"/>
                <a:chOff x="1344" y="2976"/>
                <a:chExt cx="768" cy="683"/>
              </a:xfrm>
            </p:grpSpPr>
            <p:graphicFrame>
              <p:nvGraphicFramePr>
                <p:cNvPr id="1683482" name="Object 26"/>
                <p:cNvGraphicFramePr>
                  <a:graphicFrameLocks noChangeAspect="1"/>
                </p:cNvGraphicFramePr>
                <p:nvPr/>
              </p:nvGraphicFramePr>
              <p:xfrm>
                <a:off x="1344" y="2976"/>
                <a:ext cx="591" cy="68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剪辑" r:id="rId9" imgW="1996560" imgH="2302920" progId="MS_ClipArt_Gallery.2">
                        <p:embed/>
                      </p:oleObj>
                    </mc:Choice>
                    <mc:Fallback>
                      <p:oleObj name="剪辑" r:id="rId9" imgW="1996560" imgH="2302920" progId="MS_ClipArt_Gallery.2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44" y="2976"/>
                              <a:ext cx="591" cy="68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683483" name="Object 27"/>
                <p:cNvGraphicFramePr>
                  <a:graphicFrameLocks noChangeAspect="1"/>
                </p:cNvGraphicFramePr>
                <p:nvPr/>
              </p:nvGraphicFramePr>
              <p:xfrm>
                <a:off x="1536" y="3189"/>
                <a:ext cx="576" cy="12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剪辑" r:id="rId11" imgW="3901680" imgH="1531440" progId="MS_ClipArt_Gallery.2">
                        <p:embed/>
                      </p:oleObj>
                    </mc:Choice>
                    <mc:Fallback>
                      <p:oleObj name="剪辑" r:id="rId11" imgW="3901680" imgH="1531440" progId="MS_ClipArt_Gallery.2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36" y="3189"/>
                              <a:ext cx="576" cy="12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683484" name="Line 28"/>
              <p:cNvSpPr>
                <a:spLocks noChangeShapeType="1"/>
              </p:cNvSpPr>
              <p:nvPr/>
            </p:nvSpPr>
            <p:spPr bwMode="auto">
              <a:xfrm>
                <a:off x="2311" y="2148"/>
                <a:ext cx="556" cy="0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graphicFrame>
            <p:nvGraphicFramePr>
              <p:cNvPr id="1683485" name="Object 29"/>
              <p:cNvGraphicFramePr>
                <a:graphicFrameLocks noChangeAspect="1"/>
              </p:cNvGraphicFramePr>
              <p:nvPr/>
            </p:nvGraphicFramePr>
            <p:xfrm>
              <a:off x="2895" y="1938"/>
              <a:ext cx="270" cy="4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3" imgW="139680" imgH="177480" progId="Equation.3">
                      <p:embed/>
                    </p:oleObj>
                  </mc:Choice>
                  <mc:Fallback>
                    <p:oleObj name="公式" r:id="rId13" imgW="13968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95" y="1938"/>
                            <a:ext cx="270" cy="4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83486" name="Line 30"/>
              <p:cNvSpPr>
                <a:spLocks noChangeShapeType="1"/>
              </p:cNvSpPr>
              <p:nvPr/>
            </p:nvSpPr>
            <p:spPr bwMode="auto">
              <a:xfrm>
                <a:off x="1834" y="2292"/>
                <a:ext cx="3100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1683487" name="Oval 31"/>
              <p:cNvSpPr>
                <a:spLocks noChangeArrowheads="1"/>
              </p:cNvSpPr>
              <p:nvPr/>
            </p:nvSpPr>
            <p:spPr bwMode="auto">
              <a:xfrm>
                <a:off x="1993" y="2244"/>
                <a:ext cx="199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round/>
                <a:headEnd/>
                <a:tailEnd/>
              </a:ln>
              <a:effectLst/>
              <a:scene3d>
                <a:camera prst="legacyObliqueTopRight"/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zh-CN" altLang="en-US" sz="2333"/>
              </a:p>
            </p:txBody>
          </p:sp>
          <p:sp>
            <p:nvSpPr>
              <p:cNvPr id="1683488" name="Oval 32"/>
              <p:cNvSpPr>
                <a:spLocks noChangeArrowheads="1"/>
              </p:cNvSpPr>
              <p:nvPr/>
            </p:nvSpPr>
            <p:spPr bwMode="auto">
              <a:xfrm>
                <a:off x="4298" y="2244"/>
                <a:ext cx="199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round/>
                <a:headEnd/>
                <a:tailEnd/>
              </a:ln>
              <a:effectLst/>
              <a:scene3d>
                <a:camera prst="legacyObliqueTopRight"/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zh-CN" altLang="en-US" sz="2333"/>
              </a:p>
            </p:txBody>
          </p:sp>
          <p:sp>
            <p:nvSpPr>
              <p:cNvPr id="1683489" name="Text Box 33"/>
              <p:cNvSpPr txBox="1">
                <a:spLocks noChangeArrowheads="1"/>
              </p:cNvSpPr>
              <p:nvPr/>
            </p:nvSpPr>
            <p:spPr bwMode="auto">
              <a:xfrm>
                <a:off x="4844" y="1819"/>
                <a:ext cx="317" cy="3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333" i="1"/>
                  <a:t>x</a:t>
                </a:r>
                <a:r>
                  <a:rPr lang="en-US" altLang="zh-CN" sz="2667">
                    <a:sym typeface="Symbol" panose="05050102010706020507" pitchFamily="18" charset="2"/>
                  </a:rPr>
                  <a:t></a:t>
                </a:r>
              </a:p>
            </p:txBody>
          </p:sp>
        </p:grpSp>
        <p:graphicFrame>
          <p:nvGraphicFramePr>
            <p:cNvPr id="1683490" name="Object 34"/>
            <p:cNvGraphicFramePr>
              <a:graphicFrameLocks noChangeAspect="1"/>
            </p:cNvGraphicFramePr>
            <p:nvPr/>
          </p:nvGraphicFramePr>
          <p:xfrm>
            <a:off x="644" y="1428"/>
            <a:ext cx="297" cy="10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剪辑" r:id="rId15" imgW="569160" imgH="1712520" progId="MS_ClipArt_Gallery.2">
                    <p:embed/>
                  </p:oleObj>
                </mc:Choice>
                <mc:Fallback>
                  <p:oleObj name="剪辑" r:id="rId15" imgW="569160" imgH="171252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" y="1428"/>
                          <a:ext cx="297" cy="10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83491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713761"/>
              </p:ext>
            </p:extLst>
          </p:nvPr>
        </p:nvGraphicFramePr>
        <p:xfrm>
          <a:off x="5326063" y="2848241"/>
          <a:ext cx="1610388" cy="1278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749160" imgH="596880" progId="Equation.3">
                  <p:embed/>
                </p:oleObj>
              </mc:Choice>
              <mc:Fallback>
                <p:oleObj name="公式" r:id="rId17" imgW="74916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6063" y="2848241"/>
                        <a:ext cx="1610388" cy="1278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3492" name="Text Box 36"/>
          <p:cNvSpPr txBox="1">
            <a:spLocks noChangeArrowheads="1"/>
          </p:cNvSpPr>
          <p:nvPr/>
        </p:nvSpPr>
        <p:spPr bwMode="auto">
          <a:xfrm>
            <a:off x="1331640" y="380223"/>
            <a:ext cx="5588000" cy="45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333">
                <a:solidFill>
                  <a:srgbClr val="0707E7"/>
                </a:solidFill>
              </a:rPr>
              <a:t>（</a:t>
            </a:r>
            <a:r>
              <a:rPr lang="en-US" altLang="zh-CN" sz="2333">
                <a:solidFill>
                  <a:srgbClr val="0707E7"/>
                </a:solidFill>
              </a:rPr>
              <a:t>2</a:t>
            </a:r>
            <a:r>
              <a:rPr lang="zh-CN" altLang="en-US" sz="2333">
                <a:solidFill>
                  <a:srgbClr val="0707E7"/>
                </a:solidFill>
              </a:rPr>
              <a:t>）光速不变</a:t>
            </a:r>
          </a:p>
        </p:txBody>
      </p:sp>
      <p:graphicFrame>
        <p:nvGraphicFramePr>
          <p:cNvPr id="1683493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081100"/>
              </p:ext>
            </p:extLst>
          </p:nvPr>
        </p:nvGraphicFramePr>
        <p:xfrm>
          <a:off x="1871700" y="4363427"/>
          <a:ext cx="2620925" cy="46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1231560" imgH="228600" progId="Equation.3">
                  <p:embed/>
                </p:oleObj>
              </mc:Choice>
              <mc:Fallback>
                <p:oleObj name="公式" r:id="rId19" imgW="1231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700" y="4363427"/>
                        <a:ext cx="2620925" cy="46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3494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870836"/>
              </p:ext>
            </p:extLst>
          </p:nvPr>
        </p:nvGraphicFramePr>
        <p:xfrm>
          <a:off x="4751917" y="4117640"/>
          <a:ext cx="2481791" cy="1340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977760" imgH="609480" progId="Equation.3">
                  <p:embed/>
                </p:oleObj>
              </mc:Choice>
              <mc:Fallback>
                <p:oleObj name="公式" r:id="rId21" imgW="97776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917" y="4117640"/>
                        <a:ext cx="2481791" cy="1340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430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8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8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8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8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8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8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8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8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3492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未命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81236"/>
            <a:ext cx="3264958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 descr="77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024" y="587069"/>
            <a:ext cx="38735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212184" y="1253819"/>
            <a:ext cx="1016000" cy="127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333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371691" y="2301569"/>
            <a:ext cx="6096000" cy="1714500"/>
          </a:xfrm>
          <a:prstGeom prst="rect">
            <a:avLst/>
          </a:prstGeom>
          <a:solidFill>
            <a:schemeClr val="bg1"/>
          </a:solidFill>
          <a:ln w="25400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extrusionH="57150" contourW="25400" prstMaterial="matte">
              <a:bevelT w="25400" h="55880" prst="coolSlant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667" spc="42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zh-CN" altLang="en-US" sz="2667" spc="42" dirty="0">
                <a:ln w="11430"/>
                <a:solidFill>
                  <a:srgbClr val="0033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charset="0"/>
                <a:ea typeface="黑体" pitchFamily="2" charset="-122"/>
              </a:rPr>
              <a:t>相对论：</a:t>
            </a:r>
            <a:r>
              <a:rPr lang="zh-CN" altLang="en-US" sz="2667" spc="42" dirty="0">
                <a:ln w="11430"/>
                <a:solidFill>
                  <a:srgbClr val="FF33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charset="0"/>
                <a:ea typeface="黑体" pitchFamily="2" charset="-122"/>
              </a:rPr>
              <a:t>关于时间、空间与物质运动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667" spc="42" dirty="0">
                <a:ln w="11430"/>
                <a:solidFill>
                  <a:srgbClr val="FF33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charset="0"/>
                <a:ea typeface="黑体" pitchFamily="2" charset="-122"/>
              </a:rPr>
              <a:t>        关系的理论，是一种新的时空观！  </a:t>
            </a:r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 rot="2312881">
            <a:off x="5128774" y="1253819"/>
            <a:ext cx="190500" cy="1165490"/>
          </a:xfrm>
          <a:prstGeom prst="downArrow">
            <a:avLst>
              <a:gd name="adj1" fmla="val 50000"/>
              <a:gd name="adj2" fmla="val 152951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333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6441330" y="4617997"/>
            <a:ext cx="851515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333" dirty="0">
                <a:solidFill>
                  <a:srgbClr val="FF3300"/>
                </a:solidFill>
                <a:ea typeface="楷体_GB2312" pitchFamily="49" charset="-122"/>
              </a:rPr>
              <a:t>1286</a:t>
            </a:r>
          </a:p>
        </p:txBody>
      </p:sp>
    </p:spTree>
    <p:extLst>
      <p:ext uri="{BB962C8B-B14F-4D97-AF65-F5344CB8AC3E}">
        <p14:creationId xmlns:p14="http://schemas.microsoft.com/office/powerpoint/2010/main" val="411277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/>
      <p:bldP spid="10246" grpId="0" animBg="1"/>
      <p:bldP spid="1024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506" name="Text Box 2"/>
          <p:cNvSpPr txBox="1">
            <a:spLocks noChangeArrowheads="1"/>
          </p:cNvSpPr>
          <p:nvPr/>
        </p:nvSpPr>
        <p:spPr bwMode="auto">
          <a:xfrm>
            <a:off x="1361943" y="324152"/>
            <a:ext cx="7044531" cy="1528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333" dirty="0">
                <a:solidFill>
                  <a:schemeClr val="tx2"/>
                </a:solidFill>
              </a:rPr>
              <a:t>例：</a:t>
            </a:r>
            <a:r>
              <a:rPr lang="zh-CN" altLang="en-US" sz="2333" dirty="0"/>
              <a:t>设飞船</a:t>
            </a:r>
            <a:r>
              <a:rPr lang="en-US" altLang="zh-CN" sz="2333" i="1" dirty="0"/>
              <a:t>A</a:t>
            </a:r>
            <a:r>
              <a:rPr lang="zh-CN" altLang="en-US" sz="2333" dirty="0"/>
              <a:t>和</a:t>
            </a:r>
            <a:r>
              <a:rPr lang="en-US" altLang="zh-CN" sz="2333" i="1" dirty="0"/>
              <a:t>B</a:t>
            </a:r>
            <a:r>
              <a:rPr lang="zh-CN" altLang="en-US" sz="2333" dirty="0"/>
              <a:t>相向运动，在地面上测得</a:t>
            </a:r>
            <a:r>
              <a:rPr lang="en-US" altLang="zh-CN" sz="2333" i="1" dirty="0"/>
              <a:t>A</a:t>
            </a:r>
            <a:r>
              <a:rPr lang="zh-CN" altLang="en-US" sz="2333" dirty="0"/>
              <a:t>、    </a:t>
            </a:r>
          </a:p>
          <a:p>
            <a:r>
              <a:rPr lang="zh-CN" altLang="en-US" sz="2333" dirty="0"/>
              <a:t>         </a:t>
            </a:r>
            <a:r>
              <a:rPr lang="en-US" altLang="zh-CN" sz="2333" i="1" dirty="0"/>
              <a:t>B</a:t>
            </a:r>
            <a:r>
              <a:rPr lang="zh-CN" altLang="en-US" sz="2333" dirty="0"/>
              <a:t>的速度沿</a:t>
            </a:r>
            <a:r>
              <a:rPr lang="en-US" altLang="zh-CN" sz="2333" i="1" dirty="0"/>
              <a:t>x</a:t>
            </a:r>
            <a:r>
              <a:rPr lang="zh-CN" altLang="en-US" sz="2333" dirty="0"/>
              <a:t>轴方向，各为</a:t>
            </a:r>
            <a:r>
              <a:rPr lang="en-US" altLang="zh-CN" sz="2333" dirty="0"/>
              <a:t>0.9</a:t>
            </a:r>
            <a:r>
              <a:rPr lang="en-US" altLang="zh-CN" sz="2333" i="1" dirty="0"/>
              <a:t>c</a:t>
            </a:r>
            <a:r>
              <a:rPr lang="zh-CN" altLang="en-US" sz="2333" dirty="0"/>
              <a:t>和</a:t>
            </a:r>
            <a:r>
              <a:rPr lang="en-US" altLang="zh-CN" sz="2333" dirty="0"/>
              <a:t>-0.9</a:t>
            </a:r>
            <a:r>
              <a:rPr lang="en-US" altLang="zh-CN" sz="2333" i="1" dirty="0"/>
              <a:t>c</a:t>
            </a:r>
            <a:r>
              <a:rPr lang="zh-CN" altLang="en-US" sz="2333" dirty="0"/>
              <a:t>， </a:t>
            </a:r>
          </a:p>
          <a:p>
            <a:r>
              <a:rPr lang="zh-CN" altLang="en-US" sz="2333" dirty="0"/>
              <a:t>求</a:t>
            </a:r>
            <a:r>
              <a:rPr lang="zh-CN" altLang="en-US" sz="2333" dirty="0">
                <a:sym typeface="Wingdings" panose="05000000000000000000" pitchFamily="2" charset="2"/>
              </a:rPr>
              <a:t>：（</a:t>
            </a:r>
            <a:r>
              <a:rPr lang="en-US" altLang="zh-CN" sz="2333" dirty="0">
                <a:sym typeface="Wingdings" panose="05000000000000000000" pitchFamily="2" charset="2"/>
              </a:rPr>
              <a:t>1</a:t>
            </a:r>
            <a:r>
              <a:rPr lang="zh-CN" altLang="en-US" sz="2333" dirty="0">
                <a:sym typeface="Wingdings" panose="05000000000000000000" pitchFamily="2" charset="2"/>
              </a:rPr>
              <a:t>）</a:t>
            </a:r>
            <a:r>
              <a:rPr lang="zh-CN" altLang="en-US" sz="2333" dirty="0"/>
              <a:t>在飞船</a:t>
            </a:r>
            <a:r>
              <a:rPr lang="en-US" altLang="zh-CN" sz="2333" dirty="0"/>
              <a:t>B</a:t>
            </a:r>
            <a:r>
              <a:rPr lang="zh-CN" altLang="en-US" sz="2333" dirty="0"/>
              <a:t>上看</a:t>
            </a:r>
            <a:r>
              <a:rPr lang="en-US" altLang="zh-CN" sz="2333" i="1" dirty="0"/>
              <a:t>A</a:t>
            </a:r>
            <a:r>
              <a:rPr lang="zh-CN" altLang="en-US" sz="2333" dirty="0"/>
              <a:t>相对于</a:t>
            </a:r>
            <a:r>
              <a:rPr lang="en-US" altLang="zh-CN" sz="2333" i="1" dirty="0"/>
              <a:t>B</a:t>
            </a:r>
            <a:r>
              <a:rPr lang="zh-CN" altLang="en-US" sz="2333" dirty="0"/>
              <a:t>的速度；</a:t>
            </a:r>
          </a:p>
          <a:p>
            <a:r>
              <a:rPr lang="zh-CN" altLang="en-US" sz="2333" dirty="0"/>
              <a:t>        （</a:t>
            </a:r>
            <a:r>
              <a:rPr lang="en-US" altLang="zh-CN" sz="2333" dirty="0"/>
              <a:t>2</a:t>
            </a:r>
            <a:r>
              <a:rPr lang="zh-CN" altLang="en-US" sz="2333" dirty="0"/>
              <a:t>）在地面上看</a:t>
            </a:r>
            <a:r>
              <a:rPr lang="en-US" altLang="zh-CN" sz="2333" i="1" dirty="0"/>
              <a:t>A</a:t>
            </a:r>
            <a:r>
              <a:rPr lang="zh-CN" altLang="en-US" sz="2333" dirty="0"/>
              <a:t>对</a:t>
            </a:r>
            <a:r>
              <a:rPr lang="en-US" altLang="zh-CN" sz="2333" i="1" dirty="0"/>
              <a:t>B</a:t>
            </a:r>
            <a:r>
              <a:rPr lang="zh-CN" altLang="en-US" sz="2333" dirty="0"/>
              <a:t>的速度。</a:t>
            </a:r>
          </a:p>
        </p:txBody>
      </p:sp>
      <p:sp>
        <p:nvSpPr>
          <p:cNvPr id="1685507" name="Text Box 3"/>
          <p:cNvSpPr txBox="1">
            <a:spLocks noChangeArrowheads="1"/>
          </p:cNvSpPr>
          <p:nvPr/>
        </p:nvSpPr>
        <p:spPr bwMode="auto">
          <a:xfrm>
            <a:off x="1356713" y="1837387"/>
            <a:ext cx="784189" cy="45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333" dirty="0">
                <a:solidFill>
                  <a:schemeClr val="tx2"/>
                </a:solidFill>
              </a:rPr>
              <a:t>解：</a:t>
            </a:r>
          </a:p>
        </p:txBody>
      </p:sp>
      <p:sp>
        <p:nvSpPr>
          <p:cNvPr id="1685508" name="Text Box 4"/>
          <p:cNvSpPr txBox="1">
            <a:spLocks noChangeArrowheads="1"/>
          </p:cNvSpPr>
          <p:nvPr/>
        </p:nvSpPr>
        <p:spPr bwMode="auto">
          <a:xfrm>
            <a:off x="1880216" y="1837387"/>
            <a:ext cx="4071938" cy="45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333">
                <a:solidFill>
                  <a:schemeClr val="hlink"/>
                </a:solidFill>
              </a:rPr>
              <a:t>(1)</a:t>
            </a:r>
            <a:r>
              <a:rPr lang="zh-CN" altLang="en-US" sz="2333">
                <a:solidFill>
                  <a:schemeClr val="hlink"/>
                </a:solidFill>
              </a:rPr>
              <a:t>地面为</a:t>
            </a:r>
            <a:r>
              <a:rPr lang="en-US" altLang="zh-CN" sz="2333" i="1">
                <a:solidFill>
                  <a:schemeClr val="hlink"/>
                </a:solidFill>
              </a:rPr>
              <a:t>S</a:t>
            </a:r>
            <a:r>
              <a:rPr lang="zh-CN" altLang="en-US" sz="2333">
                <a:solidFill>
                  <a:schemeClr val="hlink"/>
                </a:solidFill>
              </a:rPr>
              <a:t>系，</a:t>
            </a:r>
            <a:r>
              <a:rPr lang="en-US" altLang="zh-CN" sz="2333" i="1">
                <a:solidFill>
                  <a:schemeClr val="hlink"/>
                </a:solidFill>
              </a:rPr>
              <a:t>B</a:t>
            </a:r>
            <a:r>
              <a:rPr lang="zh-CN" altLang="en-US" sz="2333">
                <a:solidFill>
                  <a:schemeClr val="hlink"/>
                </a:solidFill>
              </a:rPr>
              <a:t>为</a:t>
            </a:r>
            <a:r>
              <a:rPr lang="en-US" altLang="zh-CN" sz="2333" i="1">
                <a:solidFill>
                  <a:schemeClr val="hlink"/>
                </a:solidFill>
              </a:rPr>
              <a:t>S</a:t>
            </a:r>
            <a:r>
              <a:rPr lang="en-US" altLang="zh-CN" sz="2333">
                <a:solidFill>
                  <a:schemeClr val="hlink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333">
                <a:solidFill>
                  <a:schemeClr val="hlink"/>
                </a:solidFill>
              </a:rPr>
              <a:t>系</a:t>
            </a:r>
          </a:p>
        </p:txBody>
      </p:sp>
      <p:graphicFrame>
        <p:nvGraphicFramePr>
          <p:cNvPr id="1685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800393"/>
              </p:ext>
            </p:extLst>
          </p:nvPr>
        </p:nvGraphicFramePr>
        <p:xfrm>
          <a:off x="3512293" y="2742711"/>
          <a:ext cx="1059708" cy="296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634680" imgH="177480" progId="Equation.3">
                  <p:embed/>
                </p:oleObj>
              </mc:Choice>
              <mc:Fallback>
                <p:oleObj name="公式" r:id="rId3" imgW="6346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2293" y="2742711"/>
                        <a:ext cx="1059708" cy="2968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5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992296"/>
              </p:ext>
            </p:extLst>
          </p:nvPr>
        </p:nvGraphicFramePr>
        <p:xfrm>
          <a:off x="2198541" y="2733842"/>
          <a:ext cx="993307" cy="384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622080" imgH="228600" progId="Equation.3">
                  <p:embed/>
                </p:oleObj>
              </mc:Choice>
              <mc:Fallback>
                <p:oleObj name="公式" r:id="rId5" imgW="622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541" y="2733842"/>
                        <a:ext cx="993307" cy="3847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55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328672"/>
              </p:ext>
            </p:extLst>
          </p:nvPr>
        </p:nvGraphicFramePr>
        <p:xfrm>
          <a:off x="2029146" y="3046620"/>
          <a:ext cx="1551658" cy="1059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927000" imgH="596880" progId="Equation.3">
                  <p:embed/>
                </p:oleObj>
              </mc:Choice>
              <mc:Fallback>
                <p:oleObj name="公式" r:id="rId7" imgW="92700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9146" y="3046620"/>
                        <a:ext cx="1551658" cy="10596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55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69227"/>
              </p:ext>
            </p:extLst>
          </p:nvPr>
        </p:nvGraphicFramePr>
        <p:xfrm>
          <a:off x="3521718" y="3112057"/>
          <a:ext cx="2100564" cy="920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358640" imgH="596880" progId="Equation.3">
                  <p:embed/>
                </p:oleObj>
              </mc:Choice>
              <mc:Fallback>
                <p:oleObj name="公式" r:id="rId9" imgW="135864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718" y="3112057"/>
                        <a:ext cx="2100564" cy="9209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55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590800"/>
              </p:ext>
            </p:extLst>
          </p:nvPr>
        </p:nvGraphicFramePr>
        <p:xfrm>
          <a:off x="5672492" y="3291069"/>
          <a:ext cx="857183" cy="245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583920" imgH="177480" progId="Equation.3">
                  <p:embed/>
                </p:oleObj>
              </mc:Choice>
              <mc:Fallback>
                <p:oleObj name="公式" r:id="rId11" imgW="5839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2492" y="3291069"/>
                        <a:ext cx="857183" cy="2450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5514" name="Text Box 10"/>
          <p:cNvSpPr txBox="1">
            <a:spLocks noChangeArrowheads="1"/>
          </p:cNvSpPr>
          <p:nvPr/>
        </p:nvSpPr>
        <p:spPr bwMode="auto">
          <a:xfrm>
            <a:off x="2180047" y="2292557"/>
            <a:ext cx="2751667" cy="45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333" i="1" dirty="0">
                <a:solidFill>
                  <a:schemeClr val="hlink"/>
                </a:solidFill>
              </a:rPr>
              <a:t>A</a:t>
            </a:r>
            <a:r>
              <a:rPr lang="zh-CN" altLang="en-US" sz="2333" dirty="0">
                <a:solidFill>
                  <a:schemeClr val="hlink"/>
                </a:solidFill>
              </a:rPr>
              <a:t>为运动物体</a:t>
            </a:r>
          </a:p>
        </p:txBody>
      </p:sp>
      <p:graphicFrame>
        <p:nvGraphicFramePr>
          <p:cNvPr id="16855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283116"/>
              </p:ext>
            </p:extLst>
          </p:nvPr>
        </p:nvGraphicFramePr>
        <p:xfrm>
          <a:off x="2452296" y="4458671"/>
          <a:ext cx="2006857" cy="447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079280" imgH="241200" progId="Equation.DSMT4">
                  <p:embed/>
                </p:oleObj>
              </mc:Choice>
              <mc:Fallback>
                <p:oleObj name="Equation" r:id="rId13" imgW="1079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296" y="4458671"/>
                        <a:ext cx="2006857" cy="447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55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129883"/>
              </p:ext>
            </p:extLst>
          </p:nvPr>
        </p:nvGraphicFramePr>
        <p:xfrm>
          <a:off x="2891813" y="5024196"/>
          <a:ext cx="2400267" cy="320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434960" imgH="203040" progId="Equation.3">
                  <p:embed/>
                </p:oleObj>
              </mc:Choice>
              <mc:Fallback>
                <p:oleObj name="公式" r:id="rId15" imgW="1434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1813" y="5024196"/>
                        <a:ext cx="2400267" cy="3203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85517" name="Group 13"/>
          <p:cNvGrpSpPr>
            <a:grpSpLocks/>
          </p:cNvGrpSpPr>
          <p:nvPr/>
        </p:nvGrpSpPr>
        <p:grpSpPr bwMode="auto">
          <a:xfrm>
            <a:off x="6006413" y="1477346"/>
            <a:ext cx="2286000" cy="1639094"/>
            <a:chOff x="3648" y="1298"/>
            <a:chExt cx="1728" cy="1239"/>
          </a:xfrm>
        </p:grpSpPr>
        <p:sp>
          <p:nvSpPr>
            <p:cNvPr id="1685518" name="Rectangle 14"/>
            <p:cNvSpPr>
              <a:spLocks noChangeArrowheads="1"/>
            </p:cNvSpPr>
            <p:nvPr/>
          </p:nvSpPr>
          <p:spPr bwMode="auto">
            <a:xfrm>
              <a:off x="4103" y="1365"/>
              <a:ext cx="290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333" i="1"/>
                <a:t>A</a:t>
              </a:r>
            </a:p>
          </p:txBody>
        </p:sp>
        <p:sp>
          <p:nvSpPr>
            <p:cNvPr id="1685519" name="Rectangle 15"/>
            <p:cNvSpPr>
              <a:spLocks noChangeArrowheads="1"/>
            </p:cNvSpPr>
            <p:nvPr/>
          </p:nvSpPr>
          <p:spPr bwMode="auto">
            <a:xfrm>
              <a:off x="4785" y="1391"/>
              <a:ext cx="290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333" i="1"/>
                <a:t>B</a:t>
              </a:r>
            </a:p>
          </p:txBody>
        </p:sp>
        <p:sp>
          <p:nvSpPr>
            <p:cNvPr id="1685520" name="Line 16"/>
            <p:cNvSpPr>
              <a:spLocks noChangeShapeType="1"/>
            </p:cNvSpPr>
            <p:nvPr/>
          </p:nvSpPr>
          <p:spPr bwMode="auto">
            <a:xfrm>
              <a:off x="3912" y="2085"/>
              <a:ext cx="1391" cy="0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  <p:sp>
          <p:nvSpPr>
            <p:cNvPr id="1685521" name="Line 17"/>
            <p:cNvSpPr>
              <a:spLocks noChangeShapeType="1"/>
            </p:cNvSpPr>
            <p:nvPr/>
          </p:nvSpPr>
          <p:spPr bwMode="auto">
            <a:xfrm flipV="1">
              <a:off x="3912" y="1435"/>
              <a:ext cx="9" cy="650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  <p:sp>
          <p:nvSpPr>
            <p:cNvPr id="1685522" name="Line 18"/>
            <p:cNvSpPr>
              <a:spLocks noChangeShapeType="1"/>
            </p:cNvSpPr>
            <p:nvPr/>
          </p:nvSpPr>
          <p:spPr bwMode="auto">
            <a:xfrm flipH="1">
              <a:off x="3648" y="2085"/>
              <a:ext cx="264" cy="349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  <p:sp>
          <p:nvSpPr>
            <p:cNvPr id="1685523" name="Text Box 19"/>
            <p:cNvSpPr txBox="1">
              <a:spLocks noChangeArrowheads="1"/>
            </p:cNvSpPr>
            <p:nvPr/>
          </p:nvSpPr>
          <p:spPr bwMode="auto">
            <a:xfrm>
              <a:off x="3697" y="1298"/>
              <a:ext cx="181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333" i="1"/>
                <a:t>y</a:t>
              </a:r>
            </a:p>
          </p:txBody>
        </p:sp>
        <p:sp>
          <p:nvSpPr>
            <p:cNvPr id="1685524" name="Text Box 20"/>
            <p:cNvSpPr txBox="1">
              <a:spLocks noChangeArrowheads="1"/>
            </p:cNvSpPr>
            <p:nvPr/>
          </p:nvSpPr>
          <p:spPr bwMode="auto">
            <a:xfrm>
              <a:off x="3696" y="2196"/>
              <a:ext cx="181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333" i="1"/>
                <a:t>z</a:t>
              </a:r>
            </a:p>
          </p:txBody>
        </p:sp>
        <p:sp>
          <p:nvSpPr>
            <p:cNvPr id="1685525" name="Text Box 21"/>
            <p:cNvSpPr txBox="1">
              <a:spLocks noChangeArrowheads="1"/>
            </p:cNvSpPr>
            <p:nvPr/>
          </p:nvSpPr>
          <p:spPr bwMode="auto">
            <a:xfrm>
              <a:off x="3650" y="1912"/>
              <a:ext cx="180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333"/>
                <a:t>O</a:t>
              </a:r>
            </a:p>
          </p:txBody>
        </p:sp>
        <p:sp>
          <p:nvSpPr>
            <p:cNvPr id="1685526" name="Text Box 22"/>
            <p:cNvSpPr txBox="1">
              <a:spLocks noChangeArrowheads="1"/>
            </p:cNvSpPr>
            <p:nvPr/>
          </p:nvSpPr>
          <p:spPr bwMode="auto">
            <a:xfrm>
              <a:off x="5169" y="2024"/>
              <a:ext cx="207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333" i="1"/>
                <a:t>x</a:t>
              </a:r>
            </a:p>
          </p:txBody>
        </p:sp>
        <p:sp>
          <p:nvSpPr>
            <p:cNvPr id="1685527" name="Oval 23"/>
            <p:cNvSpPr>
              <a:spLocks noChangeArrowheads="1"/>
            </p:cNvSpPr>
            <p:nvPr/>
          </p:nvSpPr>
          <p:spPr bwMode="auto">
            <a:xfrm>
              <a:off x="4057" y="1782"/>
              <a:ext cx="364" cy="17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  <p:sp>
          <p:nvSpPr>
            <p:cNvPr id="1685528" name="Oval 24"/>
            <p:cNvSpPr>
              <a:spLocks noChangeArrowheads="1"/>
            </p:cNvSpPr>
            <p:nvPr/>
          </p:nvSpPr>
          <p:spPr bwMode="auto">
            <a:xfrm>
              <a:off x="4739" y="1782"/>
              <a:ext cx="501" cy="174"/>
            </a:xfrm>
            <a:prstGeom prst="ellipse">
              <a:avLst/>
            </a:prstGeom>
            <a:gradFill rotWithShape="1">
              <a:gsLst>
                <a:gs pos="0">
                  <a:srgbClr val="00CCFF">
                    <a:gamma/>
                    <a:tint val="0"/>
                    <a:invGamma/>
                  </a:srgbClr>
                </a:gs>
                <a:gs pos="100000">
                  <a:srgbClr val="00C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  <p:sp>
          <p:nvSpPr>
            <p:cNvPr id="1685529" name="Line 25"/>
            <p:cNvSpPr>
              <a:spLocks noChangeShapeType="1"/>
            </p:cNvSpPr>
            <p:nvPr/>
          </p:nvSpPr>
          <p:spPr bwMode="auto">
            <a:xfrm>
              <a:off x="4164" y="1693"/>
              <a:ext cx="227" cy="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333" dirty="0"/>
            </a:p>
          </p:txBody>
        </p:sp>
        <p:sp>
          <p:nvSpPr>
            <p:cNvPr id="1685530" name="Line 26"/>
            <p:cNvSpPr>
              <a:spLocks noChangeShapeType="1"/>
            </p:cNvSpPr>
            <p:nvPr/>
          </p:nvSpPr>
          <p:spPr bwMode="auto">
            <a:xfrm flipH="1" flipV="1">
              <a:off x="4739" y="1696"/>
              <a:ext cx="227" cy="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333"/>
            </a:p>
          </p:txBody>
        </p:sp>
      </p:grpSp>
      <p:graphicFrame>
        <p:nvGraphicFramePr>
          <p:cNvPr id="168553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592173"/>
              </p:ext>
            </p:extLst>
          </p:nvPr>
        </p:nvGraphicFramePr>
        <p:xfrm>
          <a:off x="4459153" y="4506499"/>
          <a:ext cx="1386302" cy="4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812520" imgH="241200" progId="Equation.3">
                  <p:embed/>
                </p:oleObj>
              </mc:Choice>
              <mc:Fallback>
                <p:oleObj name="公式" r:id="rId17" imgW="8125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153" y="4506499"/>
                        <a:ext cx="1386302" cy="42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5533" name="Rectangle 29"/>
          <p:cNvSpPr>
            <a:spLocks noChangeArrowheads="1"/>
          </p:cNvSpPr>
          <p:nvPr/>
        </p:nvSpPr>
        <p:spPr bwMode="auto">
          <a:xfrm>
            <a:off x="1786961" y="4007329"/>
            <a:ext cx="806979" cy="45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333"/>
              <a:t>(2)</a:t>
            </a: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C9050A95-AFCF-4827-8C64-8D9115584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1708" y="4047031"/>
            <a:ext cx="2751667" cy="45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333" dirty="0">
                <a:solidFill>
                  <a:schemeClr val="hlink"/>
                </a:solidFill>
              </a:rPr>
              <a:t>在</a:t>
            </a:r>
            <a:r>
              <a:rPr lang="en-US" altLang="zh-CN" sz="2333" i="1" dirty="0">
                <a:solidFill>
                  <a:schemeClr val="hlink"/>
                </a:solidFill>
              </a:rPr>
              <a:t>x</a:t>
            </a:r>
            <a:r>
              <a:rPr lang="zh-CN" altLang="en-US" sz="2333" dirty="0">
                <a:solidFill>
                  <a:schemeClr val="hlink"/>
                </a:solidFill>
              </a:rPr>
              <a:t>方向上</a:t>
            </a:r>
          </a:p>
        </p:txBody>
      </p:sp>
    </p:spTree>
    <p:extLst>
      <p:ext uri="{BB962C8B-B14F-4D97-AF65-F5344CB8AC3E}">
        <p14:creationId xmlns:p14="http://schemas.microsoft.com/office/powerpoint/2010/main" val="3971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8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85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8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8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8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8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8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8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85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68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85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85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5507" grpId="0" autoUpdateAnimBg="0"/>
      <p:bldP spid="1685508" grpId="0" autoUpdateAnimBg="0"/>
      <p:bldP spid="1685514" grpId="0" autoUpdateAnimBg="0"/>
      <p:bldP spid="1685533" grpId="0" build="p" autoUpdateAnimBg="0"/>
      <p:bldP spid="29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554" name="Rectangle 2"/>
          <p:cNvSpPr>
            <a:spLocks noChangeArrowheads="1"/>
          </p:cNvSpPr>
          <p:nvPr/>
        </p:nvSpPr>
        <p:spPr bwMode="auto">
          <a:xfrm>
            <a:off x="1977347" y="1191150"/>
            <a:ext cx="5461000" cy="45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333" dirty="0">
                <a:solidFill>
                  <a:schemeClr val="accent6"/>
                </a:solidFill>
              </a:rPr>
              <a:t>速度变换和速度叠加的区别</a:t>
            </a:r>
          </a:p>
        </p:txBody>
      </p:sp>
      <p:sp>
        <p:nvSpPr>
          <p:cNvPr id="1687556" name="Rectangle 4"/>
          <p:cNvSpPr>
            <a:spLocks noChangeArrowheads="1"/>
          </p:cNvSpPr>
          <p:nvPr/>
        </p:nvSpPr>
        <p:spPr bwMode="auto">
          <a:xfrm>
            <a:off x="1469347" y="2334150"/>
            <a:ext cx="4614821" cy="45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333" dirty="0"/>
              <a:t>1.  </a:t>
            </a:r>
            <a:r>
              <a:rPr lang="zh-CN" altLang="en-US" sz="2333" dirty="0"/>
              <a:t>求：他们彼此观察到的速度</a:t>
            </a:r>
          </a:p>
        </p:txBody>
      </p:sp>
      <p:sp>
        <p:nvSpPr>
          <p:cNvPr id="1687557" name="Rectangle 5"/>
          <p:cNvSpPr>
            <a:spLocks noChangeArrowheads="1"/>
          </p:cNvSpPr>
          <p:nvPr/>
        </p:nvSpPr>
        <p:spPr bwMode="auto">
          <a:xfrm>
            <a:off x="1469347" y="3413650"/>
            <a:ext cx="6159500" cy="45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333" dirty="0"/>
              <a:t>2.  </a:t>
            </a:r>
            <a:r>
              <a:rPr lang="zh-CN" altLang="en-US" sz="2333" dirty="0"/>
              <a:t>求：该参考系观察两物体的相对速度</a:t>
            </a:r>
          </a:p>
        </p:txBody>
      </p:sp>
      <p:sp>
        <p:nvSpPr>
          <p:cNvPr id="1687558" name="Rectangle 6"/>
          <p:cNvSpPr>
            <a:spLocks noChangeArrowheads="1"/>
          </p:cNvSpPr>
          <p:nvPr/>
        </p:nvSpPr>
        <p:spPr bwMode="auto">
          <a:xfrm>
            <a:off x="4992047" y="3981657"/>
            <a:ext cx="1775354" cy="45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333" dirty="0">
                <a:solidFill>
                  <a:schemeClr val="hlink"/>
                </a:solidFill>
              </a:rPr>
              <a:t>速度叠加</a:t>
            </a:r>
          </a:p>
        </p:txBody>
      </p:sp>
      <p:sp>
        <p:nvSpPr>
          <p:cNvPr id="1687559" name="Rectangle 7"/>
          <p:cNvSpPr>
            <a:spLocks noChangeArrowheads="1"/>
          </p:cNvSpPr>
          <p:nvPr/>
        </p:nvSpPr>
        <p:spPr bwMode="auto">
          <a:xfrm>
            <a:off x="4913769" y="2854364"/>
            <a:ext cx="1824303" cy="45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333">
                <a:solidFill>
                  <a:schemeClr val="hlink"/>
                </a:solidFill>
              </a:rPr>
              <a:t>速度变换</a:t>
            </a:r>
          </a:p>
        </p:txBody>
      </p:sp>
      <p:sp>
        <p:nvSpPr>
          <p:cNvPr id="1687560" name="Rectangle 8"/>
          <p:cNvSpPr>
            <a:spLocks noChangeArrowheads="1"/>
          </p:cNvSpPr>
          <p:nvPr/>
        </p:nvSpPr>
        <p:spPr bwMode="auto">
          <a:xfrm>
            <a:off x="1977347" y="1737515"/>
            <a:ext cx="4681090" cy="45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333" dirty="0"/>
              <a:t>已知：两物体对同一参考系的速度</a:t>
            </a:r>
          </a:p>
        </p:txBody>
      </p:sp>
      <p:sp>
        <p:nvSpPr>
          <p:cNvPr id="9" name="Rectangle 9"/>
          <p:cNvSpPr txBox="1">
            <a:spLocks noChangeArrowheads="1"/>
          </p:cNvSpPr>
          <p:nvPr/>
        </p:nvSpPr>
        <p:spPr bwMode="auto">
          <a:xfrm>
            <a:off x="1211627" y="637253"/>
            <a:ext cx="1333500" cy="6350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scene3d>
            <a:camera prst="orthographicFront"/>
            <a:lightRig rig="soft" dir="tl">
              <a:rot lat="0" lon="0" rev="0"/>
            </a:lightRig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6200" tIns="38100" rIns="76200" bIns="38100" numCol="1" anchor="ctr" anchorCtr="0" compatLnSpc="1">
            <a:prstTxWarp prst="textNoShape">
              <a:avLst/>
            </a:prstTxWarp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333" kern="0" spc="42" dirty="0">
                <a:ln w="11430"/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注意： 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826B3004-FABE-45A5-8708-3AFDF8F49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727" y="2856434"/>
            <a:ext cx="2984931" cy="45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333" dirty="0">
                <a:solidFill>
                  <a:srgbClr val="FF0000"/>
                </a:solidFill>
              </a:rPr>
              <a:t>（换参考系观察）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714B56C4-DFAA-4623-86D7-5DF84DAFB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726" y="3970867"/>
            <a:ext cx="2984931" cy="45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333" dirty="0">
                <a:solidFill>
                  <a:srgbClr val="FF0000"/>
                </a:solidFill>
              </a:rPr>
              <a:t>（没换参考系观察）</a:t>
            </a:r>
          </a:p>
        </p:txBody>
      </p:sp>
    </p:spTree>
    <p:extLst>
      <p:ext uri="{BB962C8B-B14F-4D97-AF65-F5344CB8AC3E}">
        <p14:creationId xmlns:p14="http://schemas.microsoft.com/office/powerpoint/2010/main" val="385916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87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87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87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87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87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87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7554" grpId="0" build="p" autoUpdateAnimBg="0"/>
      <p:bldP spid="1687556" grpId="0" build="p" autoUpdateAnimBg="0"/>
      <p:bldP spid="1687557" grpId="0" build="p" autoUpdateAnimBg="0"/>
      <p:bldP spid="1687558" grpId="0" build="p" autoUpdateAnimBg="0"/>
      <p:bldP spid="1687559" grpId="0" build="p" autoUpdateAnimBg="0"/>
      <p:bldP spid="1687560" grpId="0" build="p" autoUpdateAnimBg="0"/>
      <p:bldP spid="10" grpId="0" build="p" autoUpdateAnimBg="0"/>
      <p:bldP spid="11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2291747" y="1717373"/>
            <a:ext cx="4860540" cy="1101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333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作业：</a:t>
            </a:r>
            <a:endParaRPr lang="en-US" altLang="zh-CN" sz="2333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333" dirty="0"/>
              <a:t>P181</a:t>
            </a:r>
            <a:r>
              <a:rPr lang="zh-CN" altLang="en-US" sz="2333" dirty="0"/>
              <a:t>：一</a:t>
            </a:r>
            <a:r>
              <a:rPr lang="en-US" altLang="zh-CN" sz="2333" dirty="0"/>
              <a:t>.5 </a:t>
            </a:r>
            <a:r>
              <a:rPr lang="zh-CN" altLang="en-US" sz="2333" dirty="0"/>
              <a:t>二</a:t>
            </a:r>
            <a:r>
              <a:rPr lang="en-US" altLang="zh-CN" sz="2333" dirty="0"/>
              <a:t>.2</a:t>
            </a:r>
            <a:r>
              <a:rPr lang="zh-CN" altLang="en-US" sz="2333" dirty="0"/>
              <a:t>，三</a:t>
            </a:r>
            <a:r>
              <a:rPr lang="en-US" altLang="zh-CN" sz="2333" dirty="0"/>
              <a:t>.1</a:t>
            </a:r>
          </a:p>
        </p:txBody>
      </p:sp>
    </p:spTree>
  </p:cSld>
  <p:clrMapOvr>
    <a:masterClrMapping/>
  </p:clrMapOvr>
  <p:transition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Line 5"/>
          <p:cNvSpPr>
            <a:spLocks noChangeShapeType="1"/>
          </p:cNvSpPr>
          <p:nvPr/>
        </p:nvSpPr>
        <p:spPr bwMode="auto">
          <a:xfrm>
            <a:off x="1905000" y="4834227"/>
            <a:ext cx="53975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333"/>
          </a:p>
        </p:txBody>
      </p:sp>
      <p:grpSp>
        <p:nvGrpSpPr>
          <p:cNvPr id="36" name="Group 6"/>
          <p:cNvGrpSpPr>
            <a:grpSpLocks/>
          </p:cNvGrpSpPr>
          <p:nvPr/>
        </p:nvGrpSpPr>
        <p:grpSpPr bwMode="auto">
          <a:xfrm>
            <a:off x="1905000" y="3599946"/>
            <a:ext cx="5016500" cy="1297781"/>
            <a:chOff x="0" y="0"/>
            <a:chExt cx="3792" cy="981"/>
          </a:xfrm>
        </p:grpSpPr>
        <p:grpSp>
          <p:nvGrpSpPr>
            <p:cNvPr id="37" name="Group 7"/>
            <p:cNvGrpSpPr>
              <a:grpSpLocks/>
            </p:cNvGrpSpPr>
            <p:nvPr/>
          </p:nvGrpSpPr>
          <p:grpSpPr bwMode="auto">
            <a:xfrm>
              <a:off x="0" y="117"/>
              <a:ext cx="3792" cy="864"/>
              <a:chOff x="0" y="0"/>
              <a:chExt cx="3792" cy="864"/>
            </a:xfrm>
          </p:grpSpPr>
          <p:grpSp>
            <p:nvGrpSpPr>
              <p:cNvPr id="39" name="Group 8"/>
              <p:cNvGrpSpPr>
                <a:grpSpLocks/>
              </p:cNvGrpSpPr>
              <p:nvPr/>
            </p:nvGrpSpPr>
            <p:grpSpPr bwMode="auto">
              <a:xfrm>
                <a:off x="0" y="0"/>
                <a:ext cx="3792" cy="864"/>
                <a:chOff x="0" y="0"/>
                <a:chExt cx="3792" cy="864"/>
              </a:xfrm>
            </p:grpSpPr>
            <p:grpSp>
              <p:nvGrpSpPr>
                <p:cNvPr id="44" name="Group 9"/>
                <p:cNvGrpSpPr>
                  <a:grpSpLocks/>
                </p:cNvGrpSpPr>
                <p:nvPr/>
              </p:nvGrpSpPr>
              <p:grpSpPr bwMode="auto">
                <a:xfrm>
                  <a:off x="0" y="624"/>
                  <a:ext cx="3792" cy="240"/>
                  <a:chOff x="0" y="0"/>
                  <a:chExt cx="3792" cy="240"/>
                </a:xfrm>
              </p:grpSpPr>
              <p:sp>
                <p:nvSpPr>
                  <p:cNvPr id="54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456" cy="24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2375 w 21600"/>
                      <a:gd name="T13" fmla="*/ 2340 h 21600"/>
                      <a:gd name="T14" fmla="*/ 19225 w 21600"/>
                      <a:gd name="T15" fmla="*/ 19260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1150" y="21600"/>
                        </a:lnTo>
                        <a:lnTo>
                          <a:pt x="2045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FF0066"/>
                  </a:solidFill>
                  <a:ln w="9525">
                    <a:solidFill>
                      <a:srgbClr val="FF0066"/>
                    </a:solidFill>
                    <a:miter lim="800000"/>
                    <a:headEnd/>
                    <a:tailEnd/>
                  </a:ln>
                  <a:scene3d>
                    <a:camera prst="orthographicFront"/>
                    <a:lightRig rig="threePt" dir="t"/>
                  </a:scene3d>
                  <a:sp3d>
                    <a:bevelT w="165100" prst="coolSlant"/>
                  </a:sp3d>
                </p:spPr>
                <p:txBody>
                  <a:bodyPr wrap="none" anchor="ctr">
                    <a:sp3d extrusionH="57150">
                      <a:bevelT w="38100" h="38100" prst="angle"/>
                    </a:sp3d>
                  </a:bodyPr>
                  <a:lstStyle/>
                  <a:p>
                    <a:pPr>
                      <a:defRPr/>
                    </a:pPr>
                    <a:endParaRPr lang="zh-CN" altLang="en-US" sz="2333">
                      <a:latin typeface="Arial" charset="0"/>
                    </a:endParaRPr>
                  </a:p>
                </p:txBody>
              </p:sp>
              <p:sp>
                <p:nvSpPr>
                  <p:cNvPr id="55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0"/>
                    <a:ext cx="1008" cy="24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6557 w 21600"/>
                      <a:gd name="T13" fmla="*/ 6570 h 21600"/>
                      <a:gd name="T14" fmla="*/ 15043 w 21600"/>
                      <a:gd name="T15" fmla="*/ 15030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9514" y="21600"/>
                        </a:lnTo>
                        <a:lnTo>
                          <a:pt x="12086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FF0066"/>
                  </a:solidFill>
                  <a:ln w="9525">
                    <a:solidFill>
                      <a:srgbClr val="FF0066"/>
                    </a:solidFill>
                    <a:miter lim="800000"/>
                    <a:headEnd/>
                    <a:tailEnd/>
                  </a:ln>
                  <a:scene3d>
                    <a:camera prst="orthographicFront"/>
                    <a:lightRig rig="threePt" dir="t"/>
                  </a:scene3d>
                  <a:sp3d>
                    <a:bevelT w="165100" prst="coolSlant"/>
                  </a:sp3d>
                </p:spPr>
                <p:txBody>
                  <a:bodyPr wrap="none" anchor="ctr">
                    <a:sp3d extrusionH="57150">
                      <a:bevelT w="38100" h="38100" prst="angle"/>
                    </a:sp3d>
                  </a:bodyPr>
                  <a:lstStyle/>
                  <a:p>
                    <a:pPr>
                      <a:defRPr/>
                    </a:pPr>
                    <a:endParaRPr lang="zh-CN" altLang="en-US" sz="2333">
                      <a:latin typeface="Arial" charset="0"/>
                    </a:endParaRPr>
                  </a:p>
                </p:txBody>
              </p:sp>
            </p:grpSp>
            <p:sp>
              <p:nvSpPr>
                <p:cNvPr id="45" name="Rectangle 12"/>
                <p:cNvSpPr>
                  <a:spLocks noChangeArrowheads="1"/>
                </p:cNvSpPr>
                <p:nvPr/>
              </p:nvSpPr>
              <p:spPr bwMode="auto">
                <a:xfrm>
                  <a:off x="288" y="480"/>
                  <a:ext cx="384" cy="144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333">
                    <a:latin typeface="Arial" charset="0"/>
                  </a:endParaRPr>
                </a:p>
              </p:txBody>
            </p:sp>
            <p:sp>
              <p:nvSpPr>
                <p:cNvPr id="46" name="Rectangle 13"/>
                <p:cNvSpPr>
                  <a:spLocks noChangeArrowheads="1"/>
                </p:cNvSpPr>
                <p:nvPr/>
              </p:nvSpPr>
              <p:spPr bwMode="auto">
                <a:xfrm>
                  <a:off x="384" y="528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333"/>
                </a:p>
              </p:txBody>
            </p:sp>
            <p:sp>
              <p:nvSpPr>
                <p:cNvPr id="47" name="Rectangle 14"/>
                <p:cNvSpPr>
                  <a:spLocks noChangeArrowheads="1"/>
                </p:cNvSpPr>
                <p:nvPr/>
              </p:nvSpPr>
              <p:spPr bwMode="auto">
                <a:xfrm>
                  <a:off x="384" y="336"/>
                  <a:ext cx="192" cy="144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333">
                    <a:latin typeface="Arial" charset="0"/>
                  </a:endParaRPr>
                </a:p>
              </p:txBody>
            </p:sp>
            <p:sp>
              <p:nvSpPr>
                <p:cNvPr id="48" name="Line 15"/>
                <p:cNvSpPr>
                  <a:spLocks noChangeShapeType="1"/>
                </p:cNvSpPr>
                <p:nvPr/>
              </p:nvSpPr>
              <p:spPr bwMode="auto">
                <a:xfrm>
                  <a:off x="480" y="0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2333"/>
                </a:p>
              </p:txBody>
            </p:sp>
            <p:sp>
              <p:nvSpPr>
                <p:cNvPr id="49" name="Line 16"/>
                <p:cNvSpPr>
                  <a:spLocks noChangeShapeType="1"/>
                </p:cNvSpPr>
                <p:nvPr/>
              </p:nvSpPr>
              <p:spPr bwMode="auto">
                <a:xfrm>
                  <a:off x="360" y="96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2333"/>
                </a:p>
              </p:txBody>
            </p:sp>
            <p:sp>
              <p:nvSpPr>
                <p:cNvPr id="50" name="Line 17"/>
                <p:cNvSpPr>
                  <a:spLocks noChangeShapeType="1"/>
                </p:cNvSpPr>
                <p:nvPr/>
              </p:nvSpPr>
              <p:spPr bwMode="auto">
                <a:xfrm>
                  <a:off x="402" y="192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rgbClr val="00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2333"/>
                </a:p>
              </p:txBody>
            </p:sp>
            <p:grpSp>
              <p:nvGrpSpPr>
                <p:cNvPr id="51" name="Group 18"/>
                <p:cNvGrpSpPr>
                  <a:grpSpLocks/>
                </p:cNvGrpSpPr>
                <p:nvPr/>
              </p:nvGrpSpPr>
              <p:grpSpPr bwMode="auto">
                <a:xfrm rot="9495603">
                  <a:off x="3408" y="576"/>
                  <a:ext cx="144" cy="199"/>
                  <a:chOff x="0" y="0"/>
                  <a:chExt cx="384" cy="384"/>
                </a:xfrm>
              </p:grpSpPr>
              <p:sp>
                <p:nvSpPr>
                  <p:cNvPr id="52" name="AutoShape 1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96"/>
                    <a:ext cx="384" cy="288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281 w 21600"/>
                      <a:gd name="T13" fmla="*/ 0 h 21600"/>
                      <a:gd name="T14" fmla="*/ 21319 w 21600"/>
                      <a:gd name="T15" fmla="*/ 12525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3038" y="10350"/>
                        </a:moveTo>
                        <a:cubicBezTo>
                          <a:pt x="3276" y="6237"/>
                          <a:pt x="6680" y="3024"/>
                          <a:pt x="10800" y="3025"/>
                        </a:cubicBezTo>
                        <a:cubicBezTo>
                          <a:pt x="14919" y="3025"/>
                          <a:pt x="18323" y="6237"/>
                          <a:pt x="18561" y="10350"/>
                        </a:cubicBezTo>
                        <a:lnTo>
                          <a:pt x="21581" y="10174"/>
                        </a:lnTo>
                        <a:cubicBezTo>
                          <a:pt x="21250" y="4462"/>
                          <a:pt x="16521" y="-1"/>
                          <a:pt x="10799" y="0"/>
                        </a:cubicBezTo>
                        <a:cubicBezTo>
                          <a:pt x="5078" y="0"/>
                          <a:pt x="349" y="4462"/>
                          <a:pt x="18" y="10174"/>
                        </a:cubicBezTo>
                        <a:close/>
                      </a:path>
                    </a:pathLst>
                  </a:custGeom>
                  <a:solidFill>
                    <a:srgbClr val="0000FF"/>
                  </a:solidFill>
                  <a:ln w="9525">
                    <a:solidFill>
                      <a:srgbClr val="0000FF"/>
                    </a:solidFill>
                    <a:miter lim="800000"/>
                    <a:headEnd/>
                    <a:tailEnd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sz="2333">
                      <a:latin typeface="Arial" charset="0"/>
                    </a:endParaRPr>
                  </a:p>
                </p:txBody>
              </p:sp>
              <p:sp>
                <p:nvSpPr>
                  <p:cNvPr id="53" name="AutoShape 20"/>
                  <p:cNvSpPr>
                    <a:spLocks noChangeArrowheads="1"/>
                  </p:cNvSpPr>
                  <p:nvPr/>
                </p:nvSpPr>
                <p:spPr bwMode="auto">
                  <a:xfrm>
                    <a:off x="150" y="0"/>
                    <a:ext cx="72" cy="240"/>
                  </a:xfrm>
                  <a:prstGeom prst="upArrow">
                    <a:avLst>
                      <a:gd name="adj1" fmla="val 50000"/>
                      <a:gd name="adj2" fmla="val 83333"/>
                    </a:avLst>
                  </a:prstGeom>
                  <a:solidFill>
                    <a:srgbClr val="0000FF"/>
                  </a:solidFill>
                  <a:ln w="38100">
                    <a:solidFill>
                      <a:srgbClr val="0000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2333"/>
                  </a:p>
                </p:txBody>
              </p:sp>
            </p:grpSp>
          </p:grpSp>
          <p:sp>
            <p:nvSpPr>
              <p:cNvPr id="40" name="Line 21"/>
              <p:cNvSpPr>
                <a:spLocks noChangeShapeType="1"/>
              </p:cNvSpPr>
              <p:nvPr/>
            </p:nvSpPr>
            <p:spPr bwMode="auto">
              <a:xfrm>
                <a:off x="528" y="144"/>
                <a:ext cx="48" cy="96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333"/>
              </a:p>
            </p:txBody>
          </p:sp>
          <p:sp>
            <p:nvSpPr>
              <p:cNvPr id="41" name="Line 22"/>
              <p:cNvSpPr>
                <a:spLocks noChangeShapeType="1"/>
              </p:cNvSpPr>
              <p:nvPr/>
            </p:nvSpPr>
            <p:spPr bwMode="auto">
              <a:xfrm flipH="1">
                <a:off x="528" y="144"/>
                <a:ext cx="48" cy="96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333"/>
              </a:p>
            </p:txBody>
          </p:sp>
          <p:sp>
            <p:nvSpPr>
              <p:cNvPr id="42" name="Line 23"/>
              <p:cNvSpPr>
                <a:spLocks noChangeShapeType="1"/>
              </p:cNvSpPr>
              <p:nvPr/>
            </p:nvSpPr>
            <p:spPr bwMode="auto">
              <a:xfrm>
                <a:off x="384" y="144"/>
                <a:ext cx="48" cy="96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333"/>
              </a:p>
            </p:txBody>
          </p:sp>
          <p:sp>
            <p:nvSpPr>
              <p:cNvPr id="43" name="Line 24"/>
              <p:cNvSpPr>
                <a:spLocks noChangeShapeType="1"/>
              </p:cNvSpPr>
              <p:nvPr/>
            </p:nvSpPr>
            <p:spPr bwMode="auto">
              <a:xfrm flipH="1">
                <a:off x="384" y="144"/>
                <a:ext cx="48" cy="96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333"/>
              </a:p>
            </p:txBody>
          </p:sp>
        </p:grpSp>
        <p:sp>
          <p:nvSpPr>
            <p:cNvPr id="38" name="Rectangle 25"/>
            <p:cNvSpPr>
              <a:spLocks noChangeArrowheads="1"/>
            </p:cNvSpPr>
            <p:nvPr/>
          </p:nvSpPr>
          <p:spPr bwMode="auto">
            <a:xfrm>
              <a:off x="780" y="0"/>
              <a:ext cx="2628" cy="72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333"/>
            </a:p>
          </p:txBody>
        </p:sp>
      </p:grpSp>
      <p:sp>
        <p:nvSpPr>
          <p:cNvPr id="56" name="Line 26"/>
          <p:cNvSpPr>
            <a:spLocks noChangeShapeType="1"/>
          </p:cNvSpPr>
          <p:nvPr/>
        </p:nvSpPr>
        <p:spPr bwMode="auto">
          <a:xfrm>
            <a:off x="6159500" y="3418520"/>
            <a:ext cx="101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333"/>
          </a:p>
        </p:txBody>
      </p:sp>
      <p:graphicFrame>
        <p:nvGraphicFramePr>
          <p:cNvPr id="5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312466"/>
              </p:ext>
            </p:extLst>
          </p:nvPr>
        </p:nvGraphicFramePr>
        <p:xfrm>
          <a:off x="6985000" y="3037520"/>
          <a:ext cx="341313" cy="375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27593" imgH="140321" progId="Equation.3">
                  <p:embed/>
                </p:oleObj>
              </mc:Choice>
              <mc:Fallback>
                <p:oleObj r:id="rId3" imgW="127593" imgH="1403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0" y="3037520"/>
                        <a:ext cx="341313" cy="3757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" name="Group 30"/>
          <p:cNvGrpSpPr>
            <a:grpSpLocks/>
          </p:cNvGrpSpPr>
          <p:nvPr/>
        </p:nvGrpSpPr>
        <p:grpSpPr bwMode="auto">
          <a:xfrm>
            <a:off x="4082521" y="3945227"/>
            <a:ext cx="317500" cy="599282"/>
            <a:chOff x="0" y="0"/>
            <a:chExt cx="240" cy="453"/>
          </a:xfrm>
        </p:grpSpPr>
        <p:sp>
          <p:nvSpPr>
            <p:cNvPr id="61" name="Oval 31"/>
            <p:cNvSpPr>
              <a:spLocks noChangeArrowheads="1"/>
            </p:cNvSpPr>
            <p:nvPr/>
          </p:nvSpPr>
          <p:spPr bwMode="auto">
            <a:xfrm>
              <a:off x="48" y="0"/>
              <a:ext cx="96" cy="96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333"/>
            </a:p>
          </p:txBody>
        </p:sp>
        <p:sp>
          <p:nvSpPr>
            <p:cNvPr id="62" name="未知"/>
            <p:cNvSpPr>
              <a:spLocks/>
            </p:cNvSpPr>
            <p:nvPr/>
          </p:nvSpPr>
          <p:spPr bwMode="auto">
            <a:xfrm>
              <a:off x="96" y="96"/>
              <a:ext cx="1" cy="199"/>
            </a:xfrm>
            <a:custGeom>
              <a:avLst/>
              <a:gdLst>
                <a:gd name="T0" fmla="*/ 0 w 1"/>
                <a:gd name="T1" fmla="*/ 0 h 199"/>
                <a:gd name="T2" fmla="*/ 0 w 1"/>
                <a:gd name="T3" fmla="*/ 199 h 199"/>
                <a:gd name="T4" fmla="*/ 0 60000 65536"/>
                <a:gd name="T5" fmla="*/ 0 60000 65536"/>
                <a:gd name="T6" fmla="*/ 0 w 1"/>
                <a:gd name="T7" fmla="*/ 0 h 199"/>
                <a:gd name="T8" fmla="*/ 1 w 1"/>
                <a:gd name="T9" fmla="*/ 199 h 19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99">
                  <a:moveTo>
                    <a:pt x="0" y="0"/>
                  </a:moveTo>
                  <a:lnTo>
                    <a:pt x="0" y="199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333"/>
            </a:p>
          </p:txBody>
        </p:sp>
        <p:sp>
          <p:nvSpPr>
            <p:cNvPr id="63" name="Line 33"/>
            <p:cNvSpPr>
              <a:spLocks noChangeShapeType="1"/>
            </p:cNvSpPr>
            <p:nvPr/>
          </p:nvSpPr>
          <p:spPr bwMode="auto">
            <a:xfrm flipH="1">
              <a:off x="0" y="247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333"/>
            </a:p>
          </p:txBody>
        </p:sp>
        <p:sp>
          <p:nvSpPr>
            <p:cNvPr id="64" name="Line 34"/>
            <p:cNvSpPr>
              <a:spLocks noChangeShapeType="1"/>
            </p:cNvSpPr>
            <p:nvPr/>
          </p:nvSpPr>
          <p:spPr bwMode="auto">
            <a:xfrm>
              <a:off x="96" y="261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333"/>
            </a:p>
          </p:txBody>
        </p:sp>
        <p:sp>
          <p:nvSpPr>
            <p:cNvPr id="65" name="Line 35"/>
            <p:cNvSpPr>
              <a:spLocks noChangeShapeType="1"/>
            </p:cNvSpPr>
            <p:nvPr/>
          </p:nvSpPr>
          <p:spPr bwMode="auto">
            <a:xfrm>
              <a:off x="96" y="144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333"/>
            </a:p>
          </p:txBody>
        </p:sp>
        <p:sp>
          <p:nvSpPr>
            <p:cNvPr id="66" name="Line 36"/>
            <p:cNvSpPr>
              <a:spLocks noChangeShapeType="1"/>
            </p:cNvSpPr>
            <p:nvPr/>
          </p:nvSpPr>
          <p:spPr bwMode="auto">
            <a:xfrm flipH="1">
              <a:off x="0" y="144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333"/>
            </a:p>
          </p:txBody>
        </p:sp>
      </p:grpSp>
      <p:grpSp>
        <p:nvGrpSpPr>
          <p:cNvPr id="67" name="Group 37"/>
          <p:cNvGrpSpPr>
            <a:grpSpLocks/>
          </p:cNvGrpSpPr>
          <p:nvPr/>
        </p:nvGrpSpPr>
        <p:grpSpPr bwMode="auto">
          <a:xfrm>
            <a:off x="5715000" y="3945227"/>
            <a:ext cx="635000" cy="599282"/>
            <a:chOff x="0" y="0"/>
            <a:chExt cx="480" cy="453"/>
          </a:xfrm>
        </p:grpSpPr>
        <p:grpSp>
          <p:nvGrpSpPr>
            <p:cNvPr id="68" name="Group 38"/>
            <p:cNvGrpSpPr>
              <a:grpSpLocks/>
            </p:cNvGrpSpPr>
            <p:nvPr/>
          </p:nvGrpSpPr>
          <p:grpSpPr bwMode="auto">
            <a:xfrm>
              <a:off x="240" y="0"/>
              <a:ext cx="240" cy="453"/>
              <a:chOff x="0" y="0"/>
              <a:chExt cx="240" cy="453"/>
            </a:xfrm>
          </p:grpSpPr>
          <p:sp>
            <p:nvSpPr>
              <p:cNvPr id="76" name="Oval 39"/>
              <p:cNvSpPr>
                <a:spLocks noChangeArrowheads="1"/>
              </p:cNvSpPr>
              <p:nvPr/>
            </p:nvSpPr>
            <p:spPr bwMode="auto">
              <a:xfrm>
                <a:off x="48" y="0"/>
                <a:ext cx="96" cy="96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333"/>
              </a:p>
            </p:txBody>
          </p:sp>
          <p:sp>
            <p:nvSpPr>
              <p:cNvPr id="77" name="未知"/>
              <p:cNvSpPr>
                <a:spLocks/>
              </p:cNvSpPr>
              <p:nvPr/>
            </p:nvSpPr>
            <p:spPr bwMode="auto">
              <a:xfrm>
                <a:off x="96" y="96"/>
                <a:ext cx="1" cy="199"/>
              </a:xfrm>
              <a:custGeom>
                <a:avLst/>
                <a:gdLst>
                  <a:gd name="T0" fmla="*/ 0 w 1"/>
                  <a:gd name="T1" fmla="*/ 0 h 199"/>
                  <a:gd name="T2" fmla="*/ 0 w 1"/>
                  <a:gd name="T3" fmla="*/ 199 h 199"/>
                  <a:gd name="T4" fmla="*/ 0 60000 65536"/>
                  <a:gd name="T5" fmla="*/ 0 60000 65536"/>
                  <a:gd name="T6" fmla="*/ 0 w 1"/>
                  <a:gd name="T7" fmla="*/ 0 h 199"/>
                  <a:gd name="T8" fmla="*/ 1 w 1"/>
                  <a:gd name="T9" fmla="*/ 199 h 19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99">
                    <a:moveTo>
                      <a:pt x="0" y="0"/>
                    </a:moveTo>
                    <a:lnTo>
                      <a:pt x="0" y="199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333"/>
              </a:p>
            </p:txBody>
          </p:sp>
          <p:sp>
            <p:nvSpPr>
              <p:cNvPr id="78" name="Line 41"/>
              <p:cNvSpPr>
                <a:spLocks noChangeShapeType="1"/>
              </p:cNvSpPr>
              <p:nvPr/>
            </p:nvSpPr>
            <p:spPr bwMode="auto">
              <a:xfrm flipH="1">
                <a:off x="0" y="247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333"/>
              </a:p>
            </p:txBody>
          </p:sp>
          <p:sp>
            <p:nvSpPr>
              <p:cNvPr id="79" name="Line 42"/>
              <p:cNvSpPr>
                <a:spLocks noChangeShapeType="1"/>
              </p:cNvSpPr>
              <p:nvPr/>
            </p:nvSpPr>
            <p:spPr bwMode="auto">
              <a:xfrm>
                <a:off x="96" y="261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333"/>
              </a:p>
            </p:txBody>
          </p:sp>
          <p:sp>
            <p:nvSpPr>
              <p:cNvPr id="80" name="Line 43"/>
              <p:cNvSpPr>
                <a:spLocks noChangeShapeType="1"/>
              </p:cNvSpPr>
              <p:nvPr/>
            </p:nvSpPr>
            <p:spPr bwMode="auto">
              <a:xfrm>
                <a:off x="96" y="144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333"/>
              </a:p>
            </p:txBody>
          </p:sp>
          <p:sp>
            <p:nvSpPr>
              <p:cNvPr id="81" name="Line 44"/>
              <p:cNvSpPr>
                <a:spLocks noChangeShapeType="1"/>
              </p:cNvSpPr>
              <p:nvPr/>
            </p:nvSpPr>
            <p:spPr bwMode="auto">
              <a:xfrm flipH="1">
                <a:off x="0" y="144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333"/>
              </a:p>
            </p:txBody>
          </p:sp>
        </p:grpSp>
        <p:grpSp>
          <p:nvGrpSpPr>
            <p:cNvPr id="69" name="Group 45"/>
            <p:cNvGrpSpPr>
              <a:grpSpLocks/>
            </p:cNvGrpSpPr>
            <p:nvPr/>
          </p:nvGrpSpPr>
          <p:grpSpPr bwMode="auto">
            <a:xfrm>
              <a:off x="0" y="0"/>
              <a:ext cx="240" cy="453"/>
              <a:chOff x="0" y="0"/>
              <a:chExt cx="240" cy="453"/>
            </a:xfrm>
          </p:grpSpPr>
          <p:sp>
            <p:nvSpPr>
              <p:cNvPr id="70" name="Oval 46"/>
              <p:cNvSpPr>
                <a:spLocks noChangeArrowheads="1"/>
              </p:cNvSpPr>
              <p:nvPr/>
            </p:nvSpPr>
            <p:spPr bwMode="auto">
              <a:xfrm>
                <a:off x="48" y="0"/>
                <a:ext cx="96" cy="96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333"/>
              </a:p>
            </p:txBody>
          </p:sp>
          <p:sp>
            <p:nvSpPr>
              <p:cNvPr id="71" name="未知"/>
              <p:cNvSpPr>
                <a:spLocks/>
              </p:cNvSpPr>
              <p:nvPr/>
            </p:nvSpPr>
            <p:spPr bwMode="auto">
              <a:xfrm>
                <a:off x="96" y="96"/>
                <a:ext cx="1" cy="199"/>
              </a:xfrm>
              <a:custGeom>
                <a:avLst/>
                <a:gdLst>
                  <a:gd name="T0" fmla="*/ 0 w 1"/>
                  <a:gd name="T1" fmla="*/ 0 h 199"/>
                  <a:gd name="T2" fmla="*/ 0 w 1"/>
                  <a:gd name="T3" fmla="*/ 199 h 199"/>
                  <a:gd name="T4" fmla="*/ 0 60000 65536"/>
                  <a:gd name="T5" fmla="*/ 0 60000 65536"/>
                  <a:gd name="T6" fmla="*/ 0 w 1"/>
                  <a:gd name="T7" fmla="*/ 0 h 199"/>
                  <a:gd name="T8" fmla="*/ 1 w 1"/>
                  <a:gd name="T9" fmla="*/ 199 h 19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99">
                    <a:moveTo>
                      <a:pt x="0" y="0"/>
                    </a:moveTo>
                    <a:lnTo>
                      <a:pt x="0" y="199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333"/>
              </a:p>
            </p:txBody>
          </p:sp>
          <p:sp>
            <p:nvSpPr>
              <p:cNvPr id="72" name="Line 48"/>
              <p:cNvSpPr>
                <a:spLocks noChangeShapeType="1"/>
              </p:cNvSpPr>
              <p:nvPr/>
            </p:nvSpPr>
            <p:spPr bwMode="auto">
              <a:xfrm flipH="1">
                <a:off x="0" y="247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333"/>
              </a:p>
            </p:txBody>
          </p:sp>
          <p:sp>
            <p:nvSpPr>
              <p:cNvPr id="73" name="Line 49"/>
              <p:cNvSpPr>
                <a:spLocks noChangeShapeType="1"/>
              </p:cNvSpPr>
              <p:nvPr/>
            </p:nvSpPr>
            <p:spPr bwMode="auto">
              <a:xfrm>
                <a:off x="96" y="261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333"/>
              </a:p>
            </p:txBody>
          </p:sp>
          <p:sp>
            <p:nvSpPr>
              <p:cNvPr id="74" name="Line 50"/>
              <p:cNvSpPr>
                <a:spLocks noChangeShapeType="1"/>
              </p:cNvSpPr>
              <p:nvPr/>
            </p:nvSpPr>
            <p:spPr bwMode="auto">
              <a:xfrm>
                <a:off x="96" y="144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333"/>
              </a:p>
            </p:txBody>
          </p:sp>
          <p:sp>
            <p:nvSpPr>
              <p:cNvPr id="75" name="Line 51"/>
              <p:cNvSpPr>
                <a:spLocks noChangeShapeType="1"/>
              </p:cNvSpPr>
              <p:nvPr/>
            </p:nvSpPr>
            <p:spPr bwMode="auto">
              <a:xfrm flipH="1">
                <a:off x="0" y="144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333"/>
              </a:p>
            </p:txBody>
          </p:sp>
        </p:grpSp>
      </p:grpSp>
      <p:sp>
        <p:nvSpPr>
          <p:cNvPr id="82" name="Text Box 2"/>
          <p:cNvSpPr txBox="1">
            <a:spLocks noChangeArrowheads="1"/>
          </p:cNvSpPr>
          <p:nvPr/>
        </p:nvSpPr>
        <p:spPr bwMode="auto">
          <a:xfrm>
            <a:off x="1458516" y="575837"/>
            <a:ext cx="6433343" cy="2176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extrusionH="57150" contourW="25400" prstMaterial="matte">
              <a:bevelT w="12700" h="55880" prst="coolSlant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2333" spc="42" dirty="0">
                <a:ln w="11430"/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思考</a:t>
            </a:r>
            <a:r>
              <a:rPr lang="en-US" altLang="zh-CN" sz="2333" spc="42" dirty="0">
                <a:ln w="11430"/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: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z="2333" spc="42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sz="2333" dirty="0">
                <a:latin typeface="Arial" charset="0"/>
                <a:ea typeface="黑体" pitchFamily="2" charset="-122"/>
              </a:rPr>
              <a:t>“</a:t>
            </a:r>
            <a:r>
              <a:rPr lang="zh-CN" altLang="en-US" sz="2333" dirty="0">
                <a:latin typeface="黑体" pitchFamily="2" charset="-122"/>
                <a:ea typeface="黑体" pitchFamily="2" charset="-122"/>
              </a:rPr>
              <a:t>将你和你的朋友关在一艘封闭的船舱里</a:t>
            </a:r>
            <a:r>
              <a:rPr lang="en-US" altLang="zh-CN" sz="2333" dirty="0">
                <a:latin typeface="黑体" pitchFamily="2" charset="-122"/>
                <a:ea typeface="黑体" pitchFamily="2" charset="-122"/>
              </a:rPr>
              <a:t>, </a:t>
            </a:r>
            <a:r>
              <a:rPr lang="zh-CN" altLang="en-US" sz="2333" dirty="0">
                <a:latin typeface="黑体" pitchFamily="2" charset="-122"/>
                <a:ea typeface="黑体" pitchFamily="2" charset="-122"/>
              </a:rPr>
              <a:t>请你设计一个力学实验来判定船是</a:t>
            </a:r>
            <a:r>
              <a:rPr lang="zh-CN" altLang="en-US" sz="2333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静止</a:t>
            </a:r>
            <a:r>
              <a:rPr lang="zh-CN" altLang="en-US" sz="2333" dirty="0">
                <a:latin typeface="黑体" pitchFamily="2" charset="-122"/>
                <a:ea typeface="黑体" pitchFamily="2" charset="-122"/>
              </a:rPr>
              <a:t>还是做</a:t>
            </a:r>
            <a:r>
              <a:rPr lang="zh-CN" altLang="en-US" sz="2333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匀速直线</a:t>
            </a:r>
            <a:r>
              <a:rPr lang="zh-CN" altLang="en-US" sz="2333" dirty="0">
                <a:latin typeface="黑体" pitchFamily="2" charset="-122"/>
                <a:ea typeface="黑体" pitchFamily="2" charset="-122"/>
              </a:rPr>
              <a:t>运动！</a:t>
            </a:r>
            <a:r>
              <a:rPr lang="en-US" altLang="zh-CN" sz="2333" dirty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333" dirty="0">
                <a:latin typeface="黑体" pitchFamily="2" charset="-122"/>
                <a:ea typeface="黑体" pitchFamily="2" charset="-122"/>
              </a:rPr>
              <a:t>器材不限</a:t>
            </a:r>
            <a:r>
              <a:rPr lang="en-US" altLang="zh-CN" sz="2333" dirty="0"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sz="2333" dirty="0">
                <a:latin typeface="Arial" charset="0"/>
                <a:ea typeface="黑体" pitchFamily="2" charset="-122"/>
              </a:rPr>
              <a:t>”</a:t>
            </a:r>
            <a:endParaRPr lang="en-US" altLang="zh-CN" sz="2333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208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413978" y="2037296"/>
            <a:ext cx="4256360" cy="99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extrusionH="57150" contourW="25400" prstMaterial="matte">
              <a:bevelT w="12700" h="55880" prst="coolSlant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ts val="3800"/>
              </a:lnSpc>
              <a:defRPr/>
            </a:pPr>
            <a:r>
              <a:rPr lang="zh-CN" altLang="en-US" sz="2333" spc="42" dirty="0">
                <a:ln w="11430"/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sz="2333" spc="42" dirty="0">
                <a:ln w="11430"/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力学</a:t>
            </a:r>
            <a:r>
              <a:rPr lang="zh-CN" altLang="en-US" sz="2333" spc="42" dirty="0">
                <a:ln w="11430"/>
                <a:latin typeface="黑体" pitchFamily="2" charset="-122"/>
                <a:ea typeface="黑体" pitchFamily="2" charset="-122"/>
              </a:rPr>
              <a:t>规律在所有</a:t>
            </a:r>
            <a:r>
              <a:rPr lang="zh-CN" altLang="en-US" sz="2333" spc="42" dirty="0">
                <a:ln w="11430"/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惯性系</a:t>
            </a:r>
            <a:r>
              <a:rPr lang="zh-CN" altLang="en-US" sz="2333" spc="42" dirty="0">
                <a:ln w="11430"/>
                <a:latin typeface="黑体" pitchFamily="2" charset="-122"/>
                <a:ea typeface="黑体" pitchFamily="2" charset="-122"/>
              </a:rPr>
              <a:t>中</a:t>
            </a:r>
            <a:endParaRPr lang="en-US" altLang="zh-CN" sz="2333" spc="42" dirty="0">
              <a:ln w="11430"/>
              <a:latin typeface="黑体" pitchFamily="2" charset="-122"/>
              <a:ea typeface="黑体" pitchFamily="2" charset="-122"/>
            </a:endParaRPr>
          </a:p>
          <a:p>
            <a:pPr>
              <a:lnSpc>
                <a:spcPts val="3800"/>
              </a:lnSpc>
              <a:defRPr/>
            </a:pPr>
            <a:r>
              <a:rPr lang="zh-CN" altLang="en-US" sz="2333" spc="42" dirty="0">
                <a:ln w="11430"/>
                <a:latin typeface="黑体" pitchFamily="2" charset="-122"/>
                <a:ea typeface="黑体" pitchFamily="2" charset="-122"/>
              </a:rPr>
              <a:t>都具有</a:t>
            </a:r>
            <a:r>
              <a:rPr lang="zh-CN" altLang="en-US" sz="2333" spc="42" dirty="0">
                <a:ln w="11430"/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相同的形式</a:t>
            </a:r>
            <a:r>
              <a:rPr lang="zh-CN" altLang="en-US" sz="2333" spc="42" dirty="0">
                <a:ln w="11430"/>
                <a:latin typeface="黑体" pitchFamily="2" charset="-122"/>
                <a:ea typeface="黑体" pitchFamily="2" charset="-122"/>
              </a:rPr>
              <a:t>。   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306793" y="3037520"/>
            <a:ext cx="5905500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333" dirty="0">
                <a:latin typeface="黑体" panose="02010609060101010101" pitchFamily="49" charset="-122"/>
                <a:ea typeface="黑体" panose="02010609060101010101" pitchFamily="49" charset="-122"/>
              </a:rPr>
              <a:t>自由落体实验、单摆实验、立定跳远等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1897496" y="1581390"/>
            <a:ext cx="2639825" cy="45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extrusionH="57150" contourW="25400" prstMaterial="matte">
              <a:bevelT w="12700" h="55880" prst="coolSlant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2333" spc="42" dirty="0">
                <a:ln w="11430"/>
                <a:latin typeface="黑体" panose="02010609060101010101" pitchFamily="49" charset="-122"/>
              </a:rPr>
              <a:t>伽利略（</a:t>
            </a:r>
            <a:r>
              <a:rPr lang="en-US" altLang="zh-CN" sz="2333" spc="42" dirty="0">
                <a:ln w="11430"/>
                <a:latin typeface="黑体" panose="02010609060101010101" pitchFamily="49" charset="-122"/>
              </a:rPr>
              <a:t>1632</a:t>
            </a:r>
            <a:r>
              <a:rPr lang="zh-CN" altLang="en-US" sz="2333" spc="42" dirty="0">
                <a:ln w="11430"/>
                <a:latin typeface="黑体" panose="02010609060101010101" pitchFamily="49" charset="-122"/>
              </a:rPr>
              <a:t>年）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1347385" y="1101337"/>
            <a:ext cx="3646670" cy="45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extrusionH="57150" contourW="25400" prstMaterial="matte">
              <a:bevelT w="12700" h="55880" prst="coolSlant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2333" spc="42" dirty="0">
                <a:ln w="11430"/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一、力学相对性原理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6597386" y="2730707"/>
            <a:ext cx="1406154" cy="50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333">
                <a:solidFill>
                  <a:srgbClr val="FF3300"/>
                </a:solidFill>
              </a:rPr>
              <a:t>        </a:t>
            </a:r>
            <a:r>
              <a:rPr lang="en-US" altLang="zh-CN" sz="1333">
                <a:solidFill>
                  <a:srgbClr val="FF3300"/>
                </a:solidFill>
                <a:latin typeface="Times New Roman" panose="02020603050405020304" pitchFamily="18" charset="0"/>
              </a:rPr>
              <a:t>Galileo</a:t>
            </a:r>
          </a:p>
          <a:p>
            <a:pPr eaLnBrk="1" hangingPunct="1"/>
            <a:r>
              <a:rPr lang="zh-CN" altLang="en-US" sz="1333">
                <a:solidFill>
                  <a:srgbClr val="1C1C1C"/>
                </a:solidFill>
              </a:rPr>
              <a:t>（</a:t>
            </a:r>
            <a:r>
              <a:rPr lang="en-US" altLang="zh-CN" sz="1333">
                <a:solidFill>
                  <a:srgbClr val="1C1C1C"/>
                </a:solidFill>
              </a:rPr>
              <a:t>1564─1642</a:t>
            </a:r>
            <a:r>
              <a:rPr lang="zh-CN" altLang="en-US" sz="1333">
                <a:solidFill>
                  <a:srgbClr val="1C1C1C"/>
                </a:solidFill>
              </a:rPr>
              <a:t>）</a:t>
            </a:r>
          </a:p>
        </p:txBody>
      </p:sp>
      <p:pic>
        <p:nvPicPr>
          <p:cNvPr id="2059" name="Picture 62" descr="u=1780704846,4111110956&amp;fm=0&amp;gp=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97386" y="1086487"/>
            <a:ext cx="1403614" cy="165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blurRad="50800" dist="63500" dir="1800000" algn="ctr" rotWithShape="0">
              <a:schemeClr val="tx1"/>
            </a:outerShdw>
          </a:effectLst>
        </p:spPr>
      </p:pic>
      <p:grpSp>
        <p:nvGrpSpPr>
          <p:cNvPr id="2" name="组合 58"/>
          <p:cNvGrpSpPr>
            <a:grpSpLocks/>
          </p:cNvGrpSpPr>
          <p:nvPr/>
        </p:nvGrpSpPr>
        <p:grpSpPr bwMode="auto">
          <a:xfrm>
            <a:off x="1905000" y="3261879"/>
            <a:ext cx="5421313" cy="1818124"/>
            <a:chOff x="1371600" y="3914254"/>
            <a:chExt cx="6505575" cy="2181749"/>
          </a:xfrm>
        </p:grpSpPr>
        <p:sp>
          <p:nvSpPr>
            <p:cNvPr id="2060" name="Line 5"/>
            <p:cNvSpPr>
              <a:spLocks noChangeShapeType="1"/>
            </p:cNvSpPr>
            <p:nvPr/>
          </p:nvSpPr>
          <p:spPr bwMode="auto">
            <a:xfrm>
              <a:off x="1371600" y="6019800"/>
              <a:ext cx="6477000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333"/>
            </a:p>
          </p:txBody>
        </p:sp>
        <p:grpSp>
          <p:nvGrpSpPr>
            <p:cNvPr id="2061" name="Group 6"/>
            <p:cNvGrpSpPr>
              <a:grpSpLocks/>
            </p:cNvGrpSpPr>
            <p:nvPr/>
          </p:nvGrpSpPr>
          <p:grpSpPr bwMode="auto">
            <a:xfrm>
              <a:off x="1371600" y="4538665"/>
              <a:ext cx="6019800" cy="1557338"/>
              <a:chOff x="0" y="0"/>
              <a:chExt cx="3792" cy="981"/>
            </a:xfrm>
          </p:grpSpPr>
          <p:grpSp>
            <p:nvGrpSpPr>
              <p:cNvPr id="2087" name="Group 7"/>
              <p:cNvGrpSpPr>
                <a:grpSpLocks/>
              </p:cNvGrpSpPr>
              <p:nvPr/>
            </p:nvGrpSpPr>
            <p:grpSpPr bwMode="auto">
              <a:xfrm>
                <a:off x="0" y="117"/>
                <a:ext cx="3792" cy="864"/>
                <a:chOff x="0" y="0"/>
                <a:chExt cx="3792" cy="864"/>
              </a:xfrm>
            </p:grpSpPr>
            <p:grpSp>
              <p:nvGrpSpPr>
                <p:cNvPr id="2089" name="Group 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792" cy="864"/>
                  <a:chOff x="0" y="0"/>
                  <a:chExt cx="3792" cy="864"/>
                </a:xfrm>
              </p:grpSpPr>
              <p:grpSp>
                <p:nvGrpSpPr>
                  <p:cNvPr id="2094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0" y="624"/>
                    <a:ext cx="3792" cy="240"/>
                    <a:chOff x="0" y="0"/>
                    <a:chExt cx="3792" cy="240"/>
                  </a:xfrm>
                </p:grpSpPr>
                <p:sp>
                  <p:nvSpPr>
                    <p:cNvPr id="105" name="AutoShap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3456" cy="24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2375 w 21600"/>
                        <a:gd name="T13" fmla="*/ 2340 h 21600"/>
                        <a:gd name="T14" fmla="*/ 19225 w 21600"/>
                        <a:gd name="T15" fmla="*/ 19260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1150" y="21600"/>
                          </a:lnTo>
                          <a:lnTo>
                            <a:pt x="2045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FF0066"/>
                    </a:solidFill>
                    <a:ln w="9525">
                      <a:solidFill>
                        <a:srgbClr val="FF0066"/>
                      </a:solidFill>
                      <a:miter lim="800000"/>
                      <a:headEnd/>
                      <a:tailEnd/>
                    </a:ln>
                    <a:scene3d>
                      <a:camera prst="orthographicFront"/>
                      <a:lightRig rig="threePt" dir="t"/>
                    </a:scene3d>
                    <a:sp3d>
                      <a:bevelT w="165100" prst="coolSlant"/>
                    </a:sp3d>
                  </p:spPr>
                  <p:txBody>
                    <a:bodyPr wrap="none" anchor="ctr">
                      <a:sp3d extrusionH="57150">
                        <a:bevelT w="38100" h="38100" prst="angle"/>
                      </a:sp3d>
                    </a:bodyPr>
                    <a:lstStyle/>
                    <a:p>
                      <a:pPr>
                        <a:defRPr/>
                      </a:pPr>
                      <a:endParaRPr lang="zh-CN" altLang="en-US" sz="2333">
                        <a:latin typeface="Arial" charset="0"/>
                      </a:endParaRPr>
                    </a:p>
                  </p:txBody>
                </p:sp>
                <p:sp>
                  <p:nvSpPr>
                    <p:cNvPr id="106" name="AutoShap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0"/>
                      <a:ext cx="1008" cy="24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6557 w 21600"/>
                        <a:gd name="T13" fmla="*/ 6570 h 21600"/>
                        <a:gd name="T14" fmla="*/ 15043 w 21600"/>
                        <a:gd name="T15" fmla="*/ 15030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9514" y="21600"/>
                          </a:lnTo>
                          <a:lnTo>
                            <a:pt x="12086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FF0066"/>
                    </a:solidFill>
                    <a:ln w="9525">
                      <a:solidFill>
                        <a:srgbClr val="FF0066"/>
                      </a:solidFill>
                      <a:miter lim="800000"/>
                      <a:headEnd/>
                      <a:tailEnd/>
                    </a:ln>
                    <a:scene3d>
                      <a:camera prst="orthographicFront"/>
                      <a:lightRig rig="threePt" dir="t"/>
                    </a:scene3d>
                    <a:sp3d>
                      <a:bevelT w="165100" prst="coolSlant"/>
                    </a:sp3d>
                  </p:spPr>
                  <p:txBody>
                    <a:bodyPr wrap="none" anchor="ctr">
                      <a:sp3d extrusionH="57150">
                        <a:bevelT w="38100" h="38100" prst="angle"/>
                      </a:sp3d>
                    </a:bodyPr>
                    <a:lstStyle/>
                    <a:p>
                      <a:pPr>
                        <a:defRPr/>
                      </a:pPr>
                      <a:endParaRPr lang="zh-CN" altLang="en-US" sz="2333"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96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88" y="480"/>
                    <a:ext cx="384" cy="144"/>
                  </a:xfrm>
                  <a:prstGeom prst="rect">
                    <a:avLst/>
                  </a:prstGeom>
                  <a:solidFill>
                    <a:srgbClr val="0000FF"/>
                  </a:solidFill>
                  <a:ln w="9525">
                    <a:solidFill>
                      <a:srgbClr val="0000FF"/>
                    </a:solidFill>
                    <a:miter lim="800000"/>
                    <a:headEnd/>
                    <a:tailEnd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sz="2333">
                      <a:latin typeface="Arial" charset="0"/>
                    </a:endParaRPr>
                  </a:p>
                </p:txBody>
              </p:sp>
              <p:sp>
                <p:nvSpPr>
                  <p:cNvPr id="2098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84" y="528"/>
                    <a:ext cx="48" cy="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2333"/>
                  </a:p>
                </p:txBody>
              </p:sp>
              <p:sp>
                <p:nvSpPr>
                  <p:cNvPr id="98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84" y="336"/>
                    <a:ext cx="192" cy="144"/>
                  </a:xfrm>
                  <a:prstGeom prst="rect">
                    <a:avLst/>
                  </a:prstGeom>
                  <a:solidFill>
                    <a:srgbClr val="0000FF"/>
                  </a:solidFill>
                  <a:ln w="9525">
                    <a:solidFill>
                      <a:srgbClr val="0000FF"/>
                    </a:solidFill>
                    <a:miter lim="800000"/>
                    <a:headEnd/>
                    <a:tailEnd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sz="2333">
                      <a:latin typeface="Arial" charset="0"/>
                    </a:endParaRPr>
                  </a:p>
                </p:txBody>
              </p:sp>
              <p:sp>
                <p:nvSpPr>
                  <p:cNvPr id="2102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0"/>
                    <a:ext cx="0" cy="336"/>
                  </a:xfrm>
                  <a:prstGeom prst="line">
                    <a:avLst/>
                  </a:prstGeom>
                  <a:noFill/>
                  <a:ln w="28575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03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60" y="96"/>
                    <a:ext cx="24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04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02" y="192"/>
                    <a:ext cx="14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33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333"/>
                  </a:p>
                </p:txBody>
              </p:sp>
              <p:grpSp>
                <p:nvGrpSpPr>
                  <p:cNvPr id="2105" name="Group 18"/>
                  <p:cNvGrpSpPr>
                    <a:grpSpLocks/>
                  </p:cNvGrpSpPr>
                  <p:nvPr/>
                </p:nvGrpSpPr>
                <p:grpSpPr bwMode="auto">
                  <a:xfrm rot="9495603">
                    <a:off x="3408" y="576"/>
                    <a:ext cx="144" cy="199"/>
                    <a:chOff x="0" y="0"/>
                    <a:chExt cx="384" cy="384"/>
                  </a:xfrm>
                </p:grpSpPr>
                <p:sp>
                  <p:nvSpPr>
                    <p:cNvPr id="103" name="AutoShap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96"/>
                      <a:ext cx="384" cy="288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281 w 21600"/>
                        <a:gd name="T13" fmla="*/ 0 h 21600"/>
                        <a:gd name="T14" fmla="*/ 21319 w 21600"/>
                        <a:gd name="T15" fmla="*/ 12525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3038" y="10350"/>
                          </a:moveTo>
                          <a:cubicBezTo>
                            <a:pt x="3276" y="6237"/>
                            <a:pt x="6680" y="3024"/>
                            <a:pt x="10800" y="3025"/>
                          </a:cubicBezTo>
                          <a:cubicBezTo>
                            <a:pt x="14919" y="3025"/>
                            <a:pt x="18323" y="6237"/>
                            <a:pt x="18561" y="10350"/>
                          </a:cubicBezTo>
                          <a:lnTo>
                            <a:pt x="21581" y="10174"/>
                          </a:lnTo>
                          <a:cubicBezTo>
                            <a:pt x="21250" y="4462"/>
                            <a:pt x="16521" y="-1"/>
                            <a:pt x="10799" y="0"/>
                          </a:cubicBezTo>
                          <a:cubicBezTo>
                            <a:pt x="5078" y="0"/>
                            <a:pt x="349" y="4462"/>
                            <a:pt x="18" y="10174"/>
                          </a:cubicBezTo>
                          <a:close/>
                        </a:path>
                      </a:pathLst>
                    </a:custGeom>
                    <a:solidFill>
                      <a:srgbClr val="0000FF"/>
                    </a:solidFill>
                    <a:ln w="9525">
                      <a:solidFill>
                        <a:srgbClr val="0000FF"/>
                      </a:solidFill>
                      <a:miter lim="800000"/>
                      <a:headEnd/>
                      <a:tailEnd/>
                    </a:ln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 sz="2333">
                        <a:latin typeface="Arial" charset="0"/>
                      </a:endParaRPr>
                    </a:p>
                  </p:txBody>
                </p:sp>
                <p:sp>
                  <p:nvSpPr>
                    <p:cNvPr id="2109" name="AutoShap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" y="0"/>
                      <a:ext cx="72" cy="240"/>
                    </a:xfrm>
                    <a:prstGeom prst="upArrow">
                      <a:avLst>
                        <a:gd name="adj1" fmla="val 50000"/>
                        <a:gd name="adj2" fmla="val 83333"/>
                      </a:avLst>
                    </a:prstGeom>
                    <a:solidFill>
                      <a:srgbClr val="0000FF"/>
                    </a:solidFill>
                    <a:ln w="38100">
                      <a:solidFill>
                        <a:srgbClr val="0000FF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sz="2333"/>
                    </a:p>
                  </p:txBody>
                </p:sp>
              </p:grpSp>
            </p:grpSp>
            <p:sp>
              <p:nvSpPr>
                <p:cNvPr id="2090" name="Line 21"/>
                <p:cNvSpPr>
                  <a:spLocks noChangeShapeType="1"/>
                </p:cNvSpPr>
                <p:nvPr/>
              </p:nvSpPr>
              <p:spPr bwMode="auto">
                <a:xfrm>
                  <a:off x="528" y="144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rgbClr val="00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2333"/>
                </a:p>
              </p:txBody>
            </p:sp>
            <p:sp>
              <p:nvSpPr>
                <p:cNvPr id="2091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528" y="144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rgbClr val="00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2333"/>
                </a:p>
              </p:txBody>
            </p:sp>
            <p:sp>
              <p:nvSpPr>
                <p:cNvPr id="2092" name="Line 23"/>
                <p:cNvSpPr>
                  <a:spLocks noChangeShapeType="1"/>
                </p:cNvSpPr>
                <p:nvPr/>
              </p:nvSpPr>
              <p:spPr bwMode="auto">
                <a:xfrm>
                  <a:off x="384" y="144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rgbClr val="00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2333"/>
                </a:p>
              </p:txBody>
            </p:sp>
            <p:sp>
              <p:nvSpPr>
                <p:cNvPr id="2093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384" y="144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rgbClr val="00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2333"/>
                </a:p>
              </p:txBody>
            </p:sp>
          </p:grpSp>
          <p:sp>
            <p:nvSpPr>
              <p:cNvPr id="2088" name="Rectangle 25"/>
              <p:cNvSpPr>
                <a:spLocks noChangeArrowheads="1"/>
              </p:cNvSpPr>
              <p:nvPr/>
            </p:nvSpPr>
            <p:spPr bwMode="auto">
              <a:xfrm>
                <a:off x="780" y="0"/>
                <a:ext cx="2628" cy="720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333"/>
              </a:p>
            </p:txBody>
          </p:sp>
        </p:grpSp>
        <p:sp>
          <p:nvSpPr>
            <p:cNvPr id="2062" name="Line 26"/>
            <p:cNvSpPr>
              <a:spLocks noChangeShapeType="1"/>
            </p:cNvSpPr>
            <p:nvPr/>
          </p:nvSpPr>
          <p:spPr bwMode="auto">
            <a:xfrm>
              <a:off x="6477000" y="4365104"/>
              <a:ext cx="1219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333"/>
            </a:p>
          </p:txBody>
        </p:sp>
        <p:graphicFrame>
          <p:nvGraphicFramePr>
            <p:cNvPr id="11291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4825030"/>
                </p:ext>
              </p:extLst>
            </p:nvPr>
          </p:nvGraphicFramePr>
          <p:xfrm>
            <a:off x="7467600" y="3914254"/>
            <a:ext cx="409575" cy="450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27593" imgH="140321" progId="Equation.3">
                    <p:embed/>
                  </p:oleObj>
                </mc:Choice>
                <mc:Fallback>
                  <p:oleObj r:id="rId4" imgW="127593" imgH="14032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67600" y="3914254"/>
                          <a:ext cx="409575" cy="450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3" name="Arc 28"/>
            <p:cNvSpPr>
              <a:spLocks/>
            </p:cNvSpPr>
            <p:nvPr/>
          </p:nvSpPr>
          <p:spPr bwMode="auto">
            <a:xfrm rot="-2589144">
              <a:off x="4572000" y="4876800"/>
              <a:ext cx="762000" cy="762000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prstDash val="lg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333"/>
            </a:p>
          </p:txBody>
        </p:sp>
        <p:sp>
          <p:nvSpPr>
            <p:cNvPr id="2064" name="Arc 29"/>
            <p:cNvSpPr>
              <a:spLocks/>
            </p:cNvSpPr>
            <p:nvPr/>
          </p:nvSpPr>
          <p:spPr bwMode="auto">
            <a:xfrm rot="2589144" flipH="1">
              <a:off x="3048000" y="4876800"/>
              <a:ext cx="762000" cy="762000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prstDash val="lg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333"/>
            </a:p>
          </p:txBody>
        </p:sp>
        <p:grpSp>
          <p:nvGrpSpPr>
            <p:cNvPr id="2065" name="Group 30"/>
            <p:cNvGrpSpPr>
              <a:grpSpLocks/>
            </p:cNvGrpSpPr>
            <p:nvPr/>
          </p:nvGrpSpPr>
          <p:grpSpPr bwMode="auto">
            <a:xfrm>
              <a:off x="3984625" y="4953000"/>
              <a:ext cx="381000" cy="719138"/>
              <a:chOff x="0" y="0"/>
              <a:chExt cx="240" cy="453"/>
            </a:xfrm>
          </p:grpSpPr>
          <p:sp>
            <p:nvSpPr>
              <p:cNvPr id="2081" name="Oval 31"/>
              <p:cNvSpPr>
                <a:spLocks noChangeArrowheads="1"/>
              </p:cNvSpPr>
              <p:nvPr/>
            </p:nvSpPr>
            <p:spPr bwMode="auto">
              <a:xfrm>
                <a:off x="48" y="0"/>
                <a:ext cx="96" cy="96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333"/>
              </a:p>
            </p:txBody>
          </p:sp>
          <p:sp>
            <p:nvSpPr>
              <p:cNvPr id="2082" name="未知"/>
              <p:cNvSpPr>
                <a:spLocks/>
              </p:cNvSpPr>
              <p:nvPr/>
            </p:nvSpPr>
            <p:spPr bwMode="auto">
              <a:xfrm>
                <a:off x="96" y="96"/>
                <a:ext cx="1" cy="199"/>
              </a:xfrm>
              <a:custGeom>
                <a:avLst/>
                <a:gdLst>
                  <a:gd name="T0" fmla="*/ 0 w 1"/>
                  <a:gd name="T1" fmla="*/ 0 h 199"/>
                  <a:gd name="T2" fmla="*/ 0 w 1"/>
                  <a:gd name="T3" fmla="*/ 199 h 199"/>
                  <a:gd name="T4" fmla="*/ 0 60000 65536"/>
                  <a:gd name="T5" fmla="*/ 0 60000 65536"/>
                  <a:gd name="T6" fmla="*/ 0 w 1"/>
                  <a:gd name="T7" fmla="*/ 0 h 199"/>
                  <a:gd name="T8" fmla="*/ 1 w 1"/>
                  <a:gd name="T9" fmla="*/ 199 h 19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99">
                    <a:moveTo>
                      <a:pt x="0" y="0"/>
                    </a:moveTo>
                    <a:lnTo>
                      <a:pt x="0" y="199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333"/>
              </a:p>
            </p:txBody>
          </p:sp>
          <p:sp>
            <p:nvSpPr>
              <p:cNvPr id="2083" name="Line 33"/>
              <p:cNvSpPr>
                <a:spLocks noChangeShapeType="1"/>
              </p:cNvSpPr>
              <p:nvPr/>
            </p:nvSpPr>
            <p:spPr bwMode="auto">
              <a:xfrm flipH="1">
                <a:off x="0" y="247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333"/>
              </a:p>
            </p:txBody>
          </p:sp>
          <p:sp>
            <p:nvSpPr>
              <p:cNvPr id="2084" name="Line 34"/>
              <p:cNvSpPr>
                <a:spLocks noChangeShapeType="1"/>
              </p:cNvSpPr>
              <p:nvPr/>
            </p:nvSpPr>
            <p:spPr bwMode="auto">
              <a:xfrm>
                <a:off x="96" y="261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333"/>
              </a:p>
            </p:txBody>
          </p:sp>
          <p:sp>
            <p:nvSpPr>
              <p:cNvPr id="2085" name="Line 35"/>
              <p:cNvSpPr>
                <a:spLocks noChangeShapeType="1"/>
              </p:cNvSpPr>
              <p:nvPr/>
            </p:nvSpPr>
            <p:spPr bwMode="auto">
              <a:xfrm>
                <a:off x="96" y="144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333"/>
              </a:p>
            </p:txBody>
          </p:sp>
          <p:sp>
            <p:nvSpPr>
              <p:cNvPr id="2086" name="Line 36"/>
              <p:cNvSpPr>
                <a:spLocks noChangeShapeType="1"/>
              </p:cNvSpPr>
              <p:nvPr/>
            </p:nvSpPr>
            <p:spPr bwMode="auto">
              <a:xfrm flipH="1">
                <a:off x="0" y="144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333"/>
              </a:p>
            </p:txBody>
          </p:sp>
        </p:grpSp>
        <p:grpSp>
          <p:nvGrpSpPr>
            <p:cNvPr id="2066" name="Group 37"/>
            <p:cNvGrpSpPr>
              <a:grpSpLocks/>
            </p:cNvGrpSpPr>
            <p:nvPr/>
          </p:nvGrpSpPr>
          <p:grpSpPr bwMode="auto">
            <a:xfrm>
              <a:off x="5943600" y="4953000"/>
              <a:ext cx="762000" cy="719138"/>
              <a:chOff x="0" y="0"/>
              <a:chExt cx="480" cy="453"/>
            </a:xfrm>
          </p:grpSpPr>
          <p:grpSp>
            <p:nvGrpSpPr>
              <p:cNvPr id="2067" name="Group 38"/>
              <p:cNvGrpSpPr>
                <a:grpSpLocks/>
              </p:cNvGrpSpPr>
              <p:nvPr/>
            </p:nvGrpSpPr>
            <p:grpSpPr bwMode="auto">
              <a:xfrm>
                <a:off x="240" y="0"/>
                <a:ext cx="240" cy="453"/>
                <a:chOff x="0" y="0"/>
                <a:chExt cx="240" cy="453"/>
              </a:xfrm>
            </p:grpSpPr>
            <p:sp>
              <p:nvSpPr>
                <p:cNvPr id="2075" name="Oval 39"/>
                <p:cNvSpPr>
                  <a:spLocks noChangeArrowheads="1"/>
                </p:cNvSpPr>
                <p:nvPr/>
              </p:nvSpPr>
              <p:spPr bwMode="auto">
                <a:xfrm>
                  <a:off x="48" y="0"/>
                  <a:ext cx="96" cy="96"/>
                </a:xfrm>
                <a:prstGeom prst="ellips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333"/>
                </a:p>
              </p:txBody>
            </p:sp>
            <p:sp>
              <p:nvSpPr>
                <p:cNvPr id="2076" name="未知"/>
                <p:cNvSpPr>
                  <a:spLocks/>
                </p:cNvSpPr>
                <p:nvPr/>
              </p:nvSpPr>
              <p:spPr bwMode="auto">
                <a:xfrm>
                  <a:off x="96" y="96"/>
                  <a:ext cx="1" cy="199"/>
                </a:xfrm>
                <a:custGeom>
                  <a:avLst/>
                  <a:gdLst>
                    <a:gd name="T0" fmla="*/ 0 w 1"/>
                    <a:gd name="T1" fmla="*/ 0 h 199"/>
                    <a:gd name="T2" fmla="*/ 0 w 1"/>
                    <a:gd name="T3" fmla="*/ 199 h 199"/>
                    <a:gd name="T4" fmla="*/ 0 60000 65536"/>
                    <a:gd name="T5" fmla="*/ 0 60000 65536"/>
                    <a:gd name="T6" fmla="*/ 0 w 1"/>
                    <a:gd name="T7" fmla="*/ 0 h 199"/>
                    <a:gd name="T8" fmla="*/ 1 w 1"/>
                    <a:gd name="T9" fmla="*/ 199 h 199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99">
                      <a:moveTo>
                        <a:pt x="0" y="0"/>
                      </a:moveTo>
                      <a:lnTo>
                        <a:pt x="0" y="199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333"/>
                </a:p>
              </p:txBody>
            </p:sp>
            <p:sp>
              <p:nvSpPr>
                <p:cNvPr id="2077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0" y="247"/>
                  <a:ext cx="96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2333"/>
                </a:p>
              </p:txBody>
            </p:sp>
            <p:sp>
              <p:nvSpPr>
                <p:cNvPr id="2078" name="Line 42"/>
                <p:cNvSpPr>
                  <a:spLocks noChangeShapeType="1"/>
                </p:cNvSpPr>
                <p:nvPr/>
              </p:nvSpPr>
              <p:spPr bwMode="auto">
                <a:xfrm>
                  <a:off x="96" y="261"/>
                  <a:ext cx="96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2333"/>
                </a:p>
              </p:txBody>
            </p:sp>
            <p:sp>
              <p:nvSpPr>
                <p:cNvPr id="2079" name="Line 43"/>
                <p:cNvSpPr>
                  <a:spLocks noChangeShapeType="1"/>
                </p:cNvSpPr>
                <p:nvPr/>
              </p:nvSpPr>
              <p:spPr bwMode="auto">
                <a:xfrm>
                  <a:off x="96" y="144"/>
                  <a:ext cx="144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2333"/>
                </a:p>
              </p:txBody>
            </p:sp>
            <p:sp>
              <p:nvSpPr>
                <p:cNvPr id="2080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0" y="144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2333"/>
                </a:p>
              </p:txBody>
            </p:sp>
          </p:grpSp>
          <p:grpSp>
            <p:nvGrpSpPr>
              <p:cNvPr id="2068" name="Group 45"/>
              <p:cNvGrpSpPr>
                <a:grpSpLocks/>
              </p:cNvGrpSpPr>
              <p:nvPr/>
            </p:nvGrpSpPr>
            <p:grpSpPr bwMode="auto">
              <a:xfrm>
                <a:off x="0" y="0"/>
                <a:ext cx="240" cy="453"/>
                <a:chOff x="0" y="0"/>
                <a:chExt cx="240" cy="453"/>
              </a:xfrm>
            </p:grpSpPr>
            <p:sp>
              <p:nvSpPr>
                <p:cNvPr id="2069" name="Oval 46"/>
                <p:cNvSpPr>
                  <a:spLocks noChangeArrowheads="1"/>
                </p:cNvSpPr>
                <p:nvPr/>
              </p:nvSpPr>
              <p:spPr bwMode="auto">
                <a:xfrm>
                  <a:off x="48" y="0"/>
                  <a:ext cx="96" cy="96"/>
                </a:xfrm>
                <a:prstGeom prst="ellips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333"/>
                </a:p>
              </p:txBody>
            </p:sp>
            <p:sp>
              <p:nvSpPr>
                <p:cNvPr id="2070" name="未知"/>
                <p:cNvSpPr>
                  <a:spLocks/>
                </p:cNvSpPr>
                <p:nvPr/>
              </p:nvSpPr>
              <p:spPr bwMode="auto">
                <a:xfrm>
                  <a:off x="96" y="96"/>
                  <a:ext cx="1" cy="199"/>
                </a:xfrm>
                <a:custGeom>
                  <a:avLst/>
                  <a:gdLst>
                    <a:gd name="T0" fmla="*/ 0 w 1"/>
                    <a:gd name="T1" fmla="*/ 0 h 199"/>
                    <a:gd name="T2" fmla="*/ 0 w 1"/>
                    <a:gd name="T3" fmla="*/ 199 h 199"/>
                    <a:gd name="T4" fmla="*/ 0 60000 65536"/>
                    <a:gd name="T5" fmla="*/ 0 60000 65536"/>
                    <a:gd name="T6" fmla="*/ 0 w 1"/>
                    <a:gd name="T7" fmla="*/ 0 h 199"/>
                    <a:gd name="T8" fmla="*/ 1 w 1"/>
                    <a:gd name="T9" fmla="*/ 199 h 199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99">
                      <a:moveTo>
                        <a:pt x="0" y="0"/>
                      </a:moveTo>
                      <a:lnTo>
                        <a:pt x="0" y="199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333"/>
                </a:p>
              </p:txBody>
            </p:sp>
            <p:sp>
              <p:nvSpPr>
                <p:cNvPr id="2071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0" y="247"/>
                  <a:ext cx="96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2333"/>
                </a:p>
              </p:txBody>
            </p:sp>
            <p:sp>
              <p:nvSpPr>
                <p:cNvPr id="2072" name="Line 49"/>
                <p:cNvSpPr>
                  <a:spLocks noChangeShapeType="1"/>
                </p:cNvSpPr>
                <p:nvPr/>
              </p:nvSpPr>
              <p:spPr bwMode="auto">
                <a:xfrm>
                  <a:off x="96" y="261"/>
                  <a:ext cx="96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2333"/>
                </a:p>
              </p:txBody>
            </p:sp>
            <p:sp>
              <p:nvSpPr>
                <p:cNvPr id="2073" name="Line 50"/>
                <p:cNvSpPr>
                  <a:spLocks noChangeShapeType="1"/>
                </p:cNvSpPr>
                <p:nvPr/>
              </p:nvSpPr>
              <p:spPr bwMode="auto">
                <a:xfrm>
                  <a:off x="96" y="144"/>
                  <a:ext cx="144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2333"/>
                </a:p>
              </p:txBody>
            </p:sp>
            <p:sp>
              <p:nvSpPr>
                <p:cNvPr id="2074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0" y="144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2333"/>
                </a:p>
              </p:txBody>
            </p:sp>
          </p:grpSp>
        </p:grpSp>
      </p:grpSp>
      <p:sp>
        <p:nvSpPr>
          <p:cNvPr id="57" name="Rectangle 2"/>
          <p:cNvSpPr txBox="1">
            <a:spLocks noChangeArrowheads="1"/>
          </p:cNvSpPr>
          <p:nvPr/>
        </p:nvSpPr>
        <p:spPr bwMode="auto">
          <a:xfrm>
            <a:off x="1721077" y="337220"/>
            <a:ext cx="5940660" cy="660073"/>
          </a:xfrm>
          <a:prstGeom prst="rect">
            <a:avLst/>
          </a:prstGeom>
          <a:solidFill>
            <a:srgbClr val="CCECFF"/>
          </a:solidFill>
          <a:ln w="57150" cmpd="thickThin">
            <a:solidFill>
              <a:srgbClr val="003399"/>
            </a:solidFill>
            <a:miter lim="800000"/>
            <a:headEnd/>
            <a:tailEnd/>
          </a:ln>
        </p:spPr>
        <p:txBody>
          <a:bodyPr vert="horz" wrap="square" lIns="76200" tIns="38100" rIns="76200" bIns="381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667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§20-1 </a:t>
            </a:r>
            <a:r>
              <a:rPr lang="zh-CN" altLang="en-US" sz="2667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力学相对性原理  伽利略变换</a:t>
            </a:r>
            <a:endParaRPr lang="zh-CN" altLang="en-US" sz="2667" b="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AC11678-F313-415B-BD96-CF5A6EB24AFF}"/>
              </a:ext>
            </a:extLst>
          </p:cNvPr>
          <p:cNvSpPr txBox="1"/>
          <p:nvPr/>
        </p:nvSpPr>
        <p:spPr>
          <a:xfrm>
            <a:off x="1380363" y="4341697"/>
            <a:ext cx="6552010" cy="45134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2333" dirty="0">
                <a:solidFill>
                  <a:srgbClr val="FF0000"/>
                </a:solidFill>
                <a:cs typeface="Times New Roman" panose="02020603050405020304" pitchFamily="18" charset="0"/>
              </a:rPr>
              <a:t>相同的形式：</a:t>
            </a:r>
            <a:r>
              <a:rPr lang="zh-CN" altLang="en-US" sz="2333" dirty="0">
                <a:cs typeface="Times New Roman" panose="02020603050405020304" pitchFamily="18" charset="0"/>
              </a:rPr>
              <a:t>相同的数学表达式。</a:t>
            </a:r>
            <a:endParaRPr lang="en-US" altLang="zh-CN" sz="2333" dirty="0">
              <a:cs typeface="Times New Roman" panose="02020603050405020304" pitchFamily="18" charset="0"/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980FAF0D-7FC0-4B89-A7A4-24A7FBF21EED}"/>
              </a:ext>
            </a:extLst>
          </p:cNvPr>
          <p:cNvGrpSpPr/>
          <p:nvPr/>
        </p:nvGrpSpPr>
        <p:grpSpPr>
          <a:xfrm>
            <a:off x="1391647" y="2977514"/>
            <a:ext cx="6536250" cy="1101264"/>
            <a:chOff x="755576" y="3573016"/>
            <a:chExt cx="7843500" cy="1321517"/>
          </a:xfrm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15061345-8193-449A-8448-27B50182866C}"/>
                </a:ext>
              </a:extLst>
            </p:cNvPr>
            <p:cNvSpPr txBox="1"/>
            <p:nvPr/>
          </p:nvSpPr>
          <p:spPr>
            <a:xfrm>
              <a:off x="755576" y="3573016"/>
              <a:ext cx="7843500" cy="13215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333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惯性系：</a:t>
              </a:r>
              <a:endParaRPr lang="en-US" altLang="zh-CN" sz="2333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333" dirty="0">
                  <a:cs typeface="Times New Roman" panose="02020603050405020304" pitchFamily="18" charset="0"/>
                </a:rPr>
                <a:t>牛顿运动定律在其中有效的参考系，且        。</a:t>
              </a:r>
            </a:p>
          </p:txBody>
        </p:sp>
        <p:graphicFrame>
          <p:nvGraphicFramePr>
            <p:cNvPr id="62" name="Object 3">
              <a:extLst>
                <a:ext uri="{FF2B5EF4-FFF2-40B4-BE49-F238E27FC236}">
                  <a16:creationId xmlns:a16="http://schemas.microsoft.com/office/drawing/2014/main" id="{1811A571-2722-47A6-A22C-C0E81DBFFC1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125873"/>
                </p:ext>
              </p:extLst>
            </p:nvPr>
          </p:nvGraphicFramePr>
          <p:xfrm>
            <a:off x="6948264" y="4437112"/>
            <a:ext cx="720080" cy="385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68280" imgH="177480" progId="Equation.DSMT4">
                    <p:embed/>
                  </p:oleObj>
                </mc:Choice>
                <mc:Fallback>
                  <p:oleObj name="Equation" r:id="rId6" imgW="368280" imgH="177480" progId="Equation.DSMT4">
                    <p:embed/>
                    <p:pic>
                      <p:nvPicPr>
                        <p:cNvPr id="3" name="Object 3">
                          <a:extLst>
                            <a:ext uri="{FF2B5EF4-FFF2-40B4-BE49-F238E27FC236}">
                              <a16:creationId xmlns:a16="http://schemas.microsoft.com/office/drawing/2014/main" id="{56D6EEA6-0322-4C84-814F-723EC190FAD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8264" y="4437112"/>
                          <a:ext cx="720080" cy="385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1768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57" grpId="0" animBg="1"/>
      <p:bldP spid="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01" name="Group 25"/>
          <p:cNvGrpSpPr>
            <a:grpSpLocks/>
          </p:cNvGrpSpPr>
          <p:nvPr/>
        </p:nvGrpSpPr>
        <p:grpSpPr bwMode="auto">
          <a:xfrm>
            <a:off x="6932487" y="2023093"/>
            <a:ext cx="698500" cy="451115"/>
            <a:chOff x="4560" y="816"/>
            <a:chExt cx="528" cy="341"/>
          </a:xfrm>
        </p:grpSpPr>
        <p:sp>
          <p:nvSpPr>
            <p:cNvPr id="14350" name="Oval 26"/>
            <p:cNvSpPr>
              <a:spLocks noChangeArrowheads="1"/>
            </p:cNvSpPr>
            <p:nvPr/>
          </p:nvSpPr>
          <p:spPr bwMode="auto">
            <a:xfrm>
              <a:off x="4560" y="10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333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351" name="Text Box 27"/>
            <p:cNvSpPr txBox="1">
              <a:spLocks noChangeArrowheads="1"/>
            </p:cNvSpPr>
            <p:nvPr/>
          </p:nvSpPr>
          <p:spPr bwMode="auto">
            <a:xfrm>
              <a:off x="4800" y="816"/>
              <a:ext cx="288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333" i="1" dirty="0">
                  <a:latin typeface="Times New Roman" panose="02020603050405020304" pitchFamily="18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p</a:t>
              </a:r>
            </a:p>
          </p:txBody>
        </p:sp>
      </p:grpSp>
      <p:sp>
        <p:nvSpPr>
          <p:cNvPr id="50205" name="Text Box 29"/>
          <p:cNvSpPr txBox="1">
            <a:spLocks noChangeArrowheads="1"/>
          </p:cNvSpPr>
          <p:nvPr/>
        </p:nvSpPr>
        <p:spPr bwMode="auto">
          <a:xfrm>
            <a:off x="921870" y="3902349"/>
            <a:ext cx="3256151" cy="45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33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事件</a:t>
            </a:r>
            <a:r>
              <a:rPr lang="en-US" altLang="zh-CN" sz="2333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333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333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333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系：</a:t>
            </a:r>
            <a:r>
              <a:rPr lang="en-US" altLang="zh-CN" sz="2333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 </a:t>
            </a:r>
            <a:r>
              <a:rPr lang="en-US" altLang="zh-CN" sz="2333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333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x,y,z,</a:t>
            </a:r>
            <a:r>
              <a:rPr lang="en-US" altLang="zh-CN" sz="2333" i="1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333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0206" name="Text Box 30"/>
          <p:cNvSpPr txBox="1">
            <a:spLocks noChangeArrowheads="1"/>
          </p:cNvSpPr>
          <p:nvPr/>
        </p:nvSpPr>
        <p:spPr bwMode="auto">
          <a:xfrm>
            <a:off x="1862745" y="4521717"/>
            <a:ext cx="2979334" cy="45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333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S´</a:t>
            </a:r>
            <a:r>
              <a:rPr lang="zh-CN" altLang="en-US" sz="2333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系： </a:t>
            </a:r>
            <a:r>
              <a:rPr lang="en-US" altLang="zh-CN" sz="2333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 </a:t>
            </a:r>
            <a:r>
              <a:rPr lang="en-US" altLang="zh-CN" sz="2333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333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x´,y</a:t>
            </a:r>
            <a:r>
              <a:rPr lang="en-US" altLang="zh-CN" sz="2333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´, </a:t>
            </a:r>
            <a:r>
              <a:rPr lang="en-US" altLang="zh-CN" sz="2333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z´,</a:t>
            </a:r>
            <a:r>
              <a:rPr lang="en-US" altLang="zh-CN" sz="2333" i="1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333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´ </a:t>
            </a:r>
            <a:r>
              <a:rPr lang="en-US" altLang="zh-CN" sz="2333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0208" name="AutoShape 32"/>
          <p:cNvSpPr>
            <a:spLocks noChangeArrowheads="1"/>
          </p:cNvSpPr>
          <p:nvPr/>
        </p:nvSpPr>
        <p:spPr bwMode="auto">
          <a:xfrm>
            <a:off x="5665320" y="3432226"/>
            <a:ext cx="1615936" cy="482182"/>
          </a:xfrm>
          <a:prstGeom prst="flowChartTerminator">
            <a:avLst/>
          </a:prstGeom>
          <a:solidFill>
            <a:srgbClr val="CCEC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167">
                <a:latin typeface="Times New Roman" panose="02020603050405020304" pitchFamily="18" charset="0"/>
                <a:ea typeface="黑体" panose="02010609060101010101" pitchFamily="49" charset="-122"/>
              </a:rPr>
              <a:t>约定系统</a:t>
            </a:r>
            <a:endParaRPr lang="zh-CN" altLang="en-US" sz="2167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33" name="组合 74"/>
          <p:cNvGrpSpPr>
            <a:grpSpLocks/>
          </p:cNvGrpSpPr>
          <p:nvPr/>
        </p:nvGrpSpPr>
        <p:grpSpPr bwMode="auto">
          <a:xfrm>
            <a:off x="1229620" y="1679249"/>
            <a:ext cx="2362004" cy="404123"/>
            <a:chOff x="1130300" y="2425700"/>
            <a:chExt cx="2834405" cy="484948"/>
          </a:xfrm>
        </p:grpSpPr>
        <p:graphicFrame>
          <p:nvGraphicFramePr>
            <p:cNvPr id="3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3311809"/>
                </p:ext>
              </p:extLst>
            </p:nvPr>
          </p:nvGraphicFramePr>
          <p:xfrm>
            <a:off x="2715343" y="2426460"/>
            <a:ext cx="124936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520560" imgH="228600" progId="Equation.3">
                    <p:embed/>
                  </p:oleObj>
                </mc:Choice>
                <mc:Fallback>
                  <p:oleObj name="公式" r:id="rId3" imgW="5205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5343" y="2426460"/>
                          <a:ext cx="1249362" cy="484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20"/>
            <p:cNvGraphicFramePr>
              <a:graphicFrameLocks noChangeAspect="1"/>
            </p:cNvGraphicFramePr>
            <p:nvPr/>
          </p:nvGraphicFramePr>
          <p:xfrm>
            <a:off x="1130300" y="2451100"/>
            <a:ext cx="430213" cy="414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140260" imgH="178426" progId="Equation.3">
                    <p:embed/>
                  </p:oleObj>
                </mc:Choice>
                <mc:Fallback>
                  <p:oleObj r:id="rId5" imgW="140260" imgH="17842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0300" y="2451100"/>
                          <a:ext cx="430213" cy="414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Text Box 5"/>
            <p:cNvSpPr txBox="1">
              <a:spLocks noChangeArrowheads="1"/>
            </p:cNvSpPr>
            <p:nvPr/>
          </p:nvSpPr>
          <p:spPr bwMode="auto">
            <a:xfrm>
              <a:off x="1295400" y="2425700"/>
              <a:ext cx="1620060" cy="48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静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系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:  </a:t>
              </a:r>
            </a:p>
          </p:txBody>
        </p:sp>
      </p:grpSp>
      <p:grpSp>
        <p:nvGrpSpPr>
          <p:cNvPr id="38" name="组合 73"/>
          <p:cNvGrpSpPr>
            <a:grpSpLocks/>
          </p:cNvGrpSpPr>
          <p:nvPr/>
        </p:nvGrpSpPr>
        <p:grpSpPr bwMode="auto">
          <a:xfrm>
            <a:off x="1036118" y="3075071"/>
            <a:ext cx="3010486" cy="522779"/>
            <a:chOff x="1223963" y="1643063"/>
            <a:chExt cx="3612583" cy="627335"/>
          </a:xfrm>
        </p:grpSpPr>
        <p:sp>
          <p:nvSpPr>
            <p:cNvPr id="39" name="Text Box 8"/>
            <p:cNvSpPr txBox="1">
              <a:spLocks noChangeArrowheads="1"/>
            </p:cNvSpPr>
            <p:nvPr/>
          </p:nvSpPr>
          <p:spPr bwMode="auto">
            <a:xfrm>
              <a:off x="2130325" y="1728787"/>
              <a:ext cx="979148" cy="541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33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zh-CN" altLang="en-US" sz="233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</a:p>
          </p:txBody>
        </p:sp>
        <p:sp>
          <p:nvSpPr>
            <p:cNvPr id="40" name="Text Box 9"/>
            <p:cNvSpPr txBox="1">
              <a:spLocks noChangeArrowheads="1"/>
            </p:cNvSpPr>
            <p:nvPr/>
          </p:nvSpPr>
          <p:spPr bwMode="auto">
            <a:xfrm>
              <a:off x="3263264" y="1700833"/>
              <a:ext cx="1573282" cy="541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333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点重合</a:t>
              </a:r>
            </a:p>
          </p:txBody>
        </p:sp>
        <p:grpSp>
          <p:nvGrpSpPr>
            <p:cNvPr id="41" name="Group 10"/>
            <p:cNvGrpSpPr>
              <a:grpSpLocks/>
            </p:cNvGrpSpPr>
            <p:nvPr/>
          </p:nvGrpSpPr>
          <p:grpSpPr bwMode="auto">
            <a:xfrm>
              <a:off x="1223963" y="1643063"/>
              <a:ext cx="1168046" cy="576263"/>
              <a:chOff x="0" y="0"/>
              <a:chExt cx="674" cy="363"/>
            </a:xfrm>
          </p:grpSpPr>
          <p:sp>
            <p:nvSpPr>
              <p:cNvPr id="46" name="AutoShape 11"/>
              <p:cNvSpPr>
                <a:spLocks noChangeAspect="1" noChangeArrowheads="1" noTextEdit="1"/>
              </p:cNvSpPr>
              <p:nvPr/>
            </p:nvSpPr>
            <p:spPr bwMode="auto">
              <a:xfrm>
                <a:off x="0" y="0"/>
                <a:ext cx="674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333"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Rectangle 12"/>
              <p:cNvSpPr>
                <a:spLocks noChangeArrowheads="1"/>
              </p:cNvSpPr>
              <p:nvPr/>
            </p:nvSpPr>
            <p:spPr bwMode="auto">
              <a:xfrm>
                <a:off x="435" y="92"/>
                <a:ext cx="11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33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</a:p>
            </p:txBody>
          </p:sp>
          <p:sp>
            <p:nvSpPr>
              <p:cNvPr id="48" name="Rectangle 13"/>
              <p:cNvSpPr>
                <a:spLocks noChangeArrowheads="1"/>
              </p:cNvSpPr>
              <p:nvPr/>
            </p:nvSpPr>
            <p:spPr bwMode="auto">
              <a:xfrm>
                <a:off x="119" y="92"/>
                <a:ext cx="11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33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</a:p>
            </p:txBody>
          </p:sp>
          <p:sp>
            <p:nvSpPr>
              <p:cNvPr id="49" name="Rectangle 14"/>
              <p:cNvSpPr>
                <a:spLocks noChangeArrowheads="1"/>
              </p:cNvSpPr>
              <p:nvPr/>
            </p:nvSpPr>
            <p:spPr bwMode="auto">
              <a:xfrm>
                <a:off x="372" y="86"/>
                <a:ext cx="5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333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</a:p>
            </p:txBody>
          </p:sp>
          <p:sp>
            <p:nvSpPr>
              <p:cNvPr id="50" name="Rectangle 15"/>
              <p:cNvSpPr>
                <a:spLocks noChangeArrowheads="1"/>
              </p:cNvSpPr>
              <p:nvPr/>
            </p:nvSpPr>
            <p:spPr bwMode="auto">
              <a:xfrm>
                <a:off x="284" y="92"/>
                <a:ext cx="5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333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altLang="zh-CN" sz="233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Rectangle 16"/>
              <p:cNvSpPr>
                <a:spLocks noChangeArrowheads="1"/>
              </p:cNvSpPr>
              <p:nvPr/>
            </p:nvSpPr>
            <p:spPr bwMode="auto">
              <a:xfrm>
                <a:off x="5" y="92"/>
                <a:ext cx="5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333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altLang="zh-CN" sz="233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2" name="Group 17"/>
            <p:cNvGrpSpPr>
              <a:grpSpLocks/>
            </p:cNvGrpSpPr>
            <p:nvPr/>
          </p:nvGrpSpPr>
          <p:grpSpPr bwMode="auto">
            <a:xfrm>
              <a:off x="2515053" y="1716088"/>
              <a:ext cx="861303" cy="503238"/>
              <a:chOff x="-89" y="54"/>
              <a:chExt cx="497" cy="317"/>
            </a:xfrm>
          </p:grpSpPr>
          <p:sp>
            <p:nvSpPr>
              <p:cNvPr id="43" name="Rectangle 18"/>
              <p:cNvSpPr>
                <a:spLocks noChangeArrowheads="1"/>
              </p:cNvSpPr>
              <p:nvPr/>
            </p:nvSpPr>
            <p:spPr bwMode="auto">
              <a:xfrm>
                <a:off x="350" y="54"/>
                <a:ext cx="5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33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</a:p>
            </p:txBody>
          </p:sp>
          <p:sp>
            <p:nvSpPr>
              <p:cNvPr id="44" name="Rectangle 19"/>
              <p:cNvSpPr>
                <a:spLocks noChangeArrowheads="1"/>
              </p:cNvSpPr>
              <p:nvPr/>
            </p:nvSpPr>
            <p:spPr bwMode="auto">
              <a:xfrm>
                <a:off x="200" y="100"/>
                <a:ext cx="152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333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en-US" altLang="zh-CN" sz="233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20"/>
              <p:cNvSpPr>
                <a:spLocks noChangeArrowheads="1"/>
              </p:cNvSpPr>
              <p:nvPr/>
            </p:nvSpPr>
            <p:spPr bwMode="auto">
              <a:xfrm>
                <a:off x="-89" y="100"/>
                <a:ext cx="35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333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o,</a:t>
                </a:r>
                <a:endParaRPr lang="en-US" altLang="zh-CN" sz="233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2" name="Group 23"/>
          <p:cNvGrpSpPr>
            <a:grpSpLocks/>
          </p:cNvGrpSpPr>
          <p:nvPr/>
        </p:nvGrpSpPr>
        <p:grpSpPr bwMode="auto">
          <a:xfrm>
            <a:off x="1229619" y="2349967"/>
            <a:ext cx="2324365" cy="410105"/>
            <a:chOff x="0" y="-8"/>
            <a:chExt cx="1757" cy="310"/>
          </a:xfrm>
        </p:grpSpPr>
        <p:graphicFrame>
          <p:nvGraphicFramePr>
            <p:cNvPr id="53" name="Object 24"/>
            <p:cNvGraphicFramePr>
              <a:graphicFrameLocks noChangeAspect="1"/>
            </p:cNvGraphicFramePr>
            <p:nvPr/>
          </p:nvGraphicFramePr>
          <p:xfrm>
            <a:off x="0" y="0"/>
            <a:ext cx="249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178426" imgH="178426" progId="Equation.3">
                    <p:embed/>
                  </p:oleObj>
                </mc:Choice>
                <mc:Fallback>
                  <p:oleObj r:id="rId7" imgW="178426" imgH="17842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49" cy="2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Text Box 25"/>
            <p:cNvSpPr txBox="1">
              <a:spLocks noChangeArrowheads="1"/>
            </p:cNvSpPr>
            <p:nvPr/>
          </p:nvSpPr>
          <p:spPr bwMode="auto">
            <a:xfrm>
              <a:off x="104" y="0"/>
              <a:ext cx="922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动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系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: </a:t>
              </a:r>
            </a:p>
          </p:txBody>
        </p:sp>
        <p:graphicFrame>
          <p:nvGraphicFramePr>
            <p:cNvPr id="55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7104518"/>
                </p:ext>
              </p:extLst>
            </p:nvPr>
          </p:nvGraphicFramePr>
          <p:xfrm>
            <a:off x="995" y="-8"/>
            <a:ext cx="762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622080" imgH="228600" progId="Equation.3">
                    <p:embed/>
                  </p:oleObj>
                </mc:Choice>
                <mc:Fallback>
                  <p:oleObj name="公式" r:id="rId9" imgW="6220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5" y="-8"/>
                          <a:ext cx="762" cy="3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F924C99-16CA-C87E-9E5E-69AFD472D242}"/>
              </a:ext>
            </a:extLst>
          </p:cNvPr>
          <p:cNvGrpSpPr/>
          <p:nvPr/>
        </p:nvGrpSpPr>
        <p:grpSpPr>
          <a:xfrm>
            <a:off x="1113747" y="940042"/>
            <a:ext cx="4915048" cy="453695"/>
            <a:chOff x="422096" y="1128052"/>
            <a:chExt cx="5898058" cy="544434"/>
          </a:xfrm>
        </p:grpSpPr>
        <p:sp>
          <p:nvSpPr>
            <p:cNvPr id="50200" name="Text Box 24"/>
            <p:cNvSpPr txBox="1">
              <a:spLocks noChangeArrowheads="1"/>
            </p:cNvSpPr>
            <p:nvPr/>
          </p:nvSpPr>
          <p:spPr bwMode="auto">
            <a:xfrm>
              <a:off x="422096" y="1130876"/>
              <a:ext cx="1336338" cy="54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333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事件</a:t>
              </a:r>
              <a:endParaRPr lang="zh-CN" altLang="en-US" sz="2333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7" name="Text Box 24">
              <a:extLst>
                <a:ext uri="{FF2B5EF4-FFF2-40B4-BE49-F238E27FC236}">
                  <a16:creationId xmlns:a16="http://schemas.microsoft.com/office/drawing/2014/main" id="{6C44945B-7DAB-44FC-9912-CA2D36703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0662" y="1128052"/>
              <a:ext cx="5159492" cy="54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333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：</a:t>
              </a:r>
              <a:r>
                <a:rPr lang="zh-CN" altLang="en-US" sz="2333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空间的一点  时间的一瞬</a:t>
              </a:r>
            </a:p>
          </p:txBody>
        </p:sp>
      </p:grpSp>
      <p:sp>
        <p:nvSpPr>
          <p:cNvPr id="58" name="Text Box 24">
            <a:extLst>
              <a:ext uri="{FF2B5EF4-FFF2-40B4-BE49-F238E27FC236}">
                <a16:creationId xmlns:a16="http://schemas.microsoft.com/office/drawing/2014/main" id="{AC2BBB69-4468-4C4A-93EA-FE3E01DD0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5178" y="949489"/>
            <a:ext cx="1572886" cy="45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333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（时空点）</a:t>
            </a:r>
            <a:endParaRPr lang="zh-CN" altLang="en-US" sz="2333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41B3673F-2939-43BF-8402-A9D67D4286A4}"/>
              </a:ext>
            </a:extLst>
          </p:cNvPr>
          <p:cNvGrpSpPr/>
          <p:nvPr/>
        </p:nvGrpSpPr>
        <p:grpSpPr>
          <a:xfrm>
            <a:off x="4067770" y="1876001"/>
            <a:ext cx="3833332" cy="1975234"/>
            <a:chOff x="3716399" y="908720"/>
            <a:chExt cx="4599998" cy="2370281"/>
          </a:xfrm>
        </p:grpSpPr>
        <p:grpSp>
          <p:nvGrpSpPr>
            <p:cNvPr id="61" name="Group 6">
              <a:extLst>
                <a:ext uri="{FF2B5EF4-FFF2-40B4-BE49-F238E27FC236}">
                  <a16:creationId xmlns:a16="http://schemas.microsoft.com/office/drawing/2014/main" id="{AD1C4D84-E325-4B70-BA34-BAAC8248A4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9597" y="1235166"/>
              <a:ext cx="4142820" cy="2043835"/>
              <a:chOff x="144" y="3024"/>
              <a:chExt cx="2688" cy="1296"/>
            </a:xfrm>
          </p:grpSpPr>
          <p:sp>
            <p:nvSpPr>
              <p:cNvPr id="66" name="Line 7">
                <a:extLst>
                  <a:ext uri="{FF2B5EF4-FFF2-40B4-BE49-F238E27FC236}">
                    <a16:creationId xmlns:a16="http://schemas.microsoft.com/office/drawing/2014/main" id="{87FF35E5-81C9-4CFA-89B4-9455EB46DF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3696"/>
                <a:ext cx="2112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 i="1"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Line 8">
                <a:extLst>
                  <a:ext uri="{FF2B5EF4-FFF2-40B4-BE49-F238E27FC236}">
                    <a16:creationId xmlns:a16="http://schemas.microsoft.com/office/drawing/2014/main" id="{374863E8-D462-482E-B050-B964F74AC4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0" y="3024"/>
                <a:ext cx="0" cy="672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 i="1"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Line 9">
                <a:extLst>
                  <a:ext uri="{FF2B5EF4-FFF2-40B4-BE49-F238E27FC236}">
                    <a16:creationId xmlns:a16="http://schemas.microsoft.com/office/drawing/2014/main" id="{74784266-99A8-4CF2-B584-E90D0A836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4" y="3696"/>
                <a:ext cx="576" cy="624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 i="1"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2" name="Text Box 14">
              <a:extLst>
                <a:ext uri="{FF2B5EF4-FFF2-40B4-BE49-F238E27FC236}">
                  <a16:creationId xmlns:a16="http://schemas.microsoft.com/office/drawing/2014/main" id="{2C112C83-1CB9-47A7-B9B4-40CB17E43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8544" y="2370630"/>
              <a:ext cx="517853" cy="54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333" i="1">
                  <a:latin typeface="Times New Roman" panose="02020603050405020304" pitchFamily="18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63" name="Text Box 16">
              <a:extLst>
                <a:ext uri="{FF2B5EF4-FFF2-40B4-BE49-F238E27FC236}">
                  <a16:creationId xmlns:a16="http://schemas.microsoft.com/office/drawing/2014/main" id="{8EF23B94-DB97-4463-BE26-EB7E6CDE0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8956" y="908720"/>
              <a:ext cx="517853" cy="54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333" i="1">
                  <a:latin typeface="Times New Roman" panose="02020603050405020304" pitchFamily="18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64" name="Text Box 18">
              <a:extLst>
                <a:ext uri="{FF2B5EF4-FFF2-40B4-BE49-F238E27FC236}">
                  <a16:creationId xmlns:a16="http://schemas.microsoft.com/office/drawing/2014/main" id="{88C0ABC7-38C7-474F-9AC2-4117FD133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6399" y="2699573"/>
              <a:ext cx="517853" cy="54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333" i="1" dirty="0">
                  <a:latin typeface="Times New Roman" panose="02020603050405020304" pitchFamily="18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65" name="Text Box 20">
              <a:extLst>
                <a:ext uri="{FF2B5EF4-FFF2-40B4-BE49-F238E27FC236}">
                  <a16:creationId xmlns:a16="http://schemas.microsoft.com/office/drawing/2014/main" id="{FABCFBD5-3D74-4D86-B74C-342D99A99C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9493" y="2067838"/>
              <a:ext cx="517853" cy="54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333" i="1">
                  <a:latin typeface="Times New Roman" panose="02020603050405020304" pitchFamily="18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O</a:t>
              </a: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7BD7A2D2-91F6-4A31-BAAF-554E4E09D589}"/>
              </a:ext>
            </a:extLst>
          </p:cNvPr>
          <p:cNvGrpSpPr/>
          <p:nvPr/>
        </p:nvGrpSpPr>
        <p:grpSpPr>
          <a:xfrm>
            <a:off x="4451987" y="1897394"/>
            <a:ext cx="3692475" cy="2174279"/>
            <a:chOff x="4477257" y="2842457"/>
            <a:chExt cx="4430970" cy="2609135"/>
          </a:xfrm>
        </p:grpSpPr>
        <p:grpSp>
          <p:nvGrpSpPr>
            <p:cNvPr id="70" name="Group 10">
              <a:extLst>
                <a:ext uri="{FF2B5EF4-FFF2-40B4-BE49-F238E27FC236}">
                  <a16:creationId xmlns:a16="http://schemas.microsoft.com/office/drawing/2014/main" id="{04750254-0621-410B-83FC-A95352CDCA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0032" y="3127605"/>
              <a:ext cx="3737477" cy="2043835"/>
              <a:chOff x="144" y="3024"/>
              <a:chExt cx="2688" cy="1296"/>
            </a:xfrm>
          </p:grpSpPr>
          <p:sp>
            <p:nvSpPr>
              <p:cNvPr id="77" name="Line 11">
                <a:extLst>
                  <a:ext uri="{FF2B5EF4-FFF2-40B4-BE49-F238E27FC236}">
                    <a16:creationId xmlns:a16="http://schemas.microsoft.com/office/drawing/2014/main" id="{65A48006-BB02-4087-B7C5-229F67D252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3696"/>
                <a:ext cx="211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 i="1"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Line 12">
                <a:extLst>
                  <a:ext uri="{FF2B5EF4-FFF2-40B4-BE49-F238E27FC236}">
                    <a16:creationId xmlns:a16="http://schemas.microsoft.com/office/drawing/2014/main" id="{411394BA-99A8-4493-99B1-A6E7E85EE2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0" y="3024"/>
                <a:ext cx="0" cy="67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 i="1"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Line 13">
                <a:extLst>
                  <a:ext uri="{FF2B5EF4-FFF2-40B4-BE49-F238E27FC236}">
                    <a16:creationId xmlns:a16="http://schemas.microsoft.com/office/drawing/2014/main" id="{B23C2C05-1281-4EEC-AD3D-168FCDF35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4" y="3696"/>
                <a:ext cx="576" cy="62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 i="1"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1" name="Text Box 15">
              <a:extLst>
                <a:ext uri="{FF2B5EF4-FFF2-40B4-BE49-F238E27FC236}">
                  <a16:creationId xmlns:a16="http://schemas.microsoft.com/office/drawing/2014/main" id="{726D6582-E4F5-49E7-88AA-8E0848CD8C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2417" y="3588099"/>
              <a:ext cx="665810" cy="54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333" i="1" dirty="0">
                  <a:latin typeface="Times New Roman" panose="02020603050405020304" pitchFamily="18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333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´</a:t>
              </a:r>
            </a:p>
          </p:txBody>
        </p:sp>
        <p:sp>
          <p:nvSpPr>
            <p:cNvPr id="72" name="Text Box 17">
              <a:extLst>
                <a:ext uri="{FF2B5EF4-FFF2-40B4-BE49-F238E27FC236}">
                  <a16:creationId xmlns:a16="http://schemas.microsoft.com/office/drawing/2014/main" id="{AE3D9327-B95B-4BCD-94CC-41FC41C304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4972" y="2842457"/>
              <a:ext cx="665810" cy="54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333" i="1" dirty="0">
                  <a:latin typeface="Times New Roman" panose="02020603050405020304" pitchFamily="18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y´</a:t>
              </a:r>
            </a:p>
          </p:txBody>
        </p:sp>
        <p:sp>
          <p:nvSpPr>
            <p:cNvPr id="73" name="Text Box 19">
              <a:extLst>
                <a:ext uri="{FF2B5EF4-FFF2-40B4-BE49-F238E27FC236}">
                  <a16:creationId xmlns:a16="http://schemas.microsoft.com/office/drawing/2014/main" id="{5A854FD9-9916-4452-AB64-B6FC79E7C5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7257" y="4909982"/>
              <a:ext cx="591832" cy="54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333" i="1">
                  <a:latin typeface="Times New Roman" panose="02020603050405020304" pitchFamily="18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z</a:t>
              </a:r>
              <a:r>
                <a:rPr lang="en-US" altLang="zh-CN" sz="2333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´</a:t>
              </a:r>
            </a:p>
          </p:txBody>
        </p:sp>
        <p:sp>
          <p:nvSpPr>
            <p:cNvPr id="74" name="Text Box 21">
              <a:extLst>
                <a:ext uri="{FF2B5EF4-FFF2-40B4-BE49-F238E27FC236}">
                  <a16:creationId xmlns:a16="http://schemas.microsoft.com/office/drawing/2014/main" id="{BD5E6389-9428-4253-A41C-C9F58AB3A6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2217" y="4155830"/>
              <a:ext cx="739789" cy="54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333" i="1" dirty="0">
                  <a:latin typeface="Times New Roman" panose="02020603050405020304" pitchFamily="18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333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´</a:t>
              </a:r>
            </a:p>
          </p:txBody>
        </p:sp>
        <p:sp>
          <p:nvSpPr>
            <p:cNvPr id="75" name="Line 22">
              <a:extLst>
                <a:ext uri="{FF2B5EF4-FFF2-40B4-BE49-F238E27FC236}">
                  <a16:creationId xmlns:a16="http://schemas.microsoft.com/office/drawing/2014/main" id="{848FBAC4-E630-4546-951C-1C70A74A94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34497" y="3691972"/>
              <a:ext cx="517853" cy="157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333" i="1"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6" name="Object 23">
              <a:extLst>
                <a:ext uri="{FF2B5EF4-FFF2-40B4-BE49-F238E27FC236}">
                  <a16:creationId xmlns:a16="http://schemas.microsoft.com/office/drawing/2014/main" id="{240E9CAB-B010-42E1-BC78-C13E677E546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3800942"/>
                </p:ext>
              </p:extLst>
            </p:nvPr>
          </p:nvGraphicFramePr>
          <p:xfrm>
            <a:off x="6926329" y="3442801"/>
            <a:ext cx="377601" cy="4620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19166" imgH="76121" progId="Equation.3">
                    <p:embed/>
                  </p:oleObj>
                </mc:Choice>
                <mc:Fallback>
                  <p:oleObj name="公式" r:id="rId11" imgW="19166" imgH="76121" progId="Equation.3">
                    <p:embed/>
                    <p:pic>
                      <p:nvPicPr>
                        <p:cNvPr id="14" name="Object 23">
                          <a:extLst>
                            <a:ext uri="{FF2B5EF4-FFF2-40B4-BE49-F238E27FC236}">
                              <a16:creationId xmlns:a16="http://schemas.microsoft.com/office/drawing/2014/main" id="{47AE7F40-09E6-4275-A0B4-600C77AC31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26329" y="3442801"/>
                          <a:ext cx="377601" cy="4620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ext Box 9">
            <a:extLst>
              <a:ext uri="{FF2B5EF4-FFF2-40B4-BE49-F238E27FC236}">
                <a16:creationId xmlns:a16="http://schemas.microsoft.com/office/drawing/2014/main" id="{9846326B-95A1-A3DF-DB6F-F924BC989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340" y="392144"/>
            <a:ext cx="3646670" cy="45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extrusionH="57150" contourW="25400" prstMaterial="matte">
              <a:bevelT w="12700" h="55880" prst="coolSlant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2333" spc="42" dirty="0">
                <a:ln w="11430"/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二、伽利略变换</a:t>
            </a:r>
          </a:p>
        </p:txBody>
      </p:sp>
    </p:spTree>
    <p:extLst>
      <p:ext uri="{BB962C8B-B14F-4D97-AF65-F5344CB8AC3E}">
        <p14:creationId xmlns:p14="http://schemas.microsoft.com/office/powerpoint/2010/main" val="188569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0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0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05" grpId="0" build="p" autoUpdateAnimBg="0"/>
      <p:bldP spid="50206" grpId="0" build="p" autoUpdateAnimBg="0"/>
      <p:bldP spid="50208" grpId="0" animBg="1"/>
      <p:bldP spid="58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11994" y="420669"/>
            <a:ext cx="3394003" cy="1950672"/>
            <a:chOff x="4099597" y="908720"/>
            <a:chExt cx="4811713" cy="3024749"/>
          </a:xfrm>
        </p:grpSpPr>
        <p:grpSp>
          <p:nvGrpSpPr>
            <p:cNvPr id="50181" name="Group 5"/>
            <p:cNvGrpSpPr>
              <a:grpSpLocks/>
            </p:cNvGrpSpPr>
            <p:nvPr/>
          </p:nvGrpSpPr>
          <p:grpSpPr bwMode="auto">
            <a:xfrm>
              <a:off x="4099597" y="908720"/>
              <a:ext cx="4811713" cy="3024749"/>
              <a:chOff x="2638" y="748"/>
              <a:chExt cx="3122" cy="1918"/>
            </a:xfrm>
          </p:grpSpPr>
          <p:grpSp>
            <p:nvGrpSpPr>
              <p:cNvPr id="14352" name="Group 6"/>
              <p:cNvGrpSpPr>
                <a:grpSpLocks/>
              </p:cNvGrpSpPr>
              <p:nvPr/>
            </p:nvGrpSpPr>
            <p:grpSpPr bwMode="auto">
              <a:xfrm>
                <a:off x="2638" y="955"/>
                <a:ext cx="2688" cy="1296"/>
                <a:chOff x="144" y="3024"/>
                <a:chExt cx="2688" cy="1296"/>
              </a:xfrm>
            </p:grpSpPr>
            <p:sp>
              <p:nvSpPr>
                <p:cNvPr id="14367" name="Line 7"/>
                <p:cNvSpPr>
                  <a:spLocks noChangeShapeType="1"/>
                </p:cNvSpPr>
                <p:nvPr/>
              </p:nvSpPr>
              <p:spPr bwMode="auto">
                <a:xfrm>
                  <a:off x="720" y="3696"/>
                  <a:ext cx="2112" cy="0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 i="1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68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720" y="3024"/>
                  <a:ext cx="0" cy="672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 i="1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69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144" y="3696"/>
                  <a:ext cx="576" cy="624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 i="1"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53" name="Group 10"/>
              <p:cNvGrpSpPr>
                <a:grpSpLocks/>
              </p:cNvGrpSpPr>
              <p:nvPr/>
            </p:nvGrpSpPr>
            <p:grpSpPr bwMode="auto">
              <a:xfrm>
                <a:off x="3118" y="955"/>
                <a:ext cx="2425" cy="1296"/>
                <a:chOff x="144" y="3024"/>
                <a:chExt cx="2688" cy="1296"/>
              </a:xfrm>
            </p:grpSpPr>
            <p:sp>
              <p:nvSpPr>
                <p:cNvPr id="14364" name="Line 11"/>
                <p:cNvSpPr>
                  <a:spLocks noChangeShapeType="1"/>
                </p:cNvSpPr>
                <p:nvPr/>
              </p:nvSpPr>
              <p:spPr bwMode="auto">
                <a:xfrm>
                  <a:off x="720" y="3696"/>
                  <a:ext cx="2112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 i="1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65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720" y="3024"/>
                  <a:ext cx="0" cy="67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 i="1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66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144" y="3696"/>
                  <a:ext cx="576" cy="624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 i="1"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4354" name="Text Box 14"/>
              <p:cNvSpPr txBox="1">
                <a:spLocks noChangeArrowheads="1"/>
              </p:cNvSpPr>
              <p:nvPr/>
            </p:nvSpPr>
            <p:spPr bwMode="auto">
              <a:xfrm>
                <a:off x="5038" y="1675"/>
                <a:ext cx="336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333" i="1">
                    <a:latin typeface="Times New Roman" panose="02020603050405020304" pitchFamily="18" charset="0"/>
                    <a:ea typeface="幼圆" panose="02010509060101010101" pitchFamily="49" charset="-122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4355" name="Text Box 15"/>
              <p:cNvSpPr txBox="1">
                <a:spLocks noChangeArrowheads="1"/>
              </p:cNvSpPr>
              <p:nvPr/>
            </p:nvSpPr>
            <p:spPr bwMode="auto">
              <a:xfrm>
                <a:off x="5328" y="1704"/>
                <a:ext cx="432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333" i="1">
                    <a:latin typeface="Times New Roman" panose="02020603050405020304" pitchFamily="18" charset="0"/>
                    <a:ea typeface="幼圆" panose="020105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333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´</a:t>
                </a:r>
              </a:p>
            </p:txBody>
          </p:sp>
          <p:sp>
            <p:nvSpPr>
              <p:cNvPr id="14356" name="Text Box 16"/>
              <p:cNvSpPr txBox="1">
                <a:spLocks noChangeArrowheads="1"/>
              </p:cNvSpPr>
              <p:nvPr/>
            </p:nvSpPr>
            <p:spPr bwMode="auto">
              <a:xfrm>
                <a:off x="3241" y="748"/>
                <a:ext cx="336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333" i="1">
                    <a:latin typeface="Times New Roman" panose="02020603050405020304" pitchFamily="18" charset="0"/>
                    <a:ea typeface="幼圆" panose="02010509060101010101" pitchFamily="49" charset="-122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14357" name="Text Box 17"/>
              <p:cNvSpPr txBox="1">
                <a:spLocks noChangeArrowheads="1"/>
              </p:cNvSpPr>
              <p:nvPr/>
            </p:nvSpPr>
            <p:spPr bwMode="auto">
              <a:xfrm>
                <a:off x="3694" y="811"/>
                <a:ext cx="432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333" i="1">
                    <a:latin typeface="Times New Roman" panose="02020603050405020304" pitchFamily="18" charset="0"/>
                    <a:ea typeface="幼圆" panose="02010509060101010101" pitchFamily="49" charset="-122"/>
                    <a:cs typeface="Times New Roman" panose="02020603050405020304" pitchFamily="18" charset="0"/>
                  </a:rPr>
                  <a:t>y´</a:t>
                </a:r>
              </a:p>
            </p:txBody>
          </p:sp>
          <p:sp>
            <p:nvSpPr>
              <p:cNvPr id="14358" name="Text Box 18"/>
              <p:cNvSpPr txBox="1">
                <a:spLocks noChangeArrowheads="1"/>
              </p:cNvSpPr>
              <p:nvPr/>
            </p:nvSpPr>
            <p:spPr bwMode="auto">
              <a:xfrm>
                <a:off x="2638" y="2222"/>
                <a:ext cx="336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333" i="1">
                    <a:latin typeface="Times New Roman" panose="02020603050405020304" pitchFamily="18" charset="0"/>
                    <a:ea typeface="幼圆" panose="02010509060101010101" pitchFamily="49" charset="-122"/>
                    <a:cs typeface="Times New Roman" panose="02020603050405020304" pitchFamily="18" charset="0"/>
                  </a:rPr>
                  <a:t>z</a:t>
                </a:r>
              </a:p>
            </p:txBody>
          </p:sp>
          <p:sp>
            <p:nvSpPr>
              <p:cNvPr id="14359" name="Text Box 19"/>
              <p:cNvSpPr txBox="1">
                <a:spLocks noChangeArrowheads="1"/>
              </p:cNvSpPr>
              <p:nvPr/>
            </p:nvSpPr>
            <p:spPr bwMode="auto">
              <a:xfrm>
                <a:off x="3214" y="2222"/>
                <a:ext cx="384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333" i="1">
                    <a:latin typeface="Times New Roman" panose="02020603050405020304" pitchFamily="18" charset="0"/>
                    <a:ea typeface="幼圆" panose="02010509060101010101" pitchFamily="49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333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´</a:t>
                </a:r>
              </a:p>
            </p:txBody>
          </p:sp>
          <p:sp>
            <p:nvSpPr>
              <p:cNvPr id="14360" name="Text Box 20"/>
              <p:cNvSpPr txBox="1">
                <a:spLocks noChangeArrowheads="1"/>
              </p:cNvSpPr>
              <p:nvPr/>
            </p:nvSpPr>
            <p:spPr bwMode="auto">
              <a:xfrm>
                <a:off x="2878" y="1483"/>
                <a:ext cx="336" cy="3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i="1" dirty="0">
                    <a:latin typeface="Times New Roman" panose="02020603050405020304" pitchFamily="18" charset="0"/>
                    <a:ea typeface="幼圆" panose="02010509060101010101" pitchFamily="49" charset="-122"/>
                    <a:cs typeface="Times New Roman" panose="02020603050405020304" pitchFamily="18" charset="0"/>
                  </a:rPr>
                  <a:t>O</a:t>
                </a:r>
              </a:p>
            </p:txBody>
          </p:sp>
          <p:sp>
            <p:nvSpPr>
              <p:cNvPr id="14361" name="Text Box 21"/>
              <p:cNvSpPr txBox="1">
                <a:spLocks noChangeArrowheads="1"/>
              </p:cNvSpPr>
              <p:nvPr/>
            </p:nvSpPr>
            <p:spPr bwMode="auto">
              <a:xfrm>
                <a:off x="3214" y="1579"/>
                <a:ext cx="480" cy="3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i="1" dirty="0">
                    <a:latin typeface="Times New Roman" panose="02020603050405020304" pitchFamily="18" charset="0"/>
                    <a:ea typeface="幼圆" panose="02010509060101010101" pitchFamily="49" charset="-122"/>
                    <a:cs typeface="Times New Roman" panose="02020603050405020304" pitchFamily="18" charset="0"/>
                  </a:rPr>
                  <a:t>O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´</a:t>
                </a:r>
              </a:p>
            </p:txBody>
          </p:sp>
          <p:sp>
            <p:nvSpPr>
              <p:cNvPr id="14362" name="Line 22"/>
              <p:cNvSpPr>
                <a:spLocks noChangeShapeType="1"/>
              </p:cNvSpPr>
              <p:nvPr/>
            </p:nvSpPr>
            <p:spPr bwMode="auto">
              <a:xfrm>
                <a:off x="3694" y="1291"/>
                <a:ext cx="336" cy="1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 i="1"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4363" name="Object 23"/>
              <p:cNvGraphicFramePr>
                <a:graphicFrameLocks noChangeAspect="1"/>
              </p:cNvGraphicFramePr>
              <p:nvPr/>
            </p:nvGraphicFramePr>
            <p:xfrm>
              <a:off x="4078" y="1133"/>
              <a:ext cx="245" cy="2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" imgW="19166" imgH="76121" progId="Equation.3">
                      <p:embed/>
                    </p:oleObj>
                  </mc:Choice>
                  <mc:Fallback>
                    <p:oleObj name="公式" r:id="rId3" imgW="19166" imgH="7612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78" y="1133"/>
                            <a:ext cx="245" cy="2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0201" name="Group 25"/>
            <p:cNvGrpSpPr>
              <a:grpSpLocks/>
            </p:cNvGrpSpPr>
            <p:nvPr/>
          </p:nvGrpSpPr>
          <p:grpSpPr bwMode="auto">
            <a:xfrm>
              <a:off x="7198397" y="1302421"/>
              <a:ext cx="838200" cy="700088"/>
              <a:chOff x="4560" y="816"/>
              <a:chExt cx="528" cy="441"/>
            </a:xfrm>
          </p:grpSpPr>
          <p:sp>
            <p:nvSpPr>
              <p:cNvPr id="14350" name="Oval 26"/>
              <p:cNvSpPr>
                <a:spLocks noChangeArrowheads="1"/>
              </p:cNvSpPr>
              <p:nvPr/>
            </p:nvSpPr>
            <p:spPr bwMode="auto">
              <a:xfrm>
                <a:off x="4560" y="10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333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4351" name="Text Box 27"/>
              <p:cNvSpPr txBox="1">
                <a:spLocks noChangeArrowheads="1"/>
              </p:cNvSpPr>
              <p:nvPr/>
            </p:nvSpPr>
            <p:spPr bwMode="auto">
              <a:xfrm>
                <a:off x="4800" y="816"/>
                <a:ext cx="288" cy="4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333" i="1" dirty="0">
                    <a:latin typeface="Times New Roman" panose="02020603050405020304" pitchFamily="18" charset="0"/>
                    <a:ea typeface="幼圆" panose="02010509060101010101" pitchFamily="49" charset="-122"/>
                    <a:cs typeface="Times New Roman" panose="02020603050405020304" pitchFamily="18" charset="0"/>
                  </a:rPr>
                  <a:t>p</a:t>
                </a:r>
              </a:p>
            </p:txBody>
          </p:sp>
        </p:grpSp>
      </p:grpSp>
      <p:grpSp>
        <p:nvGrpSpPr>
          <p:cNvPr id="58" name="组合 57"/>
          <p:cNvGrpSpPr/>
          <p:nvPr/>
        </p:nvGrpSpPr>
        <p:grpSpPr>
          <a:xfrm>
            <a:off x="2400496" y="668346"/>
            <a:ext cx="1515247" cy="1522822"/>
            <a:chOff x="1668562" y="1105655"/>
            <a:chExt cx="1967334" cy="1970492"/>
          </a:xfrm>
        </p:grpSpPr>
        <p:graphicFrame>
          <p:nvGraphicFramePr>
            <p:cNvPr id="59" name="Object 3"/>
            <p:cNvGraphicFramePr>
              <a:graphicFrameLocks noChangeAspect="1"/>
            </p:cNvGraphicFramePr>
            <p:nvPr/>
          </p:nvGraphicFramePr>
          <p:xfrm>
            <a:off x="1925737" y="1105655"/>
            <a:ext cx="1710159" cy="426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542851" imgH="76121" progId="Equation.3">
                    <p:embed/>
                  </p:oleObj>
                </mc:Choice>
                <mc:Fallback>
                  <p:oleObj name="Equation" r:id="rId5" imgW="542851" imgH="7612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5737" y="1105655"/>
                          <a:ext cx="1710159" cy="426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Object 4"/>
            <p:cNvGraphicFramePr>
              <a:graphicFrameLocks noChangeAspect="1"/>
            </p:cNvGraphicFramePr>
            <p:nvPr/>
          </p:nvGraphicFramePr>
          <p:xfrm>
            <a:off x="1854300" y="1628800"/>
            <a:ext cx="1157866" cy="439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323929" imgH="95287" progId="Equation.3">
                    <p:embed/>
                  </p:oleObj>
                </mc:Choice>
                <mc:Fallback>
                  <p:oleObj name="公式" r:id="rId7" imgW="323929" imgH="952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4300" y="1628800"/>
                          <a:ext cx="1157866" cy="439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Object 5"/>
            <p:cNvGraphicFramePr>
              <a:graphicFrameLocks noChangeAspect="1"/>
            </p:cNvGraphicFramePr>
            <p:nvPr/>
          </p:nvGraphicFramePr>
          <p:xfrm>
            <a:off x="1925737" y="2132856"/>
            <a:ext cx="1001925" cy="3937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276150" imgH="57226" progId="Equation.3">
                    <p:embed/>
                  </p:oleObj>
                </mc:Choice>
                <mc:Fallback>
                  <p:oleObj name="公式" r:id="rId9" imgW="276150" imgH="5722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5737" y="2132856"/>
                          <a:ext cx="1001925" cy="3937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Object 6"/>
            <p:cNvGraphicFramePr>
              <a:graphicFrameLocks noChangeAspect="1"/>
            </p:cNvGraphicFramePr>
            <p:nvPr/>
          </p:nvGraphicFramePr>
          <p:xfrm>
            <a:off x="1907704" y="2636912"/>
            <a:ext cx="899263" cy="439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228640" imgH="76121" progId="Equation.3">
                    <p:embed/>
                  </p:oleObj>
                </mc:Choice>
                <mc:Fallback>
                  <p:oleObj name="公式" r:id="rId11" imgW="228640" imgH="7612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7704" y="2636912"/>
                          <a:ext cx="899263" cy="439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" name="AutoShape 17"/>
            <p:cNvSpPr>
              <a:spLocks/>
            </p:cNvSpPr>
            <p:nvPr/>
          </p:nvSpPr>
          <p:spPr bwMode="auto">
            <a:xfrm>
              <a:off x="1668562" y="1313407"/>
              <a:ext cx="62377" cy="1608986"/>
            </a:xfrm>
            <a:prstGeom prst="leftBrace">
              <a:avLst>
                <a:gd name="adj1" fmla="val 24166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333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64" name="Text Box 37"/>
          <p:cNvSpPr txBox="1">
            <a:spLocks noChangeArrowheads="1"/>
          </p:cNvSpPr>
          <p:nvPr/>
        </p:nvSpPr>
        <p:spPr bwMode="auto">
          <a:xfrm>
            <a:off x="1088827" y="1328419"/>
            <a:ext cx="1576917" cy="425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167" dirty="0">
                <a:latin typeface="Times New Roman" panose="02020603050405020304" pitchFamily="18" charset="0"/>
                <a:ea typeface="黑体" panose="02010609060101010101" pitchFamily="49" charset="-122"/>
              </a:rPr>
              <a:t>正变换</a:t>
            </a:r>
          </a:p>
        </p:txBody>
      </p:sp>
      <p:graphicFrame>
        <p:nvGraphicFramePr>
          <p:cNvPr id="65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198416"/>
              </p:ext>
            </p:extLst>
          </p:nvPr>
        </p:nvGraphicFramePr>
        <p:xfrm>
          <a:off x="913239" y="968379"/>
          <a:ext cx="1434333" cy="361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787320" imgH="203040" progId="Equation.3">
                  <p:embed/>
                </p:oleObj>
              </mc:Choice>
              <mc:Fallback>
                <p:oleObj name="公式" r:id="rId13" imgW="787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239" y="968379"/>
                        <a:ext cx="1434333" cy="3614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" name="组合 65"/>
          <p:cNvGrpSpPr/>
          <p:nvPr/>
        </p:nvGrpSpPr>
        <p:grpSpPr>
          <a:xfrm>
            <a:off x="2372846" y="2544870"/>
            <a:ext cx="1576917" cy="1392750"/>
            <a:chOff x="5037000" y="1105655"/>
            <a:chExt cx="2199296" cy="2013043"/>
          </a:xfrm>
        </p:grpSpPr>
        <p:grpSp>
          <p:nvGrpSpPr>
            <p:cNvPr id="67" name="组合 66"/>
            <p:cNvGrpSpPr/>
            <p:nvPr/>
          </p:nvGrpSpPr>
          <p:grpSpPr>
            <a:xfrm>
              <a:off x="5220072" y="1105655"/>
              <a:ext cx="2016224" cy="2013043"/>
              <a:chOff x="5215553" y="1105655"/>
              <a:chExt cx="2351067" cy="2414428"/>
            </a:xfrm>
          </p:grpSpPr>
          <p:graphicFrame>
            <p:nvGraphicFramePr>
              <p:cNvPr id="69" name="Object 10"/>
              <p:cNvGraphicFramePr>
                <a:graphicFrameLocks noChangeAspect="1"/>
              </p:cNvGraphicFramePr>
              <p:nvPr/>
            </p:nvGraphicFramePr>
            <p:xfrm>
              <a:off x="5247283" y="1105655"/>
              <a:ext cx="2319337" cy="546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580913" imgH="76121" progId="Equation.3">
                      <p:embed/>
                    </p:oleObj>
                  </mc:Choice>
                  <mc:Fallback>
                    <p:oleObj name="Equation" r:id="rId15" imgW="580913" imgH="7612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47283" y="1105655"/>
                            <a:ext cx="2319337" cy="5461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" name="Object 11"/>
              <p:cNvGraphicFramePr>
                <a:graphicFrameLocks noChangeAspect="1"/>
              </p:cNvGraphicFramePr>
              <p:nvPr/>
            </p:nvGraphicFramePr>
            <p:xfrm>
              <a:off x="5215553" y="1733111"/>
              <a:ext cx="1363663" cy="5445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7" imgW="314211" imgH="95287" progId="Equation.3">
                      <p:embed/>
                    </p:oleObj>
                  </mc:Choice>
                  <mc:Fallback>
                    <p:oleObj name="公式" r:id="rId17" imgW="314211" imgH="9528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15553" y="1733111"/>
                            <a:ext cx="1363663" cy="5445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" name="Object 12"/>
              <p:cNvGraphicFramePr>
                <a:graphicFrameLocks noChangeAspect="1"/>
              </p:cNvGraphicFramePr>
              <p:nvPr/>
            </p:nvGraphicFramePr>
            <p:xfrm>
              <a:off x="5215553" y="2337672"/>
              <a:ext cx="1363662" cy="5365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9" imgW="276150" imgH="57226" progId="Equation.3">
                      <p:embed/>
                    </p:oleObj>
                  </mc:Choice>
                  <mc:Fallback>
                    <p:oleObj name="公式" r:id="rId19" imgW="276150" imgH="5722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15553" y="2337672"/>
                            <a:ext cx="1363662" cy="5365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" name="Object 13"/>
              <p:cNvGraphicFramePr>
                <a:graphicFrameLocks noChangeAspect="1"/>
              </p:cNvGraphicFramePr>
              <p:nvPr/>
            </p:nvGraphicFramePr>
            <p:xfrm>
              <a:off x="5293953" y="2942233"/>
              <a:ext cx="1181100" cy="5778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1" imgW="228640" imgH="76121" progId="Equation.3">
                      <p:embed/>
                    </p:oleObj>
                  </mc:Choice>
                  <mc:Fallback>
                    <p:oleObj name="公式" r:id="rId21" imgW="228640" imgH="7612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93953" y="2942233"/>
                            <a:ext cx="1181100" cy="5778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8" name="AutoShape 17"/>
            <p:cNvSpPr>
              <a:spLocks/>
            </p:cNvSpPr>
            <p:nvPr/>
          </p:nvSpPr>
          <p:spPr bwMode="auto">
            <a:xfrm>
              <a:off x="5037000" y="1402418"/>
              <a:ext cx="62377" cy="1608986"/>
            </a:xfrm>
            <a:prstGeom prst="leftBrace">
              <a:avLst>
                <a:gd name="adj1" fmla="val 24166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333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73" name="Text Box 38"/>
          <p:cNvSpPr txBox="1">
            <a:spLocks noChangeArrowheads="1"/>
          </p:cNvSpPr>
          <p:nvPr/>
        </p:nvSpPr>
        <p:spPr bwMode="auto">
          <a:xfrm>
            <a:off x="1134877" y="3107254"/>
            <a:ext cx="1576917" cy="425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167" dirty="0">
                <a:latin typeface="Times New Roman" panose="02020603050405020304" pitchFamily="18" charset="0"/>
                <a:ea typeface="黑体" panose="02010609060101010101" pitchFamily="49" charset="-122"/>
              </a:rPr>
              <a:t>逆变换</a:t>
            </a:r>
          </a:p>
        </p:txBody>
      </p:sp>
      <p:graphicFrame>
        <p:nvGraphicFramePr>
          <p:cNvPr id="74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97495"/>
              </p:ext>
            </p:extLst>
          </p:nvPr>
        </p:nvGraphicFramePr>
        <p:xfrm>
          <a:off x="836330" y="2724890"/>
          <a:ext cx="1451135" cy="365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3" imgW="787320" imgH="203040" progId="Equation.3">
                  <p:embed/>
                </p:oleObj>
              </mc:Choice>
              <mc:Fallback>
                <p:oleObj name="公式" r:id="rId23" imgW="787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330" y="2724890"/>
                        <a:ext cx="1451135" cy="3657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" name="组合 74"/>
          <p:cNvGrpSpPr/>
          <p:nvPr/>
        </p:nvGrpSpPr>
        <p:grpSpPr>
          <a:xfrm>
            <a:off x="4151954" y="2557467"/>
            <a:ext cx="1465693" cy="1272737"/>
            <a:chOff x="4985890" y="1050350"/>
            <a:chExt cx="2116390" cy="1735694"/>
          </a:xfrm>
        </p:grpSpPr>
        <p:graphicFrame>
          <p:nvGraphicFramePr>
            <p:cNvPr id="76" name="Object 14"/>
            <p:cNvGraphicFramePr>
              <a:graphicFrameLocks noChangeAspect="1"/>
            </p:cNvGraphicFramePr>
            <p:nvPr/>
          </p:nvGraphicFramePr>
          <p:xfrm>
            <a:off x="5095180" y="1050350"/>
            <a:ext cx="2007100" cy="531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5" imgW="695368" imgH="190573" progId="Equation.3">
                    <p:embed/>
                  </p:oleObj>
                </mc:Choice>
                <mc:Fallback>
                  <p:oleObj name="公式" r:id="rId25" imgW="695368" imgH="1905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5180" y="1050350"/>
                          <a:ext cx="2007100" cy="531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" name="Object 15"/>
            <p:cNvGraphicFramePr>
              <a:graphicFrameLocks noChangeAspect="1"/>
            </p:cNvGraphicFramePr>
            <p:nvPr/>
          </p:nvGraphicFramePr>
          <p:xfrm>
            <a:off x="5121682" y="1628800"/>
            <a:ext cx="1352312" cy="5580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7" imgW="457280" imgH="200021" progId="Equation.3">
                    <p:embed/>
                  </p:oleObj>
                </mc:Choice>
                <mc:Fallback>
                  <p:oleObj name="公式" r:id="rId27" imgW="457280" imgH="20002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1682" y="1628800"/>
                          <a:ext cx="1352312" cy="5580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" name="Object 16"/>
            <p:cNvGraphicFramePr>
              <a:graphicFrameLocks noChangeAspect="1"/>
            </p:cNvGraphicFramePr>
            <p:nvPr/>
          </p:nvGraphicFramePr>
          <p:xfrm>
            <a:off x="5163810" y="2258190"/>
            <a:ext cx="1278161" cy="5278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9" imgW="428666" imgH="190573" progId="Equation.3">
                    <p:embed/>
                  </p:oleObj>
                </mc:Choice>
                <mc:Fallback>
                  <p:oleObj name="公式" r:id="rId29" imgW="428666" imgH="1905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3810" y="2258190"/>
                          <a:ext cx="1278161" cy="5278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" name="AutoShape 17"/>
            <p:cNvSpPr>
              <a:spLocks/>
            </p:cNvSpPr>
            <p:nvPr/>
          </p:nvSpPr>
          <p:spPr bwMode="auto">
            <a:xfrm>
              <a:off x="4985890" y="1355150"/>
              <a:ext cx="51288" cy="1171459"/>
            </a:xfrm>
            <a:prstGeom prst="leftBrace">
              <a:avLst>
                <a:gd name="adj1" fmla="val 24166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333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80" name="Group 21"/>
          <p:cNvGrpSpPr>
            <a:grpSpLocks/>
          </p:cNvGrpSpPr>
          <p:nvPr/>
        </p:nvGrpSpPr>
        <p:grpSpPr bwMode="auto">
          <a:xfrm>
            <a:off x="5734224" y="2563870"/>
            <a:ext cx="1658218" cy="1207623"/>
            <a:chOff x="3744" y="2437"/>
            <a:chExt cx="1668" cy="1252"/>
          </a:xfrm>
        </p:grpSpPr>
        <p:graphicFrame>
          <p:nvGraphicFramePr>
            <p:cNvPr id="81" name="Object 10"/>
            <p:cNvGraphicFramePr>
              <a:graphicFrameLocks noChangeAspect="1"/>
            </p:cNvGraphicFramePr>
            <p:nvPr/>
          </p:nvGraphicFramePr>
          <p:xfrm>
            <a:off x="3867" y="2437"/>
            <a:ext cx="1545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1" imgW="695368" imgH="190573" progId="Equation.3">
                    <p:embed/>
                  </p:oleObj>
                </mc:Choice>
                <mc:Fallback>
                  <p:oleObj name="公式" r:id="rId31" imgW="695368" imgH="1905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7" y="2437"/>
                          <a:ext cx="1545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Object 11"/>
            <p:cNvGraphicFramePr>
              <a:graphicFrameLocks noChangeAspect="1"/>
            </p:cNvGraphicFramePr>
            <p:nvPr/>
          </p:nvGraphicFramePr>
          <p:xfrm>
            <a:off x="3895" y="2870"/>
            <a:ext cx="1017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3" imgW="457280" imgH="200021" progId="Equation.3">
                    <p:embed/>
                  </p:oleObj>
                </mc:Choice>
                <mc:Fallback>
                  <p:oleObj name="公式" r:id="rId33" imgW="457280" imgH="20002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5" y="2870"/>
                          <a:ext cx="1017" cy="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Object 12"/>
            <p:cNvGraphicFramePr>
              <a:graphicFrameLocks noChangeAspect="1"/>
            </p:cNvGraphicFramePr>
            <p:nvPr/>
          </p:nvGraphicFramePr>
          <p:xfrm>
            <a:off x="3895" y="3290"/>
            <a:ext cx="966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5" imgW="428666" imgH="190573" progId="Equation.3">
                    <p:embed/>
                  </p:oleObj>
                </mc:Choice>
                <mc:Fallback>
                  <p:oleObj name="公式" r:id="rId35" imgW="428666" imgH="1905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5" y="3290"/>
                          <a:ext cx="966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" name="AutoShape 13"/>
            <p:cNvSpPr>
              <a:spLocks/>
            </p:cNvSpPr>
            <p:nvPr/>
          </p:nvSpPr>
          <p:spPr bwMode="auto">
            <a:xfrm>
              <a:off x="3744" y="2581"/>
              <a:ext cx="61" cy="955"/>
            </a:xfrm>
            <a:prstGeom prst="leftBrace">
              <a:avLst>
                <a:gd name="adj1" fmla="val 19166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333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8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404690"/>
              </p:ext>
            </p:extLst>
          </p:nvPr>
        </p:nvGraphicFramePr>
        <p:xfrm>
          <a:off x="7191747" y="3336119"/>
          <a:ext cx="855225" cy="388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7" imgW="482400" imgH="177480" progId="Equation.3">
                  <p:embed/>
                </p:oleObj>
              </mc:Choice>
              <mc:Fallback>
                <p:oleObj name="公式" r:id="rId37" imgW="4824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747" y="3336119"/>
                        <a:ext cx="855225" cy="388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矩形 88"/>
          <p:cNvSpPr/>
          <p:nvPr/>
        </p:nvSpPr>
        <p:spPr>
          <a:xfrm>
            <a:off x="6318353" y="4076371"/>
            <a:ext cx="2040998" cy="451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333" dirty="0"/>
              <a:t>质量是不变量</a:t>
            </a:r>
          </a:p>
        </p:txBody>
      </p:sp>
      <p:graphicFrame>
        <p:nvGraphicFramePr>
          <p:cNvPr id="9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838886"/>
              </p:ext>
            </p:extLst>
          </p:nvPr>
        </p:nvGraphicFramePr>
        <p:xfrm>
          <a:off x="3665779" y="4675457"/>
          <a:ext cx="1043388" cy="44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545760" imgH="215640" progId="Equation.DSMT4">
                  <p:embed/>
                </p:oleObj>
              </mc:Choice>
              <mc:Fallback>
                <p:oleObj name="Equation" r:id="rId39" imgW="545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779" y="4675457"/>
                        <a:ext cx="1043388" cy="44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ct 12">
            <a:extLst>
              <a:ext uri="{FF2B5EF4-FFF2-40B4-BE49-F238E27FC236}">
                <a16:creationId xmlns:a16="http://schemas.microsoft.com/office/drawing/2014/main" id="{9EC75EBE-E59A-4331-AA33-AF28DFF6C3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05201"/>
              </p:ext>
            </p:extLst>
          </p:nvPr>
        </p:nvGraphicFramePr>
        <p:xfrm>
          <a:off x="5897389" y="1479576"/>
          <a:ext cx="950098" cy="750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1" imgW="469800" imgH="406080" progId="Equation.DSMT4">
                  <p:embed/>
                </p:oleObj>
              </mc:Choice>
              <mc:Fallback>
                <p:oleObj name="Equation" r:id="rId41" imgW="469800" imgH="406080" progId="Equation.DSMT4">
                  <p:embed/>
                  <p:pic>
                    <p:nvPicPr>
                      <p:cNvPr id="8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7389" y="1479576"/>
                        <a:ext cx="950098" cy="75040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Text Box 3">
            <a:extLst>
              <a:ext uri="{FF2B5EF4-FFF2-40B4-BE49-F238E27FC236}">
                <a16:creationId xmlns:a16="http://schemas.microsoft.com/office/drawing/2014/main" id="{07F2046E-60BF-43B5-8AD7-C990AB9C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183" y="4084769"/>
            <a:ext cx="5580374" cy="45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2333" dirty="0">
                <a:solidFill>
                  <a:schemeClr val="tx2"/>
                </a:solidFill>
              </a:rPr>
              <a:t>经典力学认为：</a:t>
            </a:r>
            <a:r>
              <a:rPr lang="zh-CN" altLang="en-US" sz="2333" dirty="0"/>
              <a:t>时间与空间无关是独立的</a:t>
            </a:r>
          </a:p>
        </p:txBody>
      </p:sp>
      <p:graphicFrame>
        <p:nvGraphicFramePr>
          <p:cNvPr id="94" name="Object 5">
            <a:extLst>
              <a:ext uri="{FF2B5EF4-FFF2-40B4-BE49-F238E27FC236}">
                <a16:creationId xmlns:a16="http://schemas.microsoft.com/office/drawing/2014/main" id="{E3740F55-ED9E-4F63-9F30-98110C94E4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289745"/>
              </p:ext>
            </p:extLst>
          </p:nvPr>
        </p:nvGraphicFramePr>
        <p:xfrm>
          <a:off x="5121323" y="4715194"/>
          <a:ext cx="1149615" cy="414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3" imgW="647640" imgH="215640" progId="Equation.DSMT4">
                  <p:embed/>
                </p:oleObj>
              </mc:Choice>
              <mc:Fallback>
                <p:oleObj name="Equation" r:id="rId43" imgW="647640" imgH="215640" progId="Equation.DSMT4">
                  <p:embed/>
                  <p:pic>
                    <p:nvPicPr>
                      <p:cNvPr id="9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1323" y="4715194"/>
                        <a:ext cx="1149615" cy="4140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文本框 94">
            <a:extLst>
              <a:ext uri="{FF2B5EF4-FFF2-40B4-BE49-F238E27FC236}">
                <a16:creationId xmlns:a16="http://schemas.microsoft.com/office/drawing/2014/main" id="{3BB9A047-3CB9-4029-95AE-44890D3DE26E}"/>
              </a:ext>
            </a:extLst>
          </p:cNvPr>
          <p:cNvSpPr txBox="1"/>
          <p:nvPr/>
        </p:nvSpPr>
        <p:spPr>
          <a:xfrm>
            <a:off x="836330" y="4702549"/>
            <a:ext cx="3120608" cy="451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333" dirty="0">
                <a:solidFill>
                  <a:schemeClr val="tx2"/>
                </a:solidFill>
              </a:rPr>
              <a:t>力学相对性原理</a:t>
            </a:r>
            <a:endParaRPr lang="zh-CN" altLang="en-US" sz="2333" dirty="0"/>
          </a:p>
        </p:txBody>
      </p:sp>
      <p:sp>
        <p:nvSpPr>
          <p:cNvPr id="5" name="箭头: 左右 4">
            <a:extLst>
              <a:ext uri="{FF2B5EF4-FFF2-40B4-BE49-F238E27FC236}">
                <a16:creationId xmlns:a16="http://schemas.microsoft.com/office/drawing/2014/main" id="{6911C894-306A-4710-885D-2EB2C9B7EAAB}"/>
              </a:ext>
            </a:extLst>
          </p:cNvPr>
          <p:cNvSpPr/>
          <p:nvPr/>
        </p:nvSpPr>
        <p:spPr bwMode="auto">
          <a:xfrm>
            <a:off x="4775448" y="4888861"/>
            <a:ext cx="249650" cy="13045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1" hangingPunct="1"/>
            <a:endParaRPr lang="zh-CN" altLang="en-US" sz="2333">
              <a:ea typeface="黑体" pitchFamily="2" charset="-122"/>
            </a:endParaRPr>
          </a:p>
        </p:txBody>
      </p:sp>
      <p:graphicFrame>
        <p:nvGraphicFramePr>
          <p:cNvPr id="85" name="Object 5">
            <a:extLst>
              <a:ext uri="{FF2B5EF4-FFF2-40B4-BE49-F238E27FC236}">
                <a16:creationId xmlns:a16="http://schemas.microsoft.com/office/drawing/2014/main" id="{DFE5A723-CB23-4433-A55F-5EB3F75548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962411"/>
              </p:ext>
            </p:extLst>
          </p:nvPr>
        </p:nvGraphicFramePr>
        <p:xfrm>
          <a:off x="6680729" y="4801393"/>
          <a:ext cx="87974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5" imgW="495000" imgH="177480" progId="Equation.DSMT4">
                  <p:embed/>
                </p:oleObj>
              </mc:Choice>
              <mc:Fallback>
                <p:oleObj name="Equation" r:id="rId45" imgW="495000" imgH="177480" progId="Equation.DSMT4">
                  <p:embed/>
                  <p:pic>
                    <p:nvPicPr>
                      <p:cNvPr id="94" name="Object 5">
                        <a:extLst>
                          <a:ext uri="{FF2B5EF4-FFF2-40B4-BE49-F238E27FC236}">
                            <a16:creationId xmlns:a16="http://schemas.microsoft.com/office/drawing/2014/main" id="{E3740F55-ED9E-4F63-9F30-98110C94E4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0729" y="4801393"/>
                        <a:ext cx="87974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649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3" grpId="0"/>
      <p:bldP spid="89" grpId="0"/>
      <p:bldP spid="92" grpId="0" build="p" autoUpdateAnimBg="0"/>
      <p:bldP spid="95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3042" name="Group 2"/>
          <p:cNvGrpSpPr>
            <a:grpSpLocks/>
          </p:cNvGrpSpPr>
          <p:nvPr/>
        </p:nvGrpSpPr>
        <p:grpSpPr bwMode="auto">
          <a:xfrm>
            <a:off x="2352146" y="2317048"/>
            <a:ext cx="3929063" cy="1620573"/>
            <a:chOff x="567" y="1933"/>
            <a:chExt cx="2970" cy="1225"/>
          </a:xfrm>
        </p:grpSpPr>
        <p:grpSp>
          <p:nvGrpSpPr>
            <p:cNvPr id="1623043" name="Group 3"/>
            <p:cNvGrpSpPr>
              <a:grpSpLocks/>
            </p:cNvGrpSpPr>
            <p:nvPr/>
          </p:nvGrpSpPr>
          <p:grpSpPr bwMode="auto">
            <a:xfrm>
              <a:off x="840" y="2022"/>
              <a:ext cx="2640" cy="816"/>
              <a:chOff x="384" y="1536"/>
              <a:chExt cx="2640" cy="816"/>
            </a:xfrm>
          </p:grpSpPr>
          <p:sp>
            <p:nvSpPr>
              <p:cNvPr id="1623044" name="Line 4"/>
              <p:cNvSpPr>
                <a:spLocks noChangeShapeType="1"/>
              </p:cNvSpPr>
              <p:nvPr/>
            </p:nvSpPr>
            <p:spPr bwMode="auto">
              <a:xfrm>
                <a:off x="384" y="2352"/>
                <a:ext cx="26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1623045" name="Line 5"/>
              <p:cNvSpPr>
                <a:spLocks noChangeShapeType="1"/>
              </p:cNvSpPr>
              <p:nvPr/>
            </p:nvSpPr>
            <p:spPr bwMode="auto">
              <a:xfrm flipV="1">
                <a:off x="384" y="1536"/>
                <a:ext cx="0" cy="8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</p:grpSp>
        <p:sp>
          <p:nvSpPr>
            <p:cNvPr id="1623046" name="Text Box 6"/>
            <p:cNvSpPr txBox="1">
              <a:spLocks noChangeArrowheads="1"/>
            </p:cNvSpPr>
            <p:nvPr/>
          </p:nvSpPr>
          <p:spPr bwMode="auto">
            <a:xfrm>
              <a:off x="567" y="1941"/>
              <a:ext cx="240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333" i="1"/>
                <a:t>y</a:t>
              </a:r>
            </a:p>
          </p:txBody>
        </p:sp>
        <p:sp>
          <p:nvSpPr>
            <p:cNvPr id="1623047" name="Text Box 7"/>
            <p:cNvSpPr txBox="1">
              <a:spLocks noChangeArrowheads="1"/>
            </p:cNvSpPr>
            <p:nvPr/>
          </p:nvSpPr>
          <p:spPr bwMode="auto">
            <a:xfrm>
              <a:off x="3201" y="2773"/>
              <a:ext cx="252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333" i="1"/>
                <a:t>x</a:t>
              </a:r>
            </a:p>
          </p:txBody>
        </p:sp>
        <p:sp>
          <p:nvSpPr>
            <p:cNvPr id="1623048" name="Text Box 8"/>
            <p:cNvSpPr txBox="1">
              <a:spLocks noChangeArrowheads="1"/>
            </p:cNvSpPr>
            <p:nvPr/>
          </p:nvSpPr>
          <p:spPr bwMode="auto">
            <a:xfrm>
              <a:off x="615" y="2811"/>
              <a:ext cx="315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333"/>
                <a:t>O</a:t>
              </a:r>
            </a:p>
          </p:txBody>
        </p:sp>
        <p:sp>
          <p:nvSpPr>
            <p:cNvPr id="1623049" name="Line 9"/>
            <p:cNvSpPr>
              <a:spLocks noChangeShapeType="1"/>
            </p:cNvSpPr>
            <p:nvPr/>
          </p:nvSpPr>
          <p:spPr bwMode="auto">
            <a:xfrm>
              <a:off x="1416" y="2838"/>
              <a:ext cx="204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  <p:sp>
          <p:nvSpPr>
            <p:cNvPr id="1623050" name="Line 10"/>
            <p:cNvSpPr>
              <a:spLocks noChangeShapeType="1"/>
            </p:cNvSpPr>
            <p:nvPr/>
          </p:nvSpPr>
          <p:spPr bwMode="auto">
            <a:xfrm flipV="1">
              <a:off x="1416" y="2022"/>
              <a:ext cx="0" cy="81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  <p:sp>
          <p:nvSpPr>
            <p:cNvPr id="1623051" name="Text Box 11"/>
            <p:cNvSpPr txBox="1">
              <a:spLocks noChangeArrowheads="1"/>
            </p:cNvSpPr>
            <p:nvPr/>
          </p:nvSpPr>
          <p:spPr bwMode="auto">
            <a:xfrm>
              <a:off x="1111" y="1933"/>
              <a:ext cx="296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333" i="1">
                  <a:solidFill>
                    <a:schemeClr val="tx2"/>
                  </a:solidFill>
                </a:rPr>
                <a:t>y</a:t>
              </a:r>
              <a:r>
                <a:rPr lang="en-US" altLang="zh-CN" sz="2333">
                  <a:solidFill>
                    <a:schemeClr val="tx2"/>
                  </a:solidFill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1623052" name="Text Box 12"/>
            <p:cNvSpPr txBox="1">
              <a:spLocks noChangeArrowheads="1"/>
            </p:cNvSpPr>
            <p:nvPr/>
          </p:nvSpPr>
          <p:spPr bwMode="auto">
            <a:xfrm>
              <a:off x="3229" y="2480"/>
              <a:ext cx="308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333" i="1">
                  <a:solidFill>
                    <a:schemeClr val="tx2"/>
                  </a:solidFill>
                </a:rPr>
                <a:t>x</a:t>
              </a:r>
              <a:r>
                <a:rPr lang="en-US" altLang="zh-CN" sz="2333">
                  <a:solidFill>
                    <a:schemeClr val="tx2"/>
                  </a:solidFill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1623053" name="Text Box 13"/>
            <p:cNvSpPr txBox="1">
              <a:spLocks noChangeArrowheads="1"/>
            </p:cNvSpPr>
            <p:nvPr/>
          </p:nvSpPr>
          <p:spPr bwMode="auto">
            <a:xfrm>
              <a:off x="1233" y="2776"/>
              <a:ext cx="371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333">
                  <a:solidFill>
                    <a:schemeClr val="tx2"/>
                  </a:solidFill>
                </a:rPr>
                <a:t>O</a:t>
              </a:r>
              <a:r>
                <a:rPr lang="en-US" altLang="zh-CN" sz="2333">
                  <a:solidFill>
                    <a:schemeClr val="tx2"/>
                  </a:solidFill>
                  <a:sym typeface="Symbol" panose="05050102010706020507" pitchFamily="18" charset="2"/>
                </a:rPr>
                <a:t></a:t>
              </a:r>
            </a:p>
          </p:txBody>
        </p:sp>
        <p:graphicFrame>
          <p:nvGraphicFramePr>
            <p:cNvPr id="1623054" name="Object 14"/>
            <p:cNvGraphicFramePr>
              <a:graphicFrameLocks noChangeAspect="1"/>
            </p:cNvGraphicFramePr>
            <p:nvPr/>
          </p:nvGraphicFramePr>
          <p:xfrm>
            <a:off x="1766" y="2795"/>
            <a:ext cx="298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177480" imgH="215640" progId="Equation.3">
                    <p:embed/>
                  </p:oleObj>
                </mc:Choice>
                <mc:Fallback>
                  <p:oleObj name="公式" r:id="rId3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6" y="2795"/>
                          <a:ext cx="298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23055" name="Object 15"/>
            <p:cNvGraphicFramePr>
              <a:graphicFrameLocks noChangeAspect="1"/>
            </p:cNvGraphicFramePr>
            <p:nvPr/>
          </p:nvGraphicFramePr>
          <p:xfrm>
            <a:off x="2648" y="2782"/>
            <a:ext cx="331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190440" imgH="215640" progId="Equation.3">
                    <p:embed/>
                  </p:oleObj>
                </mc:Choice>
                <mc:Fallback>
                  <p:oleObj name="公式" r:id="rId5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8" y="2782"/>
                          <a:ext cx="331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23056" name="Object 16"/>
            <p:cNvGraphicFramePr>
              <a:graphicFrameLocks noChangeAspect="1"/>
            </p:cNvGraphicFramePr>
            <p:nvPr/>
          </p:nvGraphicFramePr>
          <p:xfrm>
            <a:off x="1677" y="2341"/>
            <a:ext cx="463" cy="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剪辑" r:id="rId7" imgW="875520" imgH="958680" progId="MS_ClipArt_Gallery.2">
                    <p:embed/>
                  </p:oleObj>
                </mc:Choice>
                <mc:Fallback>
                  <p:oleObj name="剪辑" r:id="rId7" imgW="875520" imgH="95868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7" y="2341"/>
                          <a:ext cx="463" cy="5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23057" name="Object 17"/>
            <p:cNvGraphicFramePr>
              <a:graphicFrameLocks noChangeAspect="1"/>
            </p:cNvGraphicFramePr>
            <p:nvPr/>
          </p:nvGraphicFramePr>
          <p:xfrm>
            <a:off x="2541" y="2341"/>
            <a:ext cx="463" cy="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剪辑" r:id="rId9" imgW="875520" imgH="958680" progId="MS_ClipArt_Gallery.2">
                    <p:embed/>
                  </p:oleObj>
                </mc:Choice>
                <mc:Fallback>
                  <p:oleObj name="剪辑" r:id="rId9" imgW="875520" imgH="95868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1" y="2341"/>
                          <a:ext cx="463" cy="5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23058" name="Text Box 18"/>
          <p:cNvSpPr txBox="1">
            <a:spLocks noChangeArrowheads="1"/>
          </p:cNvSpPr>
          <p:nvPr/>
        </p:nvSpPr>
        <p:spPr bwMode="auto">
          <a:xfrm>
            <a:off x="1631157" y="3861644"/>
            <a:ext cx="5143500" cy="45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333" dirty="0">
                <a:solidFill>
                  <a:srgbClr val="0707E7"/>
                </a:solidFill>
              </a:rPr>
              <a:t>2.   </a:t>
            </a:r>
            <a:r>
              <a:rPr lang="zh-CN" altLang="en-US" sz="2333" dirty="0">
                <a:solidFill>
                  <a:srgbClr val="0707E7"/>
                </a:solidFill>
              </a:rPr>
              <a:t>时间间隔的测量是绝对的</a:t>
            </a:r>
          </a:p>
        </p:txBody>
      </p:sp>
      <p:graphicFrame>
        <p:nvGraphicFramePr>
          <p:cNvPr id="162305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274054"/>
              </p:ext>
            </p:extLst>
          </p:nvPr>
        </p:nvGraphicFramePr>
        <p:xfrm>
          <a:off x="3169709" y="4372951"/>
          <a:ext cx="1642318" cy="428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698400" imgH="215640" progId="Equation.3">
                  <p:embed/>
                </p:oleObj>
              </mc:Choice>
              <mc:Fallback>
                <p:oleObj name="公式" r:id="rId11" imgW="698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9709" y="4372951"/>
                        <a:ext cx="1642318" cy="4288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306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005616"/>
              </p:ext>
            </p:extLst>
          </p:nvPr>
        </p:nvGraphicFramePr>
        <p:xfrm>
          <a:off x="3169710" y="4941673"/>
          <a:ext cx="1763654" cy="436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736560" imgH="215640" progId="Equation.3">
                  <p:embed/>
                </p:oleObj>
              </mc:Choice>
              <mc:Fallback>
                <p:oleObj name="公式" r:id="rId13" imgW="736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9710" y="4941673"/>
                        <a:ext cx="1763654" cy="436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306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633792"/>
              </p:ext>
            </p:extLst>
          </p:nvPr>
        </p:nvGraphicFramePr>
        <p:xfrm>
          <a:off x="5852584" y="4694288"/>
          <a:ext cx="1119683" cy="350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545760" imgH="177480" progId="Equation.3">
                  <p:embed/>
                </p:oleObj>
              </mc:Choice>
              <mc:Fallback>
                <p:oleObj name="公式" r:id="rId15" imgW="5457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2584" y="4694288"/>
                        <a:ext cx="1119683" cy="3505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3062" name="AutoShape 22"/>
          <p:cNvSpPr>
            <a:spLocks noChangeArrowheads="1"/>
          </p:cNvSpPr>
          <p:nvPr/>
        </p:nvSpPr>
        <p:spPr bwMode="auto">
          <a:xfrm>
            <a:off x="5187157" y="4794829"/>
            <a:ext cx="571500" cy="1905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33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333"/>
          </a:p>
        </p:txBody>
      </p:sp>
      <p:sp>
        <p:nvSpPr>
          <p:cNvPr id="1623063" name="Text Box 23"/>
          <p:cNvSpPr txBox="1">
            <a:spLocks noChangeArrowheads="1"/>
          </p:cNvSpPr>
          <p:nvPr/>
        </p:nvSpPr>
        <p:spPr bwMode="auto">
          <a:xfrm>
            <a:off x="1631157" y="1357334"/>
            <a:ext cx="3429000" cy="45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333" dirty="0">
                <a:solidFill>
                  <a:srgbClr val="0707E7"/>
                </a:solidFill>
              </a:rPr>
              <a:t>1.   </a:t>
            </a:r>
            <a:r>
              <a:rPr lang="zh-CN" altLang="en-US" sz="2333" dirty="0">
                <a:solidFill>
                  <a:srgbClr val="0707E7"/>
                </a:solidFill>
              </a:rPr>
              <a:t>同时性是绝对的</a:t>
            </a:r>
          </a:p>
        </p:txBody>
      </p:sp>
      <p:graphicFrame>
        <p:nvGraphicFramePr>
          <p:cNvPr id="162306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671816"/>
              </p:ext>
            </p:extLst>
          </p:nvPr>
        </p:nvGraphicFramePr>
        <p:xfrm>
          <a:off x="4701532" y="1853117"/>
          <a:ext cx="845344" cy="513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80880" imgH="228600" progId="Equation.DSMT4">
                  <p:embed/>
                </p:oleObj>
              </mc:Choice>
              <mc:Fallback>
                <p:oleObj name="Equation" r:id="rId17" imgW="380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1532" y="1853117"/>
                        <a:ext cx="845344" cy="5132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3066" name="AutoShape 26"/>
          <p:cNvSpPr>
            <a:spLocks noChangeArrowheads="1"/>
          </p:cNvSpPr>
          <p:nvPr/>
        </p:nvSpPr>
        <p:spPr bwMode="auto">
          <a:xfrm>
            <a:off x="3858973" y="1991088"/>
            <a:ext cx="571500" cy="1905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33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333"/>
          </a:p>
        </p:txBody>
      </p:sp>
      <p:sp>
        <p:nvSpPr>
          <p:cNvPr id="1623067" name="Text Box 27"/>
          <p:cNvSpPr txBox="1">
            <a:spLocks noChangeArrowheads="1"/>
          </p:cNvSpPr>
          <p:nvPr/>
        </p:nvSpPr>
        <p:spPr bwMode="auto">
          <a:xfrm>
            <a:off x="2266157" y="4941673"/>
            <a:ext cx="1270000" cy="45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333" i="1"/>
              <a:t>S'</a:t>
            </a:r>
            <a:r>
              <a:rPr lang="zh-CN" altLang="en-US" sz="2333"/>
              <a:t>系：</a:t>
            </a:r>
          </a:p>
        </p:txBody>
      </p:sp>
      <p:sp>
        <p:nvSpPr>
          <p:cNvPr id="1623068" name="Text Box 28"/>
          <p:cNvSpPr txBox="1">
            <a:spLocks noChangeArrowheads="1"/>
          </p:cNvSpPr>
          <p:nvPr/>
        </p:nvSpPr>
        <p:spPr bwMode="auto">
          <a:xfrm>
            <a:off x="2266157" y="4378110"/>
            <a:ext cx="1270000" cy="45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333" i="1"/>
              <a:t>S</a:t>
            </a:r>
            <a:r>
              <a:rPr lang="zh-CN" altLang="en-US" sz="2333"/>
              <a:t>系：</a:t>
            </a:r>
          </a:p>
        </p:txBody>
      </p:sp>
      <p:graphicFrame>
        <p:nvGraphicFramePr>
          <p:cNvPr id="2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874036"/>
              </p:ext>
            </p:extLst>
          </p:nvPr>
        </p:nvGraphicFramePr>
        <p:xfrm>
          <a:off x="2764922" y="1836694"/>
          <a:ext cx="845343" cy="513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80880" imgH="228600" progId="Equation.DSMT4">
                  <p:embed/>
                </p:oleObj>
              </mc:Choice>
              <mc:Fallback>
                <p:oleObj name="Equation" r:id="rId19" imgW="380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4922" y="1836694"/>
                        <a:ext cx="845343" cy="5132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9">
            <a:extLst>
              <a:ext uri="{FF2B5EF4-FFF2-40B4-BE49-F238E27FC236}">
                <a16:creationId xmlns:a16="http://schemas.microsoft.com/office/drawing/2014/main" id="{D1424D3C-BE77-40E3-9052-19E72843E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637" y="337220"/>
            <a:ext cx="3646670" cy="45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extrusionH="57150" contourW="25400" prstMaterial="matte">
              <a:bevelT w="12700" h="55880" prst="coolSlant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2333" spc="42" dirty="0">
                <a:ln w="11430"/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三、经典力学的时空观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1EF40755-B86D-40C4-B1F2-A9F67DD79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028" y="877280"/>
            <a:ext cx="6810375" cy="45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333" dirty="0">
                <a:latin typeface="宋体" panose="02010600030101010101" pitchFamily="2" charset="-122"/>
                <a:ea typeface="黑体" panose="02010609060101010101" pitchFamily="49" charset="-122"/>
              </a:rPr>
              <a:t>参考系变换下的不变量叫绝对量，改变量叫相对量。</a:t>
            </a:r>
          </a:p>
        </p:txBody>
      </p:sp>
    </p:spTree>
    <p:extLst>
      <p:ext uri="{BB962C8B-B14F-4D97-AF65-F5344CB8AC3E}">
        <p14:creationId xmlns:p14="http://schemas.microsoft.com/office/powerpoint/2010/main" val="177054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2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2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2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2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23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2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23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62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2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62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62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3058" grpId="0" autoUpdateAnimBg="0"/>
      <p:bldP spid="1623062" grpId="0" animBg="1"/>
      <p:bldP spid="1623063" grpId="0" autoUpdateAnimBg="0"/>
      <p:bldP spid="1623066" grpId="0" animBg="1"/>
      <p:bldP spid="1623067" grpId="0" build="p" autoUpdateAnimBg="0"/>
      <p:bldP spid="1623068" grpId="0" build="p" autoUpdateAnimBg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090" name="Rectangle 2"/>
          <p:cNvSpPr>
            <a:spLocks noChangeArrowheads="1"/>
          </p:cNvSpPr>
          <p:nvPr/>
        </p:nvSpPr>
        <p:spPr bwMode="auto">
          <a:xfrm>
            <a:off x="2963768" y="4932755"/>
            <a:ext cx="1223698" cy="160073"/>
          </a:xfrm>
          <a:prstGeom prst="rect">
            <a:avLst/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2" dir="t"/>
          </a:scene3d>
          <a:sp3d extrusionH="1762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 sz="2333"/>
          </a:p>
        </p:txBody>
      </p:sp>
      <p:grpSp>
        <p:nvGrpSpPr>
          <p:cNvPr id="1625091" name="Group 3"/>
          <p:cNvGrpSpPr>
            <a:grpSpLocks/>
          </p:cNvGrpSpPr>
          <p:nvPr/>
        </p:nvGrpSpPr>
        <p:grpSpPr bwMode="auto">
          <a:xfrm>
            <a:off x="1937185" y="4242583"/>
            <a:ext cx="5204356" cy="1230312"/>
            <a:chOff x="380" y="3295"/>
            <a:chExt cx="3934" cy="930"/>
          </a:xfrm>
        </p:grpSpPr>
        <p:grpSp>
          <p:nvGrpSpPr>
            <p:cNvPr id="1625092" name="Group 4"/>
            <p:cNvGrpSpPr>
              <a:grpSpLocks/>
            </p:cNvGrpSpPr>
            <p:nvPr/>
          </p:nvGrpSpPr>
          <p:grpSpPr bwMode="auto">
            <a:xfrm>
              <a:off x="380" y="3295"/>
              <a:ext cx="3934" cy="791"/>
              <a:chOff x="380" y="3205"/>
              <a:chExt cx="3934" cy="791"/>
            </a:xfrm>
          </p:grpSpPr>
          <p:sp>
            <p:nvSpPr>
              <p:cNvPr id="1625093" name="Line 5"/>
              <p:cNvSpPr>
                <a:spLocks noChangeShapeType="1"/>
              </p:cNvSpPr>
              <p:nvPr/>
            </p:nvSpPr>
            <p:spPr bwMode="auto">
              <a:xfrm>
                <a:off x="686" y="3365"/>
                <a:ext cx="883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3399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1625094" name="Rectangle 6"/>
              <p:cNvSpPr>
                <a:spLocks noChangeArrowheads="1"/>
              </p:cNvSpPr>
              <p:nvPr/>
            </p:nvSpPr>
            <p:spPr bwMode="auto">
              <a:xfrm>
                <a:off x="1149" y="3760"/>
                <a:ext cx="924" cy="121"/>
              </a:xfrm>
              <a:prstGeom prst="rect">
                <a:avLst/>
              </a:prstGeom>
              <a:gradFill rotWithShape="1">
                <a:gsLst>
                  <a:gs pos="0">
                    <a:srgbClr val="00FFFF">
                      <a:gamma/>
                      <a:shade val="46275"/>
                      <a:invGamma/>
                    </a:srgbClr>
                  </a:gs>
                  <a:gs pos="50000">
                    <a:srgbClr val="00FFFF"/>
                  </a:gs>
                  <a:gs pos="100000">
                    <a:srgbClr val="00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2" dir="t"/>
              </a:scene3d>
              <a:sp3d extrusionH="176200" prstMaterial="legacyMatte">
                <a:bevelT w="13500" h="13500" prst="angle"/>
                <a:bevelB w="13500" h="13500" prst="angle"/>
                <a:extrusionClr>
                  <a:srgbClr val="00FFFF"/>
                </a:extrusionClr>
                <a:contourClr>
                  <a:srgbClr val="00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zh-CN" altLang="en-US" sz="2333" dirty="0"/>
              </a:p>
            </p:txBody>
          </p:sp>
          <p:graphicFrame>
            <p:nvGraphicFramePr>
              <p:cNvPr id="1625095" name="Object 7"/>
              <p:cNvGraphicFramePr>
                <a:graphicFrameLocks noChangeAspect="1"/>
              </p:cNvGraphicFramePr>
              <p:nvPr/>
            </p:nvGraphicFramePr>
            <p:xfrm>
              <a:off x="698" y="3540"/>
              <a:ext cx="462" cy="3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剪辑" r:id="rId3" imgW="4406760" imgH="3867120" progId="MS_ClipArt_Gallery.2">
                      <p:embed/>
                    </p:oleObj>
                  </mc:Choice>
                  <mc:Fallback>
                    <p:oleObj name="剪辑" r:id="rId3" imgW="4406760" imgH="386712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8" y="3540"/>
                            <a:ext cx="462" cy="3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25096" name="Line 8"/>
              <p:cNvSpPr>
                <a:spLocks noChangeShapeType="1"/>
              </p:cNvSpPr>
              <p:nvPr/>
            </p:nvSpPr>
            <p:spPr bwMode="auto">
              <a:xfrm>
                <a:off x="698" y="3881"/>
                <a:ext cx="3289" cy="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1625097" name="Line 9"/>
              <p:cNvSpPr>
                <a:spLocks noChangeShapeType="1"/>
              </p:cNvSpPr>
              <p:nvPr/>
            </p:nvSpPr>
            <p:spPr bwMode="auto">
              <a:xfrm flipV="1">
                <a:off x="698" y="3238"/>
                <a:ext cx="0" cy="64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1625098" name="Text Box 10"/>
              <p:cNvSpPr txBox="1">
                <a:spLocks noChangeArrowheads="1"/>
              </p:cNvSpPr>
              <p:nvPr/>
            </p:nvSpPr>
            <p:spPr bwMode="auto">
              <a:xfrm>
                <a:off x="380" y="3205"/>
                <a:ext cx="315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333" i="1" dirty="0"/>
                  <a:t>y’</a:t>
                </a:r>
              </a:p>
            </p:txBody>
          </p:sp>
          <p:sp>
            <p:nvSpPr>
              <p:cNvPr id="1625099" name="Text Box 11"/>
              <p:cNvSpPr txBox="1">
                <a:spLocks noChangeArrowheads="1"/>
              </p:cNvSpPr>
              <p:nvPr/>
            </p:nvSpPr>
            <p:spPr bwMode="auto">
              <a:xfrm>
                <a:off x="3987" y="3655"/>
                <a:ext cx="327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333" i="1" dirty="0">
                    <a:ea typeface="幼圆" panose="02010509060101010101" pitchFamily="49" charset="-122"/>
                  </a:rPr>
                  <a:t>x’</a:t>
                </a:r>
              </a:p>
            </p:txBody>
          </p:sp>
        </p:grpSp>
        <p:sp>
          <p:nvSpPr>
            <p:cNvPr id="1625100" name="Rectangle 12"/>
            <p:cNvSpPr>
              <a:spLocks noChangeArrowheads="1"/>
            </p:cNvSpPr>
            <p:nvPr/>
          </p:nvSpPr>
          <p:spPr bwMode="auto">
            <a:xfrm>
              <a:off x="458" y="3884"/>
              <a:ext cx="315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333"/>
                <a:t>O</a:t>
              </a:r>
            </a:p>
          </p:txBody>
        </p:sp>
      </p:grpSp>
      <p:sp>
        <p:nvSpPr>
          <p:cNvPr id="1625101" name="Text Box 13"/>
          <p:cNvSpPr txBox="1">
            <a:spLocks noChangeArrowheads="1"/>
          </p:cNvSpPr>
          <p:nvPr/>
        </p:nvSpPr>
        <p:spPr bwMode="auto">
          <a:xfrm>
            <a:off x="1128883" y="403948"/>
            <a:ext cx="4762500" cy="45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333" dirty="0">
                <a:solidFill>
                  <a:srgbClr val="0707E7"/>
                </a:solidFill>
              </a:rPr>
              <a:t>3.  </a:t>
            </a:r>
            <a:r>
              <a:rPr lang="zh-CN" altLang="en-US" sz="2333" dirty="0">
                <a:solidFill>
                  <a:srgbClr val="0707E7"/>
                </a:solidFill>
                <a:latin typeface="宋体" panose="02010600030101010101" pitchFamily="2" charset="-122"/>
              </a:rPr>
              <a:t>空间间隔的测量是绝对的</a:t>
            </a:r>
          </a:p>
        </p:txBody>
      </p:sp>
      <p:sp>
        <p:nvSpPr>
          <p:cNvPr id="1625102" name="Text Box 14"/>
          <p:cNvSpPr txBox="1">
            <a:spLocks noChangeArrowheads="1"/>
          </p:cNvSpPr>
          <p:nvPr/>
        </p:nvSpPr>
        <p:spPr bwMode="auto">
          <a:xfrm>
            <a:off x="1109700" y="3321584"/>
            <a:ext cx="1034257" cy="45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333" i="1" dirty="0"/>
              <a:t>S'</a:t>
            </a:r>
            <a:r>
              <a:rPr lang="zh-CN" altLang="en-US" sz="2333" dirty="0"/>
              <a:t>系：</a:t>
            </a:r>
          </a:p>
        </p:txBody>
      </p:sp>
      <p:sp>
        <p:nvSpPr>
          <p:cNvPr id="1625103" name="Text Box 15"/>
          <p:cNvSpPr txBox="1">
            <a:spLocks noChangeArrowheads="1"/>
          </p:cNvSpPr>
          <p:nvPr/>
        </p:nvSpPr>
        <p:spPr bwMode="auto">
          <a:xfrm>
            <a:off x="1109699" y="2721517"/>
            <a:ext cx="1254125" cy="45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333" i="1" dirty="0"/>
              <a:t>S</a:t>
            </a:r>
            <a:r>
              <a:rPr lang="zh-CN" altLang="en-US" sz="2333" dirty="0"/>
              <a:t>系：</a:t>
            </a:r>
          </a:p>
        </p:txBody>
      </p:sp>
      <p:graphicFrame>
        <p:nvGraphicFramePr>
          <p:cNvPr id="162510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596489"/>
              </p:ext>
            </p:extLst>
          </p:nvPr>
        </p:nvGraphicFramePr>
        <p:xfrm>
          <a:off x="2070137" y="2717933"/>
          <a:ext cx="1508125" cy="472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685800" imgH="215640" progId="Equation.3">
                  <p:embed/>
                </p:oleObj>
              </mc:Choice>
              <mc:Fallback>
                <p:oleObj name="公式" r:id="rId5" imgW="685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37" y="2717933"/>
                        <a:ext cx="1508125" cy="4722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510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732292"/>
              </p:ext>
            </p:extLst>
          </p:nvPr>
        </p:nvGraphicFramePr>
        <p:xfrm>
          <a:off x="6144142" y="3315055"/>
          <a:ext cx="1320270" cy="45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596880" imgH="215640" progId="Equation.3">
                  <p:embed/>
                </p:oleObj>
              </mc:Choice>
              <mc:Fallback>
                <p:oleObj name="公式" r:id="rId7" imgW="596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4142" y="3315055"/>
                        <a:ext cx="1320270" cy="45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25106" name="Group 18"/>
          <p:cNvGrpSpPr>
            <a:grpSpLocks/>
          </p:cNvGrpSpPr>
          <p:nvPr/>
        </p:nvGrpSpPr>
        <p:grpSpPr bwMode="auto">
          <a:xfrm>
            <a:off x="4031362" y="2253779"/>
            <a:ext cx="1676616" cy="408233"/>
            <a:chOff x="1883" y="1784"/>
            <a:chExt cx="1441" cy="401"/>
          </a:xfrm>
        </p:grpSpPr>
        <p:graphicFrame>
          <p:nvGraphicFramePr>
            <p:cNvPr id="1625107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2024314"/>
                </p:ext>
              </p:extLst>
            </p:nvPr>
          </p:nvGraphicFramePr>
          <p:xfrm>
            <a:off x="1883" y="1784"/>
            <a:ext cx="319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177480" imgH="215640" progId="Equation.3">
                    <p:embed/>
                  </p:oleObj>
                </mc:Choice>
                <mc:Fallback>
                  <p:oleObj name="公式" r:id="rId9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3" y="1784"/>
                          <a:ext cx="319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25108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8897820"/>
                </p:ext>
              </p:extLst>
            </p:nvPr>
          </p:nvGraphicFramePr>
          <p:xfrm>
            <a:off x="2970" y="1784"/>
            <a:ext cx="354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190440" imgH="215640" progId="Equation.3">
                    <p:embed/>
                  </p:oleObj>
                </mc:Choice>
                <mc:Fallback>
                  <p:oleObj name="公式" r:id="rId11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0" y="1784"/>
                          <a:ext cx="354" cy="4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25109" name="Text Box 21"/>
          <p:cNvSpPr txBox="1">
            <a:spLocks noChangeArrowheads="1"/>
          </p:cNvSpPr>
          <p:nvPr/>
        </p:nvSpPr>
        <p:spPr bwMode="auto">
          <a:xfrm>
            <a:off x="1892866" y="907434"/>
            <a:ext cx="3937000" cy="45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333"/>
              <a:t>长度：空间两点间距离</a:t>
            </a:r>
          </a:p>
        </p:txBody>
      </p:sp>
      <p:sp>
        <p:nvSpPr>
          <p:cNvPr id="1625110" name="Text Box 22"/>
          <p:cNvSpPr txBox="1">
            <a:spLocks noChangeArrowheads="1"/>
          </p:cNvSpPr>
          <p:nvPr/>
        </p:nvSpPr>
        <p:spPr bwMode="auto">
          <a:xfrm>
            <a:off x="2795757" y="3937620"/>
            <a:ext cx="3959490" cy="45134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333" dirty="0">
                <a:solidFill>
                  <a:schemeClr val="tx2"/>
                </a:solidFill>
              </a:rPr>
              <a:t>运动时必须两点同时测量</a:t>
            </a:r>
          </a:p>
        </p:txBody>
      </p:sp>
      <p:graphicFrame>
        <p:nvGraphicFramePr>
          <p:cNvPr id="162511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215693"/>
              </p:ext>
            </p:extLst>
          </p:nvPr>
        </p:nvGraphicFramePr>
        <p:xfrm>
          <a:off x="4941348" y="2772659"/>
          <a:ext cx="1533260" cy="382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711000" imgH="177480" progId="Equation.DSMT4">
                  <p:embed/>
                </p:oleObj>
              </mc:Choice>
              <mc:Fallback>
                <p:oleObj name="Equation" r:id="rId13" imgW="7110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1348" y="2772659"/>
                        <a:ext cx="1533260" cy="382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511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647049"/>
              </p:ext>
            </p:extLst>
          </p:nvPr>
        </p:nvGraphicFramePr>
        <p:xfrm>
          <a:off x="7363126" y="3347259"/>
          <a:ext cx="53842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228600" imgH="177480" progId="Equation.3">
                  <p:embed/>
                </p:oleObj>
              </mc:Choice>
              <mc:Fallback>
                <p:oleObj name="公式" r:id="rId15" imgW="2286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3126" y="3347259"/>
                        <a:ext cx="538428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511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201971"/>
              </p:ext>
            </p:extLst>
          </p:nvPr>
        </p:nvGraphicFramePr>
        <p:xfrm>
          <a:off x="2766219" y="4242586"/>
          <a:ext cx="506677" cy="628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15640" imgH="279360" progId="Equation.DSMT4">
                  <p:embed/>
                </p:oleObj>
              </mc:Choice>
              <mc:Fallback>
                <p:oleObj name="Equation" r:id="rId17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6219" y="4242586"/>
                        <a:ext cx="506677" cy="628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511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117993"/>
              </p:ext>
            </p:extLst>
          </p:nvPr>
        </p:nvGraphicFramePr>
        <p:xfrm>
          <a:off x="6135978" y="4354564"/>
          <a:ext cx="428625" cy="600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15640" imgH="279360" progId="Equation.DSMT4">
                  <p:embed/>
                </p:oleObj>
              </mc:Choice>
              <mc:Fallback>
                <p:oleObj name="Equation" r:id="rId19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5978" y="4354564"/>
                        <a:ext cx="428625" cy="6006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5115" name="Object 27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555423421"/>
              </p:ext>
            </p:extLst>
          </p:nvPr>
        </p:nvGraphicFramePr>
        <p:xfrm>
          <a:off x="2015897" y="3290757"/>
          <a:ext cx="1559719" cy="464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723600" imgH="215640" progId="Equation.3">
                  <p:embed/>
                </p:oleObj>
              </mc:Choice>
              <mc:Fallback>
                <p:oleObj name="公式" r:id="rId21" imgW="723600" imgH="2156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5897" y="3290757"/>
                        <a:ext cx="1559719" cy="4643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25117" name="Group 29"/>
          <p:cNvGrpSpPr>
            <a:grpSpLocks/>
          </p:cNvGrpSpPr>
          <p:nvPr/>
        </p:nvGrpSpPr>
        <p:grpSpPr bwMode="auto">
          <a:xfrm>
            <a:off x="2113132" y="1381973"/>
            <a:ext cx="4824677" cy="1434042"/>
            <a:chOff x="704" y="799"/>
            <a:chExt cx="3647" cy="1084"/>
          </a:xfrm>
        </p:grpSpPr>
        <p:grpSp>
          <p:nvGrpSpPr>
            <p:cNvPr id="1625118" name="Group 30"/>
            <p:cNvGrpSpPr>
              <a:grpSpLocks/>
            </p:cNvGrpSpPr>
            <p:nvPr/>
          </p:nvGrpSpPr>
          <p:grpSpPr bwMode="auto">
            <a:xfrm>
              <a:off x="704" y="799"/>
              <a:ext cx="3647" cy="1084"/>
              <a:chOff x="704" y="799"/>
              <a:chExt cx="3647" cy="1084"/>
            </a:xfrm>
          </p:grpSpPr>
          <p:grpSp>
            <p:nvGrpSpPr>
              <p:cNvPr id="1625119" name="Group 31"/>
              <p:cNvGrpSpPr>
                <a:grpSpLocks/>
              </p:cNvGrpSpPr>
              <p:nvPr/>
            </p:nvGrpSpPr>
            <p:grpSpPr bwMode="auto">
              <a:xfrm>
                <a:off x="704" y="804"/>
                <a:ext cx="3647" cy="745"/>
                <a:chOff x="704" y="804"/>
                <a:chExt cx="3647" cy="745"/>
              </a:xfrm>
            </p:grpSpPr>
            <p:grpSp>
              <p:nvGrpSpPr>
                <p:cNvPr id="1625120" name="Group 32"/>
                <p:cNvGrpSpPr>
                  <a:grpSpLocks/>
                </p:cNvGrpSpPr>
                <p:nvPr/>
              </p:nvGrpSpPr>
              <p:grpSpPr bwMode="auto">
                <a:xfrm>
                  <a:off x="957" y="884"/>
                  <a:ext cx="3120" cy="643"/>
                  <a:chOff x="957" y="884"/>
                  <a:chExt cx="3120" cy="643"/>
                </a:xfrm>
              </p:grpSpPr>
              <p:sp>
                <p:nvSpPr>
                  <p:cNvPr id="1625121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957" y="1527"/>
                    <a:ext cx="312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1625122" name="Line 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57" y="884"/>
                    <a:ext cx="0" cy="643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</p:grpSp>
            <p:sp>
              <p:nvSpPr>
                <p:cNvPr id="162512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759" y="1208"/>
                  <a:ext cx="592" cy="34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333" i="1" dirty="0"/>
                    <a:t>x   </a:t>
                  </a:r>
                  <a:r>
                    <a:rPr lang="en-US" altLang="zh-CN" sz="2333" i="1" dirty="0" err="1"/>
                    <a:t>x</a:t>
                  </a:r>
                  <a:r>
                    <a:rPr lang="en-US" altLang="zh-CN" sz="2333" dirty="0">
                      <a:sym typeface="Symbol" panose="05050102010706020507" pitchFamily="18" charset="2"/>
                    </a:rPr>
                    <a:t></a:t>
                  </a:r>
                </a:p>
              </p:txBody>
            </p:sp>
            <p:sp>
              <p:nvSpPr>
                <p:cNvPr id="162512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704" y="804"/>
                  <a:ext cx="240" cy="34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333" i="1"/>
                    <a:t>y</a:t>
                  </a:r>
                </a:p>
              </p:txBody>
            </p:sp>
          </p:grpSp>
          <p:sp>
            <p:nvSpPr>
              <p:cNvPr id="1625125" name="Line 37"/>
              <p:cNvSpPr>
                <a:spLocks noChangeShapeType="1"/>
              </p:cNvSpPr>
              <p:nvPr/>
            </p:nvSpPr>
            <p:spPr bwMode="auto">
              <a:xfrm>
                <a:off x="1616" y="1517"/>
                <a:ext cx="2400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1625126" name="Line 38"/>
              <p:cNvSpPr>
                <a:spLocks noChangeShapeType="1"/>
              </p:cNvSpPr>
              <p:nvPr/>
            </p:nvSpPr>
            <p:spPr bwMode="auto">
              <a:xfrm flipV="1">
                <a:off x="1616" y="884"/>
                <a:ext cx="0" cy="63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1625127" name="Text Box 39"/>
              <p:cNvSpPr txBox="1">
                <a:spLocks noChangeArrowheads="1"/>
              </p:cNvSpPr>
              <p:nvPr/>
            </p:nvSpPr>
            <p:spPr bwMode="auto">
              <a:xfrm>
                <a:off x="3814" y="1542"/>
                <a:ext cx="140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zh-CN" sz="2333" i="1"/>
              </a:p>
            </p:txBody>
          </p:sp>
          <p:sp>
            <p:nvSpPr>
              <p:cNvPr id="1625128" name="Text Box 40"/>
              <p:cNvSpPr txBox="1">
                <a:spLocks noChangeArrowheads="1"/>
              </p:cNvSpPr>
              <p:nvPr/>
            </p:nvSpPr>
            <p:spPr bwMode="auto">
              <a:xfrm>
                <a:off x="1317" y="799"/>
                <a:ext cx="296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333" i="1"/>
                  <a:t>y</a:t>
                </a:r>
                <a:r>
                  <a:rPr lang="en-US" altLang="zh-CN" sz="2333">
                    <a:sym typeface="Symbol" panose="05050102010706020507" pitchFamily="18" charset="2"/>
                  </a:rPr>
                  <a:t></a:t>
                </a:r>
              </a:p>
            </p:txBody>
          </p:sp>
          <p:sp>
            <p:nvSpPr>
              <p:cNvPr id="1625129" name="Rectangle 41"/>
              <p:cNvSpPr>
                <a:spLocks noChangeArrowheads="1"/>
              </p:cNvSpPr>
              <p:nvPr/>
            </p:nvSpPr>
            <p:spPr bwMode="auto">
              <a:xfrm>
                <a:off x="2240" y="1406"/>
                <a:ext cx="1056" cy="121"/>
              </a:xfrm>
              <a:prstGeom prst="rect">
                <a:avLst/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2" dir="t"/>
              </a:scene3d>
              <a:sp3d extrusionH="176200" prstMaterial="legacyMatte">
                <a:bevelT w="13500" h="13500" prst="angle"/>
                <a:bevelB w="13500" h="13500" prst="angle"/>
                <a:extrusionClr>
                  <a:srgbClr val="FFFF00"/>
                </a:extrusionClr>
                <a:contourClr>
                  <a:srgbClr val="FFFF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zh-CN" altLang="en-US" sz="2333"/>
              </a:p>
            </p:txBody>
          </p:sp>
        </p:grpSp>
        <p:grpSp>
          <p:nvGrpSpPr>
            <p:cNvPr id="1625130" name="Group 42"/>
            <p:cNvGrpSpPr>
              <a:grpSpLocks/>
            </p:cNvGrpSpPr>
            <p:nvPr/>
          </p:nvGrpSpPr>
          <p:grpSpPr bwMode="auto">
            <a:xfrm>
              <a:off x="775" y="1459"/>
              <a:ext cx="1024" cy="362"/>
              <a:chOff x="775" y="1459"/>
              <a:chExt cx="1024" cy="362"/>
            </a:xfrm>
          </p:grpSpPr>
          <p:sp>
            <p:nvSpPr>
              <p:cNvPr id="1625131" name="Text Box 43"/>
              <p:cNvSpPr txBox="1">
                <a:spLocks noChangeArrowheads="1"/>
              </p:cNvSpPr>
              <p:nvPr/>
            </p:nvSpPr>
            <p:spPr bwMode="auto">
              <a:xfrm flipV="1">
                <a:off x="775" y="1480"/>
                <a:ext cx="291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333"/>
                  <a:t>O</a:t>
                </a:r>
              </a:p>
            </p:txBody>
          </p:sp>
          <p:sp>
            <p:nvSpPr>
              <p:cNvPr id="1625132" name="Text Box 44"/>
              <p:cNvSpPr txBox="1">
                <a:spLocks noChangeArrowheads="1"/>
              </p:cNvSpPr>
              <p:nvPr/>
            </p:nvSpPr>
            <p:spPr bwMode="auto">
              <a:xfrm>
                <a:off x="1428" y="1459"/>
                <a:ext cx="371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333"/>
                  <a:t>O</a:t>
                </a:r>
                <a:r>
                  <a:rPr lang="en-US" altLang="zh-CN" sz="2333">
                    <a:sym typeface="Symbol" panose="05050102010706020507" pitchFamily="18" charset="2"/>
                  </a:rPr>
                  <a:t></a:t>
                </a:r>
              </a:p>
            </p:txBody>
          </p:sp>
        </p:grpSp>
      </p:grpSp>
      <p:graphicFrame>
        <p:nvGraphicFramePr>
          <p:cNvPr id="4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137099"/>
              </p:ext>
            </p:extLst>
          </p:nvPr>
        </p:nvGraphicFramePr>
        <p:xfrm>
          <a:off x="3498850" y="3322638"/>
          <a:ext cx="27352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269720" imgH="228600" progId="Equation.DSMT4">
                  <p:embed/>
                </p:oleObj>
              </mc:Choice>
              <mc:Fallback>
                <p:oleObj name="Equation" r:id="rId23" imgW="1269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850" y="3322638"/>
                        <a:ext cx="273526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23">
            <a:extLst>
              <a:ext uri="{FF2B5EF4-FFF2-40B4-BE49-F238E27FC236}">
                <a16:creationId xmlns:a16="http://schemas.microsoft.com/office/drawing/2014/main" id="{EA2AE3AA-7133-4ED1-8580-47852B8702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871132"/>
              </p:ext>
            </p:extLst>
          </p:nvPr>
        </p:nvGraphicFramePr>
        <p:xfrm>
          <a:off x="6675210" y="2499176"/>
          <a:ext cx="1533260" cy="84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825480" imgH="457200" progId="Equation.DSMT4">
                  <p:embed/>
                </p:oleObj>
              </mc:Choice>
              <mc:Fallback>
                <p:oleObj name="Equation" r:id="rId25" imgW="825480" imgH="457200" progId="Equation.DSMT4">
                  <p:embed/>
                  <p:pic>
                    <p:nvPicPr>
                      <p:cNvPr id="162511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5210" y="2499176"/>
                        <a:ext cx="1533260" cy="84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557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2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25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2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25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2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2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2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62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2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96296E-6 L 0.25 2.96296E-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6250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62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62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62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62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625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5090" grpId="0" animBg="1"/>
      <p:bldP spid="1625090" grpId="1" animBg="1"/>
      <p:bldP spid="1625101" grpId="0" autoUpdateAnimBg="0"/>
      <p:bldP spid="1625102" grpId="0" autoUpdateAnimBg="0"/>
      <p:bldP spid="1625103" grpId="0" autoUpdateAnimBg="0"/>
      <p:bldP spid="1625109" grpId="0" autoUpdateAnimBg="0"/>
      <p:bldP spid="1625110" grpId="0" animBg="1" autoUpdateAnimBg="0"/>
    </p:bldLst>
  </p:timing>
</p:sld>
</file>

<file path=ppt/theme/theme1.xml><?xml version="1.0" encoding="utf-8"?>
<a:theme xmlns:a="http://schemas.openxmlformats.org/drawingml/2006/main" name="物理课模板">
  <a:themeElements>
    <a:clrScheme name="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CC"/>
      </a:hlink>
      <a:folHlink>
        <a:srgbClr val="0000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>
          <a:solidFill>
            <a:schemeClr val="tx1"/>
          </a:solidFill>
          <a:round/>
          <a:headEnd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/>
      <a:lstStyle>
        <a:defPPr algn="l"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1_模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模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模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模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模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模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模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01-2运动叠加原理 抛体运动</Template>
  <TotalTime>6451</TotalTime>
  <Words>1425</Words>
  <Application>Microsoft Office PowerPoint</Application>
  <PresentationFormat>全屏显示(16:10)</PresentationFormat>
  <Paragraphs>326</Paragraphs>
  <Slides>32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32</vt:i4>
      </vt:variant>
    </vt:vector>
  </HeadingPairs>
  <TitlesOfParts>
    <vt:vector size="47" baseType="lpstr">
      <vt:lpstr>GungsuhChe</vt:lpstr>
      <vt:lpstr>黑体</vt:lpstr>
      <vt:lpstr>楷体_GB2312</vt:lpstr>
      <vt:lpstr>宋体</vt:lpstr>
      <vt:lpstr>Arial</vt:lpstr>
      <vt:lpstr>Book Antiqua</vt:lpstr>
      <vt:lpstr>Calibri</vt:lpstr>
      <vt:lpstr>Symbol</vt:lpstr>
      <vt:lpstr>Times New Roman</vt:lpstr>
      <vt:lpstr>物理课模板</vt:lpstr>
      <vt:lpstr>Equation.3</vt:lpstr>
      <vt:lpstr>Equation</vt:lpstr>
      <vt:lpstr>公式</vt:lpstr>
      <vt:lpstr>剪辑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说明：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apphy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wuwangjie</dc:creator>
  <cp:lastModifiedBy>伟</cp:lastModifiedBy>
  <cp:revision>514</cp:revision>
  <dcterms:created xsi:type="dcterms:W3CDTF">2006-02-19T14:49:26Z</dcterms:created>
  <dcterms:modified xsi:type="dcterms:W3CDTF">2024-10-20T12:57:22Z</dcterms:modified>
</cp:coreProperties>
</file>