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87" r:id="rId2"/>
  </p:sldMasterIdLst>
  <p:notesMasterIdLst>
    <p:notesMasterId r:id="rId20"/>
  </p:notesMasterIdLst>
  <p:sldIdLst>
    <p:sldId id="370" r:id="rId3"/>
    <p:sldId id="340" r:id="rId4"/>
    <p:sldId id="341" r:id="rId5"/>
    <p:sldId id="342" r:id="rId6"/>
    <p:sldId id="319" r:id="rId7"/>
    <p:sldId id="329" r:id="rId8"/>
    <p:sldId id="343" r:id="rId9"/>
    <p:sldId id="344" r:id="rId10"/>
    <p:sldId id="346" r:id="rId11"/>
    <p:sldId id="348" r:id="rId12"/>
    <p:sldId id="347" r:id="rId13"/>
    <p:sldId id="355" r:id="rId14"/>
    <p:sldId id="349" r:id="rId15"/>
    <p:sldId id="350" r:id="rId16"/>
    <p:sldId id="351" r:id="rId17"/>
    <p:sldId id="352" r:id="rId18"/>
    <p:sldId id="30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3333FF"/>
    <a:srgbClr val="FFFF00"/>
    <a:srgbClr val="7A0000"/>
    <a:srgbClr val="CC0099"/>
    <a:srgbClr val="FF00FF"/>
    <a:srgbClr val="FF0000"/>
    <a:srgbClr val="FFFF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0929"/>
  </p:normalViewPr>
  <p:slideViewPr>
    <p:cSldViewPr showGuides="1">
      <p:cViewPr varScale="1">
        <p:scale>
          <a:sx n="66" d="100"/>
          <a:sy n="66" d="100"/>
        </p:scale>
        <p:origin x="390" y="78"/>
      </p:cViewPr>
      <p:guideLst>
        <p:guide orient="horz" pos="2119"/>
        <p:guide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D390A-7202-466D-991C-04A7F558582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E734-26EC-481D-B5F5-813F0B0B1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BF2FF-AB26-42B1-B18B-19F5B70C6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53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E8283-4D4F-392D-A1D6-BED8C58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DF29E-523E-6D1C-B947-76EB85E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A5DEB-05DC-4BEC-0C8B-1574A2B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0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EA324-FEBF-A3B0-7B52-8657467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950E47-1E06-F8D4-5559-AFA2422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BA507-CCAC-D2F7-1B20-AC28BEBE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9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87DC6-01F5-4237-EECC-54B76583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2965D-DC59-FFF1-C797-D0D082DD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002B9-6858-D313-BC92-6360AF17E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052D2-188C-EDAA-D40B-D5CFDB2D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73EED-8602-3816-A1E3-7AE29406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372EF-37E6-CCA6-DA91-4F284268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2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1647C-574E-F28E-0287-832880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F079C-7DED-6410-E60E-494E4002B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ADEEF-5C6B-388F-0A2D-64EE92E7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A7B70-D0B0-51AD-EBB6-05389910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33FAA-F12A-74E1-DC06-B0E30AD3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5362A-F005-12EC-F0F7-1B3D8567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3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4762-AD5F-8659-DFC2-417DB5E7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0F90-2515-01A2-E535-0C68139B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2C2BB-CA2C-D2A8-7D4A-1402229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19E97-9177-F803-15CA-C1430CA0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3E74D-AA5F-DACB-8218-9B567D6C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5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C65F4-D08C-4774-DC49-773549CF9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588DE-BE2E-F04A-1EAC-9B47F7FF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4F2CC-2A43-E38B-F84A-A06CB69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ED4F8-1B6D-F708-9F64-8D06AF53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525E8-3B59-D175-A32A-73C2CB5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8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F0A015C-0C8A-D0C0-755F-3568C17A3B5A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33482">
            <a:off x="524718" y="2555497"/>
            <a:ext cx="2596323" cy="1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976D72-59A3-4AD2-B400-BE0C56F70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8EF81C-59A7-4F53-99E3-7B5E67CF549C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8EF81C-59A7-4F53-99E3-7B5E67CF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0C97935-C525-46AE-BDFB-09EEF7D537D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49510703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0C97935-C525-46AE-BDFB-09EEF7D53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46F15D5-7D20-41FE-8E8C-42596FA280E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0438992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46F15D5-7D20-41FE-8E8C-42596FA28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405965-4797-4186-A618-0ADAE5277B6E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405965-4797-4186-A618-0ADAE527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1B25376-ACAA-4E70-9AA7-C020132BACC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0FE2A2-A29A-4DB9-8DC2-746971A5EA4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AA6F3C-0279-4714-A0BC-2DB6502F10F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AA6F3C-0279-4714-A0BC-2DB6502F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0B2A7A-D068-48F0-8BB7-E1C6C21F9FC8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0B2A7A-D068-48F0-8BB7-E1C6C21F9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9744CACF-6BC9-4A8F-AD5E-4447FAC72E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57962-EF48-4AAA-98BD-7DF25EBEFAEB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57962-EF48-4AAA-98BD-7DF25EBE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FB05E-01D7-48D8-B5AC-ED69E3F043A3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FB05E-01D7-48D8-B5AC-ED69E3F0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1B2547-4E0B-4A24-B6A1-B1294CA5673C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1B2547-4E0B-4A24-B6A1-B1294CA5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C476CD8-D978-471A-835B-06EC85A48A1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54C11-42A6-4E4B-9D01-AAA827FF48EE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54C11-42A6-4E4B-9D01-AAA827F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1D6B284-421C-4F39-A143-2D336657993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81805666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1D6B284-421C-4F39-A143-2D3366579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6ADE30-8D3D-4AC6-95F3-204050EC8D4B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6ADE30-8D3D-4AC6-95F3-204050EC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4AE6E5-9BD6-4836-8023-134C35EB0842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4AE6E5-9BD6-4836-8023-134C35EB0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4FFA17-A246-409F-AED4-89C78623801B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4FFA17-A246-409F-AED4-89C78623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BC7847D-DACF-4643-9294-20341A52994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11439641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BC7847D-DACF-4643-9294-20341A529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5B038C7-EC39-420C-BC5C-08A635454D25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A25BCF-F2C9-4D8C-9F36-91E810EC5BFE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D327984-F753-431A-A890-702980E60D23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18F0B6-319E-415E-8D11-AD60CCF0B7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1F0B9D-E548-4DE2-9690-9FF5799473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87C64-ED95-4FC0-BE85-9758AECC6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41717">
            <a:off x="10906423" y="-52048"/>
            <a:ext cx="1148931" cy="7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2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F0A015C-0C8A-D0C0-755F-3568C17A3B5A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33482">
            <a:off x="524718" y="2555497"/>
            <a:ext cx="2596323" cy="1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1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1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0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98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2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39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84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5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F0A015C-0C8A-D0C0-755F-3568C17A3B5A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33482">
            <a:off x="524718" y="2555497"/>
            <a:ext cx="2596323" cy="1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18F0B6-319E-415E-8D11-AD60CCF0B7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1F0B9D-E548-4DE2-9690-9FF5799473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87C64-ED95-4FC0-BE85-9758AECC6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41717">
            <a:off x="10906423" y="-52048"/>
            <a:ext cx="1148931" cy="7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6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976D72-59A3-4AD2-B400-BE0C56F70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8EF81C-59A7-4F53-99E3-7B5E67CF549C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8EF81C-59A7-4F53-99E3-7B5E67CF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0C97935-C525-46AE-BDFB-09EEF7D537D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49510703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0C97935-C525-46AE-BDFB-09EEF7D53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46F15D5-7D20-41FE-8E8C-42596FA280E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0438992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46F15D5-7D20-41FE-8E8C-42596FA28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405965-4797-4186-A618-0ADAE5277B6E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405965-4797-4186-A618-0ADAE527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1B25376-ACAA-4E70-9AA7-C020132BACC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0FE2A2-A29A-4DB9-8DC2-746971A5EA4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AA6F3C-0279-4714-A0BC-2DB6502F10F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AA6F3C-0279-4714-A0BC-2DB6502F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0B2A7A-D068-48F0-8BB7-E1C6C21F9FC8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0B2A7A-D068-48F0-8BB7-E1C6C21F9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9744CACF-6BC9-4A8F-AD5E-4447FAC72E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57962-EF48-4AAA-98BD-7DF25EBEFAEB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57962-EF48-4AAA-98BD-7DF25EBE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FB05E-01D7-48D8-B5AC-ED69E3F043A3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FB05E-01D7-48D8-B5AC-ED69E3F0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1B2547-4E0B-4A24-B6A1-B1294CA5673C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1B2547-4E0B-4A24-B6A1-B1294CA5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C476CD8-D978-471A-835B-06EC85A48A1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54C11-42A6-4E4B-9D01-AAA827FF48EE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54C11-42A6-4E4B-9D01-AAA827F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1D6B284-421C-4F39-A143-2D336657993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81805666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1D6B284-421C-4F39-A143-2D3366579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6ADE30-8D3D-4AC6-95F3-204050EC8D4B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6ADE30-8D3D-4AC6-95F3-204050EC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4AE6E5-9BD6-4836-8023-134C35EB0842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4AE6E5-9BD6-4836-8023-134C35EB0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4FFA17-A246-409F-AED4-89C78623801B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4FFA17-A246-409F-AED4-89C78623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BC7847D-DACF-4643-9294-20341A52994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11439641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BC7847D-DACF-4643-9294-20341A529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5B038C7-EC39-420C-BC5C-08A635454D25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A25BCF-F2C9-4D8C-9F36-91E810EC5BFE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D327984-F753-431A-A890-702980E60D23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205E-F0F5-C1B6-1C96-72A449E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EA024-6382-4B29-47CB-68101AF1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FAA19-202A-19EA-3A00-71456BB4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95905-9031-DE02-D2E7-CA78CBE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C65A4-A2F1-6B39-7691-CCD1497D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6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4BC0-0854-7ED5-FFC7-A4A9835D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39773-1104-1431-F924-4B58D40E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5F530-E51A-82ED-6805-91D7803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81235-BAA0-3B34-5E6E-6D7EF259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E5DC1-D552-2229-0444-D8A221D3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254B-6F36-0968-F60C-C09E2586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6023B-195C-FD4C-B655-E7F96733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EDC81-A92A-2DFF-3DF3-99F5E0E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A1C9-0EAA-063D-4376-C4596DFA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4A879-E2F4-343C-283C-E2A17CC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2F308-CDAE-DD19-87B6-8C04EBF5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2B2E-8B2C-57F4-E1ED-151FBD7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15CBF-6C76-1B8B-5E98-D2BFF7F4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035F9-278E-F5A3-718E-85E05DF6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9E380-53B8-D1AF-BF03-1B63F01B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549DD-7D59-98BD-E64F-3B247D66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AD036-C451-3DD4-C896-FA96AC6C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C30A8-FEF6-8C59-80C4-0A9C594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94ED4-1154-9001-2DF1-99BA9B7B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7C56-C7CB-BCFB-0BF1-C6CD93D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97C665-FCA5-3EFC-D04F-7CE146A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75745-4F83-2554-43C0-A2FAB44F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D4847-E5B7-DB74-0106-6FE98807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658E0-D144-7559-6251-A367819AB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3CDDD-8BEA-9FA8-AF2E-755B2B882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A66C3-7A62-AC5F-024C-A5DFF9BA8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B71F6-FD93-3BEF-1AAE-9723436B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4" r:id="rId2"/>
    <p:sldLayoutId id="2147483685" r:id="rId3"/>
    <p:sldLayoutId id="2147483686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5295-7F67-49CE-9D2F-4EF7F6FAFC66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985763" y="2080076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5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§3.2  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二维离散型随机变量</a:t>
            </a:r>
          </a:p>
        </p:txBody>
      </p:sp>
      <p:sp>
        <p:nvSpPr>
          <p:cNvPr id="2" name="TextBox 219">
            <a:extLst>
              <a:ext uri="{FF2B5EF4-FFF2-40B4-BE49-F238E27FC236}">
                <a16:creationId xmlns:a16="http://schemas.microsoft.com/office/drawing/2014/main" id="{963BD6CC-6D9B-D156-4568-26FF56CA93BF}"/>
              </a:ext>
            </a:extLst>
          </p:cNvPr>
          <p:cNvSpPr txBox="1"/>
          <p:nvPr/>
        </p:nvSpPr>
        <p:spPr>
          <a:xfrm>
            <a:off x="4555798" y="2935995"/>
            <a:ext cx="4348514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56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什么是二维离散型随机变量？ </a:t>
            </a:r>
          </a:p>
        </p:txBody>
      </p:sp>
      <p:sp>
        <p:nvSpPr>
          <p:cNvPr id="3" name="TextBox 397">
            <a:extLst>
              <a:ext uri="{FF2B5EF4-FFF2-40B4-BE49-F238E27FC236}">
                <a16:creationId xmlns:a16="http://schemas.microsoft.com/office/drawing/2014/main" id="{264C02DA-4915-1AE1-2A70-5C8FE389838A}"/>
              </a:ext>
            </a:extLst>
          </p:cNvPr>
          <p:cNvSpPr txBox="1"/>
          <p:nvPr/>
        </p:nvSpPr>
        <p:spPr>
          <a:xfrm>
            <a:off x="4295801" y="3484316"/>
            <a:ext cx="2361035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56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边缘分布律</a:t>
            </a:r>
          </a:p>
        </p:txBody>
      </p:sp>
      <p:sp>
        <p:nvSpPr>
          <p:cNvPr id="4" name="TextBox 407">
            <a:extLst>
              <a:ext uri="{FF2B5EF4-FFF2-40B4-BE49-F238E27FC236}">
                <a16:creationId xmlns:a16="http://schemas.microsoft.com/office/drawing/2014/main" id="{596BDAD6-FF93-BF5B-BE79-A468B4677098}"/>
              </a:ext>
            </a:extLst>
          </p:cNvPr>
          <p:cNvSpPr txBox="1"/>
          <p:nvPr/>
        </p:nvSpPr>
        <p:spPr>
          <a:xfrm>
            <a:off x="4367808" y="4005479"/>
            <a:ext cx="2256252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56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条件分布律</a:t>
            </a:r>
          </a:p>
          <a:p>
            <a:pPr algn="ctr" defTabSz="914156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1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  <p:extLst>
    <p:ext uri="{E180D4A7-C9FB-4DFB-919C-405C955672EB}">
      <p14:showEvtLst xmlns:p14="http://schemas.microsoft.com/office/powerpoint/2010/main">
        <p14:playEvt time="1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AutoShape 3"/>
          <p:cNvSpPr/>
          <p:nvPr/>
        </p:nvSpPr>
        <p:spPr>
          <a:xfrm>
            <a:off x="2711624" y="2132856"/>
            <a:ext cx="6768752" cy="37022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二维离散型随机变量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的联合分布律</a:t>
            </a:r>
            <a:r>
              <a:rPr lang="en-US" altLang="zh-CN" sz="2400" b="1" i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= P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, Y = y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}  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 i,  j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ea typeface="黑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可以决定它关于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和关于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的边缘分布律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baseline="-12000" dirty="0"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= P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}  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i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12000" dirty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=P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= y</a:t>
            </a:r>
            <a:r>
              <a:rPr lang="en-US" altLang="zh-CN" sz="2400" b="1" i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}   (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联合分布律决定边缘分布律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，反之，不一定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453" name="AutoShape 5"/>
          <p:cNvSpPr/>
          <p:nvPr/>
        </p:nvSpPr>
        <p:spPr>
          <a:xfrm>
            <a:off x="191344" y="854045"/>
            <a:ext cx="3502025" cy="1039356"/>
          </a:xfrm>
          <a:prstGeom prst="diamond">
            <a:avLst/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注 记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CA2DD6-306D-9DA8-EF85-E23A34F99AF7}"/>
              </a:ext>
            </a:extLst>
          </p:cNvPr>
          <p:cNvSpPr/>
          <p:nvPr/>
        </p:nvSpPr>
        <p:spPr>
          <a:xfrm>
            <a:off x="335360" y="-24634"/>
            <a:ext cx="47799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什么是边缘分布律？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ldLvl="0" animBg="1"/>
      <p:bldP spid="1044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/>
          <p:nvPr/>
        </p:nvSpPr>
        <p:spPr>
          <a:xfrm>
            <a:off x="551384" y="802830"/>
            <a:ext cx="1981200" cy="735747"/>
          </a:xfrm>
          <a:prstGeom prst="octagon">
            <a:avLst>
              <a:gd name="adj" fmla="val 29287"/>
            </a:avLst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例题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103428" name="AutoShape 4"/>
          <p:cNvSpPr/>
          <p:nvPr/>
        </p:nvSpPr>
        <p:spPr>
          <a:xfrm>
            <a:off x="472692" y="1914311"/>
            <a:ext cx="4480307" cy="43151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1, 2, 3, 4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四个整数中等可能地取值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另一个随机变量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中等可能地取一整数值。试求：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（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的分布律；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关于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和关于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的边缘分布律。</a:t>
            </a:r>
          </a:p>
        </p:txBody>
      </p:sp>
      <p:sp>
        <p:nvSpPr>
          <p:cNvPr id="103429" name="Line 5"/>
          <p:cNvSpPr/>
          <p:nvPr/>
        </p:nvSpPr>
        <p:spPr>
          <a:xfrm>
            <a:off x="5791200" y="2291680"/>
            <a:ext cx="4876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30" name="Line 6"/>
          <p:cNvSpPr/>
          <p:nvPr/>
        </p:nvSpPr>
        <p:spPr>
          <a:xfrm>
            <a:off x="5791200" y="2977480"/>
            <a:ext cx="48768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31" name="Line 7"/>
          <p:cNvSpPr/>
          <p:nvPr/>
        </p:nvSpPr>
        <p:spPr>
          <a:xfrm>
            <a:off x="6705600" y="2291680"/>
            <a:ext cx="0" cy="3657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32" name="Line 8"/>
          <p:cNvSpPr/>
          <p:nvPr/>
        </p:nvSpPr>
        <p:spPr>
          <a:xfrm>
            <a:off x="5791200" y="5949280"/>
            <a:ext cx="4876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33" name="Line 9"/>
          <p:cNvSpPr/>
          <p:nvPr/>
        </p:nvSpPr>
        <p:spPr>
          <a:xfrm>
            <a:off x="5791200" y="2291680"/>
            <a:ext cx="914400" cy="6858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34" name="Rectangle 10"/>
          <p:cNvSpPr/>
          <p:nvPr/>
        </p:nvSpPr>
        <p:spPr>
          <a:xfrm>
            <a:off x="6318250" y="229168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03435" name="Rectangle 11"/>
          <p:cNvSpPr/>
          <p:nvPr/>
        </p:nvSpPr>
        <p:spPr>
          <a:xfrm>
            <a:off x="5791200" y="252028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03436" name="Rectangle 12"/>
          <p:cNvSpPr/>
          <p:nvPr/>
        </p:nvSpPr>
        <p:spPr>
          <a:xfrm>
            <a:off x="6902450" y="236788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37" name="Rectangle 13"/>
          <p:cNvSpPr/>
          <p:nvPr/>
        </p:nvSpPr>
        <p:spPr>
          <a:xfrm>
            <a:off x="7467600" y="2367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38" name="Rectangle 14"/>
          <p:cNvSpPr/>
          <p:nvPr/>
        </p:nvSpPr>
        <p:spPr>
          <a:xfrm>
            <a:off x="8305800" y="2367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39" name="Rectangle 15"/>
          <p:cNvSpPr/>
          <p:nvPr/>
        </p:nvSpPr>
        <p:spPr>
          <a:xfrm>
            <a:off x="9067800" y="2367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40" name="Rectangle 16"/>
          <p:cNvSpPr/>
          <p:nvPr/>
        </p:nvSpPr>
        <p:spPr>
          <a:xfrm>
            <a:off x="5867400" y="3129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41" name="Rectangle 17"/>
          <p:cNvSpPr/>
          <p:nvPr/>
        </p:nvSpPr>
        <p:spPr>
          <a:xfrm>
            <a:off x="5867400" y="36632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42" name="Rectangle 18"/>
          <p:cNvSpPr/>
          <p:nvPr/>
        </p:nvSpPr>
        <p:spPr>
          <a:xfrm>
            <a:off x="5867400" y="41966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43" name="Rectangle 19"/>
          <p:cNvSpPr/>
          <p:nvPr/>
        </p:nvSpPr>
        <p:spPr>
          <a:xfrm>
            <a:off x="5867400" y="47300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48" name="Rectangle 24"/>
          <p:cNvSpPr/>
          <p:nvPr/>
        </p:nvSpPr>
        <p:spPr>
          <a:xfrm>
            <a:off x="6781800" y="3129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103449" name="Rectangle 25"/>
          <p:cNvSpPr/>
          <p:nvPr/>
        </p:nvSpPr>
        <p:spPr>
          <a:xfrm>
            <a:off x="7467600" y="3129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1/8</a:t>
            </a:r>
          </a:p>
        </p:txBody>
      </p:sp>
      <p:sp>
        <p:nvSpPr>
          <p:cNvPr id="103450" name="Rectangle 26"/>
          <p:cNvSpPr/>
          <p:nvPr/>
        </p:nvSpPr>
        <p:spPr>
          <a:xfrm>
            <a:off x="8229600" y="3129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103451" name="Rectangle 27"/>
          <p:cNvSpPr/>
          <p:nvPr/>
        </p:nvSpPr>
        <p:spPr>
          <a:xfrm>
            <a:off x="9067800" y="31298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103452" name="Rectangle 28"/>
          <p:cNvSpPr/>
          <p:nvPr/>
        </p:nvSpPr>
        <p:spPr>
          <a:xfrm>
            <a:off x="7467600" y="36632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1/8</a:t>
            </a:r>
          </a:p>
        </p:txBody>
      </p:sp>
      <p:sp>
        <p:nvSpPr>
          <p:cNvPr id="103453" name="Rectangle 29"/>
          <p:cNvSpPr/>
          <p:nvPr/>
        </p:nvSpPr>
        <p:spPr>
          <a:xfrm>
            <a:off x="8229600" y="36632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103454" name="Rectangle 30"/>
          <p:cNvSpPr/>
          <p:nvPr/>
        </p:nvSpPr>
        <p:spPr>
          <a:xfrm>
            <a:off x="9067800" y="36632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103455" name="Rectangle 31"/>
          <p:cNvSpPr/>
          <p:nvPr/>
        </p:nvSpPr>
        <p:spPr>
          <a:xfrm>
            <a:off x="8229600" y="41966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103456" name="Rectangle 32"/>
          <p:cNvSpPr/>
          <p:nvPr/>
        </p:nvSpPr>
        <p:spPr>
          <a:xfrm>
            <a:off x="9067800" y="41966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103457" name="Rectangle 33"/>
          <p:cNvSpPr/>
          <p:nvPr/>
        </p:nvSpPr>
        <p:spPr>
          <a:xfrm>
            <a:off x="9067800" y="47300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103458" name="Rectangle 34"/>
          <p:cNvSpPr/>
          <p:nvPr/>
        </p:nvSpPr>
        <p:spPr>
          <a:xfrm>
            <a:off x="6781800" y="36632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3459" name="Rectangle 35"/>
          <p:cNvSpPr/>
          <p:nvPr/>
        </p:nvSpPr>
        <p:spPr>
          <a:xfrm>
            <a:off x="6781800" y="41966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3460" name="Rectangle 36"/>
          <p:cNvSpPr/>
          <p:nvPr/>
        </p:nvSpPr>
        <p:spPr>
          <a:xfrm>
            <a:off x="7467600" y="41966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3461" name="Rectangle 37"/>
          <p:cNvSpPr/>
          <p:nvPr/>
        </p:nvSpPr>
        <p:spPr>
          <a:xfrm>
            <a:off x="6781800" y="47300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3462" name="Rectangle 38"/>
          <p:cNvSpPr/>
          <p:nvPr/>
        </p:nvSpPr>
        <p:spPr>
          <a:xfrm>
            <a:off x="7467600" y="47300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3463" name="Rectangle 39"/>
          <p:cNvSpPr/>
          <p:nvPr/>
        </p:nvSpPr>
        <p:spPr>
          <a:xfrm>
            <a:off x="8229600" y="47300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03465" name="Line 41"/>
          <p:cNvSpPr/>
          <p:nvPr/>
        </p:nvSpPr>
        <p:spPr>
          <a:xfrm>
            <a:off x="5791200" y="5339680"/>
            <a:ext cx="48768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66" name="Line 42"/>
          <p:cNvSpPr/>
          <p:nvPr/>
        </p:nvSpPr>
        <p:spPr>
          <a:xfrm>
            <a:off x="9829800" y="2291680"/>
            <a:ext cx="0" cy="3657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03467" name="Rectangle 43"/>
          <p:cNvSpPr/>
          <p:nvPr/>
        </p:nvSpPr>
        <p:spPr>
          <a:xfrm>
            <a:off x="6019801" y="5288881"/>
            <a:ext cx="549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solidFill>
                  <a:srgbClr val="2F5597"/>
                </a:solidFill>
                <a:ea typeface="宋体" panose="02010600030101010101" pitchFamily="2" charset="-122"/>
              </a:rPr>
              <a:t>i </a:t>
            </a:r>
            <a:r>
              <a:rPr lang="en-US" altLang="zh-CN" sz="2800" b="1" i="1" baseline="-12000" dirty="0">
                <a:solidFill>
                  <a:srgbClr val="2F5597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3468" name="Rectangle 44"/>
          <p:cNvSpPr/>
          <p:nvPr/>
        </p:nvSpPr>
        <p:spPr>
          <a:xfrm>
            <a:off x="10069514" y="2240881"/>
            <a:ext cx="549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b="1" i="1" baseline="-12000" dirty="0">
                <a:solidFill>
                  <a:srgbClr val="2F5597"/>
                </a:solidFill>
                <a:ea typeface="宋体" panose="02010600030101010101" pitchFamily="2" charset="-122"/>
              </a:rPr>
              <a:t>. </a:t>
            </a:r>
            <a:r>
              <a:rPr lang="en-US" altLang="zh-CN" sz="2800" b="1" i="1" baseline="-25000" dirty="0">
                <a:solidFill>
                  <a:srgbClr val="2F5597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03470" name="Rectangle 46"/>
          <p:cNvSpPr/>
          <p:nvPr/>
        </p:nvSpPr>
        <p:spPr>
          <a:xfrm>
            <a:off x="6781800" y="541588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103471" name="Rectangle 47"/>
          <p:cNvSpPr/>
          <p:nvPr/>
        </p:nvSpPr>
        <p:spPr>
          <a:xfrm>
            <a:off x="7467600" y="541588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103472" name="Rectangle 48"/>
          <p:cNvSpPr/>
          <p:nvPr/>
        </p:nvSpPr>
        <p:spPr>
          <a:xfrm>
            <a:off x="8229600" y="541588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103473" name="Rectangle 49"/>
          <p:cNvSpPr/>
          <p:nvPr/>
        </p:nvSpPr>
        <p:spPr>
          <a:xfrm>
            <a:off x="9028114" y="5415880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103474" name="Rectangle 50"/>
          <p:cNvSpPr/>
          <p:nvPr/>
        </p:nvSpPr>
        <p:spPr>
          <a:xfrm>
            <a:off x="9829800" y="312988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25/48</a:t>
            </a:r>
          </a:p>
        </p:txBody>
      </p:sp>
      <p:sp>
        <p:nvSpPr>
          <p:cNvPr id="103475" name="Rectangle 51"/>
          <p:cNvSpPr/>
          <p:nvPr/>
        </p:nvSpPr>
        <p:spPr>
          <a:xfrm>
            <a:off x="9790114" y="3663280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13/48</a:t>
            </a:r>
          </a:p>
        </p:txBody>
      </p:sp>
      <p:sp>
        <p:nvSpPr>
          <p:cNvPr id="103476" name="Rectangle 52"/>
          <p:cNvSpPr/>
          <p:nvPr/>
        </p:nvSpPr>
        <p:spPr>
          <a:xfrm>
            <a:off x="9866314" y="4196680"/>
            <a:ext cx="7254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7/48</a:t>
            </a:r>
          </a:p>
        </p:txBody>
      </p:sp>
      <p:sp>
        <p:nvSpPr>
          <p:cNvPr id="103477" name="Rectangle 53"/>
          <p:cNvSpPr/>
          <p:nvPr/>
        </p:nvSpPr>
        <p:spPr>
          <a:xfrm>
            <a:off x="9866314" y="4730080"/>
            <a:ext cx="7254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3/48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5B75F2-3134-691C-56D2-217E5C8C7972}"/>
              </a:ext>
            </a:extLst>
          </p:cNvPr>
          <p:cNvSpPr/>
          <p:nvPr/>
        </p:nvSpPr>
        <p:spPr>
          <a:xfrm>
            <a:off x="335360" y="-24634"/>
            <a:ext cx="47799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什么是边缘分布律？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8" grpId="0" animBg="1"/>
      <p:bldP spid="103434" grpId="0"/>
      <p:bldP spid="103435" grpId="0"/>
      <p:bldP spid="103436" grpId="0"/>
      <p:bldP spid="103437" grpId="0"/>
      <p:bldP spid="103438" grpId="0"/>
      <p:bldP spid="103439" grpId="0"/>
      <p:bldP spid="103440" grpId="0"/>
      <p:bldP spid="103441" grpId="0"/>
      <p:bldP spid="103442" grpId="0"/>
      <p:bldP spid="103443" grpId="0"/>
      <p:bldP spid="103448" grpId="0"/>
      <p:bldP spid="103449" grpId="0"/>
      <p:bldP spid="103450" grpId="0"/>
      <p:bldP spid="103451" grpId="0"/>
      <p:bldP spid="103452" grpId="0"/>
      <p:bldP spid="103453" grpId="0"/>
      <p:bldP spid="103454" grpId="0"/>
      <p:bldP spid="103455" grpId="0"/>
      <p:bldP spid="103456" grpId="0"/>
      <p:bldP spid="103457" grpId="0"/>
      <p:bldP spid="103458" grpId="0"/>
      <p:bldP spid="103459" grpId="0"/>
      <p:bldP spid="103460" grpId="0"/>
      <p:bldP spid="103461" grpId="0"/>
      <p:bldP spid="103462" grpId="0"/>
      <p:bldP spid="103463" grpId="0"/>
      <p:bldP spid="103467" grpId="0"/>
      <p:bldP spid="103468" grpId="0"/>
      <p:bldP spid="103470" grpId="0"/>
      <p:bldP spid="103471" grpId="0"/>
      <p:bldP spid="103472" grpId="0"/>
      <p:bldP spid="103473" grpId="0"/>
      <p:bldP spid="103474" grpId="0"/>
      <p:bldP spid="103475" grpId="0"/>
      <p:bldP spid="103476" grpId="0"/>
      <p:bldP spid="1034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/>
          <p:nvPr/>
        </p:nvSpPr>
        <p:spPr>
          <a:xfrm>
            <a:off x="744121" y="840383"/>
            <a:ext cx="1981200" cy="735013"/>
          </a:xfrm>
          <a:prstGeom prst="octagon">
            <a:avLst>
              <a:gd name="adj" fmla="val 29287"/>
            </a:avLst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例题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07568" y="2060848"/>
            <a:ext cx="8174037" cy="3096876"/>
            <a:chOff x="645914" y="2632638"/>
            <a:chExt cx="8174558" cy="3096642"/>
          </a:xfrm>
        </p:grpSpPr>
        <p:sp>
          <p:nvSpPr>
            <p:cNvPr id="22533" name="AutoShape 4"/>
            <p:cNvSpPr/>
            <p:nvPr/>
          </p:nvSpPr>
          <p:spPr>
            <a:xfrm>
              <a:off x="645914" y="2632638"/>
              <a:ext cx="8174558" cy="30966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pPr algn="just" eaLnBrk="1" hangingPunct="1">
                <a:lnSpc>
                  <a:spcPct val="150000"/>
                </a:lnSpc>
              </a:pPr>
              <a:r>
                <a:rPr lang="en-US" altLang="zh-CN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已知随机变量 </a:t>
              </a:r>
              <a:r>
                <a:rPr lang="en-US" altLang="zh-CN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的分布律分别为</a:t>
              </a:r>
              <a:endPara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en-US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XY=</a:t>
              </a:r>
              <a:r>
                <a:rPr lang="en-US" altLang="zh-CN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0}=1</a:t>
              </a:r>
              <a:r>
                <a:rPr lang="zh-CN" altLang="en-US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，试求 </a:t>
              </a:r>
              <a:r>
                <a:rPr lang="en-US" altLang="zh-CN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b="1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的联合分布律。</a:t>
              </a:r>
            </a:p>
          </p:txBody>
        </p:sp>
        <p:grpSp>
          <p:nvGrpSpPr>
            <p:cNvPr id="22534" name="组合 2"/>
            <p:cNvGrpSpPr/>
            <p:nvPr/>
          </p:nvGrpSpPr>
          <p:grpSpPr>
            <a:xfrm>
              <a:off x="1076325" y="3591867"/>
              <a:ext cx="3505200" cy="1295400"/>
              <a:chOff x="1076325" y="3591867"/>
              <a:chExt cx="3505200" cy="1295400"/>
            </a:xfrm>
          </p:grpSpPr>
          <p:grpSp>
            <p:nvGrpSpPr>
              <p:cNvPr id="22545" name="组合 1"/>
              <p:cNvGrpSpPr/>
              <p:nvPr/>
            </p:nvGrpSpPr>
            <p:grpSpPr>
              <a:xfrm>
                <a:off x="1076325" y="3629967"/>
                <a:ext cx="3505200" cy="1066800"/>
                <a:chOff x="0" y="3789040"/>
                <a:chExt cx="3505200" cy="1066800"/>
              </a:xfrm>
            </p:grpSpPr>
            <p:sp>
              <p:nvSpPr>
                <p:cNvPr id="22547" name="Line 3"/>
                <p:cNvSpPr/>
                <p:nvPr/>
              </p:nvSpPr>
              <p:spPr>
                <a:xfrm>
                  <a:off x="0" y="4398640"/>
                  <a:ext cx="3505200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 b="1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48" name="Rectangle 5"/>
                <p:cNvSpPr/>
                <p:nvPr/>
              </p:nvSpPr>
              <p:spPr>
                <a:xfrm>
                  <a:off x="762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i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2549" name="Rectangle 8"/>
                <p:cNvSpPr/>
                <p:nvPr/>
              </p:nvSpPr>
              <p:spPr>
                <a:xfrm>
                  <a:off x="762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i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22550" name="Rectangle 13"/>
                <p:cNvSpPr/>
                <p:nvPr/>
              </p:nvSpPr>
              <p:spPr>
                <a:xfrm>
                  <a:off x="8382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宋体" panose="02010600030101010101" pitchFamily="2" charset="-122"/>
                    </a:rPr>
                    <a:t>− </a:t>
                  </a:r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551" name="Rectangle 14"/>
                <p:cNvSpPr/>
                <p:nvPr/>
              </p:nvSpPr>
              <p:spPr>
                <a:xfrm>
                  <a:off x="17526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2" name="Rectangle 15"/>
                <p:cNvSpPr/>
                <p:nvPr/>
              </p:nvSpPr>
              <p:spPr>
                <a:xfrm>
                  <a:off x="27432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3" name="Rectangle 24"/>
                <p:cNvSpPr/>
                <p:nvPr/>
              </p:nvSpPr>
              <p:spPr>
                <a:xfrm>
                  <a:off x="8382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1/4   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4" name="Rectangle 25"/>
                <p:cNvSpPr/>
                <p:nvPr/>
              </p:nvSpPr>
              <p:spPr>
                <a:xfrm>
                  <a:off x="17526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1/2   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5" name="Rectangle 26"/>
                <p:cNvSpPr/>
                <p:nvPr/>
              </p:nvSpPr>
              <p:spPr>
                <a:xfrm>
                  <a:off x="27432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1/4   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46" name="Line 4"/>
              <p:cNvSpPr/>
              <p:nvPr/>
            </p:nvSpPr>
            <p:spPr>
              <a:xfrm>
                <a:off x="1762125" y="3591867"/>
                <a:ext cx="0" cy="129540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b="1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35" name="组合 59"/>
            <p:cNvGrpSpPr/>
            <p:nvPr/>
          </p:nvGrpSpPr>
          <p:grpSpPr>
            <a:xfrm>
              <a:off x="5342656" y="3573016"/>
              <a:ext cx="2757736" cy="1295400"/>
              <a:chOff x="1152525" y="3591867"/>
              <a:chExt cx="2757736" cy="1295400"/>
            </a:xfrm>
          </p:grpSpPr>
          <p:grpSp>
            <p:nvGrpSpPr>
              <p:cNvPr id="22536" name="组合 60"/>
              <p:cNvGrpSpPr/>
              <p:nvPr/>
            </p:nvGrpSpPr>
            <p:grpSpPr>
              <a:xfrm>
                <a:off x="1152525" y="3629967"/>
                <a:ext cx="2757736" cy="1066800"/>
                <a:chOff x="76200" y="3789040"/>
                <a:chExt cx="2757736" cy="1066800"/>
              </a:xfrm>
            </p:grpSpPr>
            <p:sp>
              <p:nvSpPr>
                <p:cNvPr id="22538" name="Line 3"/>
                <p:cNvSpPr/>
                <p:nvPr/>
              </p:nvSpPr>
              <p:spPr>
                <a:xfrm>
                  <a:off x="192832" y="4398640"/>
                  <a:ext cx="2641104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 b="1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9" name="Rectangle 5"/>
                <p:cNvSpPr/>
                <p:nvPr/>
              </p:nvSpPr>
              <p:spPr>
                <a:xfrm>
                  <a:off x="762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i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2540" name="Rectangle 8"/>
                <p:cNvSpPr/>
                <p:nvPr/>
              </p:nvSpPr>
              <p:spPr>
                <a:xfrm>
                  <a:off x="762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i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22541" name="Rectangle 13"/>
                <p:cNvSpPr/>
                <p:nvPr/>
              </p:nvSpPr>
              <p:spPr>
                <a:xfrm>
                  <a:off x="8382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2542" name="Rectangle 14"/>
                <p:cNvSpPr/>
                <p:nvPr/>
              </p:nvSpPr>
              <p:spPr>
                <a:xfrm>
                  <a:off x="1752600" y="37890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43" name="Rectangle 24"/>
                <p:cNvSpPr/>
                <p:nvPr/>
              </p:nvSpPr>
              <p:spPr>
                <a:xfrm>
                  <a:off x="8382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1/2   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44" name="Rectangle 25"/>
                <p:cNvSpPr/>
                <p:nvPr/>
              </p:nvSpPr>
              <p:spPr>
                <a:xfrm>
                  <a:off x="1752600" y="4398640"/>
                  <a:ext cx="609600" cy="457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r>
                    <a:rPr lang="en-US" altLang="zh-CN" sz="2400" b="1" dirty="0"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1/2   </a:t>
                  </a:r>
                  <a:endParaRPr lang="en-US" altLang="zh-CN" sz="2400" b="1" baseline="-250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37" name="Line 4"/>
              <p:cNvSpPr/>
              <p:nvPr/>
            </p:nvSpPr>
            <p:spPr>
              <a:xfrm>
                <a:off x="1762125" y="3591867"/>
                <a:ext cx="0" cy="129540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b="1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EB2F50E-F103-FAF4-09D3-CC6F64FA03AC}"/>
              </a:ext>
            </a:extLst>
          </p:cNvPr>
          <p:cNvSpPr/>
          <p:nvPr/>
        </p:nvSpPr>
        <p:spPr>
          <a:xfrm>
            <a:off x="335360" y="-24634"/>
            <a:ext cx="47799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什么是边缘分布律？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AutoShape 3"/>
          <p:cNvSpPr/>
          <p:nvPr/>
        </p:nvSpPr>
        <p:spPr>
          <a:xfrm>
            <a:off x="2063553" y="1092269"/>
            <a:ext cx="8385175" cy="3089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  j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）是二维离散型随机变量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的联合分布律，则在事件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已发生的条件下，事件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发生的条件概率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称为在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的条件下随机变量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5477" name="Rectangle 5"/>
          <p:cNvSpPr/>
          <p:nvPr/>
        </p:nvSpPr>
        <p:spPr>
          <a:xfrm>
            <a:off x="479376" y="0"/>
            <a:ext cx="817245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什么是条件分布律？</a:t>
            </a:r>
          </a:p>
        </p:txBody>
      </p:sp>
      <p:sp>
        <p:nvSpPr>
          <p:cNvPr id="105478" name="AutoShape 6"/>
          <p:cNvSpPr/>
          <p:nvPr/>
        </p:nvSpPr>
        <p:spPr>
          <a:xfrm>
            <a:off x="2040194" y="4342625"/>
            <a:ext cx="8407400" cy="2476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在事件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已发生的条件下，事件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发生的条件概率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P{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| 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称为在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的条件下随机变量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17928" y="836713"/>
            <a:ext cx="4026544" cy="1584325"/>
            <a:chOff x="4782379" y="1556792"/>
            <a:chExt cx="4027614" cy="1584176"/>
          </a:xfrm>
        </p:grpSpPr>
        <p:sp>
          <p:nvSpPr>
            <p:cNvPr id="24583" name="TextBox 1"/>
            <p:cNvSpPr txBox="1"/>
            <p:nvPr/>
          </p:nvSpPr>
          <p:spPr>
            <a:xfrm>
              <a:off x="4782379" y="1556792"/>
              <a:ext cx="4027614" cy="46162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若对固定的</a:t>
              </a:r>
              <a:r>
                <a:rPr lang="en-US" altLang="zh-CN" sz="2400" b="1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400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，若</a:t>
              </a:r>
              <a:r>
                <a: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b="1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Y = y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}&gt;0</a:t>
              </a:r>
              <a:r>
                <a:rPr lang="zh-CN" altLang="en-US" sz="2400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24584" name="下箭头 3"/>
            <p:cNvSpPr/>
            <p:nvPr/>
          </p:nvSpPr>
          <p:spPr>
            <a:xfrm>
              <a:off x="5256076" y="2018457"/>
              <a:ext cx="324036" cy="1122511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ldLvl="0" animBg="1"/>
      <p:bldP spid="10547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/>
          <p:nvPr/>
        </p:nvSpPr>
        <p:spPr>
          <a:xfrm>
            <a:off x="1951484" y="1916833"/>
            <a:ext cx="8299450" cy="1654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的条件下随机变量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的条件分布律</a:t>
            </a:r>
          </a:p>
        </p:txBody>
      </p:sp>
      <p:sp>
        <p:nvSpPr>
          <p:cNvPr id="106499" name="Oval 3"/>
          <p:cNvSpPr/>
          <p:nvPr/>
        </p:nvSpPr>
        <p:spPr>
          <a:xfrm>
            <a:off x="670659" y="859491"/>
            <a:ext cx="5451623" cy="735747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条件分布律的计算公式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3901"/>
              </p:ext>
            </p:extLst>
          </p:nvPr>
        </p:nvGraphicFramePr>
        <p:xfrm>
          <a:off x="2481437" y="2875274"/>
          <a:ext cx="24669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241200" progId="Equation.DSMT4">
                  <p:embed/>
                </p:oleObj>
              </mc:Choice>
              <mc:Fallback>
                <p:oleObj name="Equation" r:id="rId2" imgW="1180800" imgH="241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1437" y="2875274"/>
                        <a:ext cx="2466975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AutoShape 9"/>
          <p:cNvSpPr/>
          <p:nvPr/>
        </p:nvSpPr>
        <p:spPr>
          <a:xfrm>
            <a:off x="1977628" y="4007074"/>
            <a:ext cx="8299450" cy="1654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的条件下随机变量 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的条件分布律</a:t>
            </a:r>
          </a:p>
        </p:txBody>
      </p:sp>
      <p:graphicFrame>
        <p:nvGraphicFramePr>
          <p:cNvPr id="1065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28327"/>
              </p:ext>
            </p:extLst>
          </p:nvPr>
        </p:nvGraphicFramePr>
        <p:xfrm>
          <a:off x="4864745" y="2663726"/>
          <a:ext cx="256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69800" progId="Equation.DSMT4">
                  <p:embed/>
                </p:oleObj>
              </mc:Choice>
              <mc:Fallback>
                <p:oleObj name="Equation" r:id="rId4" imgW="1295280" imgH="469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4745" y="2663726"/>
                        <a:ext cx="2565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96213"/>
              </p:ext>
            </p:extLst>
          </p:nvPr>
        </p:nvGraphicFramePr>
        <p:xfrm>
          <a:off x="7458621" y="2663726"/>
          <a:ext cx="895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469800" progId="Equation.DSMT4">
                  <p:embed/>
                </p:oleObj>
              </mc:Choice>
              <mc:Fallback>
                <p:oleObj name="Equation" r:id="rId6" imgW="393480" imgH="469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8621" y="2663726"/>
                        <a:ext cx="89535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721818"/>
              </p:ext>
            </p:extLst>
          </p:nvPr>
        </p:nvGraphicFramePr>
        <p:xfrm>
          <a:off x="8366126" y="2878709"/>
          <a:ext cx="1946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15640" progId="Equation.DSMT4">
                  <p:embed/>
                </p:oleObj>
              </mc:Choice>
              <mc:Fallback>
                <p:oleObj name="Equation" r:id="rId8" imgW="761760" imgH="21564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126" y="2878709"/>
                        <a:ext cx="19462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69166"/>
              </p:ext>
            </p:extLst>
          </p:nvPr>
        </p:nvGraphicFramePr>
        <p:xfrm>
          <a:off x="2639617" y="4561968"/>
          <a:ext cx="7477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92360" imgH="457200" progId="Equation.DSMT4">
                  <p:embed/>
                </p:oleObj>
              </mc:Choice>
              <mc:Fallback>
                <p:oleObj name="Equation" r:id="rId10" imgW="349236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9617" y="4561968"/>
                        <a:ext cx="747712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32749EDF-49B9-2A87-3DC5-E9822FF313D3}"/>
              </a:ext>
            </a:extLst>
          </p:cNvPr>
          <p:cNvSpPr/>
          <p:nvPr/>
        </p:nvSpPr>
        <p:spPr>
          <a:xfrm>
            <a:off x="479376" y="0"/>
            <a:ext cx="817245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什么是条件分布律？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/>
      <p:bldP spid="106499" grpId="0" animBg="1"/>
      <p:bldP spid="1065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/>
          <p:nvPr/>
        </p:nvSpPr>
        <p:spPr>
          <a:xfrm>
            <a:off x="2423593" y="2659326"/>
            <a:ext cx="7197725" cy="5120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）条件分布律由联合分布律确定。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6" name="AutoShape 6"/>
          <p:cNvSpPr/>
          <p:nvPr/>
        </p:nvSpPr>
        <p:spPr>
          <a:xfrm>
            <a:off x="672580" y="778814"/>
            <a:ext cx="3502025" cy="1039356"/>
          </a:xfrm>
          <a:prstGeom prst="diamond">
            <a:avLst/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 记 </a:t>
            </a:r>
          </a:p>
        </p:txBody>
      </p:sp>
      <p:sp>
        <p:nvSpPr>
          <p:cNvPr id="107527" name="AutoShape 7"/>
          <p:cNvSpPr/>
          <p:nvPr/>
        </p:nvSpPr>
        <p:spPr>
          <a:xfrm>
            <a:off x="2534444" y="3264766"/>
            <a:ext cx="7272338" cy="1944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）联合分布律由边际分布律和条件分布律确定。</a:t>
            </a: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63589"/>
              </p:ext>
            </p:extLst>
          </p:nvPr>
        </p:nvGraphicFramePr>
        <p:xfrm>
          <a:off x="3241893" y="4176075"/>
          <a:ext cx="5878445" cy="50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241200" progId="Equation.DSMT4">
                  <p:embed/>
                </p:oleObj>
              </mc:Choice>
              <mc:Fallback>
                <p:oleObj name="Equation" r:id="rId2" imgW="3098520" imgH="24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41893" y="4176075"/>
                        <a:ext cx="5878445" cy="50557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36327"/>
              </p:ext>
            </p:extLst>
          </p:nvPr>
        </p:nvGraphicFramePr>
        <p:xfrm>
          <a:off x="3226365" y="4796166"/>
          <a:ext cx="5893972" cy="50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241200" progId="Equation.DSMT4">
                  <p:embed/>
                </p:oleObj>
              </mc:Choice>
              <mc:Fallback>
                <p:oleObj name="Equation" r:id="rId4" imgW="3085920" imgH="241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6365" y="4796166"/>
                        <a:ext cx="5893972" cy="5096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AutoShape 12"/>
          <p:cNvSpPr/>
          <p:nvPr/>
        </p:nvSpPr>
        <p:spPr>
          <a:xfrm>
            <a:off x="2582252" y="1988841"/>
            <a:ext cx="7197725" cy="5120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）条件分布律计算公式成立的条件。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CB30796-15C1-203B-E38B-856CB1DC5E20}"/>
              </a:ext>
            </a:extLst>
          </p:cNvPr>
          <p:cNvSpPr/>
          <p:nvPr/>
        </p:nvSpPr>
        <p:spPr>
          <a:xfrm>
            <a:off x="479376" y="0"/>
            <a:ext cx="817245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什么是条件分布律？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6" grpId="0" animBg="1"/>
      <p:bldP spid="107527" grpId="0" animBg="1"/>
      <p:bldP spid="1075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/>
          <p:nvPr/>
        </p:nvSpPr>
        <p:spPr>
          <a:xfrm>
            <a:off x="263352" y="771730"/>
            <a:ext cx="1981200" cy="735747"/>
          </a:xfrm>
          <a:prstGeom prst="octagon">
            <a:avLst>
              <a:gd name="adj" fmla="val 29287"/>
            </a:avLst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例题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</a:p>
        </p:txBody>
      </p:sp>
      <p:sp>
        <p:nvSpPr>
          <p:cNvPr id="110597" name="Line 5"/>
          <p:cNvSpPr/>
          <p:nvPr/>
        </p:nvSpPr>
        <p:spPr>
          <a:xfrm>
            <a:off x="6242992" y="2137048"/>
            <a:ext cx="5181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10598" name="Line 6"/>
          <p:cNvSpPr/>
          <p:nvPr/>
        </p:nvSpPr>
        <p:spPr>
          <a:xfrm>
            <a:off x="6242992" y="2822848"/>
            <a:ext cx="51054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10599" name="Line 7"/>
          <p:cNvSpPr/>
          <p:nvPr/>
        </p:nvSpPr>
        <p:spPr>
          <a:xfrm>
            <a:off x="7157392" y="2137048"/>
            <a:ext cx="0" cy="3048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10600" name="Line 8"/>
          <p:cNvSpPr/>
          <p:nvPr/>
        </p:nvSpPr>
        <p:spPr>
          <a:xfrm>
            <a:off x="6319192" y="5185048"/>
            <a:ext cx="5029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10601" name="Line 9"/>
          <p:cNvSpPr/>
          <p:nvPr/>
        </p:nvSpPr>
        <p:spPr>
          <a:xfrm>
            <a:off x="6242992" y="2137048"/>
            <a:ext cx="914400" cy="6858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F5597"/>
              </a:solidFill>
            </a:endParaRPr>
          </a:p>
        </p:txBody>
      </p:sp>
      <p:sp>
        <p:nvSpPr>
          <p:cNvPr id="110602" name="Rectangle 10"/>
          <p:cNvSpPr/>
          <p:nvPr/>
        </p:nvSpPr>
        <p:spPr>
          <a:xfrm>
            <a:off x="6623992" y="206084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10603" name="Rectangle 11"/>
          <p:cNvSpPr/>
          <p:nvPr/>
        </p:nvSpPr>
        <p:spPr>
          <a:xfrm>
            <a:off x="6242992" y="236564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0604" name="Rectangle 12"/>
          <p:cNvSpPr/>
          <p:nvPr/>
        </p:nvSpPr>
        <p:spPr>
          <a:xfrm>
            <a:off x="7614592" y="228944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05" name="Rectangle 13"/>
          <p:cNvSpPr/>
          <p:nvPr/>
        </p:nvSpPr>
        <p:spPr>
          <a:xfrm>
            <a:off x="8300392" y="2289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06" name="Rectangle 14"/>
          <p:cNvSpPr/>
          <p:nvPr/>
        </p:nvSpPr>
        <p:spPr>
          <a:xfrm>
            <a:off x="9138592" y="2289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07" name="Rectangle 15"/>
          <p:cNvSpPr/>
          <p:nvPr/>
        </p:nvSpPr>
        <p:spPr>
          <a:xfrm>
            <a:off x="9900592" y="2289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09" name="Rectangle 17"/>
          <p:cNvSpPr/>
          <p:nvPr/>
        </p:nvSpPr>
        <p:spPr>
          <a:xfrm>
            <a:off x="6319192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10" name="Rectangle 18"/>
          <p:cNvSpPr/>
          <p:nvPr/>
        </p:nvSpPr>
        <p:spPr>
          <a:xfrm>
            <a:off x="6319192" y="3432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11" name="Rectangle 19"/>
          <p:cNvSpPr/>
          <p:nvPr/>
        </p:nvSpPr>
        <p:spPr>
          <a:xfrm>
            <a:off x="6319192" y="39658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26" name="Rectangle 34"/>
          <p:cNvSpPr/>
          <p:nvPr/>
        </p:nvSpPr>
        <p:spPr>
          <a:xfrm>
            <a:off x="8300392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0627" name="Rectangle 35"/>
          <p:cNvSpPr/>
          <p:nvPr/>
        </p:nvSpPr>
        <p:spPr>
          <a:xfrm>
            <a:off x="9138592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28" name="Rectangle 36"/>
          <p:cNvSpPr/>
          <p:nvPr/>
        </p:nvSpPr>
        <p:spPr>
          <a:xfrm>
            <a:off x="9900592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29" name="Rectangle 37"/>
          <p:cNvSpPr/>
          <p:nvPr/>
        </p:nvSpPr>
        <p:spPr>
          <a:xfrm>
            <a:off x="9138592" y="3432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30" name="Rectangle 38"/>
          <p:cNvSpPr/>
          <p:nvPr/>
        </p:nvSpPr>
        <p:spPr>
          <a:xfrm>
            <a:off x="9900592" y="3432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31" name="Rectangle 39"/>
          <p:cNvSpPr/>
          <p:nvPr/>
        </p:nvSpPr>
        <p:spPr>
          <a:xfrm>
            <a:off x="9900592" y="39658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110633" name="Rectangle 41"/>
          <p:cNvSpPr/>
          <p:nvPr/>
        </p:nvSpPr>
        <p:spPr>
          <a:xfrm>
            <a:off x="10586392" y="2365648"/>
            <a:ext cx="8382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• •</a:t>
            </a:r>
          </a:p>
        </p:txBody>
      </p:sp>
      <p:sp>
        <p:nvSpPr>
          <p:cNvPr id="110634" name="Rectangle 42"/>
          <p:cNvSpPr/>
          <p:nvPr/>
        </p:nvSpPr>
        <p:spPr>
          <a:xfrm>
            <a:off x="5938192" y="4566963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110635" name="AutoShape 43"/>
          <p:cNvSpPr/>
          <p:nvPr/>
        </p:nvSpPr>
        <p:spPr>
          <a:xfrm>
            <a:off x="225158" y="1886346"/>
            <a:ext cx="4952995" cy="36256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一射手进行射击，击中目标的概率为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0 &lt; p &lt;1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），射击到击中目标两次为止，设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以表示首次击中目标所进行的射击次数，以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表示总共进行的射击次数，试求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的联合分布律、边缘分布律及条件分布律。</a:t>
            </a:r>
          </a:p>
        </p:txBody>
      </p:sp>
      <p:sp>
        <p:nvSpPr>
          <p:cNvPr id="110636" name="Rectangle 44"/>
          <p:cNvSpPr/>
          <p:nvPr/>
        </p:nvSpPr>
        <p:spPr>
          <a:xfrm>
            <a:off x="10510192" y="2899048"/>
            <a:ext cx="8382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• •</a:t>
            </a:r>
          </a:p>
        </p:txBody>
      </p:sp>
      <p:sp>
        <p:nvSpPr>
          <p:cNvPr id="110637" name="Rectangle 45"/>
          <p:cNvSpPr/>
          <p:nvPr/>
        </p:nvSpPr>
        <p:spPr>
          <a:xfrm>
            <a:off x="10510192" y="3508648"/>
            <a:ext cx="8382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• •</a:t>
            </a:r>
          </a:p>
        </p:txBody>
      </p:sp>
      <p:sp>
        <p:nvSpPr>
          <p:cNvPr id="110638" name="Rectangle 46"/>
          <p:cNvSpPr/>
          <p:nvPr/>
        </p:nvSpPr>
        <p:spPr>
          <a:xfrm>
            <a:off x="10510192" y="4042048"/>
            <a:ext cx="8382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• •</a:t>
            </a:r>
          </a:p>
        </p:txBody>
      </p:sp>
      <p:sp>
        <p:nvSpPr>
          <p:cNvPr id="110640" name="Rectangle 48"/>
          <p:cNvSpPr/>
          <p:nvPr/>
        </p:nvSpPr>
        <p:spPr>
          <a:xfrm>
            <a:off x="7538392" y="2887936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b="1" baseline="30000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0641" name="Rectangle 49"/>
          <p:cNvSpPr/>
          <p:nvPr/>
        </p:nvSpPr>
        <p:spPr>
          <a:xfrm>
            <a:off x="7233593" y="3394348"/>
            <a:ext cx="101662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30000" dirty="0">
                <a:solidFill>
                  <a:srgbClr val="2F5597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000" b="1" dirty="0">
                <a:solidFill>
                  <a:srgbClr val="2F5597"/>
                </a:solidFill>
                <a:ea typeface="宋体" panose="02010600030101010101" pitchFamily="2" charset="-122"/>
              </a:rPr>
              <a:t>(1-</a:t>
            </a:r>
            <a:r>
              <a:rPr lang="en-US" altLang="zh-CN" sz="20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2F5597"/>
                </a:solidFill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10642" name="Rectangle 50"/>
          <p:cNvSpPr/>
          <p:nvPr/>
        </p:nvSpPr>
        <p:spPr>
          <a:xfrm>
            <a:off x="8209906" y="3416573"/>
            <a:ext cx="101662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30000" dirty="0">
                <a:solidFill>
                  <a:srgbClr val="2F5597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000" b="1" dirty="0">
                <a:solidFill>
                  <a:srgbClr val="2F5597"/>
                </a:solidFill>
                <a:ea typeface="宋体" panose="02010600030101010101" pitchFamily="2" charset="-122"/>
              </a:rPr>
              <a:t>(1-</a:t>
            </a:r>
            <a:r>
              <a:rPr lang="en-US" altLang="zh-CN" sz="2000" b="1" i="1" dirty="0">
                <a:solidFill>
                  <a:srgbClr val="2F5597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2F5597"/>
                </a:solidFill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10643" name="Rectangle 51"/>
          <p:cNvSpPr/>
          <p:nvPr/>
        </p:nvSpPr>
        <p:spPr>
          <a:xfrm>
            <a:off x="7081192" y="3949974"/>
            <a:ext cx="1143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b="1" baseline="30000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(1-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baseline="30000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644" name="Rectangle 52"/>
          <p:cNvSpPr/>
          <p:nvPr/>
        </p:nvSpPr>
        <p:spPr>
          <a:xfrm>
            <a:off x="8071792" y="3980136"/>
            <a:ext cx="1143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b="1" baseline="30000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(1-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baseline="30000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645" name="Rectangle 53"/>
          <p:cNvSpPr/>
          <p:nvPr/>
        </p:nvSpPr>
        <p:spPr>
          <a:xfrm>
            <a:off x="9062392" y="3965849"/>
            <a:ext cx="1143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b="1" baseline="30000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(1-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baseline="30000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rgbClr val="2F559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646" name="Rectangle 54"/>
          <p:cNvSpPr/>
          <p:nvPr/>
        </p:nvSpPr>
        <p:spPr>
          <a:xfrm>
            <a:off x="7004992" y="4529017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110647" name="Rectangle 55"/>
          <p:cNvSpPr/>
          <p:nvPr/>
        </p:nvSpPr>
        <p:spPr>
          <a:xfrm>
            <a:off x="7843192" y="4529017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110648" name="Rectangle 56"/>
          <p:cNvSpPr/>
          <p:nvPr/>
        </p:nvSpPr>
        <p:spPr>
          <a:xfrm>
            <a:off x="8681392" y="4529017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110649" name="Rectangle 57"/>
          <p:cNvSpPr/>
          <p:nvPr/>
        </p:nvSpPr>
        <p:spPr>
          <a:xfrm>
            <a:off x="9443392" y="4529017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solidFill>
                  <a:srgbClr val="2F5597"/>
                </a:solidFill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39AF15C-7C67-7B12-CD5D-D42BD7C32622}"/>
              </a:ext>
            </a:extLst>
          </p:cNvPr>
          <p:cNvSpPr/>
          <p:nvPr/>
        </p:nvSpPr>
        <p:spPr>
          <a:xfrm>
            <a:off x="479376" y="0"/>
            <a:ext cx="817245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什么是条件分布律？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500"/>
                            </p:stCondLst>
                            <p:childTnLst>
                              <p:par>
                                <p:cTn id="1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000"/>
                            </p:stCondLst>
                            <p:childTnLst>
                              <p:par>
                                <p:cTn id="197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500"/>
                            </p:stCondLst>
                            <p:childTnLst>
                              <p:par>
                                <p:cTn id="21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602" grpId="0"/>
      <p:bldP spid="110603" grpId="0"/>
      <p:bldP spid="110604" grpId="0"/>
      <p:bldP spid="110605" grpId="0"/>
      <p:bldP spid="110606" grpId="0"/>
      <p:bldP spid="110607" grpId="0"/>
      <p:bldP spid="110609" grpId="0"/>
      <p:bldP spid="110610" grpId="0"/>
      <p:bldP spid="110611" grpId="0"/>
      <p:bldP spid="110626" grpId="0"/>
      <p:bldP spid="110627" grpId="0"/>
      <p:bldP spid="110628" grpId="0"/>
      <p:bldP spid="110629" grpId="0"/>
      <p:bldP spid="110630" grpId="0"/>
      <p:bldP spid="110631" grpId="0"/>
      <p:bldP spid="110633" grpId="0"/>
      <p:bldP spid="110634" grpId="0"/>
      <p:bldP spid="110635" grpId="0" animBg="1"/>
      <p:bldP spid="110636" grpId="0"/>
      <p:bldP spid="110637" grpId="0"/>
      <p:bldP spid="110638" grpId="0"/>
      <p:bldP spid="110640" grpId="0"/>
      <p:bldP spid="110641" grpId="0"/>
      <p:bldP spid="110642" grpId="0"/>
      <p:bldP spid="110643" grpId="0"/>
      <p:bldP spid="110644" grpId="0"/>
      <p:bldP spid="110645" grpId="0"/>
      <p:bldP spid="110646" grpId="0"/>
      <p:bldP spid="110647" grpId="0"/>
      <p:bldP spid="110648" grpId="0"/>
      <p:bldP spid="1106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/>
          <p:nvPr/>
        </p:nvSpPr>
        <p:spPr>
          <a:xfrm>
            <a:off x="2667000" y="1143000"/>
            <a:ext cx="6858000" cy="4800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eaLnBrk="1" hangingPunct="1"/>
            <a:r>
              <a:rPr lang="en-US" altLang="zh-CN" sz="4800" b="1" dirty="0">
                <a:solidFill>
                  <a:srgbClr val="0000CC"/>
                </a:solidFill>
                <a:latin typeface="Times New Roman" panose="02020603050405020304" pitchFamily="18" charset="0"/>
                <a:ea typeface="华文行楷" pitchFamily="2" charset="-122"/>
              </a:rPr>
              <a:t>            </a:t>
            </a:r>
            <a:r>
              <a:rPr lang="zh-CN" altLang="en-US" sz="7200" b="1" dirty="0">
                <a:ln/>
                <a:solidFill>
                  <a:srgbClr val="2F559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华文行楷" pitchFamily="2" charset="-122"/>
              </a:rPr>
              <a:t>作    业</a:t>
            </a:r>
            <a:endParaRPr lang="zh-CN" altLang="en-US" sz="7200" b="1" dirty="0">
              <a:solidFill>
                <a:srgbClr val="2F5597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练习十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练习十一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/>
          <p:nvPr/>
        </p:nvSpPr>
        <p:spPr>
          <a:xfrm>
            <a:off x="2891644" y="2348880"/>
            <a:ext cx="6228692" cy="1864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noFill/>
            <a:prstDash val="solid"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如果二维随机变量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所有可能取的值是有限对或可列无限多对，则称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二维离散型随机变量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95235" name="Oval 3"/>
          <p:cNvSpPr/>
          <p:nvPr/>
        </p:nvSpPr>
        <p:spPr>
          <a:xfrm>
            <a:off x="695400" y="1086515"/>
            <a:ext cx="3744416" cy="735747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定义</a:t>
            </a:r>
          </a:p>
        </p:txBody>
      </p:sp>
      <p:sp>
        <p:nvSpPr>
          <p:cNvPr id="95236" name="Rectangle 4"/>
          <p:cNvSpPr/>
          <p:nvPr/>
        </p:nvSpPr>
        <p:spPr>
          <a:xfrm>
            <a:off x="263352" y="0"/>
            <a:ext cx="7669212" cy="5598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什么是二维离散型随机变量？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304E32-44CF-FCCF-A25A-CF9655A8E519}"/>
              </a:ext>
            </a:extLst>
          </p:cNvPr>
          <p:cNvSpPr txBox="1"/>
          <p:nvPr/>
        </p:nvSpPr>
        <p:spPr>
          <a:xfrm>
            <a:off x="4439816" y="486916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类比一维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ldLvl="0" animBg="1"/>
      <p:bldP spid="95235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5B2672-5F08-93F5-AC40-26768B531A65}"/>
              </a:ext>
            </a:extLst>
          </p:cNvPr>
          <p:cNvSpPr txBox="1"/>
          <p:nvPr/>
        </p:nvSpPr>
        <p:spPr>
          <a:xfrm>
            <a:off x="2639616" y="1969747"/>
            <a:ext cx="6984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6258" name="Oval 2"/>
          <p:cNvSpPr/>
          <p:nvPr/>
        </p:nvSpPr>
        <p:spPr>
          <a:xfrm>
            <a:off x="458788" y="781986"/>
            <a:ext cx="3579812" cy="735747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联合分布律</a:t>
            </a:r>
          </a:p>
        </p:txBody>
      </p:sp>
      <p:sp>
        <p:nvSpPr>
          <p:cNvPr id="96260" name="Line 4"/>
          <p:cNvSpPr/>
          <p:nvPr/>
        </p:nvSpPr>
        <p:spPr>
          <a:xfrm>
            <a:off x="2819400" y="2071843"/>
            <a:ext cx="6248400" cy="0"/>
          </a:xfrm>
          <a:prstGeom prst="line">
            <a:avLst/>
          </a:prstGeom>
          <a:ln w="28575" cap="flat" cmpd="sng">
            <a:solidFill>
              <a:srgbClr val="2F5597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Line 5"/>
          <p:cNvSpPr/>
          <p:nvPr/>
        </p:nvSpPr>
        <p:spPr>
          <a:xfrm>
            <a:off x="4038600" y="2071843"/>
            <a:ext cx="0" cy="4038600"/>
          </a:xfrm>
          <a:prstGeom prst="line">
            <a:avLst/>
          </a:prstGeom>
          <a:ln w="19050" cap="flat" cmpd="sng">
            <a:solidFill>
              <a:srgbClr val="2F5597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2" name="Line 6"/>
          <p:cNvSpPr/>
          <p:nvPr/>
        </p:nvSpPr>
        <p:spPr>
          <a:xfrm>
            <a:off x="2819400" y="2681443"/>
            <a:ext cx="6248400" cy="0"/>
          </a:xfrm>
          <a:prstGeom prst="line">
            <a:avLst/>
          </a:prstGeom>
          <a:ln w="19050" cap="flat" cmpd="sng">
            <a:solidFill>
              <a:srgbClr val="2F5597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3" name="Line 7"/>
          <p:cNvSpPr/>
          <p:nvPr/>
        </p:nvSpPr>
        <p:spPr>
          <a:xfrm>
            <a:off x="2819400" y="6110443"/>
            <a:ext cx="6248400" cy="0"/>
          </a:xfrm>
          <a:prstGeom prst="line">
            <a:avLst/>
          </a:prstGeom>
          <a:ln w="28575" cap="flat" cmpd="sng">
            <a:solidFill>
              <a:srgbClr val="2F5597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4" name="Line 8"/>
          <p:cNvSpPr/>
          <p:nvPr/>
        </p:nvSpPr>
        <p:spPr>
          <a:xfrm>
            <a:off x="2819400" y="2071843"/>
            <a:ext cx="1219200" cy="609600"/>
          </a:xfrm>
          <a:prstGeom prst="line">
            <a:avLst/>
          </a:prstGeom>
          <a:ln w="19050" cap="flat" cmpd="sng">
            <a:solidFill>
              <a:srgbClr val="2F5597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5" name="Rectangle 9"/>
          <p:cNvSpPr/>
          <p:nvPr/>
        </p:nvSpPr>
        <p:spPr>
          <a:xfrm>
            <a:off x="3581400" y="207184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96266" name="Rectangle 10"/>
          <p:cNvSpPr/>
          <p:nvPr/>
        </p:nvSpPr>
        <p:spPr>
          <a:xfrm>
            <a:off x="2971800" y="222424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96267" name="Rectangle 11"/>
          <p:cNvSpPr/>
          <p:nvPr/>
        </p:nvSpPr>
        <p:spPr>
          <a:xfrm>
            <a:off x="4267200" y="2071843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i="1" dirty="0"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6268" name="Rectangle 12"/>
          <p:cNvSpPr/>
          <p:nvPr/>
        </p:nvSpPr>
        <p:spPr>
          <a:xfrm>
            <a:off x="5029200" y="21480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3200" b="1" i="1" dirty="0"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6269" name="Rectangle 13"/>
          <p:cNvSpPr/>
          <p:nvPr/>
        </p:nvSpPr>
        <p:spPr>
          <a:xfrm>
            <a:off x="5562600" y="22242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70" name="Rectangle 14"/>
          <p:cNvSpPr/>
          <p:nvPr/>
        </p:nvSpPr>
        <p:spPr>
          <a:xfrm>
            <a:off x="7010400" y="21480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3200" b="1" i="1" dirty="0"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96271" name="Rectangle 15"/>
          <p:cNvSpPr/>
          <p:nvPr/>
        </p:nvSpPr>
        <p:spPr>
          <a:xfrm>
            <a:off x="7467600" y="22242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72" name="Rectangle 16"/>
          <p:cNvSpPr/>
          <p:nvPr/>
        </p:nvSpPr>
        <p:spPr>
          <a:xfrm>
            <a:off x="3276601" y="2787807"/>
            <a:ext cx="4667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i="1" dirty="0"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6273" name="Rectangle 17"/>
          <p:cNvSpPr/>
          <p:nvPr/>
        </p:nvSpPr>
        <p:spPr>
          <a:xfrm>
            <a:off x="3200400" y="34434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3200" b="1" i="1" dirty="0"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6274" name="Rectangle 18"/>
          <p:cNvSpPr/>
          <p:nvPr/>
        </p:nvSpPr>
        <p:spPr>
          <a:xfrm>
            <a:off x="2743200" y="4113369"/>
            <a:ext cx="1447800" cy="6715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75" name="Rectangle 19"/>
          <p:cNvSpPr/>
          <p:nvPr/>
        </p:nvSpPr>
        <p:spPr>
          <a:xfrm>
            <a:off x="3200400" y="4738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3200" b="1" i="1" dirty="0"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96276" name="Rectangle 20"/>
          <p:cNvSpPr/>
          <p:nvPr/>
        </p:nvSpPr>
        <p:spPr>
          <a:xfrm>
            <a:off x="2743200" y="5408769"/>
            <a:ext cx="1447800" cy="6715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77" name="Rectangle 21"/>
          <p:cNvSpPr/>
          <p:nvPr/>
        </p:nvSpPr>
        <p:spPr>
          <a:xfrm>
            <a:off x="4191000" y="2833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96278" name="Rectangle 22"/>
          <p:cNvSpPr/>
          <p:nvPr/>
        </p:nvSpPr>
        <p:spPr>
          <a:xfrm>
            <a:off x="5029200" y="2833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96279" name="Rectangle 23"/>
          <p:cNvSpPr/>
          <p:nvPr/>
        </p:nvSpPr>
        <p:spPr>
          <a:xfrm>
            <a:off x="5562600" y="29100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80" name="Rectangle 24"/>
          <p:cNvSpPr/>
          <p:nvPr/>
        </p:nvSpPr>
        <p:spPr>
          <a:xfrm>
            <a:off x="7010400" y="2833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i 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6281" name="Rectangle 25"/>
          <p:cNvSpPr/>
          <p:nvPr/>
        </p:nvSpPr>
        <p:spPr>
          <a:xfrm>
            <a:off x="7467600" y="29100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82" name="Rectangle 26"/>
          <p:cNvSpPr/>
          <p:nvPr/>
        </p:nvSpPr>
        <p:spPr>
          <a:xfrm>
            <a:off x="4191000" y="34434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96283" name="Rectangle 27"/>
          <p:cNvSpPr/>
          <p:nvPr/>
        </p:nvSpPr>
        <p:spPr>
          <a:xfrm>
            <a:off x="5029200" y="34434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96284" name="Rectangle 28"/>
          <p:cNvSpPr/>
          <p:nvPr/>
        </p:nvSpPr>
        <p:spPr>
          <a:xfrm>
            <a:off x="5562600" y="35196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85" name="Rectangle 29"/>
          <p:cNvSpPr/>
          <p:nvPr/>
        </p:nvSpPr>
        <p:spPr>
          <a:xfrm>
            <a:off x="7010400" y="34434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i 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6286" name="Rectangle 30"/>
          <p:cNvSpPr/>
          <p:nvPr/>
        </p:nvSpPr>
        <p:spPr>
          <a:xfrm>
            <a:off x="7467600" y="35196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87" name="Rectangle 31"/>
          <p:cNvSpPr/>
          <p:nvPr/>
        </p:nvSpPr>
        <p:spPr>
          <a:xfrm>
            <a:off x="3810000" y="4112975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88" name="Rectangle 32"/>
          <p:cNvSpPr/>
          <p:nvPr/>
        </p:nvSpPr>
        <p:spPr>
          <a:xfrm>
            <a:off x="4648200" y="4112975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89" name="Rectangle 33"/>
          <p:cNvSpPr/>
          <p:nvPr/>
        </p:nvSpPr>
        <p:spPr>
          <a:xfrm>
            <a:off x="6629400" y="4082812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90" name="Rectangle 34"/>
          <p:cNvSpPr/>
          <p:nvPr/>
        </p:nvSpPr>
        <p:spPr>
          <a:xfrm>
            <a:off x="4191000" y="4738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 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96291" name="Rectangle 35"/>
          <p:cNvSpPr/>
          <p:nvPr/>
        </p:nvSpPr>
        <p:spPr>
          <a:xfrm>
            <a:off x="5029200" y="4738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 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96292" name="Rectangle 36"/>
          <p:cNvSpPr/>
          <p:nvPr/>
        </p:nvSpPr>
        <p:spPr>
          <a:xfrm>
            <a:off x="5562600" y="48912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93" name="Rectangle 37"/>
          <p:cNvSpPr/>
          <p:nvPr/>
        </p:nvSpPr>
        <p:spPr>
          <a:xfrm>
            <a:off x="7010400" y="473884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96294" name="Rectangle 38"/>
          <p:cNvSpPr/>
          <p:nvPr/>
        </p:nvSpPr>
        <p:spPr>
          <a:xfrm>
            <a:off x="7467600" y="4891243"/>
            <a:ext cx="1447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 •  •</a:t>
            </a:r>
          </a:p>
        </p:txBody>
      </p:sp>
      <p:sp>
        <p:nvSpPr>
          <p:cNvPr id="96295" name="Rectangle 39"/>
          <p:cNvSpPr/>
          <p:nvPr/>
        </p:nvSpPr>
        <p:spPr>
          <a:xfrm>
            <a:off x="3810000" y="5408375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96" name="Rectangle 40"/>
          <p:cNvSpPr/>
          <p:nvPr/>
        </p:nvSpPr>
        <p:spPr>
          <a:xfrm>
            <a:off x="4648200" y="5408375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97" name="Rectangle 41"/>
          <p:cNvSpPr/>
          <p:nvPr/>
        </p:nvSpPr>
        <p:spPr>
          <a:xfrm>
            <a:off x="6629400" y="5378212"/>
            <a:ext cx="1447800" cy="67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 </a:t>
            </a:r>
          </a:p>
          <a:p>
            <a:pPr algn="ctr" eaLnBrk="1" hangingPunct="1">
              <a:lnSpc>
                <a:spcPct val="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96298" name="Rectangle 42"/>
          <p:cNvSpPr/>
          <p:nvPr/>
        </p:nvSpPr>
        <p:spPr>
          <a:xfrm>
            <a:off x="6172200" y="1095531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b="1" i="1" dirty="0"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</a:rPr>
              <a:t>{ </a:t>
            </a:r>
            <a:r>
              <a:rPr lang="en-US" altLang="zh-CN" sz="2800" b="1" i="1" dirty="0"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i </a:t>
            </a:r>
            <a:r>
              <a:rPr lang="en-US" altLang="zh-CN" sz="2800" b="1" i="1" dirty="0">
                <a:ea typeface="宋体" panose="02010600030101010101" pitchFamily="2" charset="-122"/>
              </a:rPr>
              <a:t>, Y </a:t>
            </a:r>
            <a:r>
              <a:rPr lang="en-US" altLang="zh-CN" sz="2800" b="1" dirty="0"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j</a:t>
            </a:r>
            <a:r>
              <a:rPr lang="en-US" altLang="zh-CN" sz="2800" b="1" i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</a:rPr>
              <a:t>}</a:t>
            </a:r>
            <a:endParaRPr lang="en-US" altLang="zh-CN" sz="2400" b="1" i="1" dirty="0">
              <a:ea typeface="宋体" panose="02010600030101010101" pitchFamily="2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A19456-B4D5-4B7F-1D0B-3A670DE2A913}"/>
              </a:ext>
            </a:extLst>
          </p:cNvPr>
          <p:cNvSpPr/>
          <p:nvPr/>
        </p:nvSpPr>
        <p:spPr>
          <a:xfrm>
            <a:off x="263352" y="0"/>
            <a:ext cx="7669212" cy="5598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什么是二维离散型随机变量？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6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6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9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9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9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6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6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9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9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6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6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39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7500"/>
                            </p:stCondLst>
                            <p:childTnLst>
                              <p:par>
                                <p:cTn id="24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65" grpId="0"/>
      <p:bldP spid="96266" grpId="0"/>
      <p:bldP spid="96267" grpId="0"/>
      <p:bldP spid="96268" grpId="0"/>
      <p:bldP spid="96269" grpId="0"/>
      <p:bldP spid="96270" grpId="0"/>
      <p:bldP spid="96271" grpId="0"/>
      <p:bldP spid="96272" grpId="0"/>
      <p:bldP spid="96273" grpId="0"/>
      <p:bldP spid="96274" grpId="0"/>
      <p:bldP spid="96275" grpId="0"/>
      <p:bldP spid="96276" grpId="0"/>
      <p:bldP spid="96277" grpId="0"/>
      <p:bldP spid="96278" grpId="0"/>
      <p:bldP spid="96279" grpId="0"/>
      <p:bldP spid="96280" grpId="0"/>
      <p:bldP spid="96281" grpId="0"/>
      <p:bldP spid="96282" grpId="0"/>
      <p:bldP spid="96283" grpId="0"/>
      <p:bldP spid="96284" grpId="0"/>
      <p:bldP spid="96285" grpId="0"/>
      <p:bldP spid="96286" grpId="0"/>
      <p:bldP spid="96287" grpId="0"/>
      <p:bldP spid="96288" grpId="0"/>
      <p:bldP spid="96289" grpId="0"/>
      <p:bldP spid="96290" grpId="0"/>
      <p:bldP spid="96291" grpId="0"/>
      <p:bldP spid="96292" grpId="0"/>
      <p:bldP spid="96293" grpId="0"/>
      <p:bldP spid="96294" grpId="0"/>
      <p:bldP spid="96295" grpId="0"/>
      <p:bldP spid="96296" grpId="0"/>
      <p:bldP spid="96297" grpId="0"/>
      <p:bldP spid="962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/>
          <p:nvPr/>
        </p:nvSpPr>
        <p:spPr>
          <a:xfrm>
            <a:off x="407368" y="825640"/>
            <a:ext cx="1981200" cy="735747"/>
          </a:xfrm>
          <a:prstGeom prst="octagon">
            <a:avLst>
              <a:gd name="adj" fmla="val 29287"/>
            </a:avLst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例题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97284" name="AutoShape 4"/>
          <p:cNvSpPr/>
          <p:nvPr/>
        </p:nvSpPr>
        <p:spPr>
          <a:xfrm>
            <a:off x="903679" y="1827131"/>
            <a:ext cx="4181531" cy="42774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1, 2, 3, 4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四个整数中等可能地取值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另一个随机变量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中等可能地取一整数值。试求：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（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的分布律；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（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）概率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}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7285" name="Line 5"/>
          <p:cNvSpPr/>
          <p:nvPr/>
        </p:nvSpPr>
        <p:spPr>
          <a:xfrm>
            <a:off x="6140896" y="2137048"/>
            <a:ext cx="4419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solidFill>
                <a:srgbClr val="2F5597"/>
              </a:solidFill>
            </a:endParaRPr>
          </a:p>
        </p:txBody>
      </p:sp>
      <p:sp>
        <p:nvSpPr>
          <p:cNvPr id="97286" name="Line 6"/>
          <p:cNvSpPr/>
          <p:nvPr/>
        </p:nvSpPr>
        <p:spPr>
          <a:xfrm>
            <a:off x="6140896" y="2822848"/>
            <a:ext cx="44196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solidFill>
                <a:srgbClr val="2F5597"/>
              </a:solidFill>
            </a:endParaRPr>
          </a:p>
        </p:txBody>
      </p:sp>
      <p:sp>
        <p:nvSpPr>
          <p:cNvPr id="97287" name="Line 7"/>
          <p:cNvSpPr/>
          <p:nvPr/>
        </p:nvSpPr>
        <p:spPr>
          <a:xfrm>
            <a:off x="7055296" y="2137048"/>
            <a:ext cx="0" cy="29718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solidFill>
                <a:srgbClr val="2F5597"/>
              </a:solidFill>
            </a:endParaRPr>
          </a:p>
        </p:txBody>
      </p:sp>
      <p:sp>
        <p:nvSpPr>
          <p:cNvPr id="97288" name="Line 8"/>
          <p:cNvSpPr/>
          <p:nvPr/>
        </p:nvSpPr>
        <p:spPr>
          <a:xfrm>
            <a:off x="6217096" y="5108848"/>
            <a:ext cx="4343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solidFill>
                <a:srgbClr val="2F5597"/>
              </a:solidFill>
            </a:endParaRPr>
          </a:p>
        </p:txBody>
      </p:sp>
      <p:sp>
        <p:nvSpPr>
          <p:cNvPr id="97289" name="Line 9"/>
          <p:cNvSpPr/>
          <p:nvPr/>
        </p:nvSpPr>
        <p:spPr>
          <a:xfrm>
            <a:off x="6140896" y="2137048"/>
            <a:ext cx="914400" cy="6858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solidFill>
                <a:srgbClr val="2F5597"/>
              </a:solidFill>
            </a:endParaRPr>
          </a:p>
        </p:txBody>
      </p:sp>
      <p:sp>
        <p:nvSpPr>
          <p:cNvPr id="97290" name="Rectangle 10"/>
          <p:cNvSpPr/>
          <p:nvPr/>
        </p:nvSpPr>
        <p:spPr>
          <a:xfrm>
            <a:off x="6591746" y="206084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97291" name="Rectangle 11"/>
          <p:cNvSpPr/>
          <p:nvPr/>
        </p:nvSpPr>
        <p:spPr>
          <a:xfrm>
            <a:off x="6152010" y="2365648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1" dirty="0">
                <a:solidFill>
                  <a:srgbClr val="2F5597"/>
                </a:solidFill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97292" name="Rectangle 12"/>
          <p:cNvSpPr/>
          <p:nvPr/>
        </p:nvSpPr>
        <p:spPr>
          <a:xfrm>
            <a:off x="7480746" y="228944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3" name="Rectangle 13"/>
          <p:cNvSpPr/>
          <p:nvPr/>
        </p:nvSpPr>
        <p:spPr>
          <a:xfrm>
            <a:off x="8198296" y="2289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4" name="Rectangle 14"/>
          <p:cNvSpPr/>
          <p:nvPr/>
        </p:nvSpPr>
        <p:spPr>
          <a:xfrm>
            <a:off x="9036496" y="2289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5" name="Rectangle 15"/>
          <p:cNvSpPr/>
          <p:nvPr/>
        </p:nvSpPr>
        <p:spPr>
          <a:xfrm>
            <a:off x="9874696" y="22894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6" name="Rectangle 16"/>
          <p:cNvSpPr/>
          <p:nvPr/>
        </p:nvSpPr>
        <p:spPr>
          <a:xfrm>
            <a:off x="6293296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7" name="Rectangle 17"/>
          <p:cNvSpPr/>
          <p:nvPr/>
        </p:nvSpPr>
        <p:spPr>
          <a:xfrm>
            <a:off x="6293296" y="3508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8" name="Rectangle 18"/>
          <p:cNvSpPr/>
          <p:nvPr/>
        </p:nvSpPr>
        <p:spPr>
          <a:xfrm>
            <a:off x="6293296" y="4042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299" name="Rectangle 19"/>
          <p:cNvSpPr/>
          <p:nvPr/>
        </p:nvSpPr>
        <p:spPr>
          <a:xfrm>
            <a:off x="6293296" y="4651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304" name="Rectangle 24"/>
          <p:cNvSpPr/>
          <p:nvPr/>
        </p:nvSpPr>
        <p:spPr>
          <a:xfrm>
            <a:off x="7360096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97305" name="Rectangle 25"/>
          <p:cNvSpPr/>
          <p:nvPr/>
        </p:nvSpPr>
        <p:spPr>
          <a:xfrm>
            <a:off x="8198296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1/8</a:t>
            </a:r>
          </a:p>
        </p:txBody>
      </p:sp>
      <p:sp>
        <p:nvSpPr>
          <p:cNvPr id="97306" name="Rectangle 26"/>
          <p:cNvSpPr/>
          <p:nvPr/>
        </p:nvSpPr>
        <p:spPr>
          <a:xfrm>
            <a:off x="9036496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97307" name="Rectangle 27"/>
          <p:cNvSpPr/>
          <p:nvPr/>
        </p:nvSpPr>
        <p:spPr>
          <a:xfrm>
            <a:off x="9874696" y="2899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97308" name="Rectangle 28"/>
          <p:cNvSpPr/>
          <p:nvPr/>
        </p:nvSpPr>
        <p:spPr>
          <a:xfrm>
            <a:off x="8198296" y="3508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1/8</a:t>
            </a:r>
          </a:p>
        </p:txBody>
      </p:sp>
      <p:sp>
        <p:nvSpPr>
          <p:cNvPr id="97309" name="Rectangle 29"/>
          <p:cNvSpPr/>
          <p:nvPr/>
        </p:nvSpPr>
        <p:spPr>
          <a:xfrm>
            <a:off x="9036496" y="3508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97310" name="Rectangle 30"/>
          <p:cNvSpPr/>
          <p:nvPr/>
        </p:nvSpPr>
        <p:spPr>
          <a:xfrm>
            <a:off x="9874696" y="3508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97311" name="Rectangle 31"/>
          <p:cNvSpPr/>
          <p:nvPr/>
        </p:nvSpPr>
        <p:spPr>
          <a:xfrm>
            <a:off x="9036496" y="4042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97312" name="Rectangle 32"/>
          <p:cNvSpPr/>
          <p:nvPr/>
        </p:nvSpPr>
        <p:spPr>
          <a:xfrm>
            <a:off x="9874696" y="40420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97313" name="Rectangle 33"/>
          <p:cNvSpPr/>
          <p:nvPr/>
        </p:nvSpPr>
        <p:spPr>
          <a:xfrm>
            <a:off x="9874696" y="4651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1/16</a:t>
            </a:r>
          </a:p>
        </p:txBody>
      </p:sp>
      <p:sp>
        <p:nvSpPr>
          <p:cNvPr id="97314" name="Rectangle 34"/>
          <p:cNvSpPr/>
          <p:nvPr/>
        </p:nvSpPr>
        <p:spPr>
          <a:xfrm>
            <a:off x="7360096" y="3508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315" name="Rectangle 35"/>
          <p:cNvSpPr/>
          <p:nvPr/>
        </p:nvSpPr>
        <p:spPr>
          <a:xfrm>
            <a:off x="7360096" y="41182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316" name="Rectangle 36"/>
          <p:cNvSpPr/>
          <p:nvPr/>
        </p:nvSpPr>
        <p:spPr>
          <a:xfrm>
            <a:off x="8198296" y="41182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317" name="Rectangle 37"/>
          <p:cNvSpPr/>
          <p:nvPr/>
        </p:nvSpPr>
        <p:spPr>
          <a:xfrm>
            <a:off x="7360096" y="4651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318" name="Rectangle 38"/>
          <p:cNvSpPr/>
          <p:nvPr/>
        </p:nvSpPr>
        <p:spPr>
          <a:xfrm>
            <a:off x="8198296" y="4651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97319" name="Rectangle 39"/>
          <p:cNvSpPr/>
          <p:nvPr/>
        </p:nvSpPr>
        <p:spPr>
          <a:xfrm>
            <a:off x="9036496" y="465164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sz="2400" b="1" dirty="0">
                <a:solidFill>
                  <a:srgbClr val="2F5597"/>
                </a:solidFill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solidFill>
                <a:srgbClr val="2F5597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E3C6061-7BEA-4EC0-63A4-6CE2E841FDC0}"/>
              </a:ext>
            </a:extLst>
          </p:cNvPr>
          <p:cNvSpPr/>
          <p:nvPr/>
        </p:nvSpPr>
        <p:spPr>
          <a:xfrm>
            <a:off x="263352" y="0"/>
            <a:ext cx="7669212" cy="5598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什么是二维离散型随机变量？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A7982959-4F16-40E2-01F0-3A333C0EDBAD}"/>
              </a:ext>
            </a:extLst>
          </p:cNvPr>
          <p:cNvSpPr/>
          <p:nvPr/>
        </p:nvSpPr>
        <p:spPr>
          <a:xfrm>
            <a:off x="4151784" y="764704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, Y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4F943823-29D6-322C-ACD5-6EE0D73CC775}"/>
              </a:ext>
            </a:extLst>
          </p:cNvPr>
          <p:cNvSpPr/>
          <p:nvPr/>
        </p:nvSpPr>
        <p:spPr>
          <a:xfrm>
            <a:off x="7168480" y="795288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 | 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380CBBCE-4F91-3042-38D8-3DD2057A8B7D}"/>
              </a:ext>
            </a:extLst>
          </p:cNvPr>
          <p:cNvSpPr/>
          <p:nvPr/>
        </p:nvSpPr>
        <p:spPr>
          <a:xfrm>
            <a:off x="7168480" y="1314401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1/4  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1/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78387CCC-090F-25F5-2CC7-54E76D20387C}"/>
              </a:ext>
            </a:extLst>
          </p:cNvPr>
          <p:cNvSpPr/>
          <p:nvPr/>
        </p:nvSpPr>
        <p:spPr>
          <a:xfrm>
            <a:off x="8679319" y="1344985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i 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000"/>
                            </p:stCondLst>
                            <p:childTnLst>
                              <p:par>
                                <p:cTn id="1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500"/>
                            </p:stCondLst>
                            <p:childTnLst>
                              <p:par>
                                <p:cTn id="2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000"/>
                            </p:stCondLst>
                            <p:childTnLst>
                              <p:par>
                                <p:cTn id="2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4" grpId="0" animBg="1"/>
      <p:bldP spid="97290" grpId="0"/>
      <p:bldP spid="97291" grpId="0"/>
      <p:bldP spid="97292" grpId="0"/>
      <p:bldP spid="97293" grpId="0"/>
      <p:bldP spid="97294" grpId="0"/>
      <p:bldP spid="97295" grpId="0"/>
      <p:bldP spid="97296" grpId="0"/>
      <p:bldP spid="97297" grpId="0"/>
      <p:bldP spid="97298" grpId="0"/>
      <p:bldP spid="97299" grpId="0"/>
      <p:bldP spid="97304" grpId="0"/>
      <p:bldP spid="97305" grpId="0"/>
      <p:bldP spid="97306" grpId="0"/>
      <p:bldP spid="97307" grpId="0"/>
      <p:bldP spid="97308" grpId="0"/>
      <p:bldP spid="97309" grpId="0"/>
      <p:bldP spid="97310" grpId="0"/>
      <p:bldP spid="97311" grpId="0"/>
      <p:bldP spid="97312" grpId="0"/>
      <p:bldP spid="97313" grpId="0"/>
      <p:bldP spid="97314" grpId="0"/>
      <p:bldP spid="97315" grpId="0"/>
      <p:bldP spid="97316" grpId="0"/>
      <p:bldP spid="97317" grpId="0"/>
      <p:bldP spid="97318" grpId="0"/>
      <p:bldP spid="97319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/>
          <p:nvPr/>
        </p:nvSpPr>
        <p:spPr>
          <a:xfrm>
            <a:off x="2279576" y="2666541"/>
            <a:ext cx="7286625" cy="6730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noFill/>
            <a:prstDash val="solid"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0">
            <a:spAutoFit/>
          </a:bodyPr>
          <a:lstStyle/>
          <a:p>
            <a:pPr eaLnBrk="1" hangingPunct="1">
              <a:lnSpc>
                <a:spcPct val="135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  <a:r>
              <a:rPr lang="zh-CN" altLang="en-US" sz="2800" b="1" i="1" dirty="0">
                <a:ea typeface="宋体" panose="02010600030101010101" pitchFamily="2" charset="-122"/>
              </a:rPr>
              <a:t>    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ij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ea typeface="宋体" panose="02010600030101010101" pitchFamily="2" charset="-122"/>
              </a:rPr>
              <a:t>0      (</a:t>
            </a:r>
            <a:r>
              <a:rPr lang="en-US" altLang="zh-CN" sz="2800" b="1" i="1" dirty="0">
                <a:ea typeface="宋体" panose="02010600030101010101" pitchFamily="2" charset="-122"/>
              </a:rPr>
              <a:t> i,  j </a:t>
            </a:r>
            <a:r>
              <a:rPr lang="en-US" altLang="zh-CN" sz="2800" b="1" dirty="0">
                <a:ea typeface="宋体" panose="02010600030101010101" pitchFamily="2" charset="-122"/>
              </a:rPr>
              <a:t> = 1, 2, 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ea typeface="宋体" panose="02010600030101010101" pitchFamily="2" charset="-122"/>
              </a:rPr>
              <a:t>)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1683" name="Oval 3"/>
          <p:cNvSpPr/>
          <p:nvPr/>
        </p:nvSpPr>
        <p:spPr>
          <a:xfrm>
            <a:off x="119336" y="1165139"/>
            <a:ext cx="5472608" cy="735747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联合分布律的基本性质</a:t>
            </a:r>
          </a:p>
        </p:txBody>
      </p:sp>
      <p:sp>
        <p:nvSpPr>
          <p:cNvPr id="71694" name="AutoShape 14"/>
          <p:cNvSpPr/>
          <p:nvPr/>
        </p:nvSpPr>
        <p:spPr>
          <a:xfrm>
            <a:off x="2279575" y="4007530"/>
            <a:ext cx="7286625" cy="6730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noFill/>
            <a:prstDash val="solid"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0">
            <a:spAutoFit/>
          </a:bodyPr>
          <a:lstStyle/>
          <a:p>
            <a:pPr eaLnBrk="1" hangingPunct="1">
              <a:lnSpc>
                <a:spcPct val="135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）     </a:t>
            </a:r>
            <a:r>
              <a:rPr lang="zh-CN" altLang="en-US" sz="2800" b="1" dirty="0">
                <a:ea typeface="宋体" panose="02010600030101010101" pitchFamily="2" charset="-122"/>
                <a:sym typeface="Symbol" panose="05050102010706020507" pitchFamily="18" charset="2"/>
              </a:rPr>
              <a:t> 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ij </a:t>
            </a:r>
            <a:r>
              <a:rPr lang="en-US" altLang="zh-CN" sz="2800" b="1" i="1" dirty="0"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ea typeface="宋体" panose="02010600030101010101" pitchFamily="2" charset="-122"/>
              </a:rPr>
              <a:t>1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57AD37A-2D70-08CF-75FF-2B5E5F61A37B}"/>
              </a:ext>
            </a:extLst>
          </p:cNvPr>
          <p:cNvSpPr/>
          <p:nvPr/>
        </p:nvSpPr>
        <p:spPr>
          <a:xfrm>
            <a:off x="263352" y="0"/>
            <a:ext cx="7669212" cy="5598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什么是二维离散型随机变量？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4452925-C406-E588-6350-C6DE28960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507" y="2763891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非负性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2EFF0C3-350C-F09B-0E8C-2FC4735B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00" y="4105288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正则性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/>
      <p:bldP spid="71694" grpId="0" animBg="1"/>
      <p:bldP spid="4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7" name="AutoShape 13"/>
          <p:cNvSpPr/>
          <p:nvPr/>
        </p:nvSpPr>
        <p:spPr>
          <a:xfrm>
            <a:off x="2867694" y="2780928"/>
            <a:ext cx="6690692" cy="2542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5" name="Oval 11"/>
          <p:cNvSpPr/>
          <p:nvPr/>
        </p:nvSpPr>
        <p:spPr>
          <a:xfrm>
            <a:off x="191344" y="836712"/>
            <a:ext cx="5557838" cy="1341656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联合分布律与</a:t>
            </a:r>
          </a:p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联合分布函数间的关系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04389"/>
              </p:ext>
            </p:extLst>
          </p:nvPr>
        </p:nvGraphicFramePr>
        <p:xfrm>
          <a:off x="3022600" y="3154364"/>
          <a:ext cx="6332538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761760" progId="Equation.DSMT4">
                  <p:embed/>
                </p:oleObj>
              </mc:Choice>
              <mc:Fallback>
                <p:oleObj name="Equation" r:id="rId2" imgW="2222280" imgH="76176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2600" y="3154364"/>
                        <a:ext cx="6332538" cy="196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C54F0A3-0583-470D-4623-890236F1204B}"/>
              </a:ext>
            </a:extLst>
          </p:cNvPr>
          <p:cNvSpPr/>
          <p:nvPr/>
        </p:nvSpPr>
        <p:spPr>
          <a:xfrm>
            <a:off x="263352" y="0"/>
            <a:ext cx="7669212" cy="5598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什么是二维离散型随机变量？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 bldLvl="0" animBg="1"/>
      <p:bldP spid="829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/>
          <p:nvPr/>
        </p:nvSpPr>
        <p:spPr>
          <a:xfrm>
            <a:off x="335360" y="-24634"/>
            <a:ext cx="47799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什么是边缘分布律？</a:t>
            </a:r>
          </a:p>
        </p:txBody>
      </p:sp>
      <p:sp>
        <p:nvSpPr>
          <p:cNvPr id="98307" name="AutoShape 3"/>
          <p:cNvSpPr/>
          <p:nvPr/>
        </p:nvSpPr>
        <p:spPr>
          <a:xfrm>
            <a:off x="2351584" y="1916832"/>
            <a:ext cx="7944296" cy="3852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Y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  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i,  j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 2,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是二维离散型随机变量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的分布律，则随机变量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各自的分布律 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   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 2, 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 = 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   (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 2, 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依次称为二维离散型随机变量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和关于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边缘分布律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8308" name="Oval 4"/>
          <p:cNvSpPr/>
          <p:nvPr/>
        </p:nvSpPr>
        <p:spPr>
          <a:xfrm>
            <a:off x="803412" y="721246"/>
            <a:ext cx="3096344" cy="735747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ldLvl="0" animBg="1"/>
      <p:bldP spid="98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Oval 3"/>
          <p:cNvSpPr/>
          <p:nvPr/>
        </p:nvSpPr>
        <p:spPr>
          <a:xfrm>
            <a:off x="191344" y="920828"/>
            <a:ext cx="8036346" cy="735747"/>
          </a:xfrm>
          <a:prstGeom prst="ellipse">
            <a:avLst/>
          </a:prstGeom>
          <a:solidFill>
            <a:srgbClr val="2F5597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边缘分布律与联合分布律间的关系</a:t>
            </a:r>
          </a:p>
        </p:txBody>
      </p:sp>
      <p:sp>
        <p:nvSpPr>
          <p:cNvPr id="99332" name="AutoShape 4"/>
          <p:cNvSpPr/>
          <p:nvPr/>
        </p:nvSpPr>
        <p:spPr>
          <a:xfrm>
            <a:off x="2895600" y="1988840"/>
            <a:ext cx="6172200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= 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9338" name="Rectangle 10"/>
          <p:cNvSpPr/>
          <p:nvPr/>
        </p:nvSpPr>
        <p:spPr>
          <a:xfrm>
            <a:off x="3810000" y="2712121"/>
            <a:ext cx="3586238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{ </a:t>
            </a:r>
            <a:r>
              <a:rPr lang="en-US" altLang="zh-CN" sz="2400" b="1" i="1" dirty="0">
                <a:ea typeface="宋体" panose="02010600030101010101" pitchFamily="2" charset="-122"/>
              </a:rPr>
              <a:t>X = x</a:t>
            </a:r>
            <a:r>
              <a:rPr lang="en-US" altLang="zh-CN" sz="2400" b="1" i="1" baseline="-25000" dirty="0">
                <a:ea typeface="宋体" panose="02010600030101010101" pitchFamily="2" charset="-122"/>
              </a:rPr>
              <a:t>i </a:t>
            </a:r>
            <a:r>
              <a:rPr lang="zh-CN" altLang="en-US" sz="2400" b="1" dirty="0"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</a:rPr>
              <a:t>− ∞ &lt; </a:t>
            </a:r>
            <a:r>
              <a:rPr lang="en-US" altLang="zh-CN" sz="2400" b="1" i="1" dirty="0"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ea typeface="宋体" panose="02010600030101010101" pitchFamily="2" charset="-122"/>
              </a:rPr>
              <a:t> &lt; ∞}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02058"/>
              </p:ext>
            </p:extLst>
          </p:nvPr>
        </p:nvGraphicFramePr>
        <p:xfrm>
          <a:off x="3727451" y="3093740"/>
          <a:ext cx="3749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57200" progId="Equation.DSMT4">
                  <p:embed/>
                </p:oleObj>
              </mc:Choice>
              <mc:Fallback>
                <p:oleObj name="Equation" r:id="rId2" imgW="1676160" imgH="45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7451" y="3093740"/>
                        <a:ext cx="37496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67311"/>
              </p:ext>
            </p:extLst>
          </p:nvPr>
        </p:nvGraphicFramePr>
        <p:xfrm>
          <a:off x="3697289" y="3931940"/>
          <a:ext cx="37798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457200" progId="Equation.DSMT4">
                  <p:embed/>
                </p:oleObj>
              </mc:Choice>
              <mc:Fallback>
                <p:oleObj name="Equation" r:id="rId4" imgW="168876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7289" y="3931940"/>
                        <a:ext cx="3779837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71140"/>
              </p:ext>
            </p:extLst>
          </p:nvPr>
        </p:nvGraphicFramePr>
        <p:xfrm>
          <a:off x="3703639" y="4922541"/>
          <a:ext cx="3468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444240" progId="Equation.DSMT4">
                  <p:embed/>
                </p:oleObj>
              </mc:Choice>
              <mc:Fallback>
                <p:oleObj name="Equation" r:id="rId6" imgW="1549080" imgH="44424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3639" y="4922541"/>
                        <a:ext cx="3468687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59858"/>
              </p:ext>
            </p:extLst>
          </p:nvPr>
        </p:nvGraphicFramePr>
        <p:xfrm>
          <a:off x="7278689" y="4921921"/>
          <a:ext cx="1165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444240" progId="Equation.DSMT4">
                  <p:embed/>
                </p:oleObj>
              </mc:Choice>
              <mc:Fallback>
                <p:oleObj name="Equation" r:id="rId8" imgW="520560" imgH="44424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78689" y="4921921"/>
                        <a:ext cx="1165225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/>
          <p:nvPr/>
        </p:nvSpPr>
        <p:spPr>
          <a:xfrm>
            <a:off x="407368" y="-40901"/>
            <a:ext cx="8388350" cy="584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边缘分布律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ldLvl="0" animBg="1"/>
      <p:bldP spid="99332" grpId="0" bldLvl="0" animBg="1"/>
      <p:bldP spid="993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AutoShape 3"/>
          <p:cNvSpPr/>
          <p:nvPr/>
        </p:nvSpPr>
        <p:spPr>
          <a:xfrm>
            <a:off x="2641600" y="1556792"/>
            <a:ext cx="6858000" cy="320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823715"/>
              </p:ext>
            </p:extLst>
          </p:nvPr>
        </p:nvGraphicFramePr>
        <p:xfrm>
          <a:off x="4022725" y="2308995"/>
          <a:ext cx="2711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44240" progId="Equation.DSMT4">
                  <p:embed/>
                </p:oleObj>
              </mc:Choice>
              <mc:Fallback>
                <p:oleObj name="Equation" r:id="rId2" imgW="1193760" imgH="44424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2725" y="2308995"/>
                        <a:ext cx="271145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9637"/>
              </p:ext>
            </p:extLst>
          </p:nvPr>
        </p:nvGraphicFramePr>
        <p:xfrm>
          <a:off x="6686154" y="2456832"/>
          <a:ext cx="9728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" imgH="228600" progId="Equation.DSMT4">
                  <p:embed/>
                </p:oleObj>
              </mc:Choice>
              <mc:Fallback>
                <p:oleObj name="Equation" r:id="rId4" imgW="3302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6154" y="2456832"/>
                        <a:ext cx="972838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74679"/>
              </p:ext>
            </p:extLst>
          </p:nvPr>
        </p:nvGraphicFramePr>
        <p:xfrm>
          <a:off x="3976689" y="3747270"/>
          <a:ext cx="25669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431640" progId="Equation.DSMT4">
                  <p:embed/>
                </p:oleObj>
              </mc:Choice>
              <mc:Fallback>
                <p:oleObj name="Equation" r:id="rId6" imgW="1180800" imgH="43164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6689" y="3747270"/>
                        <a:ext cx="2566987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696"/>
              </p:ext>
            </p:extLst>
          </p:nvPr>
        </p:nvGraphicFramePr>
        <p:xfrm>
          <a:off x="6515139" y="3933056"/>
          <a:ext cx="970726" cy="56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241200" progId="Equation.DSMT4">
                  <p:embed/>
                </p:oleObj>
              </mc:Choice>
              <mc:Fallback>
                <p:oleObj name="Equation" r:id="rId8" imgW="355320" imgH="241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5139" y="3933056"/>
                        <a:ext cx="970726" cy="56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Rectangle 13"/>
          <p:cNvSpPr/>
          <p:nvPr/>
        </p:nvSpPr>
        <p:spPr>
          <a:xfrm>
            <a:off x="2971800" y="1834606"/>
            <a:ext cx="6364560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关于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边缘分布律</a:t>
            </a:r>
          </a:p>
        </p:txBody>
      </p:sp>
      <p:sp>
        <p:nvSpPr>
          <p:cNvPr id="102414" name="Rectangle 14"/>
          <p:cNvSpPr/>
          <p:nvPr/>
        </p:nvSpPr>
        <p:spPr>
          <a:xfrm>
            <a:off x="2895600" y="3358606"/>
            <a:ext cx="5936704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关于  </a:t>
            </a:r>
            <a:r>
              <a:rPr lang="en-US" altLang="zh-CN" sz="24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边缘分布律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EE7E75-BC24-6DA4-2E74-4EB216EBEF1F}"/>
              </a:ext>
            </a:extLst>
          </p:cNvPr>
          <p:cNvSpPr/>
          <p:nvPr/>
        </p:nvSpPr>
        <p:spPr>
          <a:xfrm>
            <a:off x="335360" y="-24634"/>
            <a:ext cx="47799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什么是边缘分布律？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2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ldLvl="0" animBg="1"/>
      <p:bldP spid="102413" grpId="0" animBg="1"/>
      <p:bldP spid="1024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RkYTI3M2FjY2NjMmM3Yjk0YTA2ZTk3Y2U0ZDkwNz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9859</TotalTime>
  <Words>1277</Words>
  <Application>Microsoft Office PowerPoint</Application>
  <PresentationFormat>宽屏</PresentationFormat>
  <Paragraphs>256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黑体</vt:lpstr>
      <vt:lpstr>宋体</vt:lpstr>
      <vt:lpstr>Arial</vt:lpstr>
      <vt:lpstr>Bookman Old Style</vt:lpstr>
      <vt:lpstr>Calibri</vt:lpstr>
      <vt:lpstr>Calibri Light</vt:lpstr>
      <vt:lpstr>Cambria Math</vt:lpstr>
      <vt:lpstr>Times New Roman</vt:lpstr>
      <vt:lpstr>自定义设计方案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guiqm</dc:creator>
  <cp:lastModifiedBy>淑妹 郭</cp:lastModifiedBy>
  <cp:revision>200</cp:revision>
  <dcterms:created xsi:type="dcterms:W3CDTF">2003-08-06T03:21:08Z</dcterms:created>
  <dcterms:modified xsi:type="dcterms:W3CDTF">2024-10-06T11:01:48Z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57E7180136674A02ACDC146B9FBF6E56</vt:lpwstr>
  </property>
  <property fmtid="{D5CDD505-2E9C-101B-9397-08002B2CF9AE}" pid="3" name="KSOProductBuildVer">
    <vt:lpwstr>2052-11.1.0.11744</vt:lpwstr>
  </property>
</Properties>
</file>