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81" r:id="rId2"/>
    <p:sldMasterId id="2147483697" r:id="rId3"/>
  </p:sldMasterIdLst>
  <p:notesMasterIdLst>
    <p:notesMasterId r:id="rId27"/>
  </p:notesMasterIdLst>
  <p:sldIdLst>
    <p:sldId id="356" r:id="rId4"/>
    <p:sldId id="355" r:id="rId5"/>
    <p:sldId id="583" r:id="rId6"/>
    <p:sldId id="416" r:id="rId7"/>
    <p:sldId id="359" r:id="rId8"/>
    <p:sldId id="428" r:id="rId9"/>
    <p:sldId id="374" r:id="rId10"/>
    <p:sldId id="373" r:id="rId11"/>
    <p:sldId id="509" r:id="rId12"/>
    <p:sldId id="418" r:id="rId13"/>
    <p:sldId id="580" r:id="rId14"/>
    <p:sldId id="510" r:id="rId15"/>
    <p:sldId id="579" r:id="rId16"/>
    <p:sldId id="419" r:id="rId17"/>
    <p:sldId id="381" r:id="rId18"/>
    <p:sldId id="365" r:id="rId19"/>
    <p:sldId id="371" r:id="rId20"/>
    <p:sldId id="323" r:id="rId21"/>
    <p:sldId id="324" r:id="rId22"/>
    <p:sldId id="422" r:id="rId23"/>
    <p:sldId id="417" r:id="rId24"/>
    <p:sldId id="427" r:id="rId25"/>
    <p:sldId id="581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ng Yang" initials="FY" lastIdx="1" clrIdx="0">
    <p:extLst>
      <p:ext uri="{19B8F6BF-5375-455C-9EA6-DF929625EA0E}">
        <p15:presenceInfo xmlns:p15="http://schemas.microsoft.com/office/powerpoint/2012/main" userId="194c40763ac82ec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CED4"/>
    <a:srgbClr val="2015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297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D6E395-7526-430B-AB14-A715727F7067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F4645772-D978-4F76-8DFF-61F75BBB0BFE}">
      <dgm:prSet phldrT="[文本]" custT="1"/>
      <dgm:spPr/>
      <dgm:t>
        <a:bodyPr/>
        <a:lstStyle/>
        <a:p>
          <a:r>
            <a: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随机事件</a:t>
          </a:r>
        </a:p>
      </dgm:t>
    </dgm:pt>
    <dgm:pt modelId="{010105C2-8400-4113-A4DF-438369EF2C4D}" type="parTrans" cxnId="{5E034255-272E-45CA-B574-B12872A88EF3}">
      <dgm:prSet/>
      <dgm:spPr/>
      <dgm:t>
        <a:bodyPr/>
        <a:lstStyle/>
        <a:p>
          <a:endParaRPr lang="zh-CN" altLang="en-US" sz="2400" b="1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0FF0619D-4165-4B62-9E1D-BB9F4B2C230D}" type="sibTrans" cxnId="{5E034255-272E-45CA-B574-B12872A88EF3}">
      <dgm:prSet custT="1"/>
      <dgm:spPr/>
      <dgm:t>
        <a:bodyPr/>
        <a:lstStyle/>
        <a:p>
          <a:endParaRPr lang="zh-CN" altLang="en-US" sz="2400" b="1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39E74818-9C3F-40A0-8B9C-4CED94C15E38}">
      <dgm:prSet phldrT="[文本]" custT="1"/>
      <dgm:spPr/>
      <dgm:t>
        <a:bodyPr/>
        <a:lstStyle/>
        <a:p>
          <a:r>
            <a: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随机变量</a:t>
          </a:r>
        </a:p>
      </dgm:t>
    </dgm:pt>
    <dgm:pt modelId="{76F07D91-FC61-433F-891D-05AC2914BE0A}" type="parTrans" cxnId="{BC9E66BF-DD64-4555-B32B-71BD2803D0E5}">
      <dgm:prSet/>
      <dgm:spPr/>
      <dgm:t>
        <a:bodyPr/>
        <a:lstStyle/>
        <a:p>
          <a:endParaRPr lang="zh-CN" altLang="en-US" sz="2400" b="1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F8FF60BB-046C-4083-B9C5-3B10458B36AE}" type="sibTrans" cxnId="{BC9E66BF-DD64-4555-B32B-71BD2803D0E5}">
      <dgm:prSet custT="1"/>
      <dgm:spPr/>
      <dgm:t>
        <a:bodyPr/>
        <a:lstStyle/>
        <a:p>
          <a:endParaRPr lang="zh-CN" altLang="en-US" sz="2400" b="1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E73843C5-96B4-4B81-9F5C-7D91B2DACD99}">
      <dgm:prSet phldrT="[文本]" custT="1"/>
      <dgm:spPr/>
      <dgm:t>
        <a:bodyPr/>
        <a:lstStyle/>
        <a:p>
          <a:r>
            <a: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 二维随机变量</a:t>
          </a:r>
        </a:p>
      </dgm:t>
    </dgm:pt>
    <dgm:pt modelId="{45F5B7DC-18BB-46C6-8F43-B2D3B9989B36}" type="parTrans" cxnId="{5A382FBB-9968-4FE1-95E7-D22A645E4B16}">
      <dgm:prSet/>
      <dgm:spPr/>
      <dgm:t>
        <a:bodyPr/>
        <a:lstStyle/>
        <a:p>
          <a:endParaRPr lang="zh-CN" altLang="en-US" sz="2400" b="1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13FC9243-547A-4FDB-910C-FFCADFFB6EFE}" type="sibTrans" cxnId="{5A382FBB-9968-4FE1-95E7-D22A645E4B16}">
      <dgm:prSet custT="1"/>
      <dgm:spPr/>
      <dgm:t>
        <a:bodyPr/>
        <a:lstStyle/>
        <a:p>
          <a:endParaRPr lang="zh-CN" altLang="en-US" sz="2400" b="1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7B637BAC-78DE-472D-9F68-AD129367E18F}">
      <dgm:prSet phldrT="[文本]" custT="1"/>
      <dgm:spPr/>
      <dgm:t>
        <a:bodyPr/>
        <a:lstStyle/>
        <a:p>
          <a:r>
            <a:rPr lang="en-US" altLang="zh-CN" sz="2400" b="1" i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n</a:t>
          </a:r>
          <a:r>
            <a: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维随机变量</a:t>
          </a:r>
        </a:p>
      </dgm:t>
    </dgm:pt>
    <dgm:pt modelId="{1C1B1ED0-6EA8-4A7C-9FD6-A22CA3DB3942}" type="parTrans" cxnId="{1D88D7AB-DA35-45CC-A052-938C975D40B0}">
      <dgm:prSet/>
      <dgm:spPr/>
      <dgm:t>
        <a:bodyPr/>
        <a:lstStyle/>
        <a:p>
          <a:endParaRPr lang="zh-CN" altLang="en-US" sz="2400" b="1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3CB935A9-C71A-4818-9289-C4A4877193AA}" type="sibTrans" cxnId="{1D88D7AB-DA35-45CC-A052-938C975D40B0}">
      <dgm:prSet/>
      <dgm:spPr/>
      <dgm:t>
        <a:bodyPr/>
        <a:lstStyle/>
        <a:p>
          <a:endParaRPr lang="zh-CN" altLang="en-US" sz="2400" b="1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C683E476-93EA-4560-80EB-66D91FB22B37}" type="pres">
      <dgm:prSet presAssocID="{F8D6E395-7526-430B-AB14-A715727F7067}" presName="Name0" presStyleCnt="0">
        <dgm:presLayoutVars>
          <dgm:dir/>
          <dgm:resizeHandles val="exact"/>
        </dgm:presLayoutVars>
      </dgm:prSet>
      <dgm:spPr/>
    </dgm:pt>
    <dgm:pt modelId="{E9A0A678-1B6B-45DA-BE56-EB4F02B32642}" type="pres">
      <dgm:prSet presAssocID="{F4645772-D978-4F76-8DFF-61F75BBB0BFE}" presName="node" presStyleLbl="node1" presStyleIdx="0" presStyleCnt="4">
        <dgm:presLayoutVars>
          <dgm:bulletEnabled val="1"/>
        </dgm:presLayoutVars>
      </dgm:prSet>
      <dgm:spPr/>
    </dgm:pt>
    <dgm:pt modelId="{2E1A4AB8-67CD-4C9C-8985-9E43E10193B7}" type="pres">
      <dgm:prSet presAssocID="{0FF0619D-4165-4B62-9E1D-BB9F4B2C230D}" presName="sibTrans" presStyleLbl="sibTrans2D1" presStyleIdx="0" presStyleCnt="3"/>
      <dgm:spPr/>
    </dgm:pt>
    <dgm:pt modelId="{8A02922F-5CB5-4156-BE8A-6628079931B7}" type="pres">
      <dgm:prSet presAssocID="{0FF0619D-4165-4B62-9E1D-BB9F4B2C230D}" presName="connectorText" presStyleLbl="sibTrans2D1" presStyleIdx="0" presStyleCnt="3"/>
      <dgm:spPr/>
    </dgm:pt>
    <dgm:pt modelId="{A45580FD-5189-4F0C-9011-BF1F33F954D9}" type="pres">
      <dgm:prSet presAssocID="{39E74818-9C3F-40A0-8B9C-4CED94C15E38}" presName="node" presStyleLbl="node1" presStyleIdx="1" presStyleCnt="4">
        <dgm:presLayoutVars>
          <dgm:bulletEnabled val="1"/>
        </dgm:presLayoutVars>
      </dgm:prSet>
      <dgm:spPr/>
    </dgm:pt>
    <dgm:pt modelId="{105C5288-4FB8-4609-A1A9-78A2D7AF91B3}" type="pres">
      <dgm:prSet presAssocID="{F8FF60BB-046C-4083-B9C5-3B10458B36AE}" presName="sibTrans" presStyleLbl="sibTrans2D1" presStyleIdx="1" presStyleCnt="3"/>
      <dgm:spPr/>
    </dgm:pt>
    <dgm:pt modelId="{AC4A4A74-7BF9-485F-82B1-CE6906316986}" type="pres">
      <dgm:prSet presAssocID="{F8FF60BB-046C-4083-B9C5-3B10458B36AE}" presName="connectorText" presStyleLbl="sibTrans2D1" presStyleIdx="1" presStyleCnt="3"/>
      <dgm:spPr/>
    </dgm:pt>
    <dgm:pt modelId="{D09AAED8-D46F-4B9F-A0AF-5851AD45496F}" type="pres">
      <dgm:prSet presAssocID="{E73843C5-96B4-4B81-9F5C-7D91B2DACD99}" presName="node" presStyleLbl="node1" presStyleIdx="2" presStyleCnt="4">
        <dgm:presLayoutVars>
          <dgm:bulletEnabled val="1"/>
        </dgm:presLayoutVars>
      </dgm:prSet>
      <dgm:spPr/>
    </dgm:pt>
    <dgm:pt modelId="{54484101-17A1-403A-B624-1A3C3CBB5CBB}" type="pres">
      <dgm:prSet presAssocID="{13FC9243-547A-4FDB-910C-FFCADFFB6EFE}" presName="sibTrans" presStyleLbl="sibTrans2D1" presStyleIdx="2" presStyleCnt="3"/>
      <dgm:spPr/>
    </dgm:pt>
    <dgm:pt modelId="{4C5C3AD9-A485-4416-8203-6D0F631E0928}" type="pres">
      <dgm:prSet presAssocID="{13FC9243-547A-4FDB-910C-FFCADFFB6EFE}" presName="connectorText" presStyleLbl="sibTrans2D1" presStyleIdx="2" presStyleCnt="3"/>
      <dgm:spPr/>
    </dgm:pt>
    <dgm:pt modelId="{2E9820CF-23BF-49A5-B5F2-28DFC1B9883A}" type="pres">
      <dgm:prSet presAssocID="{7B637BAC-78DE-472D-9F68-AD129367E18F}" presName="node" presStyleLbl="node1" presStyleIdx="3" presStyleCnt="4">
        <dgm:presLayoutVars>
          <dgm:bulletEnabled val="1"/>
        </dgm:presLayoutVars>
      </dgm:prSet>
      <dgm:spPr/>
    </dgm:pt>
  </dgm:ptLst>
  <dgm:cxnLst>
    <dgm:cxn modelId="{0B753B1A-9AE0-42B9-8082-ACF54CFC7DA1}" type="presOf" srcId="{0FF0619D-4165-4B62-9E1D-BB9F4B2C230D}" destId="{2E1A4AB8-67CD-4C9C-8985-9E43E10193B7}" srcOrd="0" destOrd="0" presId="urn:microsoft.com/office/officeart/2005/8/layout/process1"/>
    <dgm:cxn modelId="{B5799E22-E4B3-4181-9FFD-CBFD8682B98D}" type="presOf" srcId="{F8FF60BB-046C-4083-B9C5-3B10458B36AE}" destId="{AC4A4A74-7BF9-485F-82B1-CE6906316986}" srcOrd="1" destOrd="0" presId="urn:microsoft.com/office/officeart/2005/8/layout/process1"/>
    <dgm:cxn modelId="{FBA8CC24-DBAE-466C-9BFA-EC73560F09C2}" type="presOf" srcId="{0FF0619D-4165-4B62-9E1D-BB9F4B2C230D}" destId="{8A02922F-5CB5-4156-BE8A-6628079931B7}" srcOrd="1" destOrd="0" presId="urn:microsoft.com/office/officeart/2005/8/layout/process1"/>
    <dgm:cxn modelId="{7795453E-2396-419A-BF8E-2D767116EFAB}" type="presOf" srcId="{13FC9243-547A-4FDB-910C-FFCADFFB6EFE}" destId="{4C5C3AD9-A485-4416-8203-6D0F631E0928}" srcOrd="1" destOrd="0" presId="urn:microsoft.com/office/officeart/2005/8/layout/process1"/>
    <dgm:cxn modelId="{B2A43272-67F2-4FBB-8C12-44C86FB4D2E0}" type="presOf" srcId="{F4645772-D978-4F76-8DFF-61F75BBB0BFE}" destId="{E9A0A678-1B6B-45DA-BE56-EB4F02B32642}" srcOrd="0" destOrd="0" presId="urn:microsoft.com/office/officeart/2005/8/layout/process1"/>
    <dgm:cxn modelId="{5E034255-272E-45CA-B574-B12872A88EF3}" srcId="{F8D6E395-7526-430B-AB14-A715727F7067}" destId="{F4645772-D978-4F76-8DFF-61F75BBB0BFE}" srcOrd="0" destOrd="0" parTransId="{010105C2-8400-4113-A4DF-438369EF2C4D}" sibTransId="{0FF0619D-4165-4B62-9E1D-BB9F4B2C230D}"/>
    <dgm:cxn modelId="{FAD4DF56-8FF8-478A-ADF7-947BD4C20F73}" type="presOf" srcId="{E73843C5-96B4-4B81-9F5C-7D91B2DACD99}" destId="{D09AAED8-D46F-4B9F-A0AF-5851AD45496F}" srcOrd="0" destOrd="0" presId="urn:microsoft.com/office/officeart/2005/8/layout/process1"/>
    <dgm:cxn modelId="{2347FA84-E361-428F-9D76-00CB12833A72}" type="presOf" srcId="{F8FF60BB-046C-4083-B9C5-3B10458B36AE}" destId="{105C5288-4FB8-4609-A1A9-78A2D7AF91B3}" srcOrd="0" destOrd="0" presId="urn:microsoft.com/office/officeart/2005/8/layout/process1"/>
    <dgm:cxn modelId="{B1FDEB90-B2A5-4E83-BE2C-04F2E54D3A5A}" type="presOf" srcId="{13FC9243-547A-4FDB-910C-FFCADFFB6EFE}" destId="{54484101-17A1-403A-B624-1A3C3CBB5CBB}" srcOrd="0" destOrd="0" presId="urn:microsoft.com/office/officeart/2005/8/layout/process1"/>
    <dgm:cxn modelId="{1D88D7AB-DA35-45CC-A052-938C975D40B0}" srcId="{F8D6E395-7526-430B-AB14-A715727F7067}" destId="{7B637BAC-78DE-472D-9F68-AD129367E18F}" srcOrd="3" destOrd="0" parTransId="{1C1B1ED0-6EA8-4A7C-9FD6-A22CA3DB3942}" sibTransId="{3CB935A9-C71A-4818-9289-C4A4877193AA}"/>
    <dgm:cxn modelId="{ECC1EAB1-3464-4AE2-A3AF-780DD69091C5}" type="presOf" srcId="{39E74818-9C3F-40A0-8B9C-4CED94C15E38}" destId="{A45580FD-5189-4F0C-9011-BF1F33F954D9}" srcOrd="0" destOrd="0" presId="urn:microsoft.com/office/officeart/2005/8/layout/process1"/>
    <dgm:cxn modelId="{5A382FBB-9968-4FE1-95E7-D22A645E4B16}" srcId="{F8D6E395-7526-430B-AB14-A715727F7067}" destId="{E73843C5-96B4-4B81-9F5C-7D91B2DACD99}" srcOrd="2" destOrd="0" parTransId="{45F5B7DC-18BB-46C6-8F43-B2D3B9989B36}" sibTransId="{13FC9243-547A-4FDB-910C-FFCADFFB6EFE}"/>
    <dgm:cxn modelId="{BC9E66BF-DD64-4555-B32B-71BD2803D0E5}" srcId="{F8D6E395-7526-430B-AB14-A715727F7067}" destId="{39E74818-9C3F-40A0-8B9C-4CED94C15E38}" srcOrd="1" destOrd="0" parTransId="{76F07D91-FC61-433F-891D-05AC2914BE0A}" sibTransId="{F8FF60BB-046C-4083-B9C5-3B10458B36AE}"/>
    <dgm:cxn modelId="{5973B9D4-1DF7-4F27-9954-19B5D9DC06CD}" type="presOf" srcId="{F8D6E395-7526-430B-AB14-A715727F7067}" destId="{C683E476-93EA-4560-80EB-66D91FB22B37}" srcOrd="0" destOrd="0" presId="urn:microsoft.com/office/officeart/2005/8/layout/process1"/>
    <dgm:cxn modelId="{4FD577DA-D4D5-49EB-949C-BFA7F1CBA8FF}" type="presOf" srcId="{7B637BAC-78DE-472D-9F68-AD129367E18F}" destId="{2E9820CF-23BF-49A5-B5F2-28DFC1B9883A}" srcOrd="0" destOrd="0" presId="urn:microsoft.com/office/officeart/2005/8/layout/process1"/>
    <dgm:cxn modelId="{D1998CAD-467E-42D2-A9F3-FF03AC69BE67}" type="presParOf" srcId="{C683E476-93EA-4560-80EB-66D91FB22B37}" destId="{E9A0A678-1B6B-45DA-BE56-EB4F02B32642}" srcOrd="0" destOrd="0" presId="urn:microsoft.com/office/officeart/2005/8/layout/process1"/>
    <dgm:cxn modelId="{E0CA4DCB-C215-4BA1-80D8-77C6DC097189}" type="presParOf" srcId="{C683E476-93EA-4560-80EB-66D91FB22B37}" destId="{2E1A4AB8-67CD-4C9C-8985-9E43E10193B7}" srcOrd="1" destOrd="0" presId="urn:microsoft.com/office/officeart/2005/8/layout/process1"/>
    <dgm:cxn modelId="{6854CF91-5970-49BC-948B-496BF24C4F9F}" type="presParOf" srcId="{2E1A4AB8-67CD-4C9C-8985-9E43E10193B7}" destId="{8A02922F-5CB5-4156-BE8A-6628079931B7}" srcOrd="0" destOrd="0" presId="urn:microsoft.com/office/officeart/2005/8/layout/process1"/>
    <dgm:cxn modelId="{B0C04ABE-A504-47D8-B63E-A23A769EED59}" type="presParOf" srcId="{C683E476-93EA-4560-80EB-66D91FB22B37}" destId="{A45580FD-5189-4F0C-9011-BF1F33F954D9}" srcOrd="2" destOrd="0" presId="urn:microsoft.com/office/officeart/2005/8/layout/process1"/>
    <dgm:cxn modelId="{E5574EA1-E9C0-4E67-8804-1BC03F91A328}" type="presParOf" srcId="{C683E476-93EA-4560-80EB-66D91FB22B37}" destId="{105C5288-4FB8-4609-A1A9-78A2D7AF91B3}" srcOrd="3" destOrd="0" presId="urn:microsoft.com/office/officeart/2005/8/layout/process1"/>
    <dgm:cxn modelId="{10AFC02F-3222-4CDA-9D00-2056D5158713}" type="presParOf" srcId="{105C5288-4FB8-4609-A1A9-78A2D7AF91B3}" destId="{AC4A4A74-7BF9-485F-82B1-CE6906316986}" srcOrd="0" destOrd="0" presId="urn:microsoft.com/office/officeart/2005/8/layout/process1"/>
    <dgm:cxn modelId="{C0A3C06E-300B-47F3-9A42-D44718A92F0B}" type="presParOf" srcId="{C683E476-93EA-4560-80EB-66D91FB22B37}" destId="{D09AAED8-D46F-4B9F-A0AF-5851AD45496F}" srcOrd="4" destOrd="0" presId="urn:microsoft.com/office/officeart/2005/8/layout/process1"/>
    <dgm:cxn modelId="{541134C4-FBB0-426B-AED6-77EFF234DF90}" type="presParOf" srcId="{C683E476-93EA-4560-80EB-66D91FB22B37}" destId="{54484101-17A1-403A-B624-1A3C3CBB5CBB}" srcOrd="5" destOrd="0" presId="urn:microsoft.com/office/officeart/2005/8/layout/process1"/>
    <dgm:cxn modelId="{0E0147E8-D97C-4ABE-BE48-6239102CCB6C}" type="presParOf" srcId="{54484101-17A1-403A-B624-1A3C3CBB5CBB}" destId="{4C5C3AD9-A485-4416-8203-6D0F631E0928}" srcOrd="0" destOrd="0" presId="urn:microsoft.com/office/officeart/2005/8/layout/process1"/>
    <dgm:cxn modelId="{1CBB0DD3-5BE9-4446-ABC9-455AF36991E9}" type="presParOf" srcId="{C683E476-93EA-4560-80EB-66D91FB22B37}" destId="{2E9820CF-23BF-49A5-B5F2-28DFC1B9883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0A678-1B6B-45DA-BE56-EB4F02B32642}">
      <dsp:nvSpPr>
        <dsp:cNvPr id="0" name=""/>
        <dsp:cNvSpPr/>
      </dsp:nvSpPr>
      <dsp:spPr>
        <a:xfrm>
          <a:off x="4547" y="2112917"/>
          <a:ext cx="1988054" cy="11928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随机事件</a:t>
          </a:r>
        </a:p>
      </dsp:txBody>
      <dsp:txXfrm>
        <a:off x="39484" y="2147854"/>
        <a:ext cx="1918180" cy="1122958"/>
      </dsp:txXfrm>
    </dsp:sp>
    <dsp:sp modelId="{2E1A4AB8-67CD-4C9C-8985-9E43E10193B7}">
      <dsp:nvSpPr>
        <dsp:cNvPr id="0" name=""/>
        <dsp:cNvSpPr/>
      </dsp:nvSpPr>
      <dsp:spPr>
        <a:xfrm>
          <a:off x="2191407" y="2462814"/>
          <a:ext cx="421467" cy="4930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b="1" kern="120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sp:txBody>
      <dsp:txXfrm>
        <a:off x="2191407" y="2561421"/>
        <a:ext cx="295027" cy="295823"/>
      </dsp:txXfrm>
    </dsp:sp>
    <dsp:sp modelId="{A45580FD-5189-4F0C-9011-BF1F33F954D9}">
      <dsp:nvSpPr>
        <dsp:cNvPr id="0" name=""/>
        <dsp:cNvSpPr/>
      </dsp:nvSpPr>
      <dsp:spPr>
        <a:xfrm>
          <a:off x="2787824" y="2112917"/>
          <a:ext cx="1988054" cy="11928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随机变量</a:t>
          </a:r>
        </a:p>
      </dsp:txBody>
      <dsp:txXfrm>
        <a:off x="2822761" y="2147854"/>
        <a:ext cx="1918180" cy="1122958"/>
      </dsp:txXfrm>
    </dsp:sp>
    <dsp:sp modelId="{105C5288-4FB8-4609-A1A9-78A2D7AF91B3}">
      <dsp:nvSpPr>
        <dsp:cNvPr id="0" name=""/>
        <dsp:cNvSpPr/>
      </dsp:nvSpPr>
      <dsp:spPr>
        <a:xfrm>
          <a:off x="4974684" y="2462814"/>
          <a:ext cx="421467" cy="4930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b="1" kern="120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sp:txBody>
      <dsp:txXfrm>
        <a:off x="4974684" y="2561421"/>
        <a:ext cx="295027" cy="295823"/>
      </dsp:txXfrm>
    </dsp:sp>
    <dsp:sp modelId="{D09AAED8-D46F-4B9F-A0AF-5851AD45496F}">
      <dsp:nvSpPr>
        <dsp:cNvPr id="0" name=""/>
        <dsp:cNvSpPr/>
      </dsp:nvSpPr>
      <dsp:spPr>
        <a:xfrm>
          <a:off x="5571100" y="2112917"/>
          <a:ext cx="1988054" cy="11928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 二维随机变量</a:t>
          </a:r>
        </a:p>
      </dsp:txBody>
      <dsp:txXfrm>
        <a:off x="5606037" y="2147854"/>
        <a:ext cx="1918180" cy="1122958"/>
      </dsp:txXfrm>
    </dsp:sp>
    <dsp:sp modelId="{54484101-17A1-403A-B624-1A3C3CBB5CBB}">
      <dsp:nvSpPr>
        <dsp:cNvPr id="0" name=""/>
        <dsp:cNvSpPr/>
      </dsp:nvSpPr>
      <dsp:spPr>
        <a:xfrm>
          <a:off x="7757961" y="2462814"/>
          <a:ext cx="421467" cy="4930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b="1" kern="120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sp:txBody>
      <dsp:txXfrm>
        <a:off x="7757961" y="2561421"/>
        <a:ext cx="295027" cy="295823"/>
      </dsp:txXfrm>
    </dsp:sp>
    <dsp:sp modelId="{2E9820CF-23BF-49A5-B5F2-28DFC1B9883A}">
      <dsp:nvSpPr>
        <dsp:cNvPr id="0" name=""/>
        <dsp:cNvSpPr/>
      </dsp:nvSpPr>
      <dsp:spPr>
        <a:xfrm>
          <a:off x="8354377" y="2112917"/>
          <a:ext cx="1988054" cy="11928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i="1" kern="1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n</a:t>
          </a:r>
          <a:r>
            <a:rPr lang="zh-CN" altLang="en-US" sz="2400" b="1" kern="1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维随机变量</a:t>
          </a:r>
        </a:p>
      </dsp:txBody>
      <dsp:txXfrm>
        <a:off x="8389314" y="2147854"/>
        <a:ext cx="1918180" cy="1122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00118-5EE7-4615-9F77-F5AD6CF6DAD2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44ED9-FA9E-4057-AE89-03ADE3D32B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67BF2FF-AB26-42B1-B18B-19F5B70C603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67BF2FF-AB26-42B1-B18B-19F5B70C603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44ED9-FA9E-4057-AE89-03ADE3D32BF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938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9BEA62D4-42B5-20B1-00E0-32D99D02B7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defTabSz="963613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defTabSz="963613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defTabSz="963613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 defTabSz="963613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eaLnBrk="1" hangingPunct="1"/>
            <a:fld id="{667D1309-CD41-4F3F-BCF0-E7522BC124C1}" type="slidenum">
              <a:rPr lang="ko-KR" altLang="en-US" sz="1300" b="0">
                <a:latin typeface="Arial" panose="020B0604020202020204" pitchFamily="34" charset="0"/>
                <a:ea typeface="굴림" panose="020B0600000101010101" pitchFamily="34" charset="-127"/>
              </a:rPr>
              <a:pPr eaLnBrk="1" hangingPunct="1"/>
              <a:t>9</a:t>
            </a:fld>
            <a:endParaRPr lang="en-US" altLang="ko-KR" sz="1300" b="0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4A6805E2-73DE-CC5C-50D4-53985EB10E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D23FDF25-2CFA-0C32-85E4-EEED76D63E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      </a:t>
            </a:r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301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27B1DCAB-9078-F64C-53C9-D58A5F154D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defTabSz="963613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defTabSz="963613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defTabSz="963613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 defTabSz="963613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marL="0" marR="0" lvl="0" indent="0" algn="r" defTabSz="963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F947B20-ACD8-49F2-964D-A863E247FE21}" type="slidenum">
              <a:rPr kumimoji="0" lang="ko-KR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pPr marL="0" marR="0" lvl="0" indent="0" algn="r" defTabSz="963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89B82563-DF78-69F7-AB8C-DAD4EEE169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DB48CDFB-C0CB-5C4C-D310-842D305A0E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      </a:t>
            </a:r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385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44ED9-FA9E-4057-AE89-03ADE3D32BF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083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26" Type="http://schemas.openxmlformats.org/officeDocument/2006/relationships/oleObject" Target="../embeddings/oleObject4.bin"/><Relationship Id="rId3" Type="http://schemas.microsoft.com/office/2007/relationships/hdphoto" Target="../media/hdphoto1.wdp"/><Relationship Id="rId21" Type="http://schemas.openxmlformats.org/officeDocument/2006/relationships/oleObject" Target="../embeddings/oleObject3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29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wmf"/><Relationship Id="rId11" Type="http://schemas.openxmlformats.org/officeDocument/2006/relationships/image" Target="../media/image5.emf"/><Relationship Id="rId24" Type="http://schemas.openxmlformats.org/officeDocument/2006/relationships/image" Target="../media/image18.png"/><Relationship Id="rId5" Type="http://schemas.openxmlformats.org/officeDocument/2006/relationships/oleObject" Target="../embeddings/oleObject1.bin"/><Relationship Id="rId15" Type="http://schemas.microsoft.com/office/2007/relationships/hdphoto" Target="../media/hdphoto2.wdp"/><Relationship Id="rId23" Type="http://schemas.openxmlformats.org/officeDocument/2006/relationships/image" Target="../media/image17.png"/><Relationship Id="rId28" Type="http://schemas.openxmlformats.org/officeDocument/2006/relationships/image" Target="../media/image10.png"/><Relationship Id="rId10" Type="http://schemas.openxmlformats.org/officeDocument/2006/relationships/image" Target="../media/image4.emf"/><Relationship Id="rId19" Type="http://schemas.openxmlformats.org/officeDocument/2006/relationships/image" Target="../media/image7.emf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6.png"/><Relationship Id="rId22" Type="http://schemas.openxmlformats.org/officeDocument/2006/relationships/image" Target="../media/image8.wmf"/><Relationship Id="rId27" Type="http://schemas.openxmlformats.org/officeDocument/2006/relationships/image" Target="../media/image9.wmf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26" Type="http://schemas.openxmlformats.org/officeDocument/2006/relationships/oleObject" Target="../embeddings/oleObject4.bin"/><Relationship Id="rId3" Type="http://schemas.microsoft.com/office/2007/relationships/hdphoto" Target="../media/hdphoto1.wdp"/><Relationship Id="rId21" Type="http://schemas.openxmlformats.org/officeDocument/2006/relationships/oleObject" Target="../embeddings/oleObject3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wmf"/><Relationship Id="rId11" Type="http://schemas.openxmlformats.org/officeDocument/2006/relationships/image" Target="../media/image5.emf"/><Relationship Id="rId24" Type="http://schemas.openxmlformats.org/officeDocument/2006/relationships/image" Target="../media/image18.png"/><Relationship Id="rId5" Type="http://schemas.openxmlformats.org/officeDocument/2006/relationships/oleObject" Target="../embeddings/oleObject1.bin"/><Relationship Id="rId15" Type="http://schemas.microsoft.com/office/2007/relationships/hdphoto" Target="../media/hdphoto2.wdp"/><Relationship Id="rId23" Type="http://schemas.openxmlformats.org/officeDocument/2006/relationships/image" Target="../media/image17.png"/><Relationship Id="rId28" Type="http://schemas.openxmlformats.org/officeDocument/2006/relationships/image" Target="../media/image10.png"/><Relationship Id="rId10" Type="http://schemas.openxmlformats.org/officeDocument/2006/relationships/image" Target="../media/image4.emf"/><Relationship Id="rId19" Type="http://schemas.openxmlformats.org/officeDocument/2006/relationships/image" Target="../media/image7.emf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6.png"/><Relationship Id="rId22" Type="http://schemas.openxmlformats.org/officeDocument/2006/relationships/image" Target="../media/image8.wmf"/><Relationship Id="rId27" Type="http://schemas.openxmlformats.org/officeDocument/2006/relationships/image" Target="../media/image9.wmf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26" Type="http://schemas.openxmlformats.org/officeDocument/2006/relationships/oleObject" Target="../embeddings/oleObject4.bin"/><Relationship Id="rId3" Type="http://schemas.microsoft.com/office/2007/relationships/hdphoto" Target="../media/hdphoto1.wdp"/><Relationship Id="rId21" Type="http://schemas.openxmlformats.org/officeDocument/2006/relationships/oleObject" Target="../embeddings/oleObject3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wmf"/><Relationship Id="rId11" Type="http://schemas.openxmlformats.org/officeDocument/2006/relationships/image" Target="../media/image5.emf"/><Relationship Id="rId24" Type="http://schemas.openxmlformats.org/officeDocument/2006/relationships/image" Target="../media/image18.png"/><Relationship Id="rId5" Type="http://schemas.openxmlformats.org/officeDocument/2006/relationships/oleObject" Target="../embeddings/oleObject1.bin"/><Relationship Id="rId15" Type="http://schemas.microsoft.com/office/2007/relationships/hdphoto" Target="../media/hdphoto2.wdp"/><Relationship Id="rId23" Type="http://schemas.openxmlformats.org/officeDocument/2006/relationships/image" Target="../media/image17.png"/><Relationship Id="rId28" Type="http://schemas.openxmlformats.org/officeDocument/2006/relationships/image" Target="../media/image16.png"/><Relationship Id="rId10" Type="http://schemas.openxmlformats.org/officeDocument/2006/relationships/image" Target="../media/image4.emf"/><Relationship Id="rId19" Type="http://schemas.openxmlformats.org/officeDocument/2006/relationships/image" Target="../media/image7.emf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6.png"/><Relationship Id="rId22" Type="http://schemas.openxmlformats.org/officeDocument/2006/relationships/image" Target="../media/image8.wmf"/><Relationship Id="rId27" Type="http://schemas.openxmlformats.org/officeDocument/2006/relationships/image" Target="../media/image9.wmf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26" Type="http://schemas.openxmlformats.org/officeDocument/2006/relationships/oleObject" Target="../embeddings/oleObject8.bin"/><Relationship Id="rId3" Type="http://schemas.microsoft.com/office/2007/relationships/hdphoto" Target="../media/hdphoto1.wdp"/><Relationship Id="rId21" Type="http://schemas.openxmlformats.org/officeDocument/2006/relationships/oleObject" Target="../embeddings/oleObject7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wmf"/><Relationship Id="rId11" Type="http://schemas.openxmlformats.org/officeDocument/2006/relationships/image" Target="../media/image5.emf"/><Relationship Id="rId24" Type="http://schemas.openxmlformats.org/officeDocument/2006/relationships/image" Target="../media/image18.png"/><Relationship Id="rId5" Type="http://schemas.openxmlformats.org/officeDocument/2006/relationships/oleObject" Target="../embeddings/oleObject5.bin"/><Relationship Id="rId15" Type="http://schemas.microsoft.com/office/2007/relationships/hdphoto" Target="../media/hdphoto2.wdp"/><Relationship Id="rId23" Type="http://schemas.openxmlformats.org/officeDocument/2006/relationships/image" Target="../media/image17.png"/><Relationship Id="rId28" Type="http://schemas.openxmlformats.org/officeDocument/2006/relationships/image" Target="../media/image16.png"/><Relationship Id="rId10" Type="http://schemas.openxmlformats.org/officeDocument/2006/relationships/image" Target="../media/image4.emf"/><Relationship Id="rId19" Type="http://schemas.openxmlformats.org/officeDocument/2006/relationships/image" Target="../media/image7.emf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6.png"/><Relationship Id="rId22" Type="http://schemas.openxmlformats.org/officeDocument/2006/relationships/image" Target="../media/image8.wmf"/><Relationship Id="rId27" Type="http://schemas.openxmlformats.org/officeDocument/2006/relationships/image" Target="../media/image9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26" Type="http://schemas.openxmlformats.org/officeDocument/2006/relationships/oleObject" Target="../embeddings/oleObject12.bin"/><Relationship Id="rId3" Type="http://schemas.microsoft.com/office/2007/relationships/hdphoto" Target="../media/hdphoto1.wdp"/><Relationship Id="rId21" Type="http://schemas.openxmlformats.org/officeDocument/2006/relationships/oleObject" Target="../embeddings/oleObject11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29" Type="http://schemas.openxmlformats.org/officeDocument/2006/relationships/image" Target="../media/image2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wmf"/><Relationship Id="rId11" Type="http://schemas.openxmlformats.org/officeDocument/2006/relationships/image" Target="../media/image5.emf"/><Relationship Id="rId24" Type="http://schemas.openxmlformats.org/officeDocument/2006/relationships/image" Target="../media/image18.png"/><Relationship Id="rId5" Type="http://schemas.openxmlformats.org/officeDocument/2006/relationships/oleObject" Target="../embeddings/oleObject9.bin"/><Relationship Id="rId15" Type="http://schemas.microsoft.com/office/2007/relationships/hdphoto" Target="../media/hdphoto2.wdp"/><Relationship Id="rId23" Type="http://schemas.openxmlformats.org/officeDocument/2006/relationships/image" Target="../media/image17.png"/><Relationship Id="rId28" Type="http://schemas.openxmlformats.org/officeDocument/2006/relationships/image" Target="../media/image16.png"/><Relationship Id="rId10" Type="http://schemas.openxmlformats.org/officeDocument/2006/relationships/image" Target="../media/image4.emf"/><Relationship Id="rId19" Type="http://schemas.openxmlformats.org/officeDocument/2006/relationships/image" Target="../media/image7.emf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6.png"/><Relationship Id="rId22" Type="http://schemas.openxmlformats.org/officeDocument/2006/relationships/image" Target="../media/image8.wmf"/><Relationship Id="rId27" Type="http://schemas.openxmlformats.org/officeDocument/2006/relationships/image" Target="../media/image9.wmf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0E254-6E48-2BF0-5D21-CF5837E63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7D30A3-9E93-6D71-277B-DBF6D8B7A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E8283-4D4F-392D-A1D6-BED8C58B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5295-7F67-49CE-9D2F-4EF7F6FAFC66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EDF29E-523E-6D1C-B947-76EB85E7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5A5DEB-05DC-4BEC-0C8B-1574A2B7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7647-C79A-48F6-85D1-3F69862E6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546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74762-AD5F-8659-DFC2-417DB5E7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C70F90-2515-01A2-E535-0C68139B3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F2C2BB-CA2C-D2A8-7D4A-14022292A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5295-7F67-49CE-9D2F-4EF7F6FAFC66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119E97-9177-F803-15CA-C1430CA0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83E74D-AA5F-DACB-8218-9B567D6C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7647-C79A-48F6-85D1-3F69862E6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77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5C65F4-D08C-4774-DC49-773549CF9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E588DE-BE2E-F04A-1EAC-9B47F7FF3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14F2CC-2A43-E38B-F84A-A06CB69F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5295-7F67-49CE-9D2F-4EF7F6FAFC66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7ED4F8-1B6D-F708-9F64-8D06AF539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B525E8-3B59-D175-A32A-73C2CB59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7647-C79A-48F6-85D1-3F69862E6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235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E0FFE150-705C-7276-7542-2C1F0D0DD3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13289" t="8326" r="12144" b="7084"/>
          <a:stretch/>
        </p:blipFill>
        <p:spPr>
          <a:xfrm>
            <a:off x="259170" y="5118972"/>
            <a:ext cx="3552393" cy="10502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6ADEF15-24B1-9380-2304-900D566D9B12}"/>
                  </a:ext>
                </a:extLst>
              </p:cNvPr>
              <p:cNvSpPr txBox="1"/>
              <p:nvPr userDrawn="1"/>
            </p:nvSpPr>
            <p:spPr>
              <a:xfrm>
                <a:off x="1140226" y="960927"/>
                <a:ext cx="345948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𝑿𝒀</m:t>
                          </m:r>
                        </m:sub>
                      </m:sSub>
                    </m:oMath>
                  </m:oMathPara>
                </a14:m>
                <a:endParaRPr lang="zh-CN" altLang="en-US" sz="18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6ADEF15-24B1-9380-2304-900D566D9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1140226" y="960927"/>
                <a:ext cx="3459481" cy="369332"/>
              </a:xfrm>
              <a:prstGeom prst="rect">
                <a:avLst/>
              </a:prstGeom>
              <a:blipFill>
                <a:blip r:embed="rId4"/>
                <a:stretch>
                  <a:fillRect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00043E7B-E2ED-82D7-3E65-B50F1A2C4327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854378455"/>
              </p:ext>
            </p:extLst>
          </p:nvPr>
        </p:nvGraphicFramePr>
        <p:xfrm>
          <a:off x="624026" y="5156213"/>
          <a:ext cx="509761" cy="49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7480" imgH="228600" progId="Equation.DSMT4">
                  <p:embed/>
                </p:oleObj>
              </mc:Choice>
              <mc:Fallback>
                <p:oleObj name="Equation" r:id="rId5" imgW="177480" imgH="22860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00043E7B-E2ED-82D7-3E65-B50F1A2C43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4026" y="5156213"/>
                        <a:ext cx="509761" cy="49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AA919A18-DCED-E9C7-BA8E-FBF12B7BD762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952865761"/>
              </p:ext>
            </p:extLst>
          </p:nvPr>
        </p:nvGraphicFramePr>
        <p:xfrm>
          <a:off x="7298708" y="5169526"/>
          <a:ext cx="2895789" cy="620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66680" imgH="304560" progId="Equation.DSMT4">
                  <p:embed/>
                </p:oleObj>
              </mc:Choice>
              <mc:Fallback>
                <p:oleObj name="Equation" r:id="rId7" imgW="1066680" imgH="30456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AA919A18-DCED-E9C7-BA8E-FBF12B7BD7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98708" y="5169526"/>
                        <a:ext cx="2895789" cy="6205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CB3C9CE-5B23-2D58-B308-57B06EA017EB}"/>
                  </a:ext>
                </a:extLst>
              </p:cNvPr>
              <p:cNvSpPr txBox="1"/>
              <p:nvPr userDrawn="1"/>
            </p:nvSpPr>
            <p:spPr>
              <a:xfrm>
                <a:off x="9985338" y="5243626"/>
                <a:ext cx="29525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sz="1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1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800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CB3C9CE-5B23-2D58-B308-57B06EA01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9985338" y="5243626"/>
                <a:ext cx="2952551" cy="276999"/>
              </a:xfrm>
              <a:prstGeom prst="rect">
                <a:avLst/>
              </a:prstGeom>
              <a:blipFill>
                <a:blip r:embed="rId9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图片 31">
            <a:extLst>
              <a:ext uri="{FF2B5EF4-FFF2-40B4-BE49-F238E27FC236}">
                <a16:creationId xmlns:a16="http://schemas.microsoft.com/office/drawing/2014/main" id="{0B59482B-C532-515D-0141-AD9DBB5B47B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 rot="181475">
            <a:off x="8171289" y="6123902"/>
            <a:ext cx="3048839" cy="438332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B4B27F9B-E8B4-2AB3-FDFB-8CD850400B7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 rot="278591">
            <a:off x="8173965" y="79234"/>
            <a:ext cx="2371352" cy="624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DE20539-E011-F91B-A6EA-4F6ABB856D2B}"/>
                  </a:ext>
                </a:extLst>
              </p:cNvPr>
              <p:cNvSpPr txBox="1"/>
              <p:nvPr userDrawn="1"/>
            </p:nvSpPr>
            <p:spPr>
              <a:xfrm>
                <a:off x="-533057" y="1247743"/>
                <a:ext cx="34594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𝑪𝒐𝒗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8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DE20539-E011-F91B-A6EA-4F6ABB856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-533057" y="1247743"/>
                <a:ext cx="3459481" cy="276999"/>
              </a:xfrm>
              <a:prstGeom prst="rect">
                <a:avLst/>
              </a:prstGeom>
              <a:blipFill>
                <a:blip r:embed="rId12"/>
                <a:stretch>
                  <a:fillRect t="-2222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ED9D0BC-1EF1-8BBA-0A3A-483B54E6A629}"/>
                  </a:ext>
                </a:extLst>
              </p:cNvPr>
              <p:cNvSpPr txBox="1"/>
              <p:nvPr userDrawn="1"/>
            </p:nvSpPr>
            <p:spPr>
              <a:xfrm>
                <a:off x="5436865" y="337426"/>
                <a:ext cx="29525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zh-CN" sz="18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1800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18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8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ED9D0BC-1EF1-8BBA-0A3A-483B54E6A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5436865" y="337426"/>
                <a:ext cx="2952551" cy="276999"/>
              </a:xfrm>
              <a:prstGeom prst="rect">
                <a:avLst/>
              </a:prstGeom>
              <a:blipFill>
                <a:blip r:embed="rId13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图片 35">
            <a:extLst>
              <a:ext uri="{FF2B5EF4-FFF2-40B4-BE49-F238E27FC236}">
                <a16:creationId xmlns:a16="http://schemas.microsoft.com/office/drawing/2014/main" id="{81F976F0-C2AD-CFC5-5047-1CB4A575B3F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69570" y="916746"/>
            <a:ext cx="2419637" cy="9451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D5B43962-3A83-DFBC-2681-6252A64B76ED}"/>
                  </a:ext>
                </a:extLst>
              </p:cNvPr>
              <p:cNvSpPr txBox="1"/>
              <p:nvPr userDrawn="1"/>
            </p:nvSpPr>
            <p:spPr>
              <a:xfrm>
                <a:off x="2585466" y="1252396"/>
                <a:ext cx="3459481" cy="3147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D5B43962-3A83-DFBC-2681-6252A64B7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2585466" y="1252396"/>
                <a:ext cx="3459481" cy="314766"/>
              </a:xfrm>
              <a:prstGeom prst="rect">
                <a:avLst/>
              </a:prstGeom>
              <a:blipFill>
                <a:blip r:embed="rId16"/>
                <a:stretch>
                  <a:fillRect b="-3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7740749-401B-C8F0-5F46-46BBAD2D838C}"/>
                  </a:ext>
                </a:extLst>
              </p:cNvPr>
              <p:cNvSpPr txBox="1"/>
              <p:nvPr userDrawn="1"/>
            </p:nvSpPr>
            <p:spPr>
              <a:xfrm>
                <a:off x="3326533" y="5640646"/>
                <a:ext cx="29525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18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1800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18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8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7740749-401B-C8F0-5F46-46BBAD2D8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326533" y="5640646"/>
                <a:ext cx="2952551" cy="276999"/>
              </a:xfrm>
              <a:prstGeom prst="rect">
                <a:avLst/>
              </a:prstGeom>
              <a:blipFill>
                <a:blip r:embed="rId17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B391610-B811-B384-3748-5A2806282256}"/>
                  </a:ext>
                </a:extLst>
              </p:cNvPr>
              <p:cNvSpPr txBox="1"/>
              <p:nvPr userDrawn="1"/>
            </p:nvSpPr>
            <p:spPr>
              <a:xfrm rot="19891234">
                <a:off x="3507609" y="6325948"/>
                <a:ext cx="29525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18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altLang="zh-CN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altLang="zh-CN" sz="18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8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B391610-B811-B384-3748-5A2806282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19891234">
                <a:off x="3507609" y="6325948"/>
                <a:ext cx="2952551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图片 39">
            <a:extLst>
              <a:ext uri="{FF2B5EF4-FFF2-40B4-BE49-F238E27FC236}">
                <a16:creationId xmlns:a16="http://schemas.microsoft.com/office/drawing/2014/main" id="{F646DD23-1B70-D40C-F70C-97E5DB27AAD3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5807759" y="5504167"/>
            <a:ext cx="942648" cy="3980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8242A51-2672-3B76-5472-A91BD65C7507}"/>
                  </a:ext>
                </a:extLst>
              </p:cNvPr>
              <p:cNvSpPr txBox="1"/>
              <p:nvPr userDrawn="1"/>
            </p:nvSpPr>
            <p:spPr>
              <a:xfrm rot="21128720">
                <a:off x="469187" y="245368"/>
                <a:ext cx="3641141" cy="6640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𝒙𝒇</m:t>
                          </m:r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0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8242A51-2672-3B76-5472-A91BD65C7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1128720">
                <a:off x="469187" y="245368"/>
                <a:ext cx="3641141" cy="66409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E494608D-A669-A6A4-CB64-8488F44CBC82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821114447"/>
              </p:ext>
            </p:extLst>
          </p:nvPr>
        </p:nvGraphicFramePr>
        <p:xfrm>
          <a:off x="1393961" y="6045346"/>
          <a:ext cx="2567516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079280" imgH="469800" progId="Equation.DSMT4">
                  <p:embed/>
                </p:oleObj>
              </mc:Choice>
              <mc:Fallback>
                <p:oleObj name="Equation" r:id="rId21" imgW="1079280" imgH="469800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E494608D-A669-A6A4-CB64-8488F44CBC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393961" y="6045346"/>
                        <a:ext cx="2567516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E6DEC12-6175-E2B4-D391-C894F215EC53}"/>
                  </a:ext>
                </a:extLst>
              </p:cNvPr>
              <p:cNvSpPr txBox="1"/>
              <p:nvPr userDrawn="1"/>
            </p:nvSpPr>
            <p:spPr>
              <a:xfrm rot="335685">
                <a:off x="5020666" y="6244347"/>
                <a:ext cx="345948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E6DEC12-6175-E2B4-D391-C894F215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335685">
                <a:off x="5020666" y="6244347"/>
                <a:ext cx="3459481" cy="369332"/>
              </a:xfrm>
              <a:prstGeom prst="rect">
                <a:avLst/>
              </a:prstGeom>
              <a:blipFill>
                <a:blip r:embed="rId23"/>
                <a:stretch>
                  <a:fillRect b="-3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CAC3965-5B24-4A38-C775-C43076EECD81}"/>
                  </a:ext>
                </a:extLst>
              </p:cNvPr>
              <p:cNvSpPr txBox="1"/>
              <p:nvPr userDrawn="1"/>
            </p:nvSpPr>
            <p:spPr>
              <a:xfrm>
                <a:off x="3404605" y="211898"/>
                <a:ext cx="34594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zh-CN" altLang="en-US" sz="18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CAC3965-5B24-4A38-C775-C43076EEC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04605" y="211898"/>
                <a:ext cx="3459481" cy="276999"/>
              </a:xfrm>
              <a:prstGeom prst="rect">
                <a:avLst/>
              </a:prstGeom>
              <a:blipFill>
                <a:blip r:embed="rId2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13EB0637-F6D9-D571-C4C1-29A1BF1C37F0}"/>
                  </a:ext>
                </a:extLst>
              </p:cNvPr>
              <p:cNvSpPr txBox="1"/>
              <p:nvPr userDrawn="1"/>
            </p:nvSpPr>
            <p:spPr>
              <a:xfrm rot="20438044">
                <a:off x="2677849" y="554082"/>
                <a:ext cx="345948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zh-CN" altLang="en-US" sz="20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13EB0637-F6D9-D571-C4C1-29A1BF1C3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0438044">
                <a:off x="2677849" y="554082"/>
                <a:ext cx="3459481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341508E7-035C-3871-D6F0-B4A5E5B85C31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955992577"/>
              </p:ext>
            </p:extLst>
          </p:nvPr>
        </p:nvGraphicFramePr>
        <p:xfrm>
          <a:off x="5460540" y="734283"/>
          <a:ext cx="501992" cy="423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03040" imgH="228600" progId="Equation.DSMT4">
                  <p:embed/>
                </p:oleObj>
              </mc:Choice>
              <mc:Fallback>
                <p:oleObj name="Equation" r:id="rId26" imgW="203040" imgH="228600" progId="Equation.DSMT4">
                  <p:embed/>
                  <p:pic>
                    <p:nvPicPr>
                      <p:cNvPr id="46" name="对象 45">
                        <a:extLst>
                          <a:ext uri="{FF2B5EF4-FFF2-40B4-BE49-F238E27FC236}">
                            <a16:creationId xmlns:a16="http://schemas.microsoft.com/office/drawing/2014/main" id="{341508E7-035C-3871-D6F0-B4A5E5B85C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460540" y="734283"/>
                        <a:ext cx="501992" cy="423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矩形 46">
            <a:extLst>
              <a:ext uri="{FF2B5EF4-FFF2-40B4-BE49-F238E27FC236}">
                <a16:creationId xmlns:a16="http://schemas.microsoft.com/office/drawing/2014/main" id="{2534FB01-1197-91F5-FBAA-2F91344DC60A}"/>
              </a:ext>
            </a:extLst>
          </p:cNvPr>
          <p:cNvSpPr/>
          <p:nvPr userDrawn="1"/>
        </p:nvSpPr>
        <p:spPr>
          <a:xfrm>
            <a:off x="56773" y="10472"/>
            <a:ext cx="12192000" cy="688354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77C4F5-166F-9D91-16FA-610AA910F77F}"/>
              </a:ext>
            </a:extLst>
          </p:cNvPr>
          <p:cNvSpPr/>
          <p:nvPr userDrawn="1"/>
        </p:nvSpPr>
        <p:spPr>
          <a:xfrm>
            <a:off x="2" y="1863732"/>
            <a:ext cx="12227797" cy="3113639"/>
          </a:xfrm>
          <a:prstGeom prst="rect">
            <a:avLst/>
          </a:prstGeom>
          <a:solidFill>
            <a:srgbClr val="294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/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BD9EF6AD-AEA2-7AB6-3945-734ACA8B06A1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5062" y="782011"/>
            <a:ext cx="2419637" cy="108172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EF0A015C-0C8A-D0C0-755F-3568C17A3B5A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33482">
            <a:off x="524718" y="2555497"/>
            <a:ext cx="2596323" cy="174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7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E0FFE150-705C-7276-7542-2C1F0D0DD3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13289" t="8326" r="12144" b="7084"/>
          <a:stretch/>
        </p:blipFill>
        <p:spPr>
          <a:xfrm>
            <a:off x="259170" y="5118972"/>
            <a:ext cx="3552393" cy="10502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6ADEF15-24B1-9380-2304-900D566D9B12}"/>
                  </a:ext>
                </a:extLst>
              </p:cNvPr>
              <p:cNvSpPr txBox="1"/>
              <p:nvPr userDrawn="1"/>
            </p:nvSpPr>
            <p:spPr>
              <a:xfrm>
                <a:off x="1140226" y="960927"/>
                <a:ext cx="345948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𝑿𝒀</m:t>
                          </m:r>
                        </m:sub>
                      </m:sSub>
                    </m:oMath>
                  </m:oMathPara>
                </a14:m>
                <a:endParaRPr lang="zh-CN" altLang="en-US" sz="18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6ADEF15-24B1-9380-2304-900D566D9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1140226" y="960927"/>
                <a:ext cx="3459481" cy="369332"/>
              </a:xfrm>
              <a:prstGeom prst="rect">
                <a:avLst/>
              </a:prstGeom>
              <a:blipFill>
                <a:blip r:embed="rId4"/>
                <a:stretch>
                  <a:fillRect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00043E7B-E2ED-82D7-3E65-B50F1A2C4327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854378455"/>
              </p:ext>
            </p:extLst>
          </p:nvPr>
        </p:nvGraphicFramePr>
        <p:xfrm>
          <a:off x="624026" y="5156213"/>
          <a:ext cx="509761" cy="49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7480" imgH="228600" progId="Equation.DSMT4">
                  <p:embed/>
                </p:oleObj>
              </mc:Choice>
              <mc:Fallback>
                <p:oleObj name="Equation" r:id="rId5" imgW="177480" imgH="22860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00043E7B-E2ED-82D7-3E65-B50F1A2C43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4026" y="5156213"/>
                        <a:ext cx="509761" cy="49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AA919A18-DCED-E9C7-BA8E-FBF12B7BD762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952865761"/>
              </p:ext>
            </p:extLst>
          </p:nvPr>
        </p:nvGraphicFramePr>
        <p:xfrm>
          <a:off x="7298708" y="5169526"/>
          <a:ext cx="2895789" cy="620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66680" imgH="304560" progId="Equation.DSMT4">
                  <p:embed/>
                </p:oleObj>
              </mc:Choice>
              <mc:Fallback>
                <p:oleObj name="Equation" r:id="rId7" imgW="1066680" imgH="30456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AA919A18-DCED-E9C7-BA8E-FBF12B7BD7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98708" y="5169526"/>
                        <a:ext cx="2895789" cy="6205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CB3C9CE-5B23-2D58-B308-57B06EA017EB}"/>
                  </a:ext>
                </a:extLst>
              </p:cNvPr>
              <p:cNvSpPr txBox="1"/>
              <p:nvPr userDrawn="1"/>
            </p:nvSpPr>
            <p:spPr>
              <a:xfrm>
                <a:off x="9985338" y="5243626"/>
                <a:ext cx="29525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sz="1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1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800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CB3C9CE-5B23-2D58-B308-57B06EA01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9985338" y="5243626"/>
                <a:ext cx="2952551" cy="276999"/>
              </a:xfrm>
              <a:prstGeom prst="rect">
                <a:avLst/>
              </a:prstGeom>
              <a:blipFill>
                <a:blip r:embed="rId9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图片 31">
            <a:extLst>
              <a:ext uri="{FF2B5EF4-FFF2-40B4-BE49-F238E27FC236}">
                <a16:creationId xmlns:a16="http://schemas.microsoft.com/office/drawing/2014/main" id="{0B59482B-C532-515D-0141-AD9DBB5B47B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 rot="181475">
            <a:off x="8171289" y="6123902"/>
            <a:ext cx="3048839" cy="438332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B4B27F9B-E8B4-2AB3-FDFB-8CD850400B7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 rot="278591">
            <a:off x="8173965" y="79234"/>
            <a:ext cx="2371352" cy="624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DE20539-E011-F91B-A6EA-4F6ABB856D2B}"/>
                  </a:ext>
                </a:extLst>
              </p:cNvPr>
              <p:cNvSpPr txBox="1"/>
              <p:nvPr userDrawn="1"/>
            </p:nvSpPr>
            <p:spPr>
              <a:xfrm>
                <a:off x="-533057" y="1247743"/>
                <a:ext cx="34594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𝑪𝒐𝒗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8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DE20539-E011-F91B-A6EA-4F6ABB856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-533057" y="1247743"/>
                <a:ext cx="3459481" cy="276999"/>
              </a:xfrm>
              <a:prstGeom prst="rect">
                <a:avLst/>
              </a:prstGeom>
              <a:blipFill>
                <a:blip r:embed="rId12"/>
                <a:stretch>
                  <a:fillRect t="-2222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ED9D0BC-1EF1-8BBA-0A3A-483B54E6A629}"/>
                  </a:ext>
                </a:extLst>
              </p:cNvPr>
              <p:cNvSpPr txBox="1"/>
              <p:nvPr userDrawn="1"/>
            </p:nvSpPr>
            <p:spPr>
              <a:xfrm>
                <a:off x="5436865" y="337426"/>
                <a:ext cx="29525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zh-CN" sz="18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1800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18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8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ED9D0BC-1EF1-8BBA-0A3A-483B54E6A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5436865" y="337426"/>
                <a:ext cx="2952551" cy="276999"/>
              </a:xfrm>
              <a:prstGeom prst="rect">
                <a:avLst/>
              </a:prstGeom>
              <a:blipFill>
                <a:blip r:embed="rId13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图片 35">
            <a:extLst>
              <a:ext uri="{FF2B5EF4-FFF2-40B4-BE49-F238E27FC236}">
                <a16:creationId xmlns:a16="http://schemas.microsoft.com/office/drawing/2014/main" id="{81F976F0-C2AD-CFC5-5047-1CB4A575B3F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69570" y="916746"/>
            <a:ext cx="2419637" cy="9451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D5B43962-3A83-DFBC-2681-6252A64B76ED}"/>
                  </a:ext>
                </a:extLst>
              </p:cNvPr>
              <p:cNvSpPr txBox="1"/>
              <p:nvPr userDrawn="1"/>
            </p:nvSpPr>
            <p:spPr>
              <a:xfrm>
                <a:off x="2585466" y="1252396"/>
                <a:ext cx="3459481" cy="3147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D5B43962-3A83-DFBC-2681-6252A64B7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2585466" y="1252396"/>
                <a:ext cx="3459481" cy="314766"/>
              </a:xfrm>
              <a:prstGeom prst="rect">
                <a:avLst/>
              </a:prstGeom>
              <a:blipFill>
                <a:blip r:embed="rId16"/>
                <a:stretch>
                  <a:fillRect b="-3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7740749-401B-C8F0-5F46-46BBAD2D838C}"/>
                  </a:ext>
                </a:extLst>
              </p:cNvPr>
              <p:cNvSpPr txBox="1"/>
              <p:nvPr userDrawn="1"/>
            </p:nvSpPr>
            <p:spPr>
              <a:xfrm>
                <a:off x="3326533" y="5640646"/>
                <a:ext cx="29525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18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1800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18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8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7740749-401B-C8F0-5F46-46BBAD2D8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326533" y="5640646"/>
                <a:ext cx="2952551" cy="276999"/>
              </a:xfrm>
              <a:prstGeom prst="rect">
                <a:avLst/>
              </a:prstGeom>
              <a:blipFill>
                <a:blip r:embed="rId17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B391610-B811-B384-3748-5A2806282256}"/>
                  </a:ext>
                </a:extLst>
              </p:cNvPr>
              <p:cNvSpPr txBox="1"/>
              <p:nvPr userDrawn="1"/>
            </p:nvSpPr>
            <p:spPr>
              <a:xfrm rot="19891234">
                <a:off x="3507609" y="6325948"/>
                <a:ext cx="29525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18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altLang="zh-CN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altLang="zh-CN" sz="18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8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B391610-B811-B384-3748-5A2806282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19891234">
                <a:off x="3507609" y="6325948"/>
                <a:ext cx="2952551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图片 39">
            <a:extLst>
              <a:ext uri="{FF2B5EF4-FFF2-40B4-BE49-F238E27FC236}">
                <a16:creationId xmlns:a16="http://schemas.microsoft.com/office/drawing/2014/main" id="{F646DD23-1B70-D40C-F70C-97E5DB27AAD3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5807759" y="5504167"/>
            <a:ext cx="942648" cy="3980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8242A51-2672-3B76-5472-A91BD65C7507}"/>
                  </a:ext>
                </a:extLst>
              </p:cNvPr>
              <p:cNvSpPr txBox="1"/>
              <p:nvPr userDrawn="1"/>
            </p:nvSpPr>
            <p:spPr>
              <a:xfrm rot="21128720">
                <a:off x="469187" y="245368"/>
                <a:ext cx="3641141" cy="6640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𝒙𝒇</m:t>
                          </m:r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0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8242A51-2672-3B76-5472-A91BD65C7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1128720">
                <a:off x="469187" y="245368"/>
                <a:ext cx="3641141" cy="66409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E494608D-A669-A6A4-CB64-8488F44CBC82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821114447"/>
              </p:ext>
            </p:extLst>
          </p:nvPr>
        </p:nvGraphicFramePr>
        <p:xfrm>
          <a:off x="1393961" y="6045346"/>
          <a:ext cx="2567516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079280" imgH="469800" progId="Equation.DSMT4">
                  <p:embed/>
                </p:oleObj>
              </mc:Choice>
              <mc:Fallback>
                <p:oleObj name="Equation" r:id="rId21" imgW="1079280" imgH="469800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E494608D-A669-A6A4-CB64-8488F44CBC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393961" y="6045346"/>
                        <a:ext cx="2567516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E6DEC12-6175-E2B4-D391-C894F215EC53}"/>
                  </a:ext>
                </a:extLst>
              </p:cNvPr>
              <p:cNvSpPr txBox="1"/>
              <p:nvPr userDrawn="1"/>
            </p:nvSpPr>
            <p:spPr>
              <a:xfrm rot="335685">
                <a:off x="5020666" y="6244347"/>
                <a:ext cx="345948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E6DEC12-6175-E2B4-D391-C894F215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335685">
                <a:off x="5020666" y="6244347"/>
                <a:ext cx="3459481" cy="369332"/>
              </a:xfrm>
              <a:prstGeom prst="rect">
                <a:avLst/>
              </a:prstGeom>
              <a:blipFill>
                <a:blip r:embed="rId23"/>
                <a:stretch>
                  <a:fillRect b="-3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CAC3965-5B24-4A38-C775-C43076EECD81}"/>
                  </a:ext>
                </a:extLst>
              </p:cNvPr>
              <p:cNvSpPr txBox="1"/>
              <p:nvPr userDrawn="1"/>
            </p:nvSpPr>
            <p:spPr>
              <a:xfrm>
                <a:off x="3404605" y="211898"/>
                <a:ext cx="34594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zh-CN" altLang="en-US" sz="18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CAC3965-5B24-4A38-C775-C43076EEC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04605" y="211898"/>
                <a:ext cx="3459481" cy="276999"/>
              </a:xfrm>
              <a:prstGeom prst="rect">
                <a:avLst/>
              </a:prstGeom>
              <a:blipFill>
                <a:blip r:embed="rId2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13EB0637-F6D9-D571-C4C1-29A1BF1C37F0}"/>
                  </a:ext>
                </a:extLst>
              </p:cNvPr>
              <p:cNvSpPr txBox="1"/>
              <p:nvPr userDrawn="1"/>
            </p:nvSpPr>
            <p:spPr>
              <a:xfrm rot="20438044">
                <a:off x="2677849" y="554082"/>
                <a:ext cx="345948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zh-CN" altLang="en-US" sz="20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13EB0637-F6D9-D571-C4C1-29A1BF1C3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0438044">
                <a:off x="2677849" y="554082"/>
                <a:ext cx="3459481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341508E7-035C-3871-D6F0-B4A5E5B85C31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955992577"/>
              </p:ext>
            </p:extLst>
          </p:nvPr>
        </p:nvGraphicFramePr>
        <p:xfrm>
          <a:off x="5460540" y="734283"/>
          <a:ext cx="501992" cy="423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03040" imgH="228600" progId="Equation.DSMT4">
                  <p:embed/>
                </p:oleObj>
              </mc:Choice>
              <mc:Fallback>
                <p:oleObj name="Equation" r:id="rId26" imgW="203040" imgH="228600" progId="Equation.DSMT4">
                  <p:embed/>
                  <p:pic>
                    <p:nvPicPr>
                      <p:cNvPr id="46" name="对象 45">
                        <a:extLst>
                          <a:ext uri="{FF2B5EF4-FFF2-40B4-BE49-F238E27FC236}">
                            <a16:creationId xmlns:a16="http://schemas.microsoft.com/office/drawing/2014/main" id="{341508E7-035C-3871-D6F0-B4A5E5B85C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460540" y="734283"/>
                        <a:ext cx="501992" cy="423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矩形 46">
            <a:extLst>
              <a:ext uri="{FF2B5EF4-FFF2-40B4-BE49-F238E27FC236}">
                <a16:creationId xmlns:a16="http://schemas.microsoft.com/office/drawing/2014/main" id="{2534FB01-1197-91F5-FBAA-2F91344DC60A}"/>
              </a:ext>
            </a:extLst>
          </p:cNvPr>
          <p:cNvSpPr/>
          <p:nvPr userDrawn="1"/>
        </p:nvSpPr>
        <p:spPr>
          <a:xfrm>
            <a:off x="56773" y="10472"/>
            <a:ext cx="12192000" cy="688354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77C4F5-166F-9D91-16FA-610AA910F77F}"/>
              </a:ext>
            </a:extLst>
          </p:cNvPr>
          <p:cNvSpPr/>
          <p:nvPr userDrawn="1"/>
        </p:nvSpPr>
        <p:spPr>
          <a:xfrm>
            <a:off x="2" y="1863732"/>
            <a:ext cx="12227797" cy="3113639"/>
          </a:xfrm>
          <a:prstGeom prst="rect">
            <a:avLst/>
          </a:prstGeom>
          <a:solidFill>
            <a:srgbClr val="294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/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BD9EF6AD-AEA2-7AB6-3945-734ACA8B06A1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5062" y="782011"/>
            <a:ext cx="2419637" cy="108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8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1976D72-59A3-4AD2-B400-BE0C56F702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13289" t="8326" r="12144" b="7084"/>
          <a:stretch/>
        </p:blipFill>
        <p:spPr>
          <a:xfrm>
            <a:off x="259170" y="5118972"/>
            <a:ext cx="3552393" cy="10502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28EF81C-59A7-4F53-99E3-7B5E67CF549C}"/>
                  </a:ext>
                </a:extLst>
              </p:cNvPr>
              <p:cNvSpPr txBox="1"/>
              <p:nvPr userDrawn="1"/>
            </p:nvSpPr>
            <p:spPr>
              <a:xfrm>
                <a:off x="1140226" y="960927"/>
                <a:ext cx="345948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𝑿𝒀</m:t>
                          </m:r>
                        </m:sub>
                      </m:sSub>
                    </m:oMath>
                  </m:oMathPara>
                </a14:m>
                <a:endParaRPr lang="zh-CN" altLang="en-US" sz="18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28EF81C-59A7-4F53-99E3-7B5E67CF5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1140226" y="960927"/>
                <a:ext cx="3459481" cy="369332"/>
              </a:xfrm>
              <a:prstGeom prst="rect">
                <a:avLst/>
              </a:prstGeom>
              <a:blipFill>
                <a:blip r:embed="rId4"/>
                <a:stretch>
                  <a:fillRect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70C97935-C525-46AE-BDFB-09EEF7D537D9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649510703"/>
              </p:ext>
            </p:extLst>
          </p:nvPr>
        </p:nvGraphicFramePr>
        <p:xfrm>
          <a:off x="624026" y="5156213"/>
          <a:ext cx="509761" cy="49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7480" imgH="228600" progId="Equation.DSMT4">
                  <p:embed/>
                </p:oleObj>
              </mc:Choice>
              <mc:Fallback>
                <p:oleObj name="Equation" r:id="rId5" imgW="177480" imgH="2286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70C97935-C525-46AE-BDFB-09EEF7D537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4026" y="5156213"/>
                        <a:ext cx="509761" cy="49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46F15D5-7D20-41FE-8E8C-42596FA280ED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30438992"/>
              </p:ext>
            </p:extLst>
          </p:nvPr>
        </p:nvGraphicFramePr>
        <p:xfrm>
          <a:off x="7298708" y="5169526"/>
          <a:ext cx="2895789" cy="620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66680" imgH="304560" progId="Equation.DSMT4">
                  <p:embed/>
                </p:oleObj>
              </mc:Choice>
              <mc:Fallback>
                <p:oleObj name="Equation" r:id="rId7" imgW="1066680" imgH="30456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46F15D5-7D20-41FE-8E8C-42596FA280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98708" y="5169526"/>
                        <a:ext cx="2895789" cy="6205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A405965-4797-4186-A618-0ADAE5277B6E}"/>
                  </a:ext>
                </a:extLst>
              </p:cNvPr>
              <p:cNvSpPr txBox="1"/>
              <p:nvPr userDrawn="1"/>
            </p:nvSpPr>
            <p:spPr>
              <a:xfrm>
                <a:off x="9985338" y="5243626"/>
                <a:ext cx="29525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sz="1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1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800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A405965-4797-4186-A618-0ADAE5277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9985338" y="5243626"/>
                <a:ext cx="2952551" cy="276999"/>
              </a:xfrm>
              <a:prstGeom prst="rect">
                <a:avLst/>
              </a:prstGeom>
              <a:blipFill>
                <a:blip r:embed="rId9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C1B25376-ACAA-4E70-9AA7-C020132BACC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 rot="181475">
            <a:off x="8171289" y="6123902"/>
            <a:ext cx="3048839" cy="43833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00FE2A2-A29A-4DB9-8DC2-746971A5EA42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 rot="278591">
            <a:off x="8173965" y="79234"/>
            <a:ext cx="2371352" cy="624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4AA6F3C-0279-4714-A0BC-2DB6502F10FB}"/>
                  </a:ext>
                </a:extLst>
              </p:cNvPr>
              <p:cNvSpPr txBox="1"/>
              <p:nvPr userDrawn="1"/>
            </p:nvSpPr>
            <p:spPr>
              <a:xfrm>
                <a:off x="-533057" y="1247743"/>
                <a:ext cx="34594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𝑪𝒐𝒗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8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4AA6F3C-0279-4714-A0BC-2DB6502F1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-533057" y="1247743"/>
                <a:ext cx="3459481" cy="276999"/>
              </a:xfrm>
              <a:prstGeom prst="rect">
                <a:avLst/>
              </a:prstGeom>
              <a:blipFill>
                <a:blip r:embed="rId12"/>
                <a:stretch>
                  <a:fillRect t="-2222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C0B2A7A-D068-48F0-8BB7-E1C6C21F9FC8}"/>
                  </a:ext>
                </a:extLst>
              </p:cNvPr>
              <p:cNvSpPr txBox="1"/>
              <p:nvPr userDrawn="1"/>
            </p:nvSpPr>
            <p:spPr>
              <a:xfrm>
                <a:off x="5436865" y="337426"/>
                <a:ext cx="29525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zh-CN" sz="18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1800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18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8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C0B2A7A-D068-48F0-8BB7-E1C6C21F9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5436865" y="337426"/>
                <a:ext cx="2952551" cy="276999"/>
              </a:xfrm>
              <a:prstGeom prst="rect">
                <a:avLst/>
              </a:prstGeom>
              <a:blipFill>
                <a:blip r:embed="rId13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9744CACF-6BC9-4A8F-AD5E-4447FAC72E5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69570" y="916746"/>
            <a:ext cx="2419637" cy="9451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6257962-EF48-4AAA-98BD-7DF25EBEFAEB}"/>
                  </a:ext>
                </a:extLst>
              </p:cNvPr>
              <p:cNvSpPr txBox="1"/>
              <p:nvPr userDrawn="1"/>
            </p:nvSpPr>
            <p:spPr>
              <a:xfrm>
                <a:off x="2585466" y="1252396"/>
                <a:ext cx="3459481" cy="3147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6257962-EF48-4AAA-98BD-7DF25EBEF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2585466" y="1252396"/>
                <a:ext cx="3459481" cy="314766"/>
              </a:xfrm>
              <a:prstGeom prst="rect">
                <a:avLst/>
              </a:prstGeom>
              <a:blipFill>
                <a:blip r:embed="rId16"/>
                <a:stretch>
                  <a:fillRect b="-3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73FB05E-01D7-48D8-B5AC-ED69E3F043A3}"/>
                  </a:ext>
                </a:extLst>
              </p:cNvPr>
              <p:cNvSpPr txBox="1"/>
              <p:nvPr userDrawn="1"/>
            </p:nvSpPr>
            <p:spPr>
              <a:xfrm>
                <a:off x="3326533" y="5640646"/>
                <a:ext cx="29525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18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1800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18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8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73FB05E-01D7-48D8-B5AC-ED69E3F04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326533" y="5640646"/>
                <a:ext cx="2952551" cy="276999"/>
              </a:xfrm>
              <a:prstGeom prst="rect">
                <a:avLst/>
              </a:prstGeom>
              <a:blipFill>
                <a:blip r:embed="rId17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11B2547-4E0B-4A24-B6A1-B1294CA5673C}"/>
                  </a:ext>
                </a:extLst>
              </p:cNvPr>
              <p:cNvSpPr txBox="1"/>
              <p:nvPr userDrawn="1"/>
            </p:nvSpPr>
            <p:spPr>
              <a:xfrm rot="19891234">
                <a:off x="3507609" y="6325948"/>
                <a:ext cx="29525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18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altLang="zh-CN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altLang="zh-CN" sz="18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8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11B2547-4E0B-4A24-B6A1-B1294CA56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19891234">
                <a:off x="3507609" y="6325948"/>
                <a:ext cx="2952551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>
            <a:extLst>
              <a:ext uri="{FF2B5EF4-FFF2-40B4-BE49-F238E27FC236}">
                <a16:creationId xmlns:a16="http://schemas.microsoft.com/office/drawing/2014/main" id="{7C476CD8-D978-471A-835B-06EC85A48A11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5807759" y="5504167"/>
            <a:ext cx="942648" cy="3980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A954C11-42A6-4E4B-9D01-AAA827FF48EE}"/>
                  </a:ext>
                </a:extLst>
              </p:cNvPr>
              <p:cNvSpPr txBox="1"/>
              <p:nvPr userDrawn="1"/>
            </p:nvSpPr>
            <p:spPr>
              <a:xfrm rot="21128720">
                <a:off x="469187" y="245368"/>
                <a:ext cx="3641141" cy="6640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𝒙𝒇</m:t>
                          </m:r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0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A954C11-42A6-4E4B-9D01-AAA827FF4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1128720">
                <a:off x="469187" y="245368"/>
                <a:ext cx="3641141" cy="66409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11D6B284-421C-4F39-A143-2D3366579934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281805666"/>
              </p:ext>
            </p:extLst>
          </p:nvPr>
        </p:nvGraphicFramePr>
        <p:xfrm>
          <a:off x="1393961" y="6045346"/>
          <a:ext cx="2567516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079280" imgH="469800" progId="Equation.DSMT4">
                  <p:embed/>
                </p:oleObj>
              </mc:Choice>
              <mc:Fallback>
                <p:oleObj name="Equation" r:id="rId21" imgW="1079280" imgH="46980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11D6B284-421C-4F39-A143-2D33665799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393961" y="6045346"/>
                        <a:ext cx="2567516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C6ADE30-8D3D-4AC6-95F3-204050EC8D4B}"/>
                  </a:ext>
                </a:extLst>
              </p:cNvPr>
              <p:cNvSpPr txBox="1"/>
              <p:nvPr userDrawn="1"/>
            </p:nvSpPr>
            <p:spPr>
              <a:xfrm rot="335685">
                <a:off x="5020666" y="6244347"/>
                <a:ext cx="345948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C6ADE30-8D3D-4AC6-95F3-204050EC8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335685">
                <a:off x="5020666" y="6244347"/>
                <a:ext cx="3459481" cy="369332"/>
              </a:xfrm>
              <a:prstGeom prst="rect">
                <a:avLst/>
              </a:prstGeom>
              <a:blipFill>
                <a:blip r:embed="rId23"/>
                <a:stretch>
                  <a:fillRect b="-3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54AE6E5-9BD6-4836-8023-134C35EB0842}"/>
                  </a:ext>
                </a:extLst>
              </p:cNvPr>
              <p:cNvSpPr txBox="1"/>
              <p:nvPr userDrawn="1"/>
            </p:nvSpPr>
            <p:spPr>
              <a:xfrm>
                <a:off x="3404605" y="211898"/>
                <a:ext cx="34594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zh-CN" altLang="en-US" sz="18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54AE6E5-9BD6-4836-8023-134C35EB0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04605" y="211898"/>
                <a:ext cx="3459481" cy="276999"/>
              </a:xfrm>
              <a:prstGeom prst="rect">
                <a:avLst/>
              </a:prstGeom>
              <a:blipFill>
                <a:blip r:embed="rId2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54FFA17-A246-409F-AED4-89C78623801B}"/>
                  </a:ext>
                </a:extLst>
              </p:cNvPr>
              <p:cNvSpPr txBox="1"/>
              <p:nvPr userDrawn="1"/>
            </p:nvSpPr>
            <p:spPr>
              <a:xfrm rot="20438044">
                <a:off x="2677849" y="554082"/>
                <a:ext cx="345948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zh-CN" altLang="en-US" sz="20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54FFA17-A246-409F-AED4-89C786238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0438044">
                <a:off x="2677849" y="554082"/>
                <a:ext cx="3459481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FBC7847D-DACF-4643-9294-20341A529942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711439641"/>
              </p:ext>
            </p:extLst>
          </p:nvPr>
        </p:nvGraphicFramePr>
        <p:xfrm>
          <a:off x="5460540" y="734283"/>
          <a:ext cx="501992" cy="423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03040" imgH="228600" progId="Equation.DSMT4">
                  <p:embed/>
                </p:oleObj>
              </mc:Choice>
              <mc:Fallback>
                <p:oleObj name="Equation" r:id="rId26" imgW="203040" imgH="22860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FBC7847D-DACF-4643-9294-20341A5299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460540" y="734283"/>
                        <a:ext cx="501992" cy="423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>
            <a:extLst>
              <a:ext uri="{FF2B5EF4-FFF2-40B4-BE49-F238E27FC236}">
                <a16:creationId xmlns:a16="http://schemas.microsoft.com/office/drawing/2014/main" id="{55B038C7-EC39-420C-BC5C-08A635454D25}"/>
              </a:ext>
            </a:extLst>
          </p:cNvPr>
          <p:cNvSpPr/>
          <p:nvPr userDrawn="1"/>
        </p:nvSpPr>
        <p:spPr>
          <a:xfrm>
            <a:off x="56773" y="10472"/>
            <a:ext cx="12192000" cy="688354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EA25BCF-F2C9-4D8C-9F36-91E810EC5BFE}"/>
              </a:ext>
            </a:extLst>
          </p:cNvPr>
          <p:cNvSpPr/>
          <p:nvPr userDrawn="1"/>
        </p:nvSpPr>
        <p:spPr>
          <a:xfrm>
            <a:off x="2" y="1863732"/>
            <a:ext cx="12227797" cy="3113639"/>
          </a:xfrm>
          <a:prstGeom prst="rect">
            <a:avLst/>
          </a:prstGeom>
          <a:solidFill>
            <a:srgbClr val="294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8D327984-F753-431A-A890-702980E60D23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5062" y="782011"/>
            <a:ext cx="2419637" cy="108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47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6318F0B6-319E-415E-8D11-AD60CCF0B7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384"/>
            <a:ext cx="12192000" cy="620713"/>
          </a:xfrm>
          <a:prstGeom prst="rect">
            <a:avLst/>
          </a:prstGeom>
          <a:solidFill>
            <a:srgbClr val="294A5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294A5A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31F0B9D-E548-4DE2-9690-9FF57994734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61975"/>
            <a:ext cx="12192000" cy="58738"/>
          </a:xfrm>
          <a:prstGeom prst="rect">
            <a:avLst/>
          </a:prstGeom>
          <a:solidFill>
            <a:srgbClr val="ED5A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294A5A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887C64-ED95-4FC0-BE85-9758AECC67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141717">
            <a:off x="10906423" y="-52048"/>
            <a:ext cx="1148931" cy="77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89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7AC4E6F6-7518-1B0C-F8BE-5F426A32B6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384"/>
            <a:ext cx="12192000" cy="620713"/>
          </a:xfrm>
          <a:prstGeom prst="rect">
            <a:avLst/>
          </a:prstGeom>
          <a:solidFill>
            <a:srgbClr val="294A5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294A5A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9D3F0B3-A792-2A3E-783F-7358F0D9C3F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61975"/>
            <a:ext cx="12192000" cy="58738"/>
          </a:xfrm>
          <a:prstGeom prst="rect">
            <a:avLst/>
          </a:prstGeom>
          <a:solidFill>
            <a:srgbClr val="ED5A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294A5A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B62E1F3-9EC2-AB63-4B7F-70E3743648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1957" y="-15247"/>
            <a:ext cx="1480044" cy="57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425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37672289"/>
      </p:ext>
    </p:extLst>
  </p:cSld>
  <p:clrMapOvr>
    <a:masterClrMapping/>
  </p:clrMapOvr>
  <p:transition spd="med">
    <p:checker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AD1A-E17A-4454-B1F6-0399AE561FAA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0963-C038-493E-80A6-240DE767B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775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AD1A-E17A-4454-B1F6-0399AE561FAA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0963-C038-493E-80A6-240DE767B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8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E205E-F0F5-C1B6-1C96-72A449EE1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6EA024-6382-4B29-47CB-68101AF11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DFAA19-202A-19EA-3A00-71456BB44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5295-7F67-49CE-9D2F-4EF7F6FAFC66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895905-9031-DE02-D2E7-CA78CBE8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AC65A4-A2F1-6B39-7691-CCD1497D5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7647-C79A-48F6-85D1-3F69862E6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3375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AD1A-E17A-4454-B1F6-0399AE561FAA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0963-C038-493E-80A6-240DE767B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20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AD1A-E17A-4454-B1F6-0399AE561FAA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0963-C038-493E-80A6-240DE767B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432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AD1A-E17A-4454-B1F6-0399AE561FAA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0963-C038-493E-80A6-240DE767B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5827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AD1A-E17A-4454-B1F6-0399AE561FAA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0963-C038-493E-80A6-240DE767B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0322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AD1A-E17A-4454-B1F6-0399AE561FAA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0963-C038-493E-80A6-240DE767B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9379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AD1A-E17A-4454-B1F6-0399AE561FAA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0963-C038-493E-80A6-240DE767B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1128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AD1A-E17A-4454-B1F6-0399AE561FAA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0963-C038-493E-80A6-240DE767B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1142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AD1A-E17A-4454-B1F6-0399AE561FAA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0963-C038-493E-80A6-240DE767B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9798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AD1A-E17A-4454-B1F6-0399AE561FAA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0963-C038-493E-80A6-240DE767B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5453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/>
          <a:p>
            <a:fld id="{2D93C639-8529-4974-A9BD-D234AEF79E62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3B07C045-CCB2-445A-AF3F-638EBDBF083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  <a14:imgEffect>
                      <a14:saturation sat="0"/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3289" t="8326" r="12144" b="7084"/>
          <a:stretch>
            <a:fillRect/>
          </a:stretch>
        </p:blipFill>
        <p:spPr>
          <a:xfrm>
            <a:off x="259170" y="5118972"/>
            <a:ext cx="3552393" cy="10502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 userDrawn="1"/>
            </p:nvSpPr>
            <p:spPr>
              <a:xfrm>
                <a:off x="1140226" y="960927"/>
                <a:ext cx="345948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𝑿𝒀</m:t>
                          </m:r>
                        </m:sub>
                      </m:sSub>
                    </m:oMath>
                  </m:oMathPara>
                </a14:m>
                <a:endParaRPr lang="zh-CN" altLang="en-US" sz="18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1140226" y="960927"/>
                <a:ext cx="3459481" cy="369332"/>
              </a:xfrm>
              <a:prstGeom prst="rect">
                <a:avLst/>
              </a:prstGeom>
              <a:blipFill>
                <a:blip r:embed="rId4"/>
                <a:stretch>
                  <a:fillRect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1"/>
          <p:cNvGraphicFramePr>
            <a:graphicFrameLocks noChangeAspect="1"/>
          </p:cNvGraphicFramePr>
          <p:nvPr userDrawn="1"/>
        </p:nvGraphicFramePr>
        <p:xfrm>
          <a:off x="624026" y="5156213"/>
          <a:ext cx="509761" cy="49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267200" imgH="5486400" progId="Equation.DSMT4">
                  <p:embed/>
                </p:oleObj>
              </mc:Choice>
              <mc:Fallback>
                <p:oleObj name="Equation" r:id="rId5" imgW="4267200" imgH="548640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4026" y="5156213"/>
                        <a:ext cx="509761" cy="49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 userDrawn="1"/>
        </p:nvGraphicFramePr>
        <p:xfrm>
          <a:off x="7298708" y="5169526"/>
          <a:ext cx="2895789" cy="620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603200" imgH="7315200" progId="Equation.DSMT4">
                  <p:embed/>
                </p:oleObj>
              </mc:Choice>
              <mc:Fallback>
                <p:oleObj name="Equation" r:id="rId7" imgW="25603200" imgH="731520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98708" y="5169526"/>
                        <a:ext cx="2895789" cy="6205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 userDrawn="1"/>
            </p:nvSpPr>
            <p:spPr>
              <a:xfrm>
                <a:off x="9985338" y="5243626"/>
                <a:ext cx="29525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sz="1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1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800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9985338" y="5243626"/>
                <a:ext cx="2952551" cy="276999"/>
              </a:xfrm>
              <a:prstGeom prst="rect">
                <a:avLst/>
              </a:prstGeom>
              <a:blipFill>
                <a:blip r:embed="rId9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 rot="181475">
            <a:off x="8171289" y="6123902"/>
            <a:ext cx="3048839" cy="43833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 rot="278591">
            <a:off x="8173965" y="79234"/>
            <a:ext cx="2371352" cy="624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 userDrawn="1"/>
            </p:nvSpPr>
            <p:spPr>
              <a:xfrm>
                <a:off x="-533057" y="1247743"/>
                <a:ext cx="34594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𝑪𝒐𝒗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8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-533057" y="1247743"/>
                <a:ext cx="3459481" cy="276999"/>
              </a:xfrm>
              <a:prstGeom prst="rect">
                <a:avLst/>
              </a:prstGeom>
              <a:blipFill>
                <a:blip r:embed="rId12"/>
                <a:stretch>
                  <a:fillRect t="-2222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 userDrawn="1"/>
            </p:nvSpPr>
            <p:spPr>
              <a:xfrm>
                <a:off x="5436865" y="337426"/>
                <a:ext cx="29525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zh-CN" sz="18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1800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18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8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5436865" y="337426"/>
                <a:ext cx="2952551" cy="276999"/>
              </a:xfrm>
              <a:prstGeom prst="rect">
                <a:avLst/>
              </a:prstGeom>
              <a:blipFill>
                <a:blip r:embed="rId13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69570" y="916746"/>
            <a:ext cx="2419637" cy="9451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 userDrawn="1"/>
            </p:nvSpPr>
            <p:spPr>
              <a:xfrm>
                <a:off x="2585466" y="1252396"/>
                <a:ext cx="3459481" cy="3147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2585466" y="1252396"/>
                <a:ext cx="3459481" cy="314766"/>
              </a:xfrm>
              <a:prstGeom prst="rect">
                <a:avLst/>
              </a:prstGeom>
              <a:blipFill>
                <a:blip r:embed="rId16"/>
                <a:stretch>
                  <a:fillRect b="-3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 userDrawn="1"/>
            </p:nvSpPr>
            <p:spPr>
              <a:xfrm>
                <a:off x="3326533" y="5640646"/>
                <a:ext cx="29525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18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1800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18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8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326533" y="5640646"/>
                <a:ext cx="2952551" cy="276999"/>
              </a:xfrm>
              <a:prstGeom prst="rect">
                <a:avLst/>
              </a:prstGeom>
              <a:blipFill>
                <a:blip r:embed="rId17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 userDrawn="1"/>
            </p:nvSpPr>
            <p:spPr>
              <a:xfrm rot="19891234">
                <a:off x="3507609" y="6325948"/>
                <a:ext cx="29525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18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altLang="zh-CN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altLang="zh-CN" sz="18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8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19891234">
                <a:off x="3507609" y="6325948"/>
                <a:ext cx="2952551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5807759" y="5504167"/>
            <a:ext cx="942648" cy="3980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 userDrawn="1"/>
            </p:nvSpPr>
            <p:spPr>
              <a:xfrm rot="21128720">
                <a:off x="469187" y="245368"/>
                <a:ext cx="3641141" cy="6640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𝒙𝒇</m:t>
                          </m:r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0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1128720">
                <a:off x="469187" y="245368"/>
                <a:ext cx="3641141" cy="66409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对象 24"/>
          <p:cNvGraphicFramePr>
            <a:graphicFrameLocks noChangeAspect="1"/>
          </p:cNvGraphicFramePr>
          <p:nvPr userDrawn="1"/>
        </p:nvGraphicFramePr>
        <p:xfrm>
          <a:off x="1393961" y="6045346"/>
          <a:ext cx="2567516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908000" imgH="11277600" progId="Equation.DSMT4">
                  <p:embed/>
                </p:oleObj>
              </mc:Choice>
              <mc:Fallback>
                <p:oleObj name="Equation" r:id="rId21" imgW="25908000" imgH="11277600" progId="Equation.DSMT4">
                  <p:embed/>
                  <p:pic>
                    <p:nvPicPr>
                      <p:cNvPr id="25" name="对象 2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393961" y="6045346"/>
                        <a:ext cx="2567516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 userDrawn="1"/>
            </p:nvSpPr>
            <p:spPr>
              <a:xfrm rot="335685">
                <a:off x="5020666" y="6244347"/>
                <a:ext cx="345948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335685">
                <a:off x="5020666" y="6244347"/>
                <a:ext cx="3459481" cy="369332"/>
              </a:xfrm>
              <a:prstGeom prst="rect">
                <a:avLst/>
              </a:prstGeom>
              <a:blipFill>
                <a:blip r:embed="rId23"/>
                <a:stretch>
                  <a:fillRect b="-3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 userDrawn="1"/>
            </p:nvSpPr>
            <p:spPr>
              <a:xfrm>
                <a:off x="3404605" y="211898"/>
                <a:ext cx="34594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zh-CN" altLang="en-US" sz="18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04605" y="211898"/>
                <a:ext cx="3459481" cy="276999"/>
              </a:xfrm>
              <a:prstGeom prst="rect">
                <a:avLst/>
              </a:prstGeom>
              <a:blipFill>
                <a:blip r:embed="rId2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 userDrawn="1"/>
            </p:nvSpPr>
            <p:spPr>
              <a:xfrm rot="20438044">
                <a:off x="2677849" y="554082"/>
                <a:ext cx="345948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zh-CN" altLang="en-US" sz="20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0438044">
                <a:off x="2677849" y="554082"/>
                <a:ext cx="3459481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对象 28"/>
          <p:cNvGraphicFramePr>
            <a:graphicFrameLocks noChangeAspect="1"/>
          </p:cNvGraphicFramePr>
          <p:nvPr userDrawn="1"/>
        </p:nvGraphicFramePr>
        <p:xfrm>
          <a:off x="5460540" y="734283"/>
          <a:ext cx="501992" cy="423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4876800" imgH="5486400" progId="Equation.DSMT4">
                  <p:embed/>
                </p:oleObj>
              </mc:Choice>
              <mc:Fallback>
                <p:oleObj name="Equation" r:id="rId26" imgW="4876800" imgH="5486400" progId="Equation.DSMT4">
                  <p:embed/>
                  <p:pic>
                    <p:nvPicPr>
                      <p:cNvPr id="29" name="对象 28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460540" y="734283"/>
                        <a:ext cx="501992" cy="423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/>
          <p:cNvSpPr/>
          <p:nvPr userDrawn="1"/>
        </p:nvSpPr>
        <p:spPr>
          <a:xfrm>
            <a:off x="30228" y="-2977"/>
            <a:ext cx="12192000" cy="688354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31" name="矩形 30"/>
          <p:cNvSpPr/>
          <p:nvPr userDrawn="1"/>
        </p:nvSpPr>
        <p:spPr>
          <a:xfrm>
            <a:off x="2" y="1863732"/>
            <a:ext cx="12227797" cy="3113639"/>
          </a:xfrm>
          <a:prstGeom prst="rect">
            <a:avLst/>
          </a:prstGeom>
          <a:solidFill>
            <a:srgbClr val="294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/>
          </a:p>
        </p:txBody>
      </p:sp>
      <p:pic>
        <p:nvPicPr>
          <p:cNvPr id="32" name="图片 31"/>
          <p:cNvPicPr>
            <a:picLocks noChangeAspect="1"/>
          </p:cNvPicPr>
          <p:nvPr userDrawn="1"/>
        </p:nvPicPr>
        <p:blipFill>
          <a:blip r:embed="rId28" cstate="screen"/>
          <a:stretch>
            <a:fillRect/>
          </a:stretch>
        </p:blipFill>
        <p:spPr>
          <a:xfrm>
            <a:off x="9725062" y="782011"/>
            <a:ext cx="2419637" cy="108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0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C4BC0-0854-7ED5-FFC7-A4A9835D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839773-1104-1431-F924-4B58D40EC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55F530-E51A-82ED-6805-91D7803AB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5295-7F67-49CE-9D2F-4EF7F6FAFC66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B81235-BAA0-3B34-5E6E-6D7EF2591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6E5DC1-D552-2229-0444-D8A221D37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7647-C79A-48F6-85D1-3F69862E6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9300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AD1A-E17A-4454-B1F6-0399AE561FAA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0963-C038-493E-80A6-240DE767B0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日期占位符 3"/>
          <p:cNvSpPr txBox="1"/>
          <p:nvPr userDrawn="1"/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93C639-8529-4974-A9BD-D234AEF79E62}" type="datetimeFigureOut">
              <a:rPr lang="zh-CN" altLang="en-US" sz="900" smtClean="0"/>
              <a:t>2024/10/21</a:t>
            </a:fld>
            <a:endParaRPr lang="zh-CN" altLang="en-US" sz="900"/>
          </a:p>
        </p:txBody>
      </p:sp>
      <p:sp>
        <p:nvSpPr>
          <p:cNvPr id="8" name="灯片编号占位符 5"/>
          <p:cNvSpPr txBox="1"/>
          <p:nvPr userDrawn="1"/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07C045-CCB2-445A-AF3F-638EBDBF083E}" type="slidenum">
              <a:rPr lang="zh-CN" altLang="en-US" sz="900" smtClean="0"/>
              <a:t>‹#›</a:t>
            </a:fld>
            <a:endParaRPr lang="zh-CN" altLang="en-US" sz="90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  <a14:imgEffect>
                      <a14:saturation sat="0"/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3289" t="8326" r="12144" b="7084"/>
          <a:stretch>
            <a:fillRect/>
          </a:stretch>
        </p:blipFill>
        <p:spPr>
          <a:xfrm>
            <a:off x="259170" y="5118972"/>
            <a:ext cx="3552393" cy="10502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 userDrawn="1"/>
            </p:nvSpPr>
            <p:spPr>
              <a:xfrm>
                <a:off x="1140226" y="960927"/>
                <a:ext cx="345948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𝑿𝒀</m:t>
                          </m:r>
                        </m:sub>
                      </m:sSub>
                    </m:oMath>
                  </m:oMathPara>
                </a14:m>
                <a:endParaRPr lang="zh-CN" altLang="en-US" sz="18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1140226" y="960927"/>
                <a:ext cx="3459481" cy="369332"/>
              </a:xfrm>
              <a:prstGeom prst="rect">
                <a:avLst/>
              </a:prstGeom>
              <a:blipFill>
                <a:blip r:embed="rId4"/>
                <a:stretch>
                  <a:fillRect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对象 10"/>
          <p:cNvGraphicFramePr>
            <a:graphicFrameLocks noChangeAspect="1"/>
          </p:cNvGraphicFramePr>
          <p:nvPr userDrawn="1"/>
        </p:nvGraphicFramePr>
        <p:xfrm>
          <a:off x="624026" y="5156213"/>
          <a:ext cx="509761" cy="49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267200" imgH="5486400" progId="Equation.DSMT4">
                  <p:embed/>
                </p:oleObj>
              </mc:Choice>
              <mc:Fallback>
                <p:oleObj name="Equation" r:id="rId5" imgW="4267200" imgH="5486400" progId="Equation.DSMT4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4026" y="5156213"/>
                        <a:ext cx="509761" cy="49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 userDrawn="1"/>
        </p:nvGraphicFramePr>
        <p:xfrm>
          <a:off x="7298708" y="5169526"/>
          <a:ext cx="2895789" cy="620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603200" imgH="7315200" progId="Equation.DSMT4">
                  <p:embed/>
                </p:oleObj>
              </mc:Choice>
              <mc:Fallback>
                <p:oleObj name="Equation" r:id="rId7" imgW="25603200" imgH="731520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98708" y="5169526"/>
                        <a:ext cx="2895789" cy="6205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 userDrawn="1"/>
            </p:nvSpPr>
            <p:spPr>
              <a:xfrm>
                <a:off x="9985338" y="5243626"/>
                <a:ext cx="29525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sz="1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1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800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9985338" y="5243626"/>
                <a:ext cx="2952551" cy="276999"/>
              </a:xfrm>
              <a:prstGeom prst="rect">
                <a:avLst/>
              </a:prstGeom>
              <a:blipFill>
                <a:blip r:embed="rId9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 rot="181475">
            <a:off x="8171289" y="6123902"/>
            <a:ext cx="3048839" cy="43833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 rot="278591">
            <a:off x="8173965" y="79234"/>
            <a:ext cx="2371352" cy="624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 userDrawn="1"/>
            </p:nvSpPr>
            <p:spPr>
              <a:xfrm>
                <a:off x="-533057" y="1247743"/>
                <a:ext cx="34594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𝑪𝒐𝒗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8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-533057" y="1247743"/>
                <a:ext cx="3459481" cy="276999"/>
              </a:xfrm>
              <a:prstGeom prst="rect">
                <a:avLst/>
              </a:prstGeom>
              <a:blipFill>
                <a:blip r:embed="rId12"/>
                <a:stretch>
                  <a:fillRect t="-2222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 userDrawn="1"/>
            </p:nvSpPr>
            <p:spPr>
              <a:xfrm>
                <a:off x="5436865" y="337426"/>
                <a:ext cx="29525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zh-CN" sz="18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1800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18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8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5436865" y="337426"/>
                <a:ext cx="2952551" cy="276999"/>
              </a:xfrm>
              <a:prstGeom prst="rect">
                <a:avLst/>
              </a:prstGeom>
              <a:blipFill>
                <a:blip r:embed="rId13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69570" y="916746"/>
            <a:ext cx="2419637" cy="9451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 userDrawn="1"/>
            </p:nvSpPr>
            <p:spPr>
              <a:xfrm>
                <a:off x="2585466" y="1252396"/>
                <a:ext cx="3459481" cy="3147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2585466" y="1252396"/>
                <a:ext cx="3459481" cy="314766"/>
              </a:xfrm>
              <a:prstGeom prst="rect">
                <a:avLst/>
              </a:prstGeom>
              <a:blipFill>
                <a:blip r:embed="rId16"/>
                <a:stretch>
                  <a:fillRect b="-3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 userDrawn="1"/>
            </p:nvSpPr>
            <p:spPr>
              <a:xfrm>
                <a:off x="3326533" y="5640646"/>
                <a:ext cx="29525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18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1800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18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8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326533" y="5640646"/>
                <a:ext cx="2952551" cy="276999"/>
              </a:xfrm>
              <a:prstGeom prst="rect">
                <a:avLst/>
              </a:prstGeom>
              <a:blipFill>
                <a:blip r:embed="rId17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 userDrawn="1"/>
            </p:nvSpPr>
            <p:spPr>
              <a:xfrm rot="19891234">
                <a:off x="3507609" y="6325948"/>
                <a:ext cx="29525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18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altLang="zh-CN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altLang="zh-CN" sz="18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8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19891234">
                <a:off x="3507609" y="6325948"/>
                <a:ext cx="2952551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5807759" y="5504167"/>
            <a:ext cx="942648" cy="3980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 userDrawn="1"/>
            </p:nvSpPr>
            <p:spPr>
              <a:xfrm rot="21128720">
                <a:off x="469187" y="245368"/>
                <a:ext cx="3641141" cy="6640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𝒙𝒇</m:t>
                          </m:r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0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1128720">
                <a:off x="469187" y="245368"/>
                <a:ext cx="3641141" cy="66409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对象 23"/>
          <p:cNvGraphicFramePr>
            <a:graphicFrameLocks noChangeAspect="1"/>
          </p:cNvGraphicFramePr>
          <p:nvPr userDrawn="1"/>
        </p:nvGraphicFramePr>
        <p:xfrm>
          <a:off x="1393961" y="6045346"/>
          <a:ext cx="2567516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908000" imgH="11277600" progId="Equation.DSMT4">
                  <p:embed/>
                </p:oleObj>
              </mc:Choice>
              <mc:Fallback>
                <p:oleObj name="Equation" r:id="rId21" imgW="25908000" imgH="11277600" progId="Equation.DSMT4">
                  <p:embed/>
                  <p:pic>
                    <p:nvPicPr>
                      <p:cNvPr id="24" name="对象 2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393961" y="6045346"/>
                        <a:ext cx="2567516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 userDrawn="1"/>
            </p:nvSpPr>
            <p:spPr>
              <a:xfrm rot="335685">
                <a:off x="5020666" y="6244347"/>
                <a:ext cx="345948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335685">
                <a:off x="5020666" y="6244347"/>
                <a:ext cx="3459481" cy="369332"/>
              </a:xfrm>
              <a:prstGeom prst="rect">
                <a:avLst/>
              </a:prstGeom>
              <a:blipFill>
                <a:blip r:embed="rId23"/>
                <a:stretch>
                  <a:fillRect b="-3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 userDrawn="1"/>
            </p:nvSpPr>
            <p:spPr>
              <a:xfrm>
                <a:off x="3404605" y="211898"/>
                <a:ext cx="34594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zh-CN" altLang="en-US" sz="18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04605" y="211898"/>
                <a:ext cx="3459481" cy="276999"/>
              </a:xfrm>
              <a:prstGeom prst="rect">
                <a:avLst/>
              </a:prstGeom>
              <a:blipFill>
                <a:blip r:embed="rId2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 userDrawn="1"/>
            </p:nvSpPr>
            <p:spPr>
              <a:xfrm rot="20438044">
                <a:off x="2677849" y="554082"/>
                <a:ext cx="345948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zh-CN" altLang="en-US" sz="20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0438044">
                <a:off x="2677849" y="554082"/>
                <a:ext cx="3459481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对象 28"/>
          <p:cNvGraphicFramePr>
            <a:graphicFrameLocks noChangeAspect="1"/>
          </p:cNvGraphicFramePr>
          <p:nvPr userDrawn="1"/>
        </p:nvGraphicFramePr>
        <p:xfrm>
          <a:off x="5460540" y="734283"/>
          <a:ext cx="501992" cy="423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4876800" imgH="5486400" progId="Equation.DSMT4">
                  <p:embed/>
                </p:oleObj>
              </mc:Choice>
              <mc:Fallback>
                <p:oleObj name="Equation" r:id="rId26" imgW="4876800" imgH="5486400" progId="Equation.DSMT4">
                  <p:embed/>
                  <p:pic>
                    <p:nvPicPr>
                      <p:cNvPr id="29" name="对象 28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460540" y="734283"/>
                        <a:ext cx="501992" cy="423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矩形 30"/>
          <p:cNvSpPr/>
          <p:nvPr userDrawn="1"/>
        </p:nvSpPr>
        <p:spPr>
          <a:xfrm>
            <a:off x="30228" y="-2977"/>
            <a:ext cx="12192000" cy="688354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32" name="矩形 31"/>
          <p:cNvSpPr/>
          <p:nvPr userDrawn="1"/>
        </p:nvSpPr>
        <p:spPr>
          <a:xfrm>
            <a:off x="2" y="1863732"/>
            <a:ext cx="12227797" cy="3113639"/>
          </a:xfrm>
          <a:prstGeom prst="rect">
            <a:avLst/>
          </a:prstGeom>
          <a:solidFill>
            <a:srgbClr val="294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/>
          </a:p>
        </p:txBody>
      </p:sp>
      <p:pic>
        <p:nvPicPr>
          <p:cNvPr id="33" name="图片 32"/>
          <p:cNvPicPr>
            <a:picLocks noChangeAspect="1"/>
          </p:cNvPicPr>
          <p:nvPr userDrawn="1"/>
        </p:nvPicPr>
        <p:blipFill>
          <a:blip r:embed="rId28" cstate="screen"/>
          <a:stretch>
            <a:fillRect/>
          </a:stretch>
        </p:blipFill>
        <p:spPr>
          <a:xfrm>
            <a:off x="9725062" y="782011"/>
            <a:ext cx="2419637" cy="108172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 userDrawn="1"/>
        </p:nvPicPr>
        <p:blipFill>
          <a:blip r:embed="rId29" cstate="screen"/>
          <a:stretch>
            <a:fillRect/>
          </a:stretch>
        </p:blipFill>
        <p:spPr>
          <a:xfrm rot="1033482">
            <a:off x="43441" y="2431137"/>
            <a:ext cx="2596323" cy="174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054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-27384"/>
            <a:ext cx="12192000" cy="620713"/>
          </a:xfrm>
          <a:prstGeom prst="rect">
            <a:avLst/>
          </a:prstGeom>
          <a:solidFill>
            <a:srgbClr val="294A5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294A5A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0" y="561975"/>
            <a:ext cx="12192000" cy="58738"/>
          </a:xfrm>
          <a:prstGeom prst="rect">
            <a:avLst/>
          </a:prstGeom>
          <a:solidFill>
            <a:srgbClr val="ED5A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294A5A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1957" y="-15247"/>
            <a:ext cx="1480044" cy="57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1329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6318F0B6-319E-415E-8D11-AD60CCF0B7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384"/>
            <a:ext cx="12192000" cy="620713"/>
          </a:xfrm>
          <a:prstGeom prst="rect">
            <a:avLst/>
          </a:prstGeom>
          <a:solidFill>
            <a:srgbClr val="294A5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294A5A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31F0B9D-E548-4DE2-9690-9FF57994734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61975"/>
            <a:ext cx="12192000" cy="58738"/>
          </a:xfrm>
          <a:prstGeom prst="rect">
            <a:avLst/>
          </a:prstGeom>
          <a:solidFill>
            <a:srgbClr val="ED5A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294A5A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887C64-ED95-4FC0-BE85-9758AECC67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141717">
            <a:off x="10906423" y="-52048"/>
            <a:ext cx="1148931" cy="77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508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5295-7F67-49CE-9D2F-4EF7F6FAFC66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7647-C79A-48F6-85D1-3F69862E6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548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5295-7F67-49CE-9D2F-4EF7F6FAFC66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7647-C79A-48F6-85D1-3F69862E6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5620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5295-7F67-49CE-9D2F-4EF7F6FAFC66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7647-C79A-48F6-85D1-3F69862E6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4275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5295-7F67-49CE-9D2F-4EF7F6FAFC66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7647-C79A-48F6-85D1-3F69862E6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7101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5295-7F67-49CE-9D2F-4EF7F6FAFC66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7647-C79A-48F6-85D1-3F69862E6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8309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5295-7F67-49CE-9D2F-4EF7F6FAFC66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7647-C79A-48F6-85D1-3F69862E6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8898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5295-7F67-49CE-9D2F-4EF7F6FAFC66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7647-C79A-48F6-85D1-3F69862E6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56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8254B-6F36-0968-F60C-C09E25864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D6023B-195C-FD4C-B655-E7F967339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FEDC81-A92A-2DFF-3DF3-99F5E0E34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50A1C9-0EAA-063D-4376-C4596DFA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5295-7F67-49CE-9D2F-4EF7F6FAFC66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B4A879-E2F4-343C-283C-E2A17CC0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A2F308-CDAE-DD19-87B6-8C04EBF59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7647-C79A-48F6-85D1-3F69862E6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8544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5295-7F67-49CE-9D2F-4EF7F6FAFC66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7647-C79A-48F6-85D1-3F69862E6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7209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5295-7F67-49CE-9D2F-4EF7F6FAFC66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7647-C79A-48F6-85D1-3F69862E6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4283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5295-7F67-49CE-9D2F-4EF7F6FAFC66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7647-C79A-48F6-85D1-3F69862E6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3566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5295-7F67-49CE-9D2F-4EF7F6FAFC66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7647-C79A-48F6-85D1-3F69862E6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1580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6318F0B6-319E-415E-8D11-AD60CCF0B7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384"/>
            <a:ext cx="12192000" cy="620713"/>
          </a:xfrm>
          <a:prstGeom prst="rect">
            <a:avLst/>
          </a:prstGeom>
          <a:solidFill>
            <a:srgbClr val="294A5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294A5A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31F0B9D-E548-4DE2-9690-9FF57994734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61975"/>
            <a:ext cx="12192000" cy="58738"/>
          </a:xfrm>
          <a:prstGeom prst="rect">
            <a:avLst/>
          </a:prstGeom>
          <a:solidFill>
            <a:srgbClr val="ED5A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294A5A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887C64-ED95-4FC0-BE85-9758AECC67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141717">
            <a:off x="10906423" y="-52048"/>
            <a:ext cx="1148931" cy="77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006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7AC4E6F6-7518-1B0C-F8BE-5F426A32B6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384"/>
            <a:ext cx="12192000" cy="620713"/>
          </a:xfrm>
          <a:prstGeom prst="rect">
            <a:avLst/>
          </a:prstGeom>
          <a:solidFill>
            <a:srgbClr val="294A5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294A5A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9D3F0B3-A792-2A3E-783F-7358F0D9C3F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61975"/>
            <a:ext cx="12192000" cy="58738"/>
          </a:xfrm>
          <a:prstGeom prst="rect">
            <a:avLst/>
          </a:prstGeom>
          <a:solidFill>
            <a:srgbClr val="ED5A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294A5A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B62E1F3-9EC2-AB63-4B7F-70E3743648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1957" y="-15247"/>
            <a:ext cx="1480044" cy="57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98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72B2E-8B2C-57F4-E1ED-151FBD7E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C15CBF-6C76-1B8B-5E98-D2BFF7F44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7035F9-278E-F5A3-718E-85E05DF69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A9E380-53B8-D1AF-BF03-1B63F01B3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9549DD-7D59-98BD-E64F-3B247D66B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9AD036-C451-3DD4-C896-FA96AC6C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5295-7F67-49CE-9D2F-4EF7F6FAFC66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3C30A8-FEF6-8C59-80C4-0A9C594E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594ED4-1154-9001-2DF1-99BA9B7B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7647-C79A-48F6-85D1-3F69862E6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78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37C56-C7CB-BCFB-0BF1-C6CD93DAC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97C665-FCA5-3EFC-D04F-7CE146ADC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5295-7F67-49CE-9D2F-4EF7F6FAFC66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575745-4F83-2554-43C0-A2FAB44F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FD4847-E5B7-DB74-0106-6FE98807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7647-C79A-48F6-85D1-3F69862E6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37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0EA324-FEBF-A3B0-7B52-865746753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5295-7F67-49CE-9D2F-4EF7F6FAFC66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950E47-1E06-F8D4-5559-AFA2422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9BA507-CCAC-D2F7-1B20-AC28BEBE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7647-C79A-48F6-85D1-3F69862E6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65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87DC6-01F5-4237-EECC-54B765836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42965D-DC59-FFF1-C797-D0D082DDA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9002B9-6858-D313-BC92-6360AF17E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7052D2-188C-EDAA-D40B-D5CFDB2D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5295-7F67-49CE-9D2F-4EF7F6FAFC66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673EED-8602-3816-A1E3-7AE29406D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0372EF-37E6-CCA6-DA91-4F284268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7647-C79A-48F6-85D1-3F69862E6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1647C-574E-F28E-0287-8328808DF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BF079C-7DED-6410-E60E-494E4002B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BADEEF-5C6B-388F-0A2D-64EE92E74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CA7B70-D0B0-51AD-EBB6-05389910F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5295-7F67-49CE-9D2F-4EF7F6FAFC66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133FAA-F12A-74E1-DC06-B0E30AD3B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D5362A-F005-12EC-F0F7-1B3D8567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7647-C79A-48F6-85D1-3F69862E6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54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163441-DAC2-6FFD-75C7-6B30D0E2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9658E0-D144-7559-6251-A367819AB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03CDDD-8BEA-9FA8-AF2E-755B2B8824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B5295-7F67-49CE-9D2F-4EF7F6FAFC66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A66C3-7A62-AC5F-024C-A5DFF9BA8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B71F6-FD93-3BEF-1AAE-9723436BC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47647-C79A-48F6-85D1-3F69862E6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82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CAD1A-E17A-4454-B1F6-0399AE561FAA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20963-C038-493E-80A6-240DE767B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44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B5295-7F67-49CE-9D2F-4EF7F6FAFC66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47647-C79A-48F6-85D1-3F69862E6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83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1.xml"/><Relationship Id="rId4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1.xml"/><Relationship Id="rId4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40.wmf"/><Relationship Id="rId18" Type="http://schemas.openxmlformats.org/officeDocument/2006/relationships/oleObject" Target="../embeddings/oleObject20.bin"/><Relationship Id="rId3" Type="http://schemas.openxmlformats.org/officeDocument/2006/relationships/tags" Target="../tags/tag6.xml"/><Relationship Id="rId7" Type="http://schemas.openxmlformats.org/officeDocument/2006/relationships/slideLayout" Target="../slideLayouts/slideLayout31.xml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42.wmf"/><Relationship Id="rId2" Type="http://schemas.openxmlformats.org/officeDocument/2006/relationships/tags" Target="../tags/tag5.xml"/><Relationship Id="rId16" Type="http://schemas.openxmlformats.org/officeDocument/2006/relationships/oleObject" Target="../embeddings/oleObject19.bin"/><Relationship Id="rId20" Type="http://schemas.openxmlformats.org/officeDocument/2006/relationships/slide" Target="slide1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39.wmf"/><Relationship Id="rId5" Type="http://schemas.openxmlformats.org/officeDocument/2006/relationships/tags" Target="../tags/tag8.xml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43.wmf"/><Relationship Id="rId4" Type="http://schemas.openxmlformats.org/officeDocument/2006/relationships/tags" Target="../tags/tag7.xml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slide" Target="slide1.xml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60.png"/><Relationship Id="rId5" Type="http://schemas.openxmlformats.org/officeDocument/2006/relationships/image" Target="../media/image45.png"/><Relationship Id="rId10" Type="http://schemas.openxmlformats.org/officeDocument/2006/relationships/image" Target="../media/image64.png"/><Relationship Id="rId4" Type="http://schemas.openxmlformats.org/officeDocument/2006/relationships/image" Target="../media/image44.png"/><Relationship Id="rId9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49.wmf"/><Relationship Id="rId18" Type="http://schemas.openxmlformats.org/officeDocument/2006/relationships/oleObject" Target="../embeddings/oleObject29.bin"/><Relationship Id="rId3" Type="http://schemas.openxmlformats.org/officeDocument/2006/relationships/image" Target="../media/image44.wmf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51.wmf"/><Relationship Id="rId2" Type="http://schemas.openxmlformats.org/officeDocument/2006/relationships/oleObject" Target="../embeddings/oleObject21.bin"/><Relationship Id="rId16" Type="http://schemas.openxmlformats.org/officeDocument/2006/relationships/oleObject" Target="../embeddings/oleObject28.bin"/><Relationship Id="rId20" Type="http://schemas.openxmlformats.org/officeDocument/2006/relationships/slide" Target="slide1.xml"/><Relationship Id="rId1" Type="http://schemas.openxmlformats.org/officeDocument/2006/relationships/slideLayout" Target="../slideLayouts/slideLayout44.x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5" Type="http://schemas.openxmlformats.org/officeDocument/2006/relationships/image" Target="../media/image50.wmf"/><Relationship Id="rId10" Type="http://schemas.openxmlformats.org/officeDocument/2006/relationships/oleObject" Target="../embeddings/oleObject25.bin"/><Relationship Id="rId19" Type="http://schemas.openxmlformats.org/officeDocument/2006/relationships/image" Target="../media/image52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2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jpeg"/><Relationship Id="rId13" Type="http://schemas.openxmlformats.org/officeDocument/2006/relationships/slide" Target="slide1.xml"/><Relationship Id="rId3" Type="http://schemas.openxmlformats.org/officeDocument/2006/relationships/image" Target="../media/image53.wmf"/><Relationship Id="rId7" Type="http://schemas.openxmlformats.org/officeDocument/2006/relationships/image" Target="../media/image55.wmf"/><Relationship Id="rId12" Type="http://schemas.openxmlformats.org/officeDocument/2006/relationships/image" Target="../media/image58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44.xml"/><Relationship Id="rId6" Type="http://schemas.openxmlformats.org/officeDocument/2006/relationships/oleObject" Target="../embeddings/oleObject32.bin"/><Relationship Id="rId11" Type="http://schemas.openxmlformats.org/officeDocument/2006/relationships/oleObject" Target="../embeddings/oleObject34.bin"/><Relationship Id="rId5" Type="http://schemas.openxmlformats.org/officeDocument/2006/relationships/image" Target="../media/image54.wmf"/><Relationship Id="rId10" Type="http://schemas.openxmlformats.org/officeDocument/2006/relationships/image" Target="../media/image57.wmf"/><Relationship Id="rId4" Type="http://schemas.openxmlformats.org/officeDocument/2006/relationships/oleObject" Target="../embeddings/oleObject31.bin"/><Relationship Id="rId9" Type="http://schemas.openxmlformats.org/officeDocument/2006/relationships/oleObject" Target="../embeddings/oleObject3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59.wmf"/><Relationship Id="rId7" Type="http://schemas.openxmlformats.org/officeDocument/2006/relationships/image" Target="../media/image61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45.x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6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Relationship Id="rId4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68.emf"/><Relationship Id="rId4" Type="http://schemas.openxmlformats.org/officeDocument/2006/relationships/oleObject" Target="../embeddings/oleObject3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slide" Target="slide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Relationship Id="rId6" Type="http://schemas.openxmlformats.org/officeDocument/2006/relationships/slide" Target="slide1.xml"/><Relationship Id="rId5" Type="http://schemas.openxmlformats.org/officeDocument/2006/relationships/image" Target="../media/image23.png"/><Relationship Id="rId4" Type="http://schemas.openxmlformats.org/officeDocument/2006/relationships/slide" Target="slide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7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60.png"/><Relationship Id="rId5" Type="http://schemas.openxmlformats.org/officeDocument/2006/relationships/image" Target="../media/image28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椭圆 46"/>
          <p:cNvSpPr/>
          <p:nvPr/>
        </p:nvSpPr>
        <p:spPr>
          <a:xfrm flipV="1">
            <a:off x="8584221" y="1057241"/>
            <a:ext cx="111172" cy="11442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73000">
                <a:srgbClr val="ECECEC"/>
              </a:gs>
              <a:gs pos="100000">
                <a:srgbClr val="D9D9D9"/>
              </a:gs>
            </a:gsLst>
            <a:lin ang="2700000" scaled="1"/>
            <a:tileRect/>
          </a:gradFill>
          <a:ln w="25400">
            <a:gradFill flip="none" rotWithShape="1">
              <a:gsLst>
                <a:gs pos="29000">
                  <a:srgbClr val="E0E0E0"/>
                </a:gs>
                <a:gs pos="0">
                  <a:srgbClr val="999999"/>
                </a:gs>
                <a:gs pos="83000">
                  <a:schemeClr val="bg1"/>
                </a:gs>
              </a:gsLst>
              <a:lin ang="2700000" scaled="1"/>
              <a:tileRect/>
            </a:gradFill>
          </a:ln>
          <a:effectLst>
            <a:outerShdw blurRad="127000" dist="76200" dir="5040000" sx="79000" sy="79000" algn="tl" rotWithShape="0">
              <a:prstClr val="black">
                <a:alpha val="39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zh-CN" altLang="en-US" sz="3600" dirty="0">
              <a:solidFill>
                <a:prstClr val="black"/>
              </a:solidFill>
              <a:latin typeface="Agency FB"/>
              <a:ea typeface="微软雅黑" panose="020B0503020204020204" pitchFamily="34" charset="-122"/>
            </a:endParaRPr>
          </a:p>
        </p:txBody>
      </p:sp>
      <p:sp>
        <p:nvSpPr>
          <p:cNvPr id="5" name="文本框 7"/>
          <p:cNvSpPr txBox="1"/>
          <p:nvPr/>
        </p:nvSpPr>
        <p:spPr>
          <a:xfrm>
            <a:off x="3684561" y="2837441"/>
            <a:ext cx="48996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   习题课</a:t>
            </a:r>
          </a:p>
        </p:txBody>
      </p:sp>
      <p:sp>
        <p:nvSpPr>
          <p:cNvPr id="7" name="文本框 7"/>
          <p:cNvSpPr txBox="1"/>
          <p:nvPr>
            <p:custDataLst>
              <p:tags r:id="rId1"/>
            </p:custDataLst>
          </p:nvPr>
        </p:nvSpPr>
        <p:spPr>
          <a:xfrm>
            <a:off x="7267977" y="2103665"/>
            <a:ext cx="33785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b="1" dirty="0">
                <a:solidFill>
                  <a:schemeClr val="accent4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《</a:t>
            </a:r>
            <a:r>
              <a:rPr lang="zh-CN" altLang="en-US" sz="2600" b="1" dirty="0">
                <a:solidFill>
                  <a:schemeClr val="accent4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概率论与数理统计</a:t>
            </a:r>
            <a:r>
              <a:rPr lang="en-US" altLang="zh-CN" sz="2600" b="1" dirty="0">
                <a:solidFill>
                  <a:schemeClr val="accent4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》</a:t>
            </a:r>
            <a:endParaRPr lang="zh-CN" altLang="en-US" sz="2600" b="1" dirty="0">
              <a:solidFill>
                <a:schemeClr val="accent4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8" name="文本框 14"/>
          <p:cNvSpPr txBox="1"/>
          <p:nvPr>
            <p:custDataLst>
              <p:tags r:id="rId2"/>
            </p:custDataLst>
          </p:nvPr>
        </p:nvSpPr>
        <p:spPr>
          <a:xfrm>
            <a:off x="1524001" y="4216165"/>
            <a:ext cx="914399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</a:t>
            </a: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8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基础部  </a:t>
            </a:r>
            <a:r>
              <a:rPr lang="en-US" altLang="zh-CN" sz="28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郭淑妹副教授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7D05F27-3719-9470-E064-0EB10829B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95386"/>
            <a:ext cx="8783276" cy="2400635"/>
          </a:xfrm>
          <a:prstGeom prst="rect">
            <a:avLst/>
          </a:prstGeom>
        </p:spPr>
      </p:pic>
      <p:sp>
        <p:nvSpPr>
          <p:cNvPr id="5" name="Text Box 14">
            <a:extLst>
              <a:ext uri="{FF2B5EF4-FFF2-40B4-BE49-F238E27FC236}">
                <a16:creationId xmlns:a16="http://schemas.microsoft.com/office/drawing/2014/main" id="{15ACA83D-290E-5779-992D-B3625EB7A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782" y="5337265"/>
            <a:ext cx="1523418" cy="46166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zh-CN" altLang="en-US" sz="2400" kern="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练习十三</a:t>
            </a:r>
            <a:endParaRPr kumimoji="1" lang="en-US" altLang="zh-CN" sz="2400" kern="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BB255C5-6D00-8865-FEDC-77B3F2479A42}"/>
              </a:ext>
            </a:extLst>
          </p:cNvPr>
          <p:cNvGrpSpPr/>
          <p:nvPr/>
        </p:nvGrpSpPr>
        <p:grpSpPr>
          <a:xfrm>
            <a:off x="1704740" y="827159"/>
            <a:ext cx="709991" cy="401151"/>
            <a:chOff x="1837404" y="3095548"/>
            <a:chExt cx="1286797" cy="40115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C8658B3-21E2-B386-095B-ECEDC91DCA46}"/>
                </a:ext>
              </a:extLst>
            </p:cNvPr>
            <p:cNvSpPr/>
            <p:nvPr/>
          </p:nvSpPr>
          <p:spPr>
            <a:xfrm>
              <a:off x="1837404" y="3095548"/>
              <a:ext cx="1210616" cy="39600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>
              <a:noAutofit/>
            </a:bodyPr>
            <a:lstStyle/>
            <a:p>
              <a:pPr algn="ctr">
                <a:defRPr/>
              </a:pPr>
              <a:r>
                <a:rPr lang="zh-CN" altLang="en-US" sz="2400" b="1" kern="0" dirty="0">
                  <a:solidFill>
                    <a:prstClr val="black"/>
                  </a:solidFill>
                  <a:sym typeface="Times New Roman" panose="02020603050405020304" pitchFamily="18" charset="0"/>
                </a:rPr>
                <a:t>例</a:t>
              </a:r>
              <a:r>
                <a:rPr lang="en-US" altLang="zh-CN" sz="2400" b="1" kern="0" dirty="0">
                  <a:solidFill>
                    <a:prstClr val="black"/>
                  </a:solidFill>
                  <a:sym typeface="Times New Roman" panose="02020603050405020304" pitchFamily="18" charset="0"/>
                </a:rPr>
                <a:t>4</a:t>
              </a:r>
              <a:endParaRPr lang="zh-CN" altLang="en-US" sz="2400" b="1" kern="0" dirty="0">
                <a:solidFill>
                  <a:prstClr val="black"/>
                </a:solidFill>
                <a:sym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60F29F0-9DB3-E637-D591-4249353B1E86}"/>
                </a:ext>
              </a:extLst>
            </p:cNvPr>
            <p:cNvSpPr/>
            <p:nvPr/>
          </p:nvSpPr>
          <p:spPr>
            <a:xfrm>
              <a:off x="3048018" y="3100699"/>
              <a:ext cx="76183" cy="396000"/>
            </a:xfrm>
            <a:prstGeom prst="rect">
              <a:avLst/>
            </a:prstGeom>
            <a:solidFill>
              <a:srgbClr val="449B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9DB390C-D784-1614-60FB-313CDDDF64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8"/>
          <a:stretch/>
        </p:blipFill>
        <p:spPr>
          <a:xfrm>
            <a:off x="1548833" y="3022895"/>
            <a:ext cx="9119167" cy="3351274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FD03544B-29F7-CDD9-0DAA-2D39D95EB891}"/>
              </a:ext>
            </a:extLst>
          </p:cNvPr>
          <p:cNvGrpSpPr/>
          <p:nvPr/>
        </p:nvGrpSpPr>
        <p:grpSpPr>
          <a:xfrm>
            <a:off x="1801810" y="3228425"/>
            <a:ext cx="709991" cy="401151"/>
            <a:chOff x="1837404" y="3095548"/>
            <a:chExt cx="1286797" cy="40115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E0C9989-F114-4F11-B6AB-BFA41F7CBFD8}"/>
                </a:ext>
              </a:extLst>
            </p:cNvPr>
            <p:cNvSpPr/>
            <p:nvPr/>
          </p:nvSpPr>
          <p:spPr>
            <a:xfrm>
              <a:off x="1837404" y="3095548"/>
              <a:ext cx="1210616" cy="39600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>
              <a:noAutofit/>
            </a:bodyPr>
            <a:lstStyle/>
            <a:p>
              <a:pPr algn="ctr">
                <a:defRPr/>
              </a:pPr>
              <a:r>
                <a:rPr lang="zh-CN" altLang="en-US" sz="2400" b="1" kern="0" dirty="0">
                  <a:solidFill>
                    <a:prstClr val="black"/>
                  </a:solidFill>
                  <a:sym typeface="Times New Roman" panose="02020603050405020304" pitchFamily="18" charset="0"/>
                </a:rPr>
                <a:t>例</a:t>
              </a:r>
              <a:r>
                <a:rPr lang="en-US" altLang="zh-CN" sz="2400" b="1" kern="0" dirty="0">
                  <a:solidFill>
                    <a:prstClr val="black"/>
                  </a:solidFill>
                  <a:sym typeface="Times New Roman" panose="02020603050405020304" pitchFamily="18" charset="0"/>
                </a:rPr>
                <a:t>5</a:t>
              </a:r>
              <a:endParaRPr lang="zh-CN" altLang="en-US" sz="2400" b="1" kern="0" dirty="0">
                <a:solidFill>
                  <a:prstClr val="black"/>
                </a:solidFill>
                <a:sym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EE86FF7-BBD9-049D-44BA-2841EC25ACDA}"/>
                </a:ext>
              </a:extLst>
            </p:cNvPr>
            <p:cNvSpPr/>
            <p:nvPr/>
          </p:nvSpPr>
          <p:spPr>
            <a:xfrm>
              <a:off x="3048018" y="3100699"/>
              <a:ext cx="76183" cy="396000"/>
            </a:xfrm>
            <a:prstGeom prst="rect">
              <a:avLst/>
            </a:prstGeom>
            <a:solidFill>
              <a:srgbClr val="449B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2" name="Text Box 5">
            <a:hlinkClick r:id="rId4" action="ppaction://hlinksldjump"/>
            <a:extLst>
              <a:ext uri="{FF2B5EF4-FFF2-40B4-BE49-F238E27FC236}">
                <a16:creationId xmlns:a16="http://schemas.microsoft.com/office/drawing/2014/main" id="{11774BDD-0AB9-AACC-0CF4-9350D3876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844" y="-22506"/>
            <a:ext cx="63487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kumimoji="1"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典型例题</a:t>
            </a:r>
            <a:r>
              <a:rPr kumimoji="1"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1"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随机变量函数的分布</a:t>
            </a:r>
            <a:endParaRPr kumimoji="1" lang="zh-CN" altLang="en-US" sz="32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909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D7B0C1F-8061-1640-89F9-6ABADA556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587" y="717414"/>
            <a:ext cx="5887272" cy="2410161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9BBAC6AE-8402-08BB-855C-EB1EC3B9532A}"/>
              </a:ext>
            </a:extLst>
          </p:cNvPr>
          <p:cNvGrpSpPr/>
          <p:nvPr/>
        </p:nvGrpSpPr>
        <p:grpSpPr>
          <a:xfrm>
            <a:off x="2158110" y="842201"/>
            <a:ext cx="709991" cy="401151"/>
            <a:chOff x="1837404" y="3095548"/>
            <a:chExt cx="1286797" cy="40115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343E760-865B-2D7A-D2E5-BEE42E5D3ED2}"/>
                </a:ext>
              </a:extLst>
            </p:cNvPr>
            <p:cNvSpPr/>
            <p:nvPr/>
          </p:nvSpPr>
          <p:spPr>
            <a:xfrm>
              <a:off x="1837404" y="3095548"/>
              <a:ext cx="1210616" cy="39600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>
              <a:noAutofit/>
            </a:bodyPr>
            <a:lstStyle/>
            <a:p>
              <a:pPr algn="ctr">
                <a:defRPr/>
              </a:pPr>
              <a:r>
                <a:rPr lang="zh-CN" altLang="en-US" sz="2400" b="1" kern="0" dirty="0">
                  <a:solidFill>
                    <a:prstClr val="black"/>
                  </a:solidFill>
                  <a:sym typeface="Times New Roman" panose="02020603050405020304" pitchFamily="18" charset="0"/>
                </a:rPr>
                <a:t>例</a:t>
              </a:r>
              <a:r>
                <a:rPr lang="en-US" altLang="zh-CN" sz="2400" b="1" kern="0" dirty="0">
                  <a:solidFill>
                    <a:prstClr val="black"/>
                  </a:solidFill>
                  <a:sym typeface="Times New Roman" panose="02020603050405020304" pitchFamily="18" charset="0"/>
                </a:rPr>
                <a:t>6</a:t>
              </a:r>
              <a:endParaRPr lang="zh-CN" altLang="en-US" sz="2400" b="1" kern="0" dirty="0">
                <a:solidFill>
                  <a:prstClr val="black"/>
                </a:solidFill>
                <a:sym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B2F82B5-B672-BC11-C9E1-D33AE25FA77C}"/>
                </a:ext>
              </a:extLst>
            </p:cNvPr>
            <p:cNvSpPr/>
            <p:nvPr/>
          </p:nvSpPr>
          <p:spPr>
            <a:xfrm>
              <a:off x="3048018" y="3100699"/>
              <a:ext cx="76183" cy="396000"/>
            </a:xfrm>
            <a:prstGeom prst="rect">
              <a:avLst/>
            </a:prstGeom>
            <a:solidFill>
              <a:srgbClr val="449B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834F4240-E10A-697C-918B-507BA611A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204" y="3512182"/>
            <a:ext cx="5975571" cy="1959432"/>
          </a:xfrm>
          <a:prstGeom prst="rect">
            <a:avLst/>
          </a:prstGeom>
        </p:spPr>
      </p:pic>
      <p:sp>
        <p:nvSpPr>
          <p:cNvPr id="7" name="Text Box 5">
            <a:hlinkClick r:id="rId4" action="ppaction://hlinksldjump"/>
            <a:extLst>
              <a:ext uri="{FF2B5EF4-FFF2-40B4-BE49-F238E27FC236}">
                <a16:creationId xmlns:a16="http://schemas.microsoft.com/office/drawing/2014/main" id="{3FA9B000-9F8B-BC2D-AA87-1933DB21B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844" y="-22506"/>
            <a:ext cx="63487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kumimoji="1"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典型例题</a:t>
            </a:r>
            <a:r>
              <a:rPr kumimoji="1"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1"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随机变量函数的分布</a:t>
            </a:r>
            <a:endParaRPr kumimoji="1" lang="zh-CN" altLang="en-US" sz="32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8469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4">
            <a:extLst>
              <a:ext uri="{FF2B5EF4-FFF2-40B4-BE49-F238E27FC236}">
                <a16:creationId xmlns:a16="http://schemas.microsoft.com/office/drawing/2014/main" id="{41351CBF-2E65-1F19-7382-F68144A84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9" y="692151"/>
            <a:ext cx="8713787" cy="559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342900" marR="0" lvl="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defRPr sz="2800" b="1"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defRPr sz="2800" b="1"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 eaLnBrk="0" hangingPunct="0">
              <a:defRPr sz="2800" b="1"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r>
              <a:rPr lang="zh-CN" altLang="en-US" dirty="0"/>
              <a:t>涉及二重积分时应注意的重点</a:t>
            </a:r>
            <a:endParaRPr lang="en-US" altLang="zh-CN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7D54047-DCFA-4352-0A07-DF52952F1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1412876"/>
            <a:ext cx="8964612" cy="559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1) 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对积分区域务必画图；</a:t>
            </a:r>
            <a:endParaRPr lang="en-US" altLang="zh-CN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521D6D68-5BB0-EE4E-DF55-F4DD8E5B3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2238376"/>
            <a:ext cx="8964612" cy="559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2) 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对积分的定限方法：</a:t>
            </a:r>
            <a:endParaRPr lang="en-US" altLang="zh-CN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7B7ECAC7-9782-6472-01AD-3B5822CA5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2673" y="3079019"/>
            <a:ext cx="3241675" cy="559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342900" marR="0" lvl="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defRPr sz="2800" b="1"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defRPr sz="2800" b="1"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 eaLnBrk="0" hangingPunct="0">
              <a:defRPr sz="2800" b="1"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先积后定限；</a:t>
            </a:r>
            <a:endParaRPr lang="en-US" altLang="zh-CN" dirty="0"/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57C2B049-7EC9-6D34-1A8D-2E0DF97F4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6160" y="3775931"/>
            <a:ext cx="3241675" cy="559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342900" marR="0" lvl="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defRPr sz="2800" b="1"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defRPr sz="2800" b="1"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 eaLnBrk="0" hangingPunct="0">
              <a:defRPr sz="2800" b="1"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后积先定限；</a:t>
            </a:r>
            <a:endParaRPr lang="en-US" altLang="zh-CN" dirty="0"/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B79E26C8-EB23-58F8-EFF0-DA8F35604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6160" y="4496656"/>
            <a:ext cx="3241675" cy="559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342900" marR="0" lvl="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defRPr sz="2800" b="1"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defRPr sz="2800" b="1"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 eaLnBrk="0" hangingPunct="0">
              <a:defRPr sz="2800" b="1"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限内画一线</a:t>
            </a:r>
            <a:r>
              <a:rPr lang="en-US" altLang="zh-CN" dirty="0"/>
              <a:t>.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D6747571-7DA6-3997-C85F-9781F0276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5695" y="698953"/>
            <a:ext cx="2987735" cy="581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marR="0" lvl="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defRPr sz="2800" b="1"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defRPr sz="2800" b="1"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 eaLnBrk="0" hangingPunct="0">
              <a:defRPr sz="2800" b="1"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二重积分关键：定限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6D85C4-562F-A0FB-B281-DF4DC90CFBF7}"/>
              </a:ext>
            </a:extLst>
          </p:cNvPr>
          <p:cNvSpPr txBox="1"/>
          <p:nvPr/>
        </p:nvSpPr>
        <p:spPr>
          <a:xfrm>
            <a:off x="4449055" y="2958353"/>
            <a:ext cx="2305211" cy="224742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 Box 5">
            <a:hlinkClick r:id="rId3" action="ppaction://hlinksldjump"/>
            <a:extLst>
              <a:ext uri="{FF2B5EF4-FFF2-40B4-BE49-F238E27FC236}">
                <a16:creationId xmlns:a16="http://schemas.microsoft.com/office/drawing/2014/main" id="{0B3B2A27-6630-7E39-6728-46DE56D30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844" y="-22506"/>
            <a:ext cx="63487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kumimoji="1"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典型例题</a:t>
            </a:r>
            <a:r>
              <a:rPr kumimoji="1"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1"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随机变量函数的分布</a:t>
            </a:r>
            <a:endParaRPr kumimoji="1" lang="zh-CN" altLang="en-US" sz="32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14561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5" grpId="0" autoUpdateAnimBg="0"/>
      <p:bldP spid="10" grpId="0" autoUpdateAnimBg="0"/>
      <p:bldP spid="13" grpId="0" autoUpdateAnimBg="0"/>
      <p:bldP spid="14" grpId="0" autoUpdateAnimBg="0"/>
      <p:bldP spid="15" grpId="0" autoUpdateAnimBg="0"/>
      <p:bldP spid="2" grpId="0" autoUpdateAnimBg="0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80" name="Line 28"/>
          <p:cNvSpPr/>
          <p:nvPr/>
        </p:nvSpPr>
        <p:spPr>
          <a:xfrm>
            <a:off x="3581400" y="5346613"/>
            <a:ext cx="49530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4781" name="Line 29"/>
          <p:cNvSpPr/>
          <p:nvPr/>
        </p:nvSpPr>
        <p:spPr>
          <a:xfrm>
            <a:off x="4446122" y="4743457"/>
            <a:ext cx="0" cy="12192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4782" name="Rectangle 30"/>
          <p:cNvSpPr/>
          <p:nvPr/>
        </p:nvSpPr>
        <p:spPr>
          <a:xfrm>
            <a:off x="3659188" y="4737014"/>
            <a:ext cx="53572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74783" name="Rectangle 31"/>
          <p:cNvSpPr/>
          <p:nvPr/>
        </p:nvSpPr>
        <p:spPr>
          <a:xfrm>
            <a:off x="3744913" y="5346614"/>
            <a:ext cx="37221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24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74784" name="Rectangle 32"/>
          <p:cNvSpPr/>
          <p:nvPr/>
        </p:nvSpPr>
        <p:spPr>
          <a:xfrm>
            <a:off x="4768850" y="4737014"/>
            <a:ext cx="34015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4785" name="Rectangle 33"/>
          <p:cNvSpPr/>
          <p:nvPr/>
        </p:nvSpPr>
        <p:spPr>
          <a:xfrm>
            <a:off x="6216650" y="4737014"/>
            <a:ext cx="34015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4787" name="Rectangle 35"/>
          <p:cNvSpPr/>
          <p:nvPr/>
        </p:nvSpPr>
        <p:spPr>
          <a:xfrm>
            <a:off x="7588250" y="4737014"/>
            <a:ext cx="34015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4789" name="Rectangle 37"/>
          <p:cNvSpPr/>
          <p:nvPr/>
        </p:nvSpPr>
        <p:spPr>
          <a:xfrm>
            <a:off x="4608513" y="5346614"/>
            <a:ext cx="5774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None/>
            </a:pPr>
            <a:r>
              <a:rPr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1/9</a:t>
            </a:r>
          </a:p>
        </p:txBody>
      </p:sp>
      <p:sp>
        <p:nvSpPr>
          <p:cNvPr id="74790" name="Rectangle 38"/>
          <p:cNvSpPr/>
          <p:nvPr/>
        </p:nvSpPr>
        <p:spPr>
          <a:xfrm>
            <a:off x="6096000" y="5346614"/>
            <a:ext cx="5774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3/9</a:t>
            </a:r>
          </a:p>
        </p:txBody>
      </p:sp>
      <p:sp>
        <p:nvSpPr>
          <p:cNvPr id="74794" name="Rectangle 42"/>
          <p:cNvSpPr/>
          <p:nvPr/>
        </p:nvSpPr>
        <p:spPr>
          <a:xfrm>
            <a:off x="7504113" y="5346614"/>
            <a:ext cx="5774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5/9</a:t>
            </a:r>
          </a:p>
        </p:txBody>
      </p:sp>
      <p:sp>
        <p:nvSpPr>
          <p:cNvPr id="74797" name="AutoShape 45"/>
          <p:cNvSpPr/>
          <p:nvPr/>
        </p:nvSpPr>
        <p:spPr>
          <a:xfrm>
            <a:off x="2895600" y="1055601"/>
            <a:ext cx="6465888" cy="36052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tIns="0">
            <a:spAutoFit/>
          </a:bodyPr>
          <a:lstStyle/>
          <a:p>
            <a:pPr eaLnBrk="1" hangingPunct="1">
              <a:lnSpc>
                <a:spcPct val="125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设二维离散型随机向量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具有</a:t>
            </a:r>
          </a:p>
          <a:p>
            <a:pPr eaLnBrk="1" hangingPunct="1">
              <a:lnSpc>
                <a:spcPct val="125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下列联合分布律，试求 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max (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),  </a:t>
            </a:r>
          </a:p>
          <a:p>
            <a:pPr eaLnBrk="1" hangingPunct="1">
              <a:lnSpc>
                <a:spcPct val="125000"/>
              </a:lnSpc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min (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的分布律。</a:t>
            </a:r>
          </a:p>
          <a:p>
            <a:pPr eaLnBrk="1" hangingPunct="1">
              <a:lnSpc>
                <a:spcPct val="125000"/>
              </a:lnSpc>
              <a:buNone/>
            </a:pP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buNone/>
            </a:pP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buNone/>
            </a:pP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buNone/>
            </a:pP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4829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070199"/>
              </p:ext>
            </p:extLst>
          </p:nvPr>
        </p:nvGraphicFramePr>
        <p:xfrm>
          <a:off x="3886200" y="2735176"/>
          <a:ext cx="4495800" cy="1770062"/>
        </p:xfrm>
        <a:graphic>
          <a:graphicData uri="http://schemas.openxmlformats.org/drawingml/2006/table">
            <a:tbl>
              <a:tblPr/>
              <a:tblGrid>
                <a:gridCol w="112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80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4000" b="1" i="1" u="none" strike="noStrike" cap="none" normalizeH="0" baseline="-12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1" lang="en-US" altLang="zh-CN" sz="3200" b="1" i="1" u="none" strike="noStrike" cap="none" normalizeH="0" baseline="-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400" b="1" i="1" u="none" strike="noStrike" cap="none" normalizeH="0" baseline="-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X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2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3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9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1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1/9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0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0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2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2/9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1/9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0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3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2/9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2/9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1/9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4B58D533-9DC6-F8DA-05E3-269AA63EF246}"/>
              </a:ext>
            </a:extLst>
          </p:cNvPr>
          <p:cNvGrpSpPr/>
          <p:nvPr/>
        </p:nvGrpSpPr>
        <p:grpSpPr>
          <a:xfrm>
            <a:off x="1646069" y="1072318"/>
            <a:ext cx="709991" cy="401151"/>
            <a:chOff x="1837404" y="3095548"/>
            <a:chExt cx="1286797" cy="40115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FAD4F4B-4FD4-F2F6-7AE5-137321D47F8A}"/>
                </a:ext>
              </a:extLst>
            </p:cNvPr>
            <p:cNvSpPr/>
            <p:nvPr/>
          </p:nvSpPr>
          <p:spPr>
            <a:xfrm>
              <a:off x="1837404" y="3095548"/>
              <a:ext cx="1210616" cy="39600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>
              <a:noAutofit/>
            </a:bodyPr>
            <a:lstStyle/>
            <a:p>
              <a:pPr algn="ctr">
                <a:defRPr/>
              </a:pPr>
              <a:r>
                <a:rPr lang="zh-CN" altLang="en-US" sz="2400" b="1" kern="0" dirty="0">
                  <a:solidFill>
                    <a:prstClr val="black"/>
                  </a:solidFill>
                  <a:sym typeface="Times New Roman" panose="02020603050405020304" pitchFamily="18" charset="0"/>
                </a:rPr>
                <a:t>例</a:t>
              </a:r>
              <a:r>
                <a:rPr lang="en-US" altLang="zh-CN" sz="2400" b="1" kern="0" dirty="0">
                  <a:solidFill>
                    <a:prstClr val="black"/>
                  </a:solidFill>
                  <a:sym typeface="Times New Roman" panose="02020603050405020304" pitchFamily="18" charset="0"/>
                </a:rPr>
                <a:t>7</a:t>
              </a:r>
              <a:endParaRPr lang="zh-CN" altLang="en-US" sz="2400" b="1" kern="0" dirty="0">
                <a:solidFill>
                  <a:prstClr val="black"/>
                </a:solidFill>
                <a:sym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B4A8050-96AE-A6B5-BF63-C3085068DE3F}"/>
                </a:ext>
              </a:extLst>
            </p:cNvPr>
            <p:cNvSpPr/>
            <p:nvPr/>
          </p:nvSpPr>
          <p:spPr>
            <a:xfrm>
              <a:off x="3048018" y="3100699"/>
              <a:ext cx="76183" cy="396000"/>
            </a:xfrm>
            <a:prstGeom prst="rect">
              <a:avLst/>
            </a:prstGeom>
            <a:solidFill>
              <a:srgbClr val="449B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2" name="Text Box 5">
            <a:hlinkClick r:id="rId2" action="ppaction://hlinksldjump"/>
            <a:extLst>
              <a:ext uri="{FF2B5EF4-FFF2-40B4-BE49-F238E27FC236}">
                <a16:creationId xmlns:a16="http://schemas.microsoft.com/office/drawing/2014/main" id="{6DEE0A16-597C-9C33-6BDC-E7171276A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844" y="-22506"/>
            <a:ext cx="63487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kumimoji="1"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典型例题</a:t>
            </a:r>
            <a:r>
              <a:rPr kumimoji="1"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1"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随机变量函数的分布</a:t>
            </a:r>
            <a:endParaRPr kumimoji="1" lang="zh-CN" altLang="en-US" sz="32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840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4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4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4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4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4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4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4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4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4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4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4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4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4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4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82" grpId="0"/>
      <p:bldP spid="74783" grpId="0"/>
      <p:bldP spid="74784" grpId="0"/>
      <p:bldP spid="74785" grpId="0"/>
      <p:bldP spid="74787" grpId="0"/>
      <p:bldP spid="74789" grpId="0"/>
      <p:bldP spid="74790" grpId="0"/>
      <p:bldP spid="74794" grpId="0"/>
      <p:bldP spid="7479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C83117AA-38C2-1F5E-50B7-EA32D07198E3}"/>
              </a:ext>
            </a:extLst>
          </p:cNvPr>
          <p:cNvSpPr txBox="1"/>
          <p:nvPr/>
        </p:nvSpPr>
        <p:spPr>
          <a:xfrm>
            <a:off x="1676400" y="1700530"/>
            <a:ext cx="8732520" cy="1634490"/>
          </a:xfrm>
          <a:prstGeom prst="round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4003E33A-2EFE-16B0-7393-791F458908D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782997" y="3572589"/>
          <a:ext cx="2536190" cy="464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93800" imgH="215900" progId="Equation.DSMT4">
                  <p:embed/>
                </p:oleObj>
              </mc:Choice>
              <mc:Fallback>
                <p:oleObj name="Equation" r:id="rId8" imgW="1193800" imgH="2159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82997" y="3572589"/>
                        <a:ext cx="2536190" cy="464185"/>
                      </a:xfrm>
                      <a:prstGeom prst="rect">
                        <a:avLst/>
                      </a:prstGeom>
                      <a:solidFill>
                        <a:srgbClr val="6AAC91">
                          <a:lumMod val="40000"/>
                          <a:lumOff val="6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DCAA6043-3244-5CCE-A85B-F1D12E76A3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979937"/>
              </p:ext>
            </p:extLst>
          </p:nvPr>
        </p:nvGraphicFramePr>
        <p:xfrm>
          <a:off x="7394749" y="1700530"/>
          <a:ext cx="2868295" cy="849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46200" imgH="393700" progId="Equation.DSMT4">
                  <p:embed/>
                </p:oleObj>
              </mc:Choice>
              <mc:Fallback>
                <p:oleObj name="Equation" r:id="rId10" imgW="1346200" imgH="3937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394749" y="1700530"/>
                        <a:ext cx="2868295" cy="849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22726D45-DA5A-9103-8690-814C6AEBA2D3}"/>
              </a:ext>
            </a:extLst>
          </p:cNvPr>
          <p:cNvSpPr txBox="1"/>
          <p:nvPr/>
        </p:nvSpPr>
        <p:spPr>
          <a:xfrm>
            <a:off x="1847216" y="1894841"/>
            <a:ext cx="693737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例</a:t>
            </a:r>
            <a:r>
              <a:rPr kumimoji="1"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kumimoji="1"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：设</a:t>
            </a: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                     </a:t>
            </a:r>
            <a:r>
              <a:rPr kumimoji="1"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Y </a:t>
            </a:r>
            <a:r>
              <a:rPr kumimoji="1"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的概率密度为</a:t>
            </a: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endParaRPr kumimoji="1"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6F698B0A-5CC5-AEF3-58A1-AD4731240F4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769345" y="4562554"/>
          <a:ext cx="3481705" cy="464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38300" imgH="215900" progId="Equation.DSMT4">
                  <p:embed/>
                </p:oleObj>
              </mc:Choice>
              <mc:Fallback>
                <p:oleObj name="Equation" r:id="rId12" imgW="1638300" imgH="215900" progId="Equation.DSMT4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769345" y="4562554"/>
                        <a:ext cx="3481705" cy="464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7C0D36F-3054-F7A1-7D0C-6F86A7E5DEAA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5864018" y="3572588"/>
          <a:ext cx="4396169" cy="46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311400" imgH="241300" progId="Equation.DSMT4">
                  <p:embed/>
                </p:oleObj>
              </mc:Choice>
              <mc:Fallback>
                <p:oleObj name="Equation" r:id="rId14" imgW="2311400" imgH="24130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864018" y="3572588"/>
                        <a:ext cx="4396169" cy="464400"/>
                      </a:xfrm>
                      <a:prstGeom prst="rect">
                        <a:avLst/>
                      </a:prstGeom>
                      <a:solidFill>
                        <a:srgbClr val="6AAC91">
                          <a:lumMod val="40000"/>
                          <a:lumOff val="6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003F18E4-983D-4437-7B66-ABF1D46FDD42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844757091"/>
              </p:ext>
            </p:extLst>
          </p:nvPr>
        </p:nvGraphicFramePr>
        <p:xfrm>
          <a:off x="2684463" y="5084763"/>
          <a:ext cx="5991225" cy="128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819160" imgH="596880" progId="Equation.DSMT4">
                  <p:embed/>
                </p:oleObj>
              </mc:Choice>
              <mc:Fallback>
                <p:oleObj name="Equation" r:id="rId16" imgW="2819160" imgH="596880" progId="Equation.DSMT4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684463" y="5084763"/>
                        <a:ext cx="5991225" cy="1284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475197B5-5012-84FE-AFBC-8F3B4ECD5A07}"/>
              </a:ext>
            </a:extLst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2999423" y="1700530"/>
          <a:ext cx="1838960" cy="849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862965" imgH="393700" progId="Equation.DSMT4">
                  <p:embed/>
                </p:oleObj>
              </mc:Choice>
              <mc:Fallback>
                <p:oleObj name="Equation" r:id="rId18" imgW="862965" imgH="39370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999423" y="1700530"/>
                        <a:ext cx="1838960" cy="849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64ECA184-F8BE-DEFE-8FBC-6D481B797AEC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639696" y="2771776"/>
            <a:ext cx="69373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X </a:t>
            </a:r>
            <a:r>
              <a:rPr kumimoji="1"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与 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Y </a:t>
            </a:r>
            <a:r>
              <a:rPr kumimoji="1"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相互独立，求</a:t>
            </a: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Z </a:t>
            </a: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+</a:t>
            </a:r>
            <a:r>
              <a:rPr kumimoji="1" lang="zh-CN" altLang="en-US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概率密度。</a:t>
            </a:r>
          </a:p>
        </p:txBody>
      </p:sp>
      <p:sp>
        <p:nvSpPr>
          <p:cNvPr id="22" name="Text Box 5">
            <a:hlinkClick r:id="rId20" action="ppaction://hlinksldjump"/>
            <a:extLst>
              <a:ext uri="{FF2B5EF4-FFF2-40B4-BE49-F238E27FC236}">
                <a16:creationId xmlns:a16="http://schemas.microsoft.com/office/drawing/2014/main" id="{CA7ABC15-6F56-9075-4282-243D28E7D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316" y="-82617"/>
            <a:ext cx="26607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kumimoji="1"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能力拓展</a:t>
            </a:r>
            <a:endParaRPr kumimoji="1" lang="zh-CN" altLang="en-US" sz="32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23" name="Text Box 5">
            <a:extLst>
              <a:ext uri="{FF2B5EF4-FFF2-40B4-BE49-F238E27FC236}">
                <a16:creationId xmlns:a16="http://schemas.microsoft.com/office/drawing/2014/main" id="{8E7EB819-497C-A766-ED21-E8E58502B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361" y="833486"/>
            <a:ext cx="6235797" cy="5788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800" b="1" dirty="0">
                <a:ea typeface="黑体" panose="02010609060101010101" pitchFamily="49" charset="-122"/>
              </a:rPr>
              <a:t>卷积公式的方法推广</a:t>
            </a:r>
            <a:r>
              <a:rPr lang="en-US" altLang="zh-CN" sz="2800" b="1" dirty="0">
                <a:ea typeface="黑体" panose="02010609060101010101" pitchFamily="49" charset="-122"/>
              </a:rPr>
              <a:t>——</a:t>
            </a:r>
            <a:r>
              <a:rPr lang="zh-CN" altLang="en-US" sz="2800" b="1" dirty="0">
                <a:ea typeface="黑体" panose="02010609060101010101" pitchFamily="49" charset="-122"/>
              </a:rPr>
              <a:t>混合型</a:t>
            </a:r>
            <a:endParaRPr lang="zh-CN" altLang="en-US" sz="2800" b="1" dirty="0">
              <a:solidFill>
                <a:schemeClr val="accent2">
                  <a:lumMod val="7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F7D3986-2E11-1D86-B31A-ABACEC7F63AB}"/>
              </a:ext>
            </a:extLst>
          </p:cNvPr>
          <p:cNvGrpSpPr/>
          <p:nvPr/>
        </p:nvGrpSpPr>
        <p:grpSpPr>
          <a:xfrm>
            <a:off x="1933340" y="1947299"/>
            <a:ext cx="709991" cy="401151"/>
            <a:chOff x="1837404" y="3095548"/>
            <a:chExt cx="1286797" cy="40115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0FE9038-C967-5C3D-DC0C-FCF1CF9B3170}"/>
                </a:ext>
              </a:extLst>
            </p:cNvPr>
            <p:cNvSpPr/>
            <p:nvPr/>
          </p:nvSpPr>
          <p:spPr>
            <a:xfrm>
              <a:off x="1837404" y="3095548"/>
              <a:ext cx="1210616" cy="39600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>
              <a:noAutofit/>
            </a:bodyPr>
            <a:lstStyle/>
            <a:p>
              <a:pPr algn="ctr">
                <a:defRPr/>
              </a:pPr>
              <a:r>
                <a:rPr lang="zh-CN" altLang="en-US" sz="2400" b="1" kern="0" dirty="0">
                  <a:solidFill>
                    <a:prstClr val="black"/>
                  </a:solidFill>
                  <a:sym typeface="Times New Roman" panose="02020603050405020304" pitchFamily="18" charset="0"/>
                </a:rPr>
                <a:t>例</a:t>
              </a:r>
              <a:r>
                <a:rPr lang="en-US" altLang="zh-CN" sz="2400" b="1" kern="0" dirty="0">
                  <a:solidFill>
                    <a:prstClr val="black"/>
                  </a:solidFill>
                  <a:sym typeface="Times New Roman" panose="02020603050405020304" pitchFamily="18" charset="0"/>
                </a:rPr>
                <a:t>8</a:t>
              </a:r>
              <a:endParaRPr lang="zh-CN" altLang="en-US" sz="2400" b="1" kern="0" dirty="0">
                <a:solidFill>
                  <a:prstClr val="black"/>
                </a:solidFill>
                <a:sym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1EBD82E-C68F-3706-7842-81B6E2B73F8D}"/>
                </a:ext>
              </a:extLst>
            </p:cNvPr>
            <p:cNvSpPr/>
            <p:nvPr/>
          </p:nvSpPr>
          <p:spPr>
            <a:xfrm>
              <a:off x="3048018" y="3100699"/>
              <a:ext cx="76183" cy="396000"/>
            </a:xfrm>
            <a:prstGeom prst="rect">
              <a:avLst/>
            </a:prstGeom>
            <a:solidFill>
              <a:srgbClr val="449B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054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21" grpId="0"/>
      <p:bldP spid="21" grpId="1"/>
      <p:bldP spid="23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41038" y="0"/>
            <a:ext cx="26607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kumimoji="1"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能力拓展</a:t>
            </a:r>
            <a:endParaRPr kumimoji="1" lang="zh-CN" altLang="en-US" sz="32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5">
                <a:extLst>
                  <a:ext uri="{FF2B5EF4-FFF2-40B4-BE49-F238E27FC236}">
                    <a16:creationId xmlns:a16="http://schemas.microsoft.com/office/drawing/2014/main" id="{471CC85A-00E2-48CC-9F0F-9319A3B3EA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2172" y="820347"/>
                <a:ext cx="7126386" cy="57888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zh-CN" altLang="en-US" sz="2800" b="1" dirty="0">
                    <a:ea typeface="黑体" panose="02010609060101010101" pitchFamily="49" charset="-122"/>
                  </a:rPr>
                  <a:t>卷积公式的理论推广 </a:t>
                </a:r>
                <a:r>
                  <a:rPr lang="en-US" altLang="zh-CN" sz="2800" b="1" dirty="0">
                    <a:ea typeface="黑体" panose="02010609060101010101" pitchFamily="49" charset="-122"/>
                  </a:rPr>
                  <a:t>1——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𝒁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𝒂𝑿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𝒃𝒀</m:t>
                    </m:r>
                  </m:oMath>
                </a14:m>
                <a:endParaRPr lang="zh-CN" altLang="en-US" sz="2800" b="1" dirty="0">
                  <a:solidFill>
                    <a:schemeClr val="accent2">
                      <a:lumMod val="75000"/>
                    </a:schemeClr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endParaRPr>
              </a:p>
            </p:txBody>
          </p:sp>
        </mc:Choice>
        <mc:Fallback xmlns="">
          <p:sp>
            <p:nvSpPr>
              <p:cNvPr id="12" name="Text Box 5">
                <a:extLst>
                  <a:ext uri="{FF2B5EF4-FFF2-40B4-BE49-F238E27FC236}">
                    <a16:creationId xmlns:a16="http://schemas.microsoft.com/office/drawing/2014/main" id="{471CC85A-00E2-48CC-9F0F-9319A3B3E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2172" y="820347"/>
                <a:ext cx="7126386" cy="578882"/>
              </a:xfrm>
              <a:prstGeom prst="roundRect">
                <a:avLst/>
              </a:prstGeom>
              <a:blipFill>
                <a:blip r:embed="rId4"/>
                <a:stretch>
                  <a:fillRect l="-1369" t="-9474" b="-242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AutoShape 6">
                <a:extLst>
                  <a:ext uri="{FF2B5EF4-FFF2-40B4-BE49-F238E27FC236}">
                    <a16:creationId xmlns:a16="http://schemas.microsoft.com/office/drawing/2014/main" id="{9925224E-30CA-4196-8074-16DF562E8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3712" y="1735701"/>
                <a:ext cx="8664388" cy="151216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28575">
                <a:solidFill>
                  <a:srgbClr val="0070C0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</a:pPr>
                <a:r>
                  <a:rPr lang="zh-CN" altLang="en-US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𝑿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</m:d>
                  </m:oMath>
                </a14:m>
                <a:r>
                  <a:rPr lang="zh-CN" altLang="en-US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是二维独立连续型随机变量，其概率密度函数为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altLang="zh-CN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</a:p>
              <a:p>
                <a:pPr algn="just" eaLnBrk="1" hangingPunct="1">
                  <a:lnSpc>
                    <a:spcPct val="150000"/>
                  </a:lnSpc>
                </a:pPr>
                <a:r>
                  <a:rPr lang="zh-CN" altLang="en-US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试求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𝒁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𝒂𝑿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𝒃𝒀</m:t>
                    </m:r>
                  </m:oMath>
                </a14:m>
                <a:r>
                  <a:rPr lang="zh-CN" altLang="en-US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的概率密度</a:t>
                </a:r>
                <a:r>
                  <a:rPr lang="en-US" altLang="zh-CN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" name="AutoShape 6">
                <a:extLst>
                  <a:ext uri="{FF2B5EF4-FFF2-40B4-BE49-F238E27FC236}">
                    <a16:creationId xmlns:a16="http://schemas.microsoft.com/office/drawing/2014/main" id="{9925224E-30CA-4196-8074-16DF562E83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3712" y="1735701"/>
                <a:ext cx="8664388" cy="1512168"/>
              </a:xfrm>
              <a:prstGeom prst="roundRect">
                <a:avLst>
                  <a:gd name="adj" fmla="val 16667"/>
                </a:avLst>
              </a:prstGeom>
              <a:blipFill>
                <a:blip r:embed="rId5"/>
                <a:stretch>
                  <a:fillRect l="-70" r="-2593"/>
                </a:stretch>
              </a:blipFill>
              <a:ln w="28575">
                <a:solidFill>
                  <a:srgbClr val="0070C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51">
            <a:extLst>
              <a:ext uri="{FF2B5EF4-FFF2-40B4-BE49-F238E27FC236}">
                <a16:creationId xmlns:a16="http://schemas.microsoft.com/office/drawing/2014/main" id="{597A8308-927E-455D-A082-4BCAC9FEB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549437"/>
            <a:ext cx="9144000" cy="33214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D610E30-1953-4ECE-9540-CD06AE35A340}"/>
                  </a:ext>
                </a:extLst>
              </p:cNvPr>
              <p:cNvSpPr txBox="1"/>
              <p:nvPr/>
            </p:nvSpPr>
            <p:spPr>
              <a:xfrm>
                <a:off x="2319289" y="4222381"/>
                <a:ext cx="2463303" cy="11457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D610E30-1953-4ECE-9540-CD06AE35A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289" y="4222381"/>
                <a:ext cx="2463303" cy="11457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95D3037-9E45-497C-B89A-A8F5C4148D29}"/>
                  </a:ext>
                </a:extLst>
              </p:cNvPr>
              <p:cNvSpPr txBox="1"/>
              <p:nvPr/>
            </p:nvSpPr>
            <p:spPr>
              <a:xfrm>
                <a:off x="2320962" y="5497462"/>
                <a:ext cx="3774944" cy="967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𝑏𝑦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den>
                                  </m:f>
                                </m:sup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nary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95D3037-9E45-497C-B89A-A8F5C4148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962" y="5497462"/>
                <a:ext cx="3774944" cy="9672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2433F4-D611-4ECB-9D1A-CFD5A5CD6347}"/>
                  </a:ext>
                </a:extLst>
              </p:cNvPr>
              <p:cNvSpPr txBox="1"/>
              <p:nvPr/>
            </p:nvSpPr>
            <p:spPr>
              <a:xfrm>
                <a:off x="6190378" y="3713907"/>
                <a:ext cx="4421590" cy="10877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𝑏𝑦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2433F4-D611-4ECB-9D1A-CFD5A5CD6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378" y="3713907"/>
                <a:ext cx="4421590" cy="10877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F2ADE01-3BA0-4F46-9463-673FD2080E09}"/>
                  </a:ext>
                </a:extLst>
              </p:cNvPr>
              <p:cNvSpPr txBox="1"/>
              <p:nvPr/>
            </p:nvSpPr>
            <p:spPr>
              <a:xfrm>
                <a:off x="1571415" y="3713907"/>
                <a:ext cx="23417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F2ADE01-3BA0-4F46-9463-673FD2080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415" y="3713907"/>
                <a:ext cx="2341731" cy="369332"/>
              </a:xfrm>
              <a:prstGeom prst="rect">
                <a:avLst/>
              </a:prstGeom>
              <a:blipFill>
                <a:blip r:embed="rId9"/>
                <a:stretch>
                  <a:fillRect l="-2344"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E6A5C70-B333-4857-822D-BA561D9FD59F}"/>
                  </a:ext>
                </a:extLst>
              </p:cNvPr>
              <p:cNvSpPr txBox="1"/>
              <p:nvPr/>
            </p:nvSpPr>
            <p:spPr>
              <a:xfrm>
                <a:off x="6190378" y="5299349"/>
                <a:ext cx="4421590" cy="10846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𝑏𝑥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E6A5C70-B333-4857-822D-BA561D9FD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378" y="5299349"/>
                <a:ext cx="4421590" cy="108465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AD28DEF-68DD-40FC-9B0C-1341FF3CD3E6}"/>
              </a:ext>
            </a:extLst>
          </p:cNvPr>
          <p:cNvCxnSpPr>
            <a:cxnSpLocks/>
          </p:cNvCxnSpPr>
          <p:nvPr/>
        </p:nvCxnSpPr>
        <p:spPr>
          <a:xfrm flipH="1">
            <a:off x="6087414" y="3549436"/>
            <a:ext cx="8492" cy="3332278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  <p:bldP spid="14" grpId="0" animBg="1" autoUpdateAnimBg="0"/>
      <p:bldP spid="15" grpId="0" animBg="1" autoUpdateAnimBg="0"/>
      <p:bldP spid="21" grpId="0"/>
      <p:bldP spid="22" grpId="0"/>
      <p:bldP spid="11" grpId="0"/>
      <p:bldP spid="13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2">
            <a:extLst>
              <a:ext uri="{FF2B5EF4-FFF2-40B4-BE49-F238E27FC236}">
                <a16:creationId xmlns:a16="http://schemas.microsoft.com/office/drawing/2014/main" id="{396C659A-F322-E427-6691-FB71353B49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3488" y="1162050"/>
          <a:ext cx="38846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42920" imgH="469800" progId="Equation.DSMT4">
                  <p:embed/>
                </p:oleObj>
              </mc:Choice>
              <mc:Fallback>
                <p:oleObj name="Equation" r:id="rId2" imgW="1942920" imgH="469800" progId="Equation.DSMT4">
                  <p:embed/>
                  <p:pic>
                    <p:nvPicPr>
                      <p:cNvPr id="13" name="Object 2">
                        <a:extLst>
                          <a:ext uri="{FF2B5EF4-FFF2-40B4-BE49-F238E27FC236}">
                            <a16:creationId xmlns:a16="http://schemas.microsoft.com/office/drawing/2014/main" id="{396C659A-F322-E427-6691-FB71353B49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8" y="1162050"/>
                        <a:ext cx="3884612" cy="939800"/>
                      </a:xfrm>
                      <a:prstGeom prst="rect">
                        <a:avLst/>
                      </a:prstGeom>
                      <a:solidFill>
                        <a:srgbClr val="FFC000">
                          <a:lumMod val="20000"/>
                          <a:lumOff val="80000"/>
                        </a:srgbClr>
                      </a:solidFill>
                      <a:ln w="9525">
                        <a:solidFill>
                          <a:srgbClr val="FFC000">
                            <a:lumMod val="50000"/>
                          </a:srgbClr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">
            <a:extLst>
              <a:ext uri="{FF2B5EF4-FFF2-40B4-BE49-F238E27FC236}">
                <a16:creationId xmlns:a16="http://schemas.microsoft.com/office/drawing/2014/main" id="{BB61D48B-2D42-0C23-C30C-EC784D473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675" y="1324411"/>
            <a:ext cx="2875785" cy="5754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0" lvl="1">
              <a:defRPr/>
            </a:pPr>
            <a:r>
              <a:rPr lang="zh-CN" altLang="en-US" sz="2400" b="1" kern="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Times New Roman" panose="02020603050405020304" pitchFamily="18" charset="0"/>
              </a:rPr>
              <a:t>正态分布的可加性</a:t>
            </a:r>
          </a:p>
        </p:txBody>
      </p:sp>
      <p:graphicFrame>
        <p:nvGraphicFramePr>
          <p:cNvPr id="15" name="Object 4">
            <a:extLst>
              <a:ext uri="{FF2B5EF4-FFF2-40B4-BE49-F238E27FC236}">
                <a16:creationId xmlns:a16="http://schemas.microsoft.com/office/drawing/2014/main" id="{665B0791-B01D-3A28-20F5-BF71579EAC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631621"/>
              </p:ext>
            </p:extLst>
          </p:nvPr>
        </p:nvGraphicFramePr>
        <p:xfrm>
          <a:off x="6096000" y="2363130"/>
          <a:ext cx="22336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17440" imgH="279360" progId="Equation.DSMT4">
                  <p:embed/>
                </p:oleObj>
              </mc:Choice>
              <mc:Fallback>
                <p:oleObj name="Equation" r:id="rId4" imgW="1117440" imgH="279360" progId="Equation.DSMT4">
                  <p:embed/>
                  <p:pic>
                    <p:nvPicPr>
                      <p:cNvPr id="15" name="Object 4">
                        <a:extLst>
                          <a:ext uri="{FF2B5EF4-FFF2-40B4-BE49-F238E27FC236}">
                            <a16:creationId xmlns:a16="http://schemas.microsoft.com/office/drawing/2014/main" id="{665B0791-B01D-3A28-20F5-BF71579EAC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363130"/>
                        <a:ext cx="223361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A160E648-FEEF-5A71-52B0-63D5294014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037926"/>
              </p:ext>
            </p:extLst>
          </p:nvPr>
        </p:nvGraphicFramePr>
        <p:xfrm>
          <a:off x="1498600" y="2425700"/>
          <a:ext cx="48752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38280" imgH="215640" progId="Equation.DSMT4">
                  <p:embed/>
                </p:oleObj>
              </mc:Choice>
              <mc:Fallback>
                <p:oleObj name="Equation" r:id="rId6" imgW="2438280" imgH="215640" progId="Equation.DSMT4">
                  <p:embed/>
                  <p:pic>
                    <p:nvPicPr>
                      <p:cNvPr id="16" name="Object 6">
                        <a:extLst>
                          <a:ext uri="{FF2B5EF4-FFF2-40B4-BE49-F238E27FC236}">
                            <a16:creationId xmlns:a16="http://schemas.microsoft.com/office/drawing/2014/main" id="{A160E648-FEEF-5A71-52B0-63D5294014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2425700"/>
                        <a:ext cx="48752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8">
            <a:extLst>
              <a:ext uri="{FF2B5EF4-FFF2-40B4-BE49-F238E27FC236}">
                <a16:creationId xmlns:a16="http://schemas.microsoft.com/office/drawing/2014/main" id="{D9BB13C3-4574-46E9-57A2-2937F085CC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770238"/>
              </p:ext>
            </p:extLst>
          </p:nvPr>
        </p:nvGraphicFramePr>
        <p:xfrm>
          <a:off x="8459788" y="2384425"/>
          <a:ext cx="2209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04840" imgH="279360" progId="Equation.DSMT4">
                  <p:embed/>
                </p:oleObj>
              </mc:Choice>
              <mc:Fallback>
                <p:oleObj name="Equation" r:id="rId8" imgW="1104840" imgH="279360" progId="Equation.DSMT4">
                  <p:embed/>
                  <p:pic>
                    <p:nvPicPr>
                      <p:cNvPr id="17" name="Object 8">
                        <a:extLst>
                          <a:ext uri="{FF2B5EF4-FFF2-40B4-BE49-F238E27FC236}">
                            <a16:creationId xmlns:a16="http://schemas.microsoft.com/office/drawing/2014/main" id="{D9BB13C3-4574-46E9-57A2-2937F085CC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9788" y="2384425"/>
                        <a:ext cx="2209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9">
            <a:extLst>
              <a:ext uri="{FF2B5EF4-FFF2-40B4-BE49-F238E27FC236}">
                <a16:creationId xmlns:a16="http://schemas.microsoft.com/office/drawing/2014/main" id="{B06B4C6D-77A8-4C96-E615-4219466B22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892262"/>
              </p:ext>
            </p:extLst>
          </p:nvPr>
        </p:nvGraphicFramePr>
        <p:xfrm>
          <a:off x="2373313" y="3135313"/>
          <a:ext cx="50276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14600" imgH="279360" progId="Equation.DSMT4">
                  <p:embed/>
                </p:oleObj>
              </mc:Choice>
              <mc:Fallback>
                <p:oleObj name="Equation" r:id="rId10" imgW="2514600" imgH="279360" progId="Equation.DSMT4">
                  <p:embed/>
                  <p:pic>
                    <p:nvPicPr>
                      <p:cNvPr id="18" name="Object 9">
                        <a:extLst>
                          <a:ext uri="{FF2B5EF4-FFF2-40B4-BE49-F238E27FC236}">
                            <a16:creationId xmlns:a16="http://schemas.microsoft.com/office/drawing/2014/main" id="{B06B4C6D-77A8-4C96-E615-4219466B22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313" y="3135313"/>
                        <a:ext cx="502761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10">
            <a:extLst>
              <a:ext uri="{FF2B5EF4-FFF2-40B4-BE49-F238E27FC236}">
                <a16:creationId xmlns:a16="http://schemas.microsoft.com/office/drawing/2014/main" id="{05B3E289-D284-5D26-8121-B63DCC151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5851" y="1440750"/>
            <a:ext cx="1110906" cy="382999"/>
          </a:xfrm>
          <a:prstGeom prst="rightArrow">
            <a:avLst>
              <a:gd name="adj1" fmla="val 50000"/>
              <a:gd name="adj2" fmla="val 72514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C000">
                <a:lumMod val="50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399" ker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20" name="Object 11">
            <a:extLst>
              <a:ext uri="{FF2B5EF4-FFF2-40B4-BE49-F238E27FC236}">
                <a16:creationId xmlns:a16="http://schemas.microsoft.com/office/drawing/2014/main" id="{2A153A81-E843-6D74-ADDF-E6827E42AF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978670"/>
              </p:ext>
            </p:extLst>
          </p:nvPr>
        </p:nvGraphicFramePr>
        <p:xfrm>
          <a:off x="2335213" y="4760913"/>
          <a:ext cx="7821612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911400" imgH="279360" progId="Equation.DSMT4">
                  <p:embed/>
                </p:oleObj>
              </mc:Choice>
              <mc:Fallback>
                <p:oleObj name="Equation" r:id="rId12" imgW="3911400" imgH="279360" progId="Equation.DSMT4">
                  <p:embed/>
                  <p:pic>
                    <p:nvPicPr>
                      <p:cNvPr id="20" name="Object 11">
                        <a:extLst>
                          <a:ext uri="{FF2B5EF4-FFF2-40B4-BE49-F238E27FC236}">
                            <a16:creationId xmlns:a16="http://schemas.microsoft.com/office/drawing/2014/main" id="{2A153A81-E843-6D74-ADDF-E6827E42AF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5213" y="4760913"/>
                        <a:ext cx="7821612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2">
            <a:extLst>
              <a:ext uri="{FF2B5EF4-FFF2-40B4-BE49-F238E27FC236}">
                <a16:creationId xmlns:a16="http://schemas.microsoft.com/office/drawing/2014/main" id="{1FD8D4A7-0391-8388-E7A0-833A54A009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82461"/>
              </p:ext>
            </p:extLst>
          </p:nvPr>
        </p:nvGraphicFramePr>
        <p:xfrm>
          <a:off x="2424113" y="4013200"/>
          <a:ext cx="1117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58720" imgH="203040" progId="Equation.DSMT4">
                  <p:embed/>
                </p:oleObj>
              </mc:Choice>
              <mc:Fallback>
                <p:oleObj name="Equation" r:id="rId14" imgW="558720" imgH="203040" progId="Equation.DSMT4">
                  <p:embed/>
                  <p:pic>
                    <p:nvPicPr>
                      <p:cNvPr id="21" name="Object 12">
                        <a:extLst>
                          <a:ext uri="{FF2B5EF4-FFF2-40B4-BE49-F238E27FC236}">
                            <a16:creationId xmlns:a16="http://schemas.microsoft.com/office/drawing/2014/main" id="{1FD8D4A7-0391-8388-E7A0-833A54A009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4013200"/>
                        <a:ext cx="1117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3">
            <a:extLst>
              <a:ext uri="{FF2B5EF4-FFF2-40B4-BE49-F238E27FC236}">
                <a16:creationId xmlns:a16="http://schemas.microsoft.com/office/drawing/2014/main" id="{2A39DCF9-B070-B1E6-259D-6057EABF16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241883"/>
              </p:ext>
            </p:extLst>
          </p:nvPr>
        </p:nvGraphicFramePr>
        <p:xfrm>
          <a:off x="3543300" y="3998913"/>
          <a:ext cx="5765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882880" imgH="228600" progId="Equation.DSMT4">
                  <p:embed/>
                </p:oleObj>
              </mc:Choice>
              <mc:Fallback>
                <p:oleObj name="Equation" r:id="rId16" imgW="2882880" imgH="228600" progId="Equation.DSMT4">
                  <p:embed/>
                  <p:pic>
                    <p:nvPicPr>
                      <p:cNvPr id="22" name="Object 13">
                        <a:extLst>
                          <a:ext uri="{FF2B5EF4-FFF2-40B4-BE49-F238E27FC236}">
                            <a16:creationId xmlns:a16="http://schemas.microsoft.com/office/drawing/2014/main" id="{2A39DCF9-B070-B1E6-259D-6057EABF16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3998913"/>
                        <a:ext cx="5765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6">
            <a:extLst>
              <a:ext uri="{FF2B5EF4-FFF2-40B4-BE49-F238E27FC236}">
                <a16:creationId xmlns:a16="http://schemas.microsoft.com/office/drawing/2014/main" id="{0D1A9C02-6E6D-8590-F9BD-64ED243DCA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208821"/>
              </p:ext>
            </p:extLst>
          </p:nvPr>
        </p:nvGraphicFramePr>
        <p:xfrm>
          <a:off x="2360613" y="5610225"/>
          <a:ext cx="5257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628720" imgH="457200" progId="Equation.DSMT4">
                  <p:embed/>
                </p:oleObj>
              </mc:Choice>
              <mc:Fallback>
                <p:oleObj name="Equation" r:id="rId18" imgW="2628720" imgH="457200" progId="Equation.DSMT4">
                  <p:embed/>
                  <p:pic>
                    <p:nvPicPr>
                      <p:cNvPr id="23" name="Object 16">
                        <a:extLst>
                          <a:ext uri="{FF2B5EF4-FFF2-40B4-BE49-F238E27FC236}">
                            <a16:creationId xmlns:a16="http://schemas.microsoft.com/office/drawing/2014/main" id="{0D1A9C02-6E6D-8590-F9BD-64ED243DCA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5610225"/>
                        <a:ext cx="5257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5">
            <a:hlinkClick r:id="rId20" action="ppaction://hlinksldjump"/>
            <a:extLst>
              <a:ext uri="{FF2B5EF4-FFF2-40B4-BE49-F238E27FC236}">
                <a16:creationId xmlns:a16="http://schemas.microsoft.com/office/drawing/2014/main" id="{3915E256-3A2A-34B7-C455-F5AE3D1FE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576" y="-39181"/>
            <a:ext cx="26607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kumimoji="1"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能力拓展</a:t>
            </a:r>
            <a:endParaRPr kumimoji="1" lang="zh-CN" altLang="en-US" sz="32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752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CA19950-67B5-5D42-E7E0-E57AB65DF36A}"/>
              </a:ext>
            </a:extLst>
          </p:cNvPr>
          <p:cNvSpPr/>
          <p:nvPr/>
        </p:nvSpPr>
        <p:spPr>
          <a:xfrm>
            <a:off x="1842169" y="1064047"/>
            <a:ext cx="8507660" cy="1070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449BAF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D5DED17-1760-1F6A-8F17-AF6AAC767102}"/>
              </a:ext>
            </a:extLst>
          </p:cNvPr>
          <p:cNvGrpSpPr/>
          <p:nvPr/>
        </p:nvGrpSpPr>
        <p:grpSpPr>
          <a:xfrm>
            <a:off x="1801813" y="1077404"/>
            <a:ext cx="8588374" cy="1087946"/>
            <a:chOff x="501557" y="197387"/>
            <a:chExt cx="7490165" cy="936122"/>
          </a:xfrm>
          <a:solidFill>
            <a:srgbClr val="449BAF">
              <a:lumMod val="20000"/>
              <a:lumOff val="80000"/>
            </a:srgbClr>
          </a:solidFill>
        </p:grpSpPr>
        <p:graphicFrame>
          <p:nvGraphicFramePr>
            <p:cNvPr id="3" name="Object 2">
              <a:extLst>
                <a:ext uri="{FF2B5EF4-FFF2-40B4-BE49-F238E27FC236}">
                  <a16:creationId xmlns:a16="http://schemas.microsoft.com/office/drawing/2014/main" id="{E52A0372-81DB-79CF-19D2-959132F6AF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7514" y="197387"/>
            <a:ext cx="1581103" cy="419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054080" imgH="279360" progId="Equation.DSMT4">
                    <p:embed/>
                  </p:oleObj>
                </mc:Choice>
                <mc:Fallback>
                  <p:oleObj name="Equation" r:id="rId2" imgW="1054080" imgH="279360" progId="Equation.DSMT4">
                    <p:embed/>
                    <p:pic>
                      <p:nvPicPr>
                        <p:cNvPr id="3" name="Object 2">
                          <a:extLst>
                            <a:ext uri="{FF2B5EF4-FFF2-40B4-BE49-F238E27FC236}">
                              <a16:creationId xmlns:a16="http://schemas.microsoft.com/office/drawing/2014/main" id="{E52A0372-81DB-79CF-19D2-959132F6AF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7514" y="197387"/>
                          <a:ext cx="1581103" cy="4193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27ADD1D-812D-8F64-6B09-7A80D86E7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1420" y="214639"/>
              <a:ext cx="1100525" cy="397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400" b="1" kern="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Times New Roman" panose="02020603050405020304" pitchFamily="18" charset="0"/>
                </a:rPr>
                <a:t>且独立 </a:t>
              </a:r>
            </a:p>
          </p:txBody>
        </p:sp>
        <p:graphicFrame>
          <p:nvGraphicFramePr>
            <p:cNvPr id="5" name="Object 4">
              <a:extLst>
                <a:ext uri="{FF2B5EF4-FFF2-40B4-BE49-F238E27FC236}">
                  <a16:creationId xmlns:a16="http://schemas.microsoft.com/office/drawing/2014/main" id="{C0C301AC-62D4-65E8-E1F8-AB50D8FC39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1557" y="714159"/>
            <a:ext cx="7490165" cy="419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991100" imgH="279400" progId="Equation.DSMT4">
                    <p:embed/>
                  </p:oleObj>
                </mc:Choice>
                <mc:Fallback>
                  <p:oleObj name="Equation" r:id="rId4" imgW="4991100" imgH="279400" progId="Equation.DSMT4">
                    <p:embed/>
                    <p:pic>
                      <p:nvPicPr>
                        <p:cNvPr id="5" name="Object 4">
                          <a:extLst>
                            <a:ext uri="{FF2B5EF4-FFF2-40B4-BE49-F238E27FC236}">
                              <a16:creationId xmlns:a16="http://schemas.microsoft.com/office/drawing/2014/main" id="{C0C301AC-62D4-65E8-E1F8-AB50D8FC39F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557" y="714159"/>
                          <a:ext cx="7490165" cy="419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9181C7E-6353-976C-C5E1-24B21B3648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50397"/>
              </p:ext>
            </p:extLst>
          </p:nvPr>
        </p:nvGraphicFramePr>
        <p:xfrm>
          <a:off x="2247900" y="2476500"/>
          <a:ext cx="84836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241520" imgH="431640" progId="Equation.DSMT4">
                  <p:embed/>
                </p:oleObj>
              </mc:Choice>
              <mc:Fallback>
                <p:oleObj name="Equation" r:id="rId6" imgW="4241520" imgH="43164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9181C7E-6353-976C-C5E1-24B21B3648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2476500"/>
                        <a:ext cx="8483600" cy="860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1" descr="正态图1">
            <a:extLst>
              <a:ext uri="{FF2B5EF4-FFF2-40B4-BE49-F238E27FC236}">
                <a16:creationId xmlns:a16="http://schemas.microsoft.com/office/drawing/2014/main" id="{8B714903-3FBB-0D7D-0F15-50EF06AEC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6001" y="3594108"/>
            <a:ext cx="4198171" cy="2852386"/>
          </a:xfrm>
          <a:prstGeom prst="rect">
            <a:avLst/>
          </a:prstGeom>
          <a:noFill/>
        </p:spPr>
      </p:pic>
      <p:sp>
        <p:nvSpPr>
          <p:cNvPr id="11" name="Freeform 12" descr="大网格">
            <a:extLst>
              <a:ext uri="{FF2B5EF4-FFF2-40B4-BE49-F238E27FC236}">
                <a16:creationId xmlns:a16="http://schemas.microsoft.com/office/drawing/2014/main" id="{E4BBCC18-693B-2D26-EF42-59CF6B28CC3B}"/>
              </a:ext>
            </a:extLst>
          </p:cNvPr>
          <p:cNvSpPr>
            <a:spLocks/>
          </p:cNvSpPr>
          <p:nvPr/>
        </p:nvSpPr>
        <p:spPr bwMode="auto">
          <a:xfrm>
            <a:off x="7452289" y="4293096"/>
            <a:ext cx="958553" cy="1771104"/>
          </a:xfrm>
          <a:custGeom>
            <a:avLst/>
            <a:gdLst/>
            <a:ahLst/>
            <a:cxnLst>
              <a:cxn ang="0">
                <a:pos x="1344" y="0"/>
              </a:cxn>
              <a:cxn ang="0">
                <a:pos x="1248" y="48"/>
              </a:cxn>
              <a:cxn ang="0">
                <a:pos x="1152" y="144"/>
              </a:cxn>
              <a:cxn ang="0">
                <a:pos x="1104" y="240"/>
              </a:cxn>
              <a:cxn ang="0">
                <a:pos x="1008" y="384"/>
              </a:cxn>
              <a:cxn ang="0">
                <a:pos x="912" y="576"/>
              </a:cxn>
              <a:cxn ang="0">
                <a:pos x="816" y="720"/>
              </a:cxn>
              <a:cxn ang="0">
                <a:pos x="624" y="1008"/>
              </a:cxn>
              <a:cxn ang="0">
                <a:pos x="480" y="1248"/>
              </a:cxn>
              <a:cxn ang="0">
                <a:pos x="336" y="1392"/>
              </a:cxn>
              <a:cxn ang="0">
                <a:pos x="192" y="1488"/>
              </a:cxn>
              <a:cxn ang="0">
                <a:pos x="0" y="1584"/>
              </a:cxn>
              <a:cxn ang="0">
                <a:pos x="8" y="1584"/>
              </a:cxn>
              <a:cxn ang="0">
                <a:pos x="1344" y="1584"/>
              </a:cxn>
              <a:cxn ang="0">
                <a:pos x="1344" y="0"/>
              </a:cxn>
            </a:cxnLst>
            <a:rect l="0" t="0" r="r" b="b"/>
            <a:pathLst>
              <a:path w="1344" h="1584">
                <a:moveTo>
                  <a:pt x="1344" y="0"/>
                </a:moveTo>
                <a:lnTo>
                  <a:pt x="1248" y="48"/>
                </a:lnTo>
                <a:lnTo>
                  <a:pt x="1152" y="144"/>
                </a:lnTo>
                <a:lnTo>
                  <a:pt x="1104" y="240"/>
                </a:lnTo>
                <a:lnTo>
                  <a:pt x="1008" y="384"/>
                </a:lnTo>
                <a:lnTo>
                  <a:pt x="912" y="576"/>
                </a:lnTo>
                <a:lnTo>
                  <a:pt x="816" y="720"/>
                </a:lnTo>
                <a:lnTo>
                  <a:pt x="624" y="1008"/>
                </a:lnTo>
                <a:lnTo>
                  <a:pt x="480" y="1248"/>
                </a:lnTo>
                <a:lnTo>
                  <a:pt x="336" y="1392"/>
                </a:lnTo>
                <a:lnTo>
                  <a:pt x="192" y="1488"/>
                </a:lnTo>
                <a:lnTo>
                  <a:pt x="0" y="1584"/>
                </a:lnTo>
                <a:cubicBezTo>
                  <a:pt x="3" y="1584"/>
                  <a:pt x="5" y="1584"/>
                  <a:pt x="8" y="1584"/>
                </a:cubicBezTo>
                <a:lnTo>
                  <a:pt x="1344" y="1584"/>
                </a:lnTo>
                <a:lnTo>
                  <a:pt x="1344" y="0"/>
                </a:lnTo>
                <a:close/>
              </a:path>
            </a:pathLst>
          </a:custGeom>
          <a:pattFill prst="lgGrid">
            <a:fgClr>
              <a:srgbClr val="FFFF99"/>
            </a:fgClr>
            <a:bgClr>
              <a:srgbClr val="E7E6E6"/>
            </a:bgClr>
          </a:patt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 sz="2399" ker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75AF6D4C-6A6C-15BF-B73E-3156B7AC15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86497"/>
              </p:ext>
            </p:extLst>
          </p:nvPr>
        </p:nvGraphicFramePr>
        <p:xfrm>
          <a:off x="2943226" y="2922588"/>
          <a:ext cx="3579813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90640" imgH="812520" progId="Equation.DSMT4">
                  <p:embed/>
                </p:oleObj>
              </mc:Choice>
              <mc:Fallback>
                <p:oleObj name="Equation" r:id="rId9" imgW="1790640" imgH="81252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75AF6D4C-6A6C-15BF-B73E-3156B7AC15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43226" y="2922588"/>
                        <a:ext cx="3579813" cy="162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848810D8-C94A-F694-7335-9F7F4B6609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065938"/>
              </p:ext>
            </p:extLst>
          </p:nvPr>
        </p:nvGraphicFramePr>
        <p:xfrm>
          <a:off x="2851150" y="4513263"/>
          <a:ext cx="35814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790640" imgH="812520" progId="Equation.DSMT4">
                  <p:embed/>
                </p:oleObj>
              </mc:Choice>
              <mc:Fallback>
                <p:oleObj name="Equation" r:id="rId11" imgW="1790640" imgH="81252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848810D8-C94A-F694-7335-9F7F4B6609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51150" y="4513263"/>
                        <a:ext cx="3581400" cy="162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FA641B3E-4D96-DC30-3C26-95E6D757FF36}"/>
              </a:ext>
            </a:extLst>
          </p:cNvPr>
          <p:cNvGrpSpPr/>
          <p:nvPr/>
        </p:nvGrpSpPr>
        <p:grpSpPr>
          <a:xfrm>
            <a:off x="1524001" y="2458751"/>
            <a:ext cx="817252" cy="401151"/>
            <a:chOff x="1995432" y="3095548"/>
            <a:chExt cx="1210615" cy="401151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15A06F7-641B-6546-6C2E-587B6F39172B}"/>
                </a:ext>
              </a:extLst>
            </p:cNvPr>
            <p:cNvSpPr/>
            <p:nvPr/>
          </p:nvSpPr>
          <p:spPr>
            <a:xfrm>
              <a:off x="1995432" y="3095548"/>
              <a:ext cx="1210615" cy="39600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>
              <a:noAutofit/>
            </a:bodyPr>
            <a:lstStyle/>
            <a:p>
              <a:pPr algn="ctr">
                <a:defRPr/>
              </a:pPr>
              <a:r>
                <a:rPr lang="zh-CN" altLang="en-US" sz="2400" kern="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Times New Roman" panose="02020603050405020304" pitchFamily="18" charset="0"/>
                </a:rPr>
                <a:t>例</a:t>
              </a:r>
              <a:r>
                <a:rPr lang="en-US" altLang="zh-CN" sz="2400" kern="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Times New Roman" panose="02020603050405020304" pitchFamily="18" charset="0"/>
                </a:rPr>
                <a:t>9</a:t>
              </a:r>
              <a:endParaRPr lang="zh-CN" altLang="en-US" sz="2400" kern="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5E996B0-B458-AF64-E7C5-1BA857030508}"/>
                </a:ext>
              </a:extLst>
            </p:cNvPr>
            <p:cNvSpPr/>
            <p:nvPr/>
          </p:nvSpPr>
          <p:spPr>
            <a:xfrm>
              <a:off x="3048018" y="3100699"/>
              <a:ext cx="76183" cy="396000"/>
            </a:xfrm>
            <a:prstGeom prst="rect">
              <a:avLst/>
            </a:prstGeom>
            <a:solidFill>
              <a:srgbClr val="449B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19" name="Text Box 5">
            <a:hlinkClick r:id="rId13" action="ppaction://hlinksldjump"/>
            <a:extLst>
              <a:ext uri="{FF2B5EF4-FFF2-40B4-BE49-F238E27FC236}">
                <a16:creationId xmlns:a16="http://schemas.microsoft.com/office/drawing/2014/main" id="{E62574D2-F434-DAAA-2E75-C9696EB61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73" y="-36159"/>
            <a:ext cx="26607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kumimoji="1"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能力拓展</a:t>
            </a:r>
            <a:endParaRPr kumimoji="1" lang="zh-CN" altLang="en-US" sz="32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491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6"/>
          <p:cNvSpPr>
            <a:spLocks noChangeArrowheads="1"/>
          </p:cNvSpPr>
          <p:nvPr/>
        </p:nvSpPr>
        <p:spPr bwMode="auto">
          <a:xfrm>
            <a:off x="1967269" y="2029204"/>
            <a:ext cx="7020780" cy="151216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0070C0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设  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 ,</a:t>
            </a:r>
            <a:r>
              <a:rPr lang="en-US" altLang="zh-CN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 ,</a:t>
            </a:r>
            <a:r>
              <a:rPr lang="en-US" altLang="zh-CN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 ) 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是三维连续型随机变量，其概率密度</a:t>
            </a:r>
            <a:endParaRPr lang="en-US" altLang="zh-CN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函数为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 f( </a:t>
            </a:r>
            <a:r>
              <a:rPr lang="en-US" altLang="zh-CN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,  </a:t>
            </a:r>
            <a:r>
              <a:rPr lang="en-US" altLang="zh-CN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,  </a:t>
            </a:r>
            <a:r>
              <a:rPr lang="en-US" altLang="zh-CN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，试求 </a:t>
            </a:r>
            <a:r>
              <a:rPr lang="en-US" altLang="zh-CN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的概率密度。</a:t>
            </a:r>
            <a:endParaRPr lang="en-US" altLang="zh-CN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499561"/>
              </p:ext>
            </p:extLst>
          </p:nvPr>
        </p:nvGraphicFramePr>
        <p:xfrm>
          <a:off x="2878138" y="3919538"/>
          <a:ext cx="6034087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14600" imgH="291960" progId="Equation.DSMT4">
                  <p:embed/>
                </p:oleObj>
              </mc:Choice>
              <mc:Fallback>
                <p:oleObj name="Equation" r:id="rId2" imgW="2514600" imgH="29196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138" y="3919538"/>
                        <a:ext cx="6034087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568480"/>
              </p:ext>
            </p:extLst>
          </p:nvPr>
        </p:nvGraphicFramePr>
        <p:xfrm>
          <a:off x="2835275" y="4705350"/>
          <a:ext cx="597535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89040" imgH="291960" progId="Equation.DSMT4">
                  <p:embed/>
                </p:oleObj>
              </mc:Choice>
              <mc:Fallback>
                <p:oleObj name="Equation" r:id="rId4" imgW="2489040" imgH="29196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5" y="4705350"/>
                        <a:ext cx="5975350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169387"/>
              </p:ext>
            </p:extLst>
          </p:nvPr>
        </p:nvGraphicFramePr>
        <p:xfrm>
          <a:off x="2852738" y="5491163"/>
          <a:ext cx="59436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76440" imgH="291960" progId="Equation.DSMT4">
                  <p:embed/>
                </p:oleObj>
              </mc:Choice>
              <mc:Fallback>
                <p:oleObj name="Equation" r:id="rId6" imgW="2476440" imgH="29196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8" y="5491163"/>
                        <a:ext cx="5943600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>
            <a:hlinkClick r:id="rId8" action="ppaction://hlinksldjump"/>
            <a:extLst>
              <a:ext uri="{FF2B5EF4-FFF2-40B4-BE49-F238E27FC236}">
                <a16:creationId xmlns:a16="http://schemas.microsoft.com/office/drawing/2014/main" id="{A3EBF2D3-F320-3EB4-F2B6-7D9070BDA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73" y="-36159"/>
            <a:ext cx="26607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kumimoji="1"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能力拓展</a:t>
            </a:r>
            <a:endParaRPr kumimoji="1" lang="zh-CN" altLang="en-US" sz="32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5">
                <a:extLst>
                  <a:ext uri="{FF2B5EF4-FFF2-40B4-BE49-F238E27FC236}">
                    <a16:creationId xmlns:a16="http://schemas.microsoft.com/office/drawing/2014/main" id="{44BF19F4-35F4-36E1-B564-76F3DD0B99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2172" y="820347"/>
                <a:ext cx="7126386" cy="57888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zh-CN" altLang="en-US" sz="2800" b="1" dirty="0">
                    <a:ea typeface="黑体" panose="02010609060101010101" pitchFamily="49" charset="-122"/>
                  </a:rPr>
                  <a:t>卷积公式的理论推广 </a:t>
                </a:r>
                <a:r>
                  <a:rPr lang="en-US" altLang="zh-CN" sz="2800" b="1" dirty="0">
                    <a:ea typeface="黑体" panose="02010609060101010101" pitchFamily="49" charset="-122"/>
                  </a:rPr>
                  <a:t>2——</a:t>
                </a:r>
                <a:r>
                  <a:rPr lang="en-US" altLang="zh-CN" sz="2800" b="1" i="1" dirty="0">
                    <a:ea typeface="黑体" panose="02010609060101010101" pitchFamily="49" charset="-122"/>
                  </a:rPr>
                  <a:t>T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𝒁</m:t>
                    </m:r>
                  </m:oMath>
                </a14:m>
                <a:endParaRPr lang="zh-CN" altLang="en-US" sz="2800" b="1" i="1" dirty="0">
                  <a:solidFill>
                    <a:schemeClr val="accent2">
                      <a:lumMod val="75000"/>
                    </a:schemeClr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endParaRPr>
              </a:p>
            </p:txBody>
          </p:sp>
        </mc:Choice>
        <mc:Fallback xmlns="">
          <p:sp>
            <p:nvSpPr>
              <p:cNvPr id="9" name="Text Box 5">
                <a:extLst>
                  <a:ext uri="{FF2B5EF4-FFF2-40B4-BE49-F238E27FC236}">
                    <a16:creationId xmlns:a16="http://schemas.microsoft.com/office/drawing/2014/main" id="{44BF19F4-35F4-36E1-B564-76F3DD0B9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2172" y="820347"/>
                <a:ext cx="7126386" cy="578882"/>
              </a:xfrm>
              <a:prstGeom prst="roundRect">
                <a:avLst/>
              </a:prstGeom>
              <a:blipFill>
                <a:blip r:embed="rId9"/>
                <a:stretch>
                  <a:fillRect l="-1369" t="-9474" b="-242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99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9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6"/>
          <p:cNvSpPr>
            <a:spLocks noChangeArrowheads="1"/>
          </p:cNvSpPr>
          <p:nvPr/>
        </p:nvSpPr>
        <p:spPr bwMode="auto">
          <a:xfrm>
            <a:off x="1775520" y="2061306"/>
            <a:ext cx="8285794" cy="151216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0070C0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设  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="1" baseline="-25000" dirty="0"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  ,X</a:t>
            </a:r>
            <a:r>
              <a:rPr lang="en-US" altLang="zh-CN" b="1" baseline="-25000" dirty="0"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 ,…, </a:t>
            </a:r>
            <a:r>
              <a:rPr lang="en-US" altLang="zh-CN" b="1" i="1" dirty="0" err="1"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="1" i="1" baseline="-25000" dirty="0" err="1"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维连续型随机变量，其概率密度函数</a:t>
            </a:r>
            <a:endParaRPr lang="en-US" altLang="zh-CN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 f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="1" baseline="-25000" dirty="0"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,  </a:t>
            </a:r>
            <a:r>
              <a:rPr lang="en-US" altLang="zh-CN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="1" baseline="-25000" dirty="0"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…, </a:t>
            </a:r>
            <a:r>
              <a:rPr lang="en-US" altLang="zh-CN" b="1" i="1" dirty="0" err="1"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="1" i="1" baseline="-25000" dirty="0" err="1"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，试求</a:t>
            </a:r>
            <a:r>
              <a:rPr lang="en-US" altLang="zh-CN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="1" baseline="-25000" dirty="0"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 + X</a:t>
            </a:r>
            <a:r>
              <a:rPr lang="en-US" altLang="zh-CN" b="1" baseline="-25000" dirty="0">
                <a:ea typeface="黑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en-US" altLang="zh-CN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+…+ </a:t>
            </a:r>
            <a:r>
              <a:rPr lang="en-US" altLang="zh-CN" b="1" i="1" dirty="0" err="1"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="1" i="1" baseline="-25000" dirty="0" err="1"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的概率密度。</a:t>
            </a:r>
            <a:endParaRPr lang="en-US" altLang="zh-CN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55641" y="4293096"/>
            <a:ext cx="20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傅里叶变换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855640" y="5402833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中心极限定理</a:t>
            </a:r>
          </a:p>
        </p:txBody>
      </p:sp>
      <p:sp>
        <p:nvSpPr>
          <p:cNvPr id="6" name="Text Box 5">
            <a:hlinkClick r:id="rId2" action="ppaction://hlinksldjump"/>
            <a:extLst>
              <a:ext uri="{FF2B5EF4-FFF2-40B4-BE49-F238E27FC236}">
                <a16:creationId xmlns:a16="http://schemas.microsoft.com/office/drawing/2014/main" id="{7F02B5CE-1C50-D53A-ED23-CB7176EA3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73" y="-36159"/>
            <a:ext cx="26607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kumimoji="1"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能力拓展</a:t>
            </a:r>
            <a:endParaRPr kumimoji="1" lang="zh-CN" altLang="en-US" sz="32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5">
                <a:extLst>
                  <a:ext uri="{FF2B5EF4-FFF2-40B4-BE49-F238E27FC236}">
                    <a16:creationId xmlns:a16="http://schemas.microsoft.com/office/drawing/2014/main" id="{9CD0F4AC-6D42-73BE-51D0-AE1B4AC2C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2171" y="820347"/>
                <a:ext cx="8709297" cy="57888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zh-CN" altLang="en-US" sz="2800" b="1" dirty="0">
                    <a:ea typeface="黑体" panose="02010609060101010101" pitchFamily="49" charset="-122"/>
                  </a:rPr>
                  <a:t>卷积公式的理论推广 </a:t>
                </a:r>
                <a:r>
                  <a:rPr lang="en-US" altLang="zh-CN" sz="2800" b="1" dirty="0">
                    <a:ea typeface="黑体" panose="02010609060101010101" pitchFamily="49" charset="-122"/>
                  </a:rPr>
                  <a:t>3——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altLang="zh-CN" sz="2800" b="1" dirty="0"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altLang="zh-CN" sz="2800" b="1" i="1" dirty="0"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b="1" baseline="-25000" dirty="0"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800" b="1" i="1" dirty="0"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+ </m:t>
                    </m:r>
                    <m:r>
                      <m:rPr>
                        <m:nor/>
                      </m:rPr>
                      <a:rPr lang="en-US" altLang="zh-CN" sz="2800" b="1" i="1" dirty="0"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b="1" baseline="-25000" dirty="0"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2 </m:t>
                    </m:r>
                    <m:r>
                      <m:rPr>
                        <m:nor/>
                      </m:rPr>
                      <a:rPr lang="en-US" altLang="zh-CN" sz="2800" b="1" i="1" dirty="0"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+…+ </m:t>
                    </m:r>
                    <m:r>
                      <m:rPr>
                        <m:nor/>
                      </m:rPr>
                      <a:rPr lang="en-US" altLang="zh-CN" sz="2800" b="1" i="1" dirty="0"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Xn</m:t>
                    </m:r>
                  </m:oMath>
                </a14:m>
                <a:endParaRPr lang="zh-CN" altLang="en-US" sz="2800" b="1" dirty="0">
                  <a:solidFill>
                    <a:schemeClr val="accent2">
                      <a:lumMod val="75000"/>
                    </a:schemeClr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endParaRPr>
              </a:p>
            </p:txBody>
          </p:sp>
        </mc:Choice>
        <mc:Fallback xmlns="">
          <p:sp>
            <p:nvSpPr>
              <p:cNvPr id="7" name="Text Box 5">
                <a:extLst>
                  <a:ext uri="{FF2B5EF4-FFF2-40B4-BE49-F238E27FC236}">
                    <a16:creationId xmlns:a16="http://schemas.microsoft.com/office/drawing/2014/main" id="{9CD0F4AC-6D42-73BE-51D0-AE1B4AC2C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2171" y="820347"/>
                <a:ext cx="8709297" cy="578882"/>
              </a:xfrm>
              <a:prstGeom prst="roundRect">
                <a:avLst/>
              </a:prstGeom>
              <a:blipFill>
                <a:blip r:embed="rId3"/>
                <a:stretch>
                  <a:fillRect l="-1120" t="-9474" b="-242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16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5" grpId="0"/>
      <p:bldP spid="9" grpId="0"/>
      <p:bldP spid="7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椭圆 46"/>
          <p:cNvSpPr/>
          <p:nvPr/>
        </p:nvSpPr>
        <p:spPr>
          <a:xfrm flipV="1">
            <a:off x="8584221" y="1057241"/>
            <a:ext cx="111172" cy="11442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73000">
                <a:srgbClr val="ECECEC"/>
              </a:gs>
              <a:gs pos="100000">
                <a:srgbClr val="D9D9D9"/>
              </a:gs>
            </a:gsLst>
            <a:lin ang="2700000" scaled="1"/>
            <a:tileRect/>
          </a:gradFill>
          <a:ln w="25400">
            <a:gradFill flip="none" rotWithShape="1">
              <a:gsLst>
                <a:gs pos="29000">
                  <a:srgbClr val="E0E0E0"/>
                </a:gs>
                <a:gs pos="0">
                  <a:srgbClr val="999999"/>
                </a:gs>
                <a:gs pos="83000">
                  <a:schemeClr val="bg1"/>
                </a:gs>
              </a:gsLst>
              <a:lin ang="2700000" scaled="1"/>
              <a:tileRect/>
            </a:gradFill>
          </a:ln>
          <a:effectLst>
            <a:outerShdw blurRad="127000" dist="76200" dir="5040000" sx="79000" sy="79000" algn="tl" rotWithShape="0">
              <a:prstClr val="black">
                <a:alpha val="39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zh-CN" altLang="en-US" sz="3600" dirty="0">
              <a:solidFill>
                <a:prstClr val="black"/>
              </a:solidFill>
              <a:latin typeface="Agency FB"/>
              <a:ea typeface="微软雅黑" panose="020B0503020204020204" pitchFamily="34" charset="-122"/>
            </a:endParaRPr>
          </a:p>
        </p:txBody>
      </p:sp>
      <p:sp>
        <p:nvSpPr>
          <p:cNvPr id="7" name="Text Box 5">
            <a:hlinkClick r:id="rId3" action="ppaction://hlinksldjump"/>
            <a:extLst>
              <a:ext uri="{FF2B5EF4-FFF2-40B4-BE49-F238E27FC236}">
                <a16:creationId xmlns:a16="http://schemas.microsoft.com/office/drawing/2014/main" id="{56B500C8-DBBC-4EE8-A419-F03FC214B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6523" y="2274046"/>
            <a:ext cx="26607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kumimoji="1"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内容总结</a:t>
            </a:r>
            <a:endParaRPr kumimoji="1" lang="zh-CN" altLang="en-US" sz="3600" b="1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8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3D704558-3356-4C05-BF72-63C25BF32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6522" y="3108325"/>
            <a:ext cx="434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ea typeface="黑体" panose="02010609060101010101" pitchFamily="49" charset="-122"/>
              </a:rPr>
              <a:t>2. </a:t>
            </a:r>
            <a:r>
              <a:rPr kumimoji="1" lang="zh-CN" altLang="en-US" sz="3600" b="1" dirty="0">
                <a:solidFill>
                  <a:schemeClr val="bg1"/>
                </a:solidFill>
                <a:ea typeface="黑体" panose="02010609060101010101" pitchFamily="49" charset="-122"/>
              </a:rPr>
              <a:t>典型例题</a:t>
            </a:r>
          </a:p>
        </p:txBody>
      </p:sp>
      <p:sp>
        <p:nvSpPr>
          <p:cNvPr id="9" name="Rectangle 7">
            <a:hlinkClick r:id="" action="ppaction://noaction"/>
            <a:extLst>
              <a:ext uri="{FF2B5EF4-FFF2-40B4-BE49-F238E27FC236}">
                <a16:creationId xmlns:a16="http://schemas.microsoft.com/office/drawing/2014/main" id="{B90D32F6-3E2B-4100-8334-D51B48DDA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6522" y="3950445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ea typeface="黑体" panose="02010609060101010101" pitchFamily="49" charset="-122"/>
              </a:rPr>
              <a:t>3. </a:t>
            </a:r>
            <a:r>
              <a:rPr kumimoji="1" lang="zh-CN" altLang="en-US" sz="3600" b="1" dirty="0">
                <a:solidFill>
                  <a:schemeClr val="bg1"/>
                </a:solidFill>
                <a:ea typeface="黑体" panose="02010609060101010101" pitchFamily="49" charset="-122"/>
              </a:rPr>
              <a:t>能力拓展</a:t>
            </a:r>
          </a:p>
        </p:txBody>
      </p:sp>
      <p:sp>
        <p:nvSpPr>
          <p:cNvPr id="2" name="文本框 7">
            <a:extLst>
              <a:ext uri="{FF2B5EF4-FFF2-40B4-BE49-F238E27FC236}">
                <a16:creationId xmlns:a16="http://schemas.microsoft.com/office/drawing/2014/main" id="{6C17C4DC-146B-59CE-18C7-328C271E42F4}"/>
              </a:ext>
            </a:extLst>
          </p:cNvPr>
          <p:cNvSpPr txBox="1"/>
          <p:nvPr/>
        </p:nvSpPr>
        <p:spPr>
          <a:xfrm>
            <a:off x="3280702" y="3011905"/>
            <a:ext cx="3703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   习题课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46467E1-19FE-092A-6E54-5CDABDFE3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11982"/>
            <a:ext cx="8799620" cy="2617019"/>
          </a:xfrm>
          <a:prstGeom prst="rect">
            <a:avLst/>
          </a:prstGeom>
        </p:spPr>
      </p:pic>
      <p:sp>
        <p:nvSpPr>
          <p:cNvPr id="3" name="Text Box 5">
            <a:hlinkClick r:id="rId3" action="ppaction://hlinksldjump"/>
            <a:extLst>
              <a:ext uri="{FF2B5EF4-FFF2-40B4-BE49-F238E27FC236}">
                <a16:creationId xmlns:a16="http://schemas.microsoft.com/office/drawing/2014/main" id="{1F70EF03-0759-AE1E-0296-F0C3E6A74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29" y="0"/>
            <a:ext cx="26607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kumimoji="1"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能力拓展</a:t>
            </a:r>
            <a:endParaRPr kumimoji="1" lang="zh-CN" altLang="en-US" sz="32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FFE0E80-2C76-8AAE-CDCE-384E45C74484}"/>
              </a:ext>
            </a:extLst>
          </p:cNvPr>
          <p:cNvGrpSpPr/>
          <p:nvPr/>
        </p:nvGrpSpPr>
        <p:grpSpPr>
          <a:xfrm>
            <a:off x="1524001" y="896165"/>
            <a:ext cx="709991" cy="401151"/>
            <a:chOff x="1837404" y="3095548"/>
            <a:chExt cx="1286797" cy="40115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CE06D43-DD63-A2F0-0798-FFF8158F0B2D}"/>
                </a:ext>
              </a:extLst>
            </p:cNvPr>
            <p:cNvSpPr/>
            <p:nvPr/>
          </p:nvSpPr>
          <p:spPr>
            <a:xfrm>
              <a:off x="1837404" y="3095548"/>
              <a:ext cx="1210616" cy="39600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>
              <a:noAutofit/>
            </a:bodyPr>
            <a:lstStyle/>
            <a:p>
              <a:pPr algn="ctr">
                <a:defRPr/>
              </a:pPr>
              <a:r>
                <a:rPr lang="zh-CN" altLang="en-US" b="1" kern="0" dirty="0">
                  <a:solidFill>
                    <a:prstClr val="black"/>
                  </a:solidFill>
                  <a:sym typeface="Times New Roman" panose="02020603050405020304" pitchFamily="18" charset="0"/>
                </a:rPr>
                <a:t>例</a:t>
              </a:r>
              <a:r>
                <a:rPr lang="en-US" altLang="zh-CN" b="1" kern="0" dirty="0">
                  <a:solidFill>
                    <a:prstClr val="black"/>
                  </a:solidFill>
                  <a:sym typeface="Times New Roman" panose="02020603050405020304" pitchFamily="18" charset="0"/>
                </a:rPr>
                <a:t>11</a:t>
              </a:r>
              <a:endParaRPr lang="zh-CN" altLang="en-US" b="1" kern="0" dirty="0">
                <a:solidFill>
                  <a:prstClr val="black"/>
                </a:solidFill>
                <a:sym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032ACE9-FECB-134C-0B3D-C48FBB7C763B}"/>
                </a:ext>
              </a:extLst>
            </p:cNvPr>
            <p:cNvSpPr/>
            <p:nvPr/>
          </p:nvSpPr>
          <p:spPr>
            <a:xfrm>
              <a:off x="3048018" y="3100699"/>
              <a:ext cx="76183" cy="396000"/>
            </a:xfrm>
            <a:prstGeom prst="rect">
              <a:avLst/>
            </a:prstGeom>
            <a:solidFill>
              <a:srgbClr val="449B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8" name="Rectangle 5">
            <a:extLst>
              <a:ext uri="{FF2B5EF4-FFF2-40B4-BE49-F238E27FC236}">
                <a16:creationId xmlns:a16="http://schemas.microsoft.com/office/drawing/2014/main" id="{9D60EFDA-4C9C-F2EB-EFEB-D5C28223C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958" y="3621293"/>
            <a:ext cx="8208041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800100" indent="-3429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marL="0" lvl="1" indent="0" eaLnBrk="1" hangingPunct="1">
              <a:lnSpc>
                <a:spcPct val="150000"/>
              </a:lnSpc>
            </a:pP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设随机变量</a:t>
            </a:r>
            <a:r>
              <a:rPr lang="en-US" altLang="zh-CN" sz="2400" b="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 </a:t>
            </a:r>
            <a:r>
              <a:rPr lang="en-US" altLang="zh-CN" sz="2400" b="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相互独立，且都服从标准正态分布</a:t>
            </a:r>
            <a:r>
              <a:rPr lang="en-US" altLang="zh-CN" sz="2400" b="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(0, 1)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，求概率                       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9" name="对象 1">
            <a:extLst>
              <a:ext uri="{FF2B5EF4-FFF2-40B4-BE49-F238E27FC236}">
                <a16:creationId xmlns:a16="http://schemas.microsoft.com/office/drawing/2014/main" id="{F75290B6-EB20-C4B4-A1A3-AC7077533B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938384"/>
              </p:ext>
            </p:extLst>
          </p:nvPr>
        </p:nvGraphicFramePr>
        <p:xfrm>
          <a:off x="3431533" y="4195034"/>
          <a:ext cx="1699618" cy="489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90657" imgH="219186" progId="Equation.DSMT4">
                  <p:embed/>
                </p:oleObj>
              </mc:Choice>
              <mc:Fallback>
                <p:oleObj name="Equation" r:id="rId4" imgW="790657" imgH="219186" progId="Equation.DSMT4">
                  <p:embed/>
                  <p:pic>
                    <p:nvPicPr>
                      <p:cNvPr id="13324" name="对象 1">
                        <a:extLst>
                          <a:ext uri="{FF2B5EF4-FFF2-40B4-BE49-F238E27FC236}">
                            <a16:creationId xmlns:a16="http://schemas.microsoft.com/office/drawing/2014/main" id="{04705ED0-E186-9452-1656-56636E7BB5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533" y="4195034"/>
                        <a:ext cx="1699618" cy="4892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3772C580-75F0-7B1B-C2B6-19B2B6104057}"/>
              </a:ext>
            </a:extLst>
          </p:cNvPr>
          <p:cNvGrpSpPr/>
          <p:nvPr/>
        </p:nvGrpSpPr>
        <p:grpSpPr>
          <a:xfrm>
            <a:off x="1581806" y="3794850"/>
            <a:ext cx="709992" cy="400184"/>
            <a:chOff x="1837402" y="5846018"/>
            <a:chExt cx="1286799" cy="40018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59DE6FF-E6B4-40C4-AAD1-623FDF798772}"/>
                </a:ext>
              </a:extLst>
            </p:cNvPr>
            <p:cNvSpPr/>
            <p:nvPr/>
          </p:nvSpPr>
          <p:spPr>
            <a:xfrm>
              <a:off x="1837402" y="5846018"/>
              <a:ext cx="1210616" cy="39600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>
              <a:noAutofit/>
            </a:bodyPr>
            <a:lstStyle/>
            <a:p>
              <a:pPr algn="ctr">
                <a:defRPr/>
              </a:pPr>
              <a:r>
                <a:rPr lang="zh-CN" altLang="en-US" b="1" kern="0" dirty="0">
                  <a:solidFill>
                    <a:prstClr val="black"/>
                  </a:solidFill>
                  <a:sym typeface="Times New Roman" panose="02020603050405020304" pitchFamily="18" charset="0"/>
                </a:rPr>
                <a:t>例</a:t>
              </a:r>
              <a:r>
                <a:rPr lang="en-US" altLang="zh-CN" b="1" kern="0" dirty="0">
                  <a:solidFill>
                    <a:prstClr val="black"/>
                  </a:solidFill>
                  <a:sym typeface="Times New Roman" panose="02020603050405020304" pitchFamily="18" charset="0"/>
                </a:rPr>
                <a:t>12</a:t>
              </a:r>
              <a:endParaRPr lang="zh-CN" altLang="en-US" b="1" kern="0" dirty="0">
                <a:solidFill>
                  <a:prstClr val="black"/>
                </a:solidFill>
                <a:sym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2EA36D3-BBE9-FD77-F79F-D5103DCB7A33}"/>
                </a:ext>
              </a:extLst>
            </p:cNvPr>
            <p:cNvSpPr/>
            <p:nvPr/>
          </p:nvSpPr>
          <p:spPr>
            <a:xfrm>
              <a:off x="3048018" y="5850202"/>
              <a:ext cx="76183" cy="396000"/>
            </a:xfrm>
            <a:prstGeom prst="rect">
              <a:avLst/>
            </a:prstGeom>
            <a:solidFill>
              <a:srgbClr val="449B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1039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8E66F76-CA75-5873-C025-42600B744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1042462"/>
            <a:ext cx="9068583" cy="10086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B0397D4-9737-77E1-597C-54D259A41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587" y="2312161"/>
            <a:ext cx="4768576" cy="45750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4746376-8EF7-8677-9EA8-5E3E4C5B5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3245015"/>
            <a:ext cx="9144000" cy="2100560"/>
          </a:xfrm>
          <a:prstGeom prst="rect">
            <a:avLst/>
          </a:prstGeom>
        </p:spPr>
      </p:pic>
      <p:sp>
        <p:nvSpPr>
          <p:cNvPr id="4" name="Text Box 14">
            <a:extLst>
              <a:ext uri="{FF2B5EF4-FFF2-40B4-BE49-F238E27FC236}">
                <a16:creationId xmlns:a16="http://schemas.microsoft.com/office/drawing/2014/main" id="{C829B2D2-1E8D-2436-665E-CA4CB35E5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9183" y="2672646"/>
            <a:ext cx="1190043" cy="46166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zh-CN" altLang="en-US" sz="2400" kern="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练习九</a:t>
            </a:r>
            <a:endParaRPr kumimoji="1" lang="en-US" altLang="zh-CN" sz="2400" kern="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65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A254F66-C62E-97AE-8108-366897914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730798"/>
            <a:ext cx="9144000" cy="405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948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8F248E5-132B-D5E9-1D85-8C1202E06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882" y="1356058"/>
            <a:ext cx="7506748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6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D54ACCB4-3CCD-3508-A9BC-5502F1361C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1217726"/>
              </p:ext>
            </p:extLst>
          </p:nvPr>
        </p:nvGraphicFramePr>
        <p:xfrm>
          <a:off x="756448" y="788822"/>
          <a:ext cx="1034698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Box 5">
            <a:hlinkClick r:id="rId7" action="ppaction://hlinksldjump"/>
            <a:extLst>
              <a:ext uri="{FF2B5EF4-FFF2-40B4-BE49-F238E27FC236}">
                <a16:creationId xmlns:a16="http://schemas.microsoft.com/office/drawing/2014/main" id="{18D55696-80D4-FB22-1F01-3D313EA1B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834" y="-854"/>
            <a:ext cx="26607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kumimoji="1"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内容总结</a:t>
            </a:r>
            <a:endParaRPr kumimoji="1" lang="zh-CN" altLang="en-US" sz="32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5984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形状 4">
            <a:extLst>
              <a:ext uri="{FF2B5EF4-FFF2-40B4-BE49-F238E27FC236}">
                <a16:creationId xmlns:a16="http://schemas.microsoft.com/office/drawing/2014/main" id="{69BC7307-897D-0BC4-31F9-AE815F65D2E0}"/>
              </a:ext>
            </a:extLst>
          </p:cNvPr>
          <p:cNvSpPr/>
          <p:nvPr/>
        </p:nvSpPr>
        <p:spPr>
          <a:xfrm>
            <a:off x="4956514" y="2196957"/>
            <a:ext cx="1800000" cy="1800000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  <a:solidFill>
            <a:srgbClr val="1973BF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248024" tIns="248024" rIns="248024" bIns="248024" numCol="1" spcCol="1270" anchor="ctr" anchorCtr="0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57607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5214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72821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30428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880360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3456432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4032504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4608576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defTabSz="137795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kumimoji="1" lang="zh-CN" altLang="en-US" sz="2800" kern="0" dirty="0">
              <a:solidFill>
                <a:srgbClr val="FFFF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0" name="任意形状 5">
            <a:extLst>
              <a:ext uri="{FF2B5EF4-FFF2-40B4-BE49-F238E27FC236}">
                <a16:creationId xmlns:a16="http://schemas.microsoft.com/office/drawing/2014/main" id="{A7290937-E6C0-1C99-B5C0-BBA13D37794E}"/>
              </a:ext>
            </a:extLst>
          </p:cNvPr>
          <p:cNvSpPr/>
          <p:nvPr/>
        </p:nvSpPr>
        <p:spPr>
          <a:xfrm rot="18900000">
            <a:off x="6530779" y="2036663"/>
            <a:ext cx="301660" cy="484425"/>
          </a:xfrm>
          <a:custGeom>
            <a:avLst/>
            <a:gdLst>
              <a:gd name="connsiteX0" fmla="*/ 0 w 301660"/>
              <a:gd name="connsiteY0" fmla="*/ 96885 h 484425"/>
              <a:gd name="connsiteX1" fmla="*/ 150830 w 301660"/>
              <a:gd name="connsiteY1" fmla="*/ 96885 h 484425"/>
              <a:gd name="connsiteX2" fmla="*/ 150830 w 301660"/>
              <a:gd name="connsiteY2" fmla="*/ 0 h 484425"/>
              <a:gd name="connsiteX3" fmla="*/ 301660 w 301660"/>
              <a:gd name="connsiteY3" fmla="*/ 242213 h 484425"/>
              <a:gd name="connsiteX4" fmla="*/ 150830 w 301660"/>
              <a:gd name="connsiteY4" fmla="*/ 484425 h 484425"/>
              <a:gd name="connsiteX5" fmla="*/ 150830 w 301660"/>
              <a:gd name="connsiteY5" fmla="*/ 387540 h 484425"/>
              <a:gd name="connsiteX6" fmla="*/ 0 w 301660"/>
              <a:gd name="connsiteY6" fmla="*/ 387540 h 484425"/>
              <a:gd name="connsiteX7" fmla="*/ 0 w 301660"/>
              <a:gd name="connsiteY7" fmla="*/ 96885 h 48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660" h="484425">
                <a:moveTo>
                  <a:pt x="0" y="96885"/>
                </a:moveTo>
                <a:lnTo>
                  <a:pt x="150830" y="96885"/>
                </a:lnTo>
                <a:lnTo>
                  <a:pt x="150830" y="0"/>
                </a:lnTo>
                <a:lnTo>
                  <a:pt x="301660" y="242213"/>
                </a:lnTo>
                <a:lnTo>
                  <a:pt x="150830" y="484425"/>
                </a:lnTo>
                <a:lnTo>
                  <a:pt x="150830" y="387540"/>
                </a:lnTo>
                <a:lnTo>
                  <a:pt x="0" y="387540"/>
                </a:lnTo>
                <a:lnTo>
                  <a:pt x="0" y="96885"/>
                </a:lnTo>
                <a:close/>
              </a:path>
            </a:pathLst>
          </a:custGeom>
          <a:solidFill>
            <a:srgbClr val="2EA2CF">
              <a:hueOff val="0"/>
              <a:satOff val="0"/>
              <a:lumOff val="0"/>
              <a:alphaOff val="0"/>
            </a:srgbClr>
          </a:solidFill>
          <a:ln>
            <a:noFill/>
          </a:ln>
          <a:effectLst/>
        </p:spPr>
        <p:txBody>
          <a:bodyPr spcFirstLastPara="0" vert="horz" wrap="square" lIns="-1" tIns="96884" rIns="90498" bIns="96885" numCol="1" spcCol="1270" anchor="ctr" anchorCtr="0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57607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5214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72821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30428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880360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3456432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4032504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4608576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defTabSz="8890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kumimoji="1" lang="zh-CN" altLang="en-US" sz="2400" kern="0">
              <a:solidFill>
                <a:srgbClr val="FFFF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1" name="任意形状 6">
            <a:extLst>
              <a:ext uri="{FF2B5EF4-FFF2-40B4-BE49-F238E27FC236}">
                <a16:creationId xmlns:a16="http://schemas.microsoft.com/office/drawing/2014/main" id="{6E60186A-888A-2A45-BCD4-48ED6B3D0687}"/>
              </a:ext>
            </a:extLst>
          </p:cNvPr>
          <p:cNvSpPr/>
          <p:nvPr/>
        </p:nvSpPr>
        <p:spPr>
          <a:xfrm>
            <a:off x="6756514" y="1488176"/>
            <a:ext cx="720000" cy="720000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  <a:solidFill>
            <a:srgbClr val="2EA2CF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248024" tIns="248024" rIns="248024" bIns="248024" numCol="1" spcCol="1270" anchor="ctr" anchorCtr="0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57607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5214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72821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30428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880360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3456432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4032504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4608576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defTabSz="137795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kumimoji="1" lang="en-US" altLang="zh-CN" sz="36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2</a:t>
            </a:r>
            <a:endParaRPr kumimoji="1" lang="zh-CN" altLang="en-US" sz="3600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2" name="任意形状 9">
            <a:extLst>
              <a:ext uri="{FF2B5EF4-FFF2-40B4-BE49-F238E27FC236}">
                <a16:creationId xmlns:a16="http://schemas.microsoft.com/office/drawing/2014/main" id="{D46FA806-5575-4609-3129-26E819244F06}"/>
              </a:ext>
            </a:extLst>
          </p:cNvPr>
          <p:cNvSpPr/>
          <p:nvPr/>
        </p:nvSpPr>
        <p:spPr>
          <a:xfrm rot="8100000">
            <a:off x="4891752" y="3675871"/>
            <a:ext cx="301660" cy="484425"/>
          </a:xfrm>
          <a:custGeom>
            <a:avLst/>
            <a:gdLst>
              <a:gd name="connsiteX0" fmla="*/ 0 w 301660"/>
              <a:gd name="connsiteY0" fmla="*/ 96885 h 484425"/>
              <a:gd name="connsiteX1" fmla="*/ 150830 w 301660"/>
              <a:gd name="connsiteY1" fmla="*/ 96885 h 484425"/>
              <a:gd name="connsiteX2" fmla="*/ 150830 w 301660"/>
              <a:gd name="connsiteY2" fmla="*/ 0 h 484425"/>
              <a:gd name="connsiteX3" fmla="*/ 301660 w 301660"/>
              <a:gd name="connsiteY3" fmla="*/ 242213 h 484425"/>
              <a:gd name="connsiteX4" fmla="*/ 150830 w 301660"/>
              <a:gd name="connsiteY4" fmla="*/ 484425 h 484425"/>
              <a:gd name="connsiteX5" fmla="*/ 150830 w 301660"/>
              <a:gd name="connsiteY5" fmla="*/ 387540 h 484425"/>
              <a:gd name="connsiteX6" fmla="*/ 0 w 301660"/>
              <a:gd name="connsiteY6" fmla="*/ 387540 h 484425"/>
              <a:gd name="connsiteX7" fmla="*/ 0 w 301660"/>
              <a:gd name="connsiteY7" fmla="*/ 96885 h 48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660" h="484425">
                <a:moveTo>
                  <a:pt x="0" y="96885"/>
                </a:moveTo>
                <a:lnTo>
                  <a:pt x="150830" y="96885"/>
                </a:lnTo>
                <a:lnTo>
                  <a:pt x="150830" y="0"/>
                </a:lnTo>
                <a:lnTo>
                  <a:pt x="301660" y="242213"/>
                </a:lnTo>
                <a:lnTo>
                  <a:pt x="150830" y="484425"/>
                </a:lnTo>
                <a:lnTo>
                  <a:pt x="150830" y="387540"/>
                </a:lnTo>
                <a:lnTo>
                  <a:pt x="0" y="387540"/>
                </a:lnTo>
                <a:lnTo>
                  <a:pt x="0" y="96885"/>
                </a:lnTo>
                <a:close/>
              </a:path>
            </a:pathLst>
          </a:custGeom>
          <a:solidFill>
            <a:srgbClr val="41CAA0">
              <a:hueOff val="0"/>
              <a:satOff val="0"/>
              <a:lumOff val="0"/>
              <a:alphaOff val="0"/>
            </a:srgbClr>
          </a:solidFill>
          <a:ln>
            <a:noFill/>
          </a:ln>
          <a:effectLst/>
        </p:spPr>
        <p:txBody>
          <a:bodyPr spcFirstLastPara="0" vert="horz" wrap="square" lIns="0" tIns="96884" rIns="90497" bIns="96885" numCol="1" spcCol="1270" anchor="ctr" anchorCtr="0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57607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5214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72821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30428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880360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3456432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4032504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4608576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defTabSz="8890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kumimoji="1" lang="zh-CN" altLang="en-US" sz="2400" kern="0">
              <a:solidFill>
                <a:srgbClr val="FFFF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3" name="任意形状 10">
            <a:extLst>
              <a:ext uri="{FF2B5EF4-FFF2-40B4-BE49-F238E27FC236}">
                <a16:creationId xmlns:a16="http://schemas.microsoft.com/office/drawing/2014/main" id="{1B72ADF9-23C3-5061-746F-2E40CF923A1C}"/>
              </a:ext>
            </a:extLst>
          </p:cNvPr>
          <p:cNvSpPr/>
          <p:nvPr/>
        </p:nvSpPr>
        <p:spPr>
          <a:xfrm>
            <a:off x="4236514" y="3918082"/>
            <a:ext cx="720000" cy="720000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  <a:solidFill>
            <a:srgbClr val="41CAA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248024" tIns="248024" rIns="248024" bIns="248024" numCol="1" spcCol="1270" anchor="ctr" anchorCtr="0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57607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5214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72821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30428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880360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3456432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4032504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4608576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defTabSz="137795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kumimoji="1" lang="en-US" altLang="zh-CN" sz="36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3</a:t>
            </a:r>
            <a:endParaRPr kumimoji="1" lang="zh-CN" altLang="en-US" sz="3600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4" name="任意形状 11">
            <a:extLst>
              <a:ext uri="{FF2B5EF4-FFF2-40B4-BE49-F238E27FC236}">
                <a16:creationId xmlns:a16="http://schemas.microsoft.com/office/drawing/2014/main" id="{D88810DF-3BD0-D903-1ADE-706A36BB6C63}"/>
              </a:ext>
            </a:extLst>
          </p:cNvPr>
          <p:cNvSpPr/>
          <p:nvPr/>
        </p:nvSpPr>
        <p:spPr>
          <a:xfrm rot="2700000">
            <a:off x="4891751" y="2036661"/>
            <a:ext cx="301661" cy="484426"/>
          </a:xfrm>
          <a:custGeom>
            <a:avLst/>
            <a:gdLst>
              <a:gd name="connsiteX0" fmla="*/ 0 w 301660"/>
              <a:gd name="connsiteY0" fmla="*/ 96885 h 484425"/>
              <a:gd name="connsiteX1" fmla="*/ 150830 w 301660"/>
              <a:gd name="connsiteY1" fmla="*/ 96885 h 484425"/>
              <a:gd name="connsiteX2" fmla="*/ 150830 w 301660"/>
              <a:gd name="connsiteY2" fmla="*/ 0 h 484425"/>
              <a:gd name="connsiteX3" fmla="*/ 301660 w 301660"/>
              <a:gd name="connsiteY3" fmla="*/ 242213 h 484425"/>
              <a:gd name="connsiteX4" fmla="*/ 150830 w 301660"/>
              <a:gd name="connsiteY4" fmla="*/ 484425 h 484425"/>
              <a:gd name="connsiteX5" fmla="*/ 150830 w 301660"/>
              <a:gd name="connsiteY5" fmla="*/ 387540 h 484425"/>
              <a:gd name="connsiteX6" fmla="*/ 0 w 301660"/>
              <a:gd name="connsiteY6" fmla="*/ 387540 h 484425"/>
              <a:gd name="connsiteX7" fmla="*/ 0 w 301660"/>
              <a:gd name="connsiteY7" fmla="*/ 96885 h 48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660" h="484425">
                <a:moveTo>
                  <a:pt x="301660" y="387540"/>
                </a:moveTo>
                <a:lnTo>
                  <a:pt x="150830" y="387540"/>
                </a:lnTo>
                <a:lnTo>
                  <a:pt x="150830" y="484425"/>
                </a:lnTo>
                <a:lnTo>
                  <a:pt x="0" y="242212"/>
                </a:lnTo>
                <a:lnTo>
                  <a:pt x="150830" y="0"/>
                </a:lnTo>
                <a:lnTo>
                  <a:pt x="150830" y="96885"/>
                </a:lnTo>
                <a:lnTo>
                  <a:pt x="301660" y="96885"/>
                </a:lnTo>
                <a:lnTo>
                  <a:pt x="301660" y="387540"/>
                </a:lnTo>
                <a:close/>
              </a:path>
            </a:pathLst>
          </a:custGeom>
          <a:solidFill>
            <a:srgbClr val="9BCD72">
              <a:hueOff val="0"/>
              <a:satOff val="0"/>
              <a:lumOff val="0"/>
              <a:alphaOff val="0"/>
            </a:srgbClr>
          </a:solidFill>
          <a:ln>
            <a:noFill/>
          </a:ln>
          <a:effectLst/>
        </p:spPr>
        <p:txBody>
          <a:bodyPr spcFirstLastPara="0" vert="horz" wrap="square" lIns="90498" tIns="96886" rIns="1" bIns="96885" numCol="1" spcCol="1270" anchor="ctr" anchorCtr="0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57607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5214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72821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30428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880360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3456432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4032504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4608576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defTabSz="8890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kumimoji="1" lang="zh-CN" altLang="en-US" sz="2400" kern="0">
              <a:solidFill>
                <a:srgbClr val="FFFF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5" name="任意形状 12">
            <a:extLst>
              <a:ext uri="{FF2B5EF4-FFF2-40B4-BE49-F238E27FC236}">
                <a16:creationId xmlns:a16="http://schemas.microsoft.com/office/drawing/2014/main" id="{F1402F6D-9F06-E518-7EE8-FD6D744EE558}"/>
              </a:ext>
            </a:extLst>
          </p:cNvPr>
          <p:cNvSpPr/>
          <p:nvPr/>
        </p:nvSpPr>
        <p:spPr>
          <a:xfrm>
            <a:off x="4259220" y="1472199"/>
            <a:ext cx="720000" cy="720000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  <a:solidFill>
            <a:srgbClr val="9BCD72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248024" tIns="248024" rIns="248024" bIns="248024" numCol="1" spcCol="1270" anchor="ctr" anchorCtr="0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57607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5214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72821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30428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880360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3456432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4032504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4608576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defTabSz="137795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kumimoji="1" lang="en-US" altLang="zh-CN" sz="36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1</a:t>
            </a:r>
            <a:endParaRPr kumimoji="1" lang="zh-CN" altLang="en-US" sz="3600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4D9FC2A-3E00-FE9F-AAFE-1BEE5F2B8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1912" y="1488177"/>
            <a:ext cx="3086107" cy="1481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57607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5214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72821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30428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880360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3456432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4032504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4608576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边缘分布函数</a:t>
            </a:r>
            <a:endParaRPr kumimoji="1"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边缘分布律</a:t>
            </a:r>
            <a:endParaRPr kumimoji="1"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边缘概率密度</a:t>
            </a:r>
            <a:endParaRPr kumimoji="1"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D93B408-E63D-8DFF-CC80-B60430A59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952" y="1474757"/>
            <a:ext cx="3086107" cy="1481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57607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5214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72821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30428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880360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3456432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4032504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4608576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联合分布函数</a:t>
            </a:r>
            <a:endParaRPr kumimoji="1"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联合分布律</a:t>
            </a:r>
            <a:endParaRPr kumimoji="1"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联合概率密度</a:t>
            </a:r>
            <a:endParaRPr kumimoji="1"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2FC99A4-899D-596F-5A81-F92DF660C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112" y="918538"/>
            <a:ext cx="2845120" cy="523220"/>
          </a:xfrm>
          <a:prstGeom prst="rect">
            <a:avLst/>
          </a:prstGeom>
          <a:solidFill>
            <a:srgbClr val="9BCD72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57607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5214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72821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30428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880360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3456432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4032504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4608576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2800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800" b="1" i="1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800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的概率分布</a:t>
            </a:r>
            <a:endParaRPr kumimoji="1" lang="zh-CN" altLang="en-US" sz="2800" kern="0" dirty="0">
              <a:solidFill>
                <a:prstClr val="white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D00998D-3B51-9CBB-B4AE-13D087249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066" y="4263481"/>
            <a:ext cx="3086107" cy="1961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57607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5214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72821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30428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880360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3456432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4032504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4608576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条件分布函数</a:t>
            </a:r>
            <a:endParaRPr kumimoji="1"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条件分布律</a:t>
            </a:r>
            <a:endParaRPr kumimoji="1"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条件概率密度</a:t>
            </a:r>
            <a:endParaRPr kumimoji="1"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独立性</a:t>
            </a:r>
            <a:endParaRPr kumimoji="1"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6D57C5F-700C-334D-DDCB-D278CB9DE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935" y="3582872"/>
            <a:ext cx="2438488" cy="523220"/>
          </a:xfrm>
          <a:prstGeom prst="rect">
            <a:avLst/>
          </a:prstGeom>
          <a:solidFill>
            <a:srgbClr val="41CAA0"/>
          </a:solidFill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57607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5214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72821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30428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880360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3456432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4032504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4608576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2800" b="1" i="1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800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800" b="1" i="1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zh-CN" altLang="en-US" sz="2800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之间关系</a:t>
            </a:r>
            <a:endParaRPr kumimoji="1" lang="zh-CN" altLang="en-US" sz="2800" kern="0" dirty="0">
              <a:solidFill>
                <a:srgbClr val="FFFF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D58BBB-3D83-4212-05D0-B1C1E6344ECD}"/>
              </a:ext>
            </a:extLst>
          </p:cNvPr>
          <p:cNvSpPr/>
          <p:nvPr/>
        </p:nvSpPr>
        <p:spPr>
          <a:xfrm>
            <a:off x="3578612" y="2581592"/>
            <a:ext cx="4572000" cy="11510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1377950">
              <a:lnSpc>
                <a:spcPct val="90000"/>
              </a:lnSpc>
              <a:spcAft>
                <a:spcPct val="35000"/>
              </a:spcAft>
              <a:defRPr/>
            </a:pPr>
            <a:r>
              <a:rPr kumimoji="1" lang="zh-CN" altLang="en-US" sz="32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二维</a:t>
            </a:r>
            <a:endParaRPr kumimoji="1" lang="en-US" altLang="zh-CN" sz="3200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  <a:p>
            <a:pPr algn="ctr" defTabSz="1377950">
              <a:lnSpc>
                <a:spcPct val="90000"/>
              </a:lnSpc>
              <a:spcAft>
                <a:spcPct val="35000"/>
              </a:spcAft>
              <a:defRPr/>
            </a:pPr>
            <a:r>
              <a:rPr kumimoji="1" lang="zh-CN" altLang="en-US" sz="32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随机变量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53D7277-4E29-73CD-71FB-0CE76FDB61A4}"/>
              </a:ext>
            </a:extLst>
          </p:cNvPr>
          <p:cNvGrpSpPr/>
          <p:nvPr/>
        </p:nvGrpSpPr>
        <p:grpSpPr>
          <a:xfrm>
            <a:off x="6439398" y="3752220"/>
            <a:ext cx="1037117" cy="885862"/>
            <a:chOff x="4915397" y="3752220"/>
            <a:chExt cx="1037117" cy="885862"/>
          </a:xfrm>
        </p:grpSpPr>
        <p:sp>
          <p:nvSpPr>
            <p:cNvPr id="33" name="任意形状 7">
              <a:extLst>
                <a:ext uri="{FF2B5EF4-FFF2-40B4-BE49-F238E27FC236}">
                  <a16:creationId xmlns:a16="http://schemas.microsoft.com/office/drawing/2014/main" id="{62B7AFA3-6FFA-4FB8-D30A-F6A6FC72ADC4}"/>
                </a:ext>
              </a:extLst>
            </p:cNvPr>
            <p:cNvSpPr/>
            <p:nvPr/>
          </p:nvSpPr>
          <p:spPr>
            <a:xfrm rot="2700000">
              <a:off x="5006780" y="3660837"/>
              <a:ext cx="301660" cy="484425"/>
            </a:xfrm>
            <a:custGeom>
              <a:avLst/>
              <a:gdLst>
                <a:gd name="connsiteX0" fmla="*/ 0 w 301660"/>
                <a:gd name="connsiteY0" fmla="*/ 96885 h 484425"/>
                <a:gd name="connsiteX1" fmla="*/ 150830 w 301660"/>
                <a:gd name="connsiteY1" fmla="*/ 96885 h 484425"/>
                <a:gd name="connsiteX2" fmla="*/ 150830 w 301660"/>
                <a:gd name="connsiteY2" fmla="*/ 0 h 484425"/>
                <a:gd name="connsiteX3" fmla="*/ 301660 w 301660"/>
                <a:gd name="connsiteY3" fmla="*/ 242213 h 484425"/>
                <a:gd name="connsiteX4" fmla="*/ 150830 w 301660"/>
                <a:gd name="connsiteY4" fmla="*/ 484425 h 484425"/>
                <a:gd name="connsiteX5" fmla="*/ 150830 w 301660"/>
                <a:gd name="connsiteY5" fmla="*/ 387540 h 484425"/>
                <a:gd name="connsiteX6" fmla="*/ 0 w 301660"/>
                <a:gd name="connsiteY6" fmla="*/ 387540 h 484425"/>
                <a:gd name="connsiteX7" fmla="*/ 0 w 301660"/>
                <a:gd name="connsiteY7" fmla="*/ 96885 h 484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1660" h="484425">
                  <a:moveTo>
                    <a:pt x="0" y="96885"/>
                  </a:moveTo>
                  <a:lnTo>
                    <a:pt x="150830" y="96885"/>
                  </a:lnTo>
                  <a:lnTo>
                    <a:pt x="150830" y="0"/>
                  </a:lnTo>
                  <a:lnTo>
                    <a:pt x="301660" y="242213"/>
                  </a:lnTo>
                  <a:lnTo>
                    <a:pt x="150830" y="484425"/>
                  </a:lnTo>
                  <a:lnTo>
                    <a:pt x="150830" y="387540"/>
                  </a:lnTo>
                  <a:lnTo>
                    <a:pt x="0" y="387540"/>
                  </a:lnTo>
                  <a:lnTo>
                    <a:pt x="0" y="96885"/>
                  </a:lnTo>
                  <a:close/>
                </a:path>
              </a:pathLst>
            </a:custGeom>
            <a:solidFill>
              <a:srgbClr val="30CED4"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/>
          </p:spPr>
          <p:txBody>
            <a:bodyPr spcFirstLastPara="0" vert="horz" wrap="square" lIns="0" tIns="96885" rIns="90498" bIns="96885" numCol="1" spcCol="1270" anchor="ctr" anchorCtr="0"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57607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115214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728216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230428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880360" algn="l" defTabSz="1152144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3456432" algn="l" defTabSz="1152144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4032504" algn="l" defTabSz="1152144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4608576" algn="l" defTabSz="1152144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 defTabSz="88900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kumimoji="1" lang="zh-CN" altLang="en-US" sz="2400" b="1" kern="0">
                <a:solidFill>
                  <a:srgbClr val="FFFFFF"/>
                </a:solidFill>
                <a:latin typeface="Century Gothic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4" name="任意形状 8">
              <a:extLst>
                <a:ext uri="{FF2B5EF4-FFF2-40B4-BE49-F238E27FC236}">
                  <a16:creationId xmlns:a16="http://schemas.microsoft.com/office/drawing/2014/main" id="{C697FA53-1AD3-E3D6-61F4-C376BC8C8F9C}"/>
                </a:ext>
              </a:extLst>
            </p:cNvPr>
            <p:cNvSpPr/>
            <p:nvPr/>
          </p:nvSpPr>
          <p:spPr>
            <a:xfrm>
              <a:off x="5232514" y="3918082"/>
              <a:ext cx="720000" cy="720000"/>
            </a:xfrm>
            <a:custGeom>
              <a:avLst/>
              <a:gdLst>
                <a:gd name="connsiteX0" fmla="*/ 0 w 1424781"/>
                <a:gd name="connsiteY0" fmla="*/ 712391 h 1424781"/>
                <a:gd name="connsiteX1" fmla="*/ 712391 w 1424781"/>
                <a:gd name="connsiteY1" fmla="*/ 0 h 1424781"/>
                <a:gd name="connsiteX2" fmla="*/ 1424782 w 1424781"/>
                <a:gd name="connsiteY2" fmla="*/ 712391 h 1424781"/>
                <a:gd name="connsiteX3" fmla="*/ 712391 w 1424781"/>
                <a:gd name="connsiteY3" fmla="*/ 1424782 h 1424781"/>
                <a:gd name="connsiteX4" fmla="*/ 0 w 1424781"/>
                <a:gd name="connsiteY4" fmla="*/ 712391 h 1424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4781" h="1424781">
                  <a:moveTo>
                    <a:pt x="0" y="712391"/>
                  </a:moveTo>
                  <a:cubicBezTo>
                    <a:pt x="0" y="318948"/>
                    <a:pt x="318948" y="0"/>
                    <a:pt x="712391" y="0"/>
                  </a:cubicBezTo>
                  <a:cubicBezTo>
                    <a:pt x="1105834" y="0"/>
                    <a:pt x="1424782" y="318948"/>
                    <a:pt x="1424782" y="712391"/>
                  </a:cubicBezTo>
                  <a:cubicBezTo>
                    <a:pt x="1424782" y="1105834"/>
                    <a:pt x="1105834" y="1424782"/>
                    <a:pt x="712391" y="1424782"/>
                  </a:cubicBezTo>
                  <a:cubicBezTo>
                    <a:pt x="318948" y="1424782"/>
                    <a:pt x="0" y="1105834"/>
                    <a:pt x="0" y="712391"/>
                  </a:cubicBezTo>
                  <a:close/>
                </a:path>
              </a:pathLst>
            </a:custGeom>
            <a:solidFill>
              <a:srgbClr val="30CED4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txBody>
            <a:bodyPr spcFirstLastPara="0" vert="horz" wrap="square" lIns="248024" tIns="248024" rIns="248024" bIns="248024" numCol="1" spcCol="1270" anchor="ctr" anchorCtr="0"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57607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115214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728216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230428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880360" algn="l" defTabSz="1152144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3456432" algn="l" defTabSz="1152144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4032504" algn="l" defTabSz="1152144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4608576" algn="l" defTabSz="1152144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 defTabSz="137795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r>
                <a:rPr kumimoji="1" lang="en-US" altLang="zh-CN" sz="36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/>
                  <a:ea typeface="微软雅黑"/>
                  <a:cs typeface="+mn-ea"/>
                  <a:sym typeface="+mn-lt"/>
                </a:rPr>
                <a:t>4</a:t>
              </a:r>
              <a:endParaRPr kumimoji="1" lang="zh-CN" altLang="en-US" sz="36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B14162C1-D98B-990B-D672-9E461BAC5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524" y="908720"/>
            <a:ext cx="3592137" cy="523220"/>
          </a:xfrm>
          <a:prstGeom prst="rect">
            <a:avLst/>
          </a:prstGeom>
          <a:solidFill>
            <a:srgbClr val="2EA2CF"/>
          </a:solidFill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57607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5214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72821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30428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880360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3456432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4032504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4608576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各自的概率分布</a:t>
            </a:r>
            <a:endParaRPr lang="zh-CN" altLang="en-US" sz="2800" kern="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D0FBA89-7F56-E53C-DB1B-0BF693582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3883" y="3575488"/>
            <a:ext cx="2866490" cy="523220"/>
          </a:xfrm>
          <a:prstGeom prst="rect">
            <a:avLst/>
          </a:prstGeom>
          <a:solidFill>
            <a:srgbClr val="30CED4"/>
          </a:solidFill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57607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5214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72821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30428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880360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3456432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4032504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4608576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函数的分布</a:t>
            </a:r>
            <a:endParaRPr lang="zh-CN" altLang="en-US" sz="2800" kern="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FB8DC53-A8DD-986B-3821-C563881F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5859" y="4275585"/>
            <a:ext cx="3086107" cy="1481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57607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5214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72821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30428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880360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3456432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4032504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4608576" algn="l" defTabSz="115214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和的分布</a:t>
            </a:r>
            <a:endParaRPr kumimoji="1"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最值的分布</a:t>
            </a:r>
            <a:endParaRPr kumimoji="1"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一般函数的分布</a:t>
            </a:r>
            <a:endParaRPr kumimoji="1"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Text Box 5">
            <a:hlinkClick r:id="rId2" action="ppaction://hlinksldjump"/>
            <a:extLst>
              <a:ext uri="{FF2B5EF4-FFF2-40B4-BE49-F238E27FC236}">
                <a16:creationId xmlns:a16="http://schemas.microsoft.com/office/drawing/2014/main" id="{A87E0B97-944D-8398-5C87-3B92F2466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834" y="-854"/>
            <a:ext cx="26607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kumimoji="1"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内容总结</a:t>
            </a:r>
            <a:endParaRPr kumimoji="1" lang="zh-CN" altLang="en-US" sz="32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60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 animBg="1"/>
      <p:bldP spid="29" grpId="0"/>
      <p:bldP spid="30" grpId="0" animBg="1"/>
      <p:bldP spid="36" grpId="0" animBg="1"/>
      <p:bldP spid="37" grpId="0" animBg="1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îṣļîḑé-Freeform: Shape 20"/>
          <p:cNvSpPr/>
          <p:nvPr/>
        </p:nvSpPr>
        <p:spPr>
          <a:xfrm rot="386001">
            <a:off x="4289115" y="2289358"/>
            <a:ext cx="1687848" cy="1272139"/>
          </a:xfrm>
          <a:prstGeom prst="cloudCallout">
            <a:avLst/>
          </a:prstGeom>
          <a:solidFill>
            <a:schemeClr val="accent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微软雅黑 Light" panose="020B0502040204020203" pitchFamily="34" charset="-122"/>
            </a:endParaRPr>
          </a:p>
        </p:txBody>
      </p:sp>
      <p:grpSp>
        <p:nvGrpSpPr>
          <p:cNvPr id="18" name="Group 57"/>
          <p:cNvGrpSpPr/>
          <p:nvPr/>
        </p:nvGrpSpPr>
        <p:grpSpPr>
          <a:xfrm>
            <a:off x="610385" y="919184"/>
            <a:ext cx="489858" cy="489858"/>
            <a:chOff x="1427243" y="1987229"/>
            <a:chExt cx="1016000" cy="1016000"/>
          </a:xfrm>
          <a:effectLst/>
        </p:grpSpPr>
        <p:sp>
          <p:nvSpPr>
            <p:cNvPr id="19" name="îṣļîḑé-Oval 70"/>
            <p:cNvSpPr/>
            <p:nvPr/>
          </p:nvSpPr>
          <p:spPr>
            <a:xfrm>
              <a:off x="1427243" y="1987229"/>
              <a:ext cx="1016000" cy="1016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20" name="îṣļîḑé-Freeform: Shape 71"/>
            <p:cNvSpPr/>
            <p:nvPr/>
          </p:nvSpPr>
          <p:spPr bwMode="auto">
            <a:xfrm>
              <a:off x="1748604" y="2300569"/>
              <a:ext cx="373276" cy="373276"/>
            </a:xfrm>
            <a:custGeom>
              <a:avLst/>
              <a:gdLst>
                <a:gd name="T0" fmla="*/ 177354294 w 21600"/>
                <a:gd name="T1" fmla="*/ 119619947 h 21600"/>
                <a:gd name="T2" fmla="*/ 181994773 w 21600"/>
                <a:gd name="T3" fmla="*/ 90970153 h 21600"/>
                <a:gd name="T4" fmla="*/ 90997440 w 21600"/>
                <a:gd name="T5" fmla="*/ 0 h 21600"/>
                <a:gd name="T6" fmla="*/ 0 w 21600"/>
                <a:gd name="T7" fmla="*/ 90970153 h 21600"/>
                <a:gd name="T8" fmla="*/ 90997440 w 21600"/>
                <a:gd name="T9" fmla="*/ 181941690 h 21600"/>
                <a:gd name="T10" fmla="*/ 119632265 w 21600"/>
                <a:gd name="T11" fmla="*/ 177314796 h 21600"/>
                <a:gd name="T12" fmla="*/ 140353873 w 21600"/>
                <a:gd name="T13" fmla="*/ 198036404 h 21600"/>
                <a:gd name="T14" fmla="*/ 184433669 w 21600"/>
                <a:gd name="T15" fmla="*/ 198036404 h 21600"/>
                <a:gd name="T16" fmla="*/ 184433669 w 21600"/>
                <a:gd name="T17" fmla="*/ 242088912 h 21600"/>
                <a:gd name="T18" fmla="*/ 184513921 w 21600"/>
                <a:gd name="T19" fmla="*/ 242169283 h 21600"/>
                <a:gd name="T20" fmla="*/ 228567695 w 21600"/>
                <a:gd name="T21" fmla="*/ 242169283 h 21600"/>
                <a:gd name="T22" fmla="*/ 228567695 w 21600"/>
                <a:gd name="T23" fmla="*/ 286223057 h 21600"/>
                <a:gd name="T24" fmla="*/ 228660384 w 21600"/>
                <a:gd name="T25" fmla="*/ 286302043 h 21600"/>
                <a:gd name="T26" fmla="*/ 286355233 w 21600"/>
                <a:gd name="T27" fmla="*/ 286302043 h 21600"/>
                <a:gd name="T28" fmla="*/ 286355233 w 21600"/>
                <a:gd name="T29" fmla="*/ 286355233 h 21600"/>
                <a:gd name="T30" fmla="*/ 286355233 w 21600"/>
                <a:gd name="T31" fmla="*/ 228580132 h 21600"/>
                <a:gd name="T32" fmla="*/ 177354294 w 21600"/>
                <a:gd name="T33" fmla="*/ 119619947 h 21600"/>
                <a:gd name="T34" fmla="*/ 72066037 w 21600"/>
                <a:gd name="T35" fmla="*/ 102106942 h 21600"/>
                <a:gd name="T36" fmla="*/ 41349250 w 21600"/>
                <a:gd name="T37" fmla="*/ 71416187 h 21600"/>
                <a:gd name="T38" fmla="*/ 72066037 w 21600"/>
                <a:gd name="T39" fmla="*/ 40712996 h 21600"/>
                <a:gd name="T40" fmla="*/ 102769110 w 21600"/>
                <a:gd name="T41" fmla="*/ 71416187 h 21600"/>
                <a:gd name="T42" fmla="*/ 72066037 w 21600"/>
                <a:gd name="T43" fmla="*/ 102106942 h 21600"/>
                <a:gd name="T44" fmla="*/ 72066037 w 21600"/>
                <a:gd name="T45" fmla="*/ 102106942 h 2160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1600" h="21600">
                  <a:moveTo>
                    <a:pt x="13378" y="9023"/>
                  </a:moveTo>
                  <a:cubicBezTo>
                    <a:pt x="13604" y="8343"/>
                    <a:pt x="13728" y="7617"/>
                    <a:pt x="13728" y="6862"/>
                  </a:cubicBezTo>
                  <a:cubicBezTo>
                    <a:pt x="13728" y="3072"/>
                    <a:pt x="10655" y="0"/>
                    <a:pt x="6864" y="0"/>
                  </a:cubicBezTo>
                  <a:cubicBezTo>
                    <a:pt x="3073" y="0"/>
                    <a:pt x="0" y="3072"/>
                    <a:pt x="0" y="6862"/>
                  </a:cubicBezTo>
                  <a:cubicBezTo>
                    <a:pt x="0" y="10652"/>
                    <a:pt x="3073" y="13724"/>
                    <a:pt x="6864" y="13724"/>
                  </a:cubicBezTo>
                  <a:cubicBezTo>
                    <a:pt x="7619" y="13724"/>
                    <a:pt x="8345" y="13600"/>
                    <a:pt x="9024" y="13375"/>
                  </a:cubicBezTo>
                  <a:lnTo>
                    <a:pt x="10587" y="14938"/>
                  </a:lnTo>
                  <a:lnTo>
                    <a:pt x="13912" y="14938"/>
                  </a:lnTo>
                  <a:lnTo>
                    <a:pt x="13912" y="18261"/>
                  </a:lnTo>
                  <a:lnTo>
                    <a:pt x="13918" y="18267"/>
                  </a:lnTo>
                  <a:lnTo>
                    <a:pt x="17241" y="18267"/>
                  </a:lnTo>
                  <a:lnTo>
                    <a:pt x="17241" y="21590"/>
                  </a:lnTo>
                  <a:lnTo>
                    <a:pt x="17248" y="21596"/>
                  </a:lnTo>
                  <a:lnTo>
                    <a:pt x="21600" y="21596"/>
                  </a:lnTo>
                  <a:lnTo>
                    <a:pt x="21600" y="21600"/>
                  </a:lnTo>
                  <a:lnTo>
                    <a:pt x="21600" y="17242"/>
                  </a:lnTo>
                  <a:lnTo>
                    <a:pt x="13378" y="9023"/>
                  </a:lnTo>
                  <a:close/>
                  <a:moveTo>
                    <a:pt x="5436" y="7702"/>
                  </a:moveTo>
                  <a:cubicBezTo>
                    <a:pt x="4157" y="7702"/>
                    <a:pt x="3119" y="6665"/>
                    <a:pt x="3119" y="5387"/>
                  </a:cubicBezTo>
                  <a:cubicBezTo>
                    <a:pt x="3119" y="4108"/>
                    <a:pt x="4157" y="3071"/>
                    <a:pt x="5436" y="3071"/>
                  </a:cubicBezTo>
                  <a:cubicBezTo>
                    <a:pt x="6715" y="3071"/>
                    <a:pt x="7752" y="4108"/>
                    <a:pt x="7752" y="5387"/>
                  </a:cubicBezTo>
                  <a:cubicBezTo>
                    <a:pt x="7751" y="6665"/>
                    <a:pt x="6715" y="7702"/>
                    <a:pt x="5436" y="7702"/>
                  </a:cubicBezTo>
                  <a:close/>
                  <a:moveTo>
                    <a:pt x="5436" y="7702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21" name="Group 58"/>
          <p:cNvGrpSpPr/>
          <p:nvPr/>
        </p:nvGrpSpPr>
        <p:grpSpPr>
          <a:xfrm>
            <a:off x="610385" y="3981950"/>
            <a:ext cx="489858" cy="489858"/>
            <a:chOff x="1427243" y="3314803"/>
            <a:chExt cx="1016000" cy="1016000"/>
          </a:xfrm>
          <a:effectLst/>
        </p:grpSpPr>
        <p:sp>
          <p:nvSpPr>
            <p:cNvPr id="22" name="îṣļîḑé-Oval 68"/>
            <p:cNvSpPr/>
            <p:nvPr/>
          </p:nvSpPr>
          <p:spPr>
            <a:xfrm>
              <a:off x="1427243" y="3314803"/>
              <a:ext cx="1016000" cy="1016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23" name="îṣļîḑé-Freeform: Shape 69"/>
            <p:cNvSpPr/>
            <p:nvPr/>
          </p:nvSpPr>
          <p:spPr bwMode="auto">
            <a:xfrm>
              <a:off x="1754561" y="3643499"/>
              <a:ext cx="327256" cy="373276"/>
            </a:xfrm>
            <a:custGeom>
              <a:avLst/>
              <a:gdLst>
                <a:gd name="T0" fmla="*/ 145512959 w 21600"/>
                <a:gd name="T1" fmla="*/ 203073433 h 21600"/>
                <a:gd name="T2" fmla="*/ 145802623 w 21600"/>
                <a:gd name="T3" fmla="*/ 194761133 h 21600"/>
                <a:gd name="T4" fmla="*/ 145802623 w 21600"/>
                <a:gd name="T5" fmla="*/ 125373600 h 21600"/>
                <a:gd name="T6" fmla="*/ 104926995 w 21600"/>
                <a:gd name="T7" fmla="*/ 39943277 h 21600"/>
                <a:gd name="T8" fmla="*/ 105749513 w 21600"/>
                <a:gd name="T9" fmla="*/ 31392540 h 21600"/>
                <a:gd name="T10" fmla="*/ 84532065 w 21600"/>
                <a:gd name="T11" fmla="*/ 0 h 21600"/>
                <a:gd name="T12" fmla="*/ 63314533 w 21600"/>
                <a:gd name="T13" fmla="*/ 31392540 h 21600"/>
                <a:gd name="T14" fmla="*/ 64145452 w 21600"/>
                <a:gd name="T15" fmla="*/ 39996478 h 21600"/>
                <a:gd name="T16" fmla="*/ 23363023 w 21600"/>
                <a:gd name="T17" fmla="*/ 125385918 h 21600"/>
                <a:gd name="T18" fmla="*/ 23363023 w 21600"/>
                <a:gd name="T19" fmla="*/ 194761133 h 21600"/>
                <a:gd name="T20" fmla="*/ 23645246 w 21600"/>
                <a:gd name="T21" fmla="*/ 203100602 h 21600"/>
                <a:gd name="T22" fmla="*/ 0 w 21600"/>
                <a:gd name="T23" fmla="*/ 236998693 h 21600"/>
                <a:gd name="T24" fmla="*/ 9272957 w 21600"/>
                <a:gd name="T25" fmla="*/ 250706436 h 21600"/>
                <a:gd name="T26" fmla="*/ 63534281 w 21600"/>
                <a:gd name="T27" fmla="*/ 250706436 h 21600"/>
                <a:gd name="T28" fmla="*/ 63314533 w 21600"/>
                <a:gd name="T29" fmla="*/ 254962705 h 21600"/>
                <a:gd name="T30" fmla="*/ 84532065 w 21600"/>
                <a:gd name="T31" fmla="*/ 286355233 h 21600"/>
                <a:gd name="T32" fmla="*/ 105749513 w 21600"/>
                <a:gd name="T33" fmla="*/ 254962705 h 21600"/>
                <a:gd name="T34" fmla="*/ 105529766 w 21600"/>
                <a:gd name="T35" fmla="*/ 250706436 h 21600"/>
                <a:gd name="T36" fmla="*/ 159908522 w 21600"/>
                <a:gd name="T37" fmla="*/ 250706436 h 21600"/>
                <a:gd name="T38" fmla="*/ 169173962 w 21600"/>
                <a:gd name="T39" fmla="*/ 236998693 h 21600"/>
                <a:gd name="T40" fmla="*/ 145512959 w 21600"/>
                <a:gd name="T41" fmla="*/ 203073433 h 21600"/>
                <a:gd name="T42" fmla="*/ 72721479 w 21600"/>
                <a:gd name="T43" fmla="*/ 31392540 h 21600"/>
                <a:gd name="T44" fmla="*/ 84532065 w 21600"/>
                <a:gd name="T45" fmla="*/ 13920288 h 21600"/>
                <a:gd name="T46" fmla="*/ 96343451 w 21600"/>
                <a:gd name="T47" fmla="*/ 31392540 h 21600"/>
                <a:gd name="T48" fmla="*/ 95802281 w 21600"/>
                <a:gd name="T49" fmla="*/ 36338135 h 21600"/>
                <a:gd name="T50" fmla="*/ 84587024 w 21600"/>
                <a:gd name="T51" fmla="*/ 34799986 h 21600"/>
                <a:gd name="T52" fmla="*/ 73269292 w 21600"/>
                <a:gd name="T53" fmla="*/ 36364156 h 21600"/>
                <a:gd name="T54" fmla="*/ 72721479 w 21600"/>
                <a:gd name="T55" fmla="*/ 31392540 h 21600"/>
                <a:gd name="T56" fmla="*/ 72721479 w 21600"/>
                <a:gd name="T57" fmla="*/ 31392540 h 216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1600" h="21600">
                  <a:moveTo>
                    <a:pt x="18579" y="15318"/>
                  </a:moveTo>
                  <a:cubicBezTo>
                    <a:pt x="18603" y="15119"/>
                    <a:pt x="18616" y="14912"/>
                    <a:pt x="18616" y="14691"/>
                  </a:cubicBezTo>
                  <a:lnTo>
                    <a:pt x="18616" y="9457"/>
                  </a:lnTo>
                  <a:cubicBezTo>
                    <a:pt x="18616" y="6480"/>
                    <a:pt x="16437" y="3949"/>
                    <a:pt x="13397" y="3013"/>
                  </a:cubicBezTo>
                  <a:cubicBezTo>
                    <a:pt x="13464" y="2807"/>
                    <a:pt x="13502" y="2592"/>
                    <a:pt x="13502" y="2368"/>
                  </a:cubicBezTo>
                  <a:cubicBezTo>
                    <a:pt x="13502" y="1061"/>
                    <a:pt x="12289" y="0"/>
                    <a:pt x="10793" y="0"/>
                  </a:cubicBezTo>
                  <a:cubicBezTo>
                    <a:pt x="9297" y="0"/>
                    <a:pt x="8084" y="1060"/>
                    <a:pt x="8084" y="2368"/>
                  </a:cubicBezTo>
                  <a:cubicBezTo>
                    <a:pt x="8084" y="2593"/>
                    <a:pt x="8122" y="2810"/>
                    <a:pt x="8190" y="3017"/>
                  </a:cubicBezTo>
                  <a:cubicBezTo>
                    <a:pt x="5156" y="3956"/>
                    <a:pt x="2983" y="6484"/>
                    <a:pt x="2983" y="9458"/>
                  </a:cubicBezTo>
                  <a:lnTo>
                    <a:pt x="2983" y="14691"/>
                  </a:lnTo>
                  <a:cubicBezTo>
                    <a:pt x="2983" y="14912"/>
                    <a:pt x="2996" y="15121"/>
                    <a:pt x="3019" y="15320"/>
                  </a:cubicBezTo>
                  <a:lnTo>
                    <a:pt x="0" y="17877"/>
                  </a:lnTo>
                  <a:cubicBezTo>
                    <a:pt x="0" y="18448"/>
                    <a:pt x="530" y="18911"/>
                    <a:pt x="1184" y="18911"/>
                  </a:cubicBezTo>
                  <a:lnTo>
                    <a:pt x="8112" y="18911"/>
                  </a:lnTo>
                  <a:cubicBezTo>
                    <a:pt x="8096" y="19017"/>
                    <a:pt x="8084" y="19123"/>
                    <a:pt x="8084" y="19232"/>
                  </a:cubicBezTo>
                  <a:cubicBezTo>
                    <a:pt x="8084" y="20540"/>
                    <a:pt x="9297" y="21600"/>
                    <a:pt x="10793" y="21600"/>
                  </a:cubicBezTo>
                  <a:cubicBezTo>
                    <a:pt x="12289" y="21600"/>
                    <a:pt x="13502" y="20540"/>
                    <a:pt x="13502" y="19232"/>
                  </a:cubicBezTo>
                  <a:cubicBezTo>
                    <a:pt x="13502" y="19123"/>
                    <a:pt x="13490" y="19016"/>
                    <a:pt x="13474" y="18911"/>
                  </a:cubicBezTo>
                  <a:lnTo>
                    <a:pt x="20417" y="18911"/>
                  </a:lnTo>
                  <a:cubicBezTo>
                    <a:pt x="21070" y="18911"/>
                    <a:pt x="21600" y="18448"/>
                    <a:pt x="21600" y="17877"/>
                  </a:cubicBezTo>
                  <a:lnTo>
                    <a:pt x="18579" y="15318"/>
                  </a:lnTo>
                  <a:close/>
                  <a:moveTo>
                    <a:pt x="9285" y="2368"/>
                  </a:moveTo>
                  <a:cubicBezTo>
                    <a:pt x="9285" y="1641"/>
                    <a:pt x="9962" y="1050"/>
                    <a:pt x="10793" y="1050"/>
                  </a:cubicBezTo>
                  <a:cubicBezTo>
                    <a:pt x="11624" y="1050"/>
                    <a:pt x="12301" y="1641"/>
                    <a:pt x="12301" y="2368"/>
                  </a:cubicBezTo>
                  <a:cubicBezTo>
                    <a:pt x="12301" y="2498"/>
                    <a:pt x="12272" y="2622"/>
                    <a:pt x="12232" y="2741"/>
                  </a:cubicBezTo>
                  <a:cubicBezTo>
                    <a:pt x="11767" y="2666"/>
                    <a:pt x="11289" y="2625"/>
                    <a:pt x="10800" y="2625"/>
                  </a:cubicBezTo>
                  <a:cubicBezTo>
                    <a:pt x="10306" y="2625"/>
                    <a:pt x="9824" y="2666"/>
                    <a:pt x="9355" y="2743"/>
                  </a:cubicBezTo>
                  <a:cubicBezTo>
                    <a:pt x="9314" y="2623"/>
                    <a:pt x="9285" y="2499"/>
                    <a:pt x="9285" y="2368"/>
                  </a:cubicBezTo>
                  <a:close/>
                  <a:moveTo>
                    <a:pt x="9285" y="2368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25" name="îṣļîḑé-Rectangle 61"/>
          <p:cNvSpPr/>
          <p:nvPr/>
        </p:nvSpPr>
        <p:spPr>
          <a:xfrm>
            <a:off x="509559" y="835569"/>
            <a:ext cx="3880507" cy="166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pc="150" dirty="0">
                <a:solidFill>
                  <a:srgbClr val="1A67A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lt"/>
              </a:rPr>
              <a:t>    二维随机变量的</a:t>
            </a:r>
            <a:r>
              <a:rPr lang="zh-CN" altLang="en-US" sz="2400" b="1" spc="15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lt"/>
              </a:rPr>
              <a:t>联合</a:t>
            </a:r>
            <a:r>
              <a:rPr lang="zh-CN" altLang="en-US" sz="2400" b="1" spc="150" dirty="0">
                <a:solidFill>
                  <a:srgbClr val="1A67A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lt"/>
              </a:rPr>
              <a:t>分布、</a:t>
            </a:r>
            <a:r>
              <a:rPr lang="zh-CN" altLang="en-US" sz="2400" b="1" spc="15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lt"/>
              </a:rPr>
              <a:t>边缘</a:t>
            </a:r>
            <a:r>
              <a:rPr lang="zh-CN" altLang="en-US" sz="2400" b="1" spc="150" dirty="0">
                <a:solidFill>
                  <a:srgbClr val="1A67A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lt"/>
              </a:rPr>
              <a:t>分布、</a:t>
            </a:r>
            <a:r>
              <a:rPr lang="zh-CN" altLang="en-US" sz="2400" b="1" spc="15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lt"/>
              </a:rPr>
              <a:t>条件</a:t>
            </a:r>
            <a:r>
              <a:rPr lang="zh-CN" altLang="en-US" sz="2400" b="1" spc="150" dirty="0">
                <a:solidFill>
                  <a:srgbClr val="1A67A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lt"/>
              </a:rPr>
              <a:t>分布之间存在怎样的关系？</a:t>
            </a:r>
            <a:endParaRPr lang="en-US" altLang="zh-CN" sz="2400" b="1" spc="150" dirty="0">
              <a:solidFill>
                <a:srgbClr val="1A67A2"/>
              </a:solidFill>
              <a:latin typeface="黑体" panose="02010609060101010101" pitchFamily="49" charset="-122"/>
              <a:ea typeface="黑体" panose="02010609060101010101" pitchFamily="49" charset="-122"/>
              <a:sym typeface="+mn-lt"/>
            </a:endParaRPr>
          </a:p>
        </p:txBody>
      </p:sp>
      <p:sp>
        <p:nvSpPr>
          <p:cNvPr id="26" name="îṣļîḑé-Rectangle 62"/>
          <p:cNvSpPr/>
          <p:nvPr/>
        </p:nvSpPr>
        <p:spPr>
          <a:xfrm>
            <a:off x="495914" y="3914925"/>
            <a:ext cx="3759242" cy="1113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spc="150" dirty="0">
                <a:solidFill>
                  <a:srgbClr val="1A67A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 Light" panose="020B0502040204020203" pitchFamily="34" charset="-122"/>
              </a:rPr>
              <a:t>    </a:t>
            </a:r>
            <a:r>
              <a:rPr lang="zh-CN" altLang="en-US" sz="2400" b="1" spc="150" dirty="0">
                <a:solidFill>
                  <a:srgbClr val="1A67A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 Light" panose="020B0502040204020203" pitchFamily="34" charset="-122"/>
                <a:hlinkClick r:id="rId3" action="ppaction://hlinksldjump"/>
              </a:rPr>
              <a:t>怎样求二维随机变量的函数分布？</a:t>
            </a:r>
            <a:endParaRPr lang="en-US" altLang="zh-CN" sz="2400" b="1" spc="150" dirty="0">
              <a:solidFill>
                <a:srgbClr val="1A67A2"/>
              </a:solidFill>
              <a:latin typeface="黑体" panose="02010609060101010101" pitchFamily="49" charset="-122"/>
              <a:ea typeface="黑体" panose="02010609060101010101" pitchFamily="49" charset="-122"/>
              <a:sym typeface="微软雅黑 Light" panose="020B0502040204020203" pitchFamily="34" charset="-122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498236" y="1005303"/>
            <a:ext cx="489858" cy="489858"/>
            <a:chOff x="6262908" y="1987229"/>
            <a:chExt cx="1016000" cy="1016000"/>
          </a:xfrm>
          <a:effectLst/>
        </p:grpSpPr>
        <p:sp>
          <p:nvSpPr>
            <p:cNvPr id="29" name="îṣļîḑé-Oval 40"/>
            <p:cNvSpPr/>
            <p:nvPr/>
          </p:nvSpPr>
          <p:spPr>
            <a:xfrm>
              <a:off x="6262908" y="1987229"/>
              <a:ext cx="1016000" cy="1016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微软雅黑 Light" panose="020B0502040204020203" pitchFamily="34" charset="-122"/>
              </a:endParaRPr>
            </a:p>
          </p:txBody>
        </p:sp>
        <p:grpSp>
          <p:nvGrpSpPr>
            <p:cNvPr id="30" name="Group 41"/>
            <p:cNvGrpSpPr/>
            <p:nvPr/>
          </p:nvGrpSpPr>
          <p:grpSpPr>
            <a:xfrm>
              <a:off x="6581713" y="2281761"/>
              <a:ext cx="378392" cy="370722"/>
              <a:chOff x="0" y="0"/>
              <a:chExt cx="581" cy="573"/>
            </a:xfrm>
            <a:solidFill>
              <a:srgbClr val="FFFFFF"/>
            </a:solidFill>
          </p:grpSpPr>
          <p:sp>
            <p:nvSpPr>
              <p:cNvPr id="31" name="îṣļîḑé-Freeform: Shape 42"/>
              <p:cNvSpPr/>
              <p:nvPr/>
            </p:nvSpPr>
            <p:spPr bwMode="auto">
              <a:xfrm>
                <a:off x="256" y="0"/>
                <a:ext cx="72" cy="18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600" h="21600">
                    <a:moveTo>
                      <a:pt x="10799" y="0"/>
                    </a:moveTo>
                    <a:cubicBezTo>
                      <a:pt x="4833" y="0"/>
                      <a:pt x="0" y="1476"/>
                      <a:pt x="0" y="3295"/>
                    </a:cubicBezTo>
                    <a:lnTo>
                      <a:pt x="0" y="18305"/>
                    </a:lnTo>
                    <a:cubicBezTo>
                      <a:pt x="0" y="20125"/>
                      <a:pt x="4833" y="21600"/>
                      <a:pt x="10799" y="21600"/>
                    </a:cubicBezTo>
                    <a:cubicBezTo>
                      <a:pt x="16762" y="21600"/>
                      <a:pt x="21600" y="20125"/>
                      <a:pt x="21600" y="18305"/>
                    </a:cubicBezTo>
                    <a:lnTo>
                      <a:pt x="21600" y="3295"/>
                    </a:lnTo>
                    <a:cubicBezTo>
                      <a:pt x="21600" y="1476"/>
                      <a:pt x="16762" y="0"/>
                      <a:pt x="10799" y="0"/>
                    </a:cubicBezTo>
                    <a:close/>
                    <a:moveTo>
                      <a:pt x="1079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2" name="îṣļîḑé-Freeform: Shape 43"/>
              <p:cNvSpPr/>
              <p:nvPr/>
            </p:nvSpPr>
            <p:spPr bwMode="auto">
              <a:xfrm>
                <a:off x="256" y="392"/>
                <a:ext cx="72" cy="18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600" h="21600">
                    <a:moveTo>
                      <a:pt x="10799" y="0"/>
                    </a:moveTo>
                    <a:cubicBezTo>
                      <a:pt x="4833" y="0"/>
                      <a:pt x="0" y="1476"/>
                      <a:pt x="0" y="3295"/>
                    </a:cubicBezTo>
                    <a:lnTo>
                      <a:pt x="0" y="18305"/>
                    </a:lnTo>
                    <a:cubicBezTo>
                      <a:pt x="0" y="20125"/>
                      <a:pt x="4833" y="21600"/>
                      <a:pt x="10799" y="21600"/>
                    </a:cubicBezTo>
                    <a:cubicBezTo>
                      <a:pt x="16762" y="21600"/>
                      <a:pt x="21600" y="20125"/>
                      <a:pt x="21600" y="18305"/>
                    </a:cubicBezTo>
                    <a:lnTo>
                      <a:pt x="21600" y="3295"/>
                    </a:lnTo>
                    <a:cubicBezTo>
                      <a:pt x="21600" y="1476"/>
                      <a:pt x="16762" y="0"/>
                      <a:pt x="10799" y="0"/>
                    </a:cubicBezTo>
                    <a:close/>
                    <a:moveTo>
                      <a:pt x="1079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3" name="îṣļîḑé-Freeform: Shape 44"/>
              <p:cNvSpPr/>
              <p:nvPr/>
            </p:nvSpPr>
            <p:spPr bwMode="auto">
              <a:xfrm>
                <a:off x="400" y="248"/>
                <a:ext cx="181" cy="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600" h="21600">
                    <a:moveTo>
                      <a:pt x="18305" y="0"/>
                    </a:moveTo>
                    <a:lnTo>
                      <a:pt x="3295" y="0"/>
                    </a:lnTo>
                    <a:cubicBezTo>
                      <a:pt x="1475" y="0"/>
                      <a:pt x="0" y="4834"/>
                      <a:pt x="0" y="10798"/>
                    </a:cubicBezTo>
                    <a:cubicBezTo>
                      <a:pt x="0" y="16762"/>
                      <a:pt x="1475" y="21600"/>
                      <a:pt x="3295" y="21600"/>
                    </a:cubicBezTo>
                    <a:lnTo>
                      <a:pt x="18305" y="21600"/>
                    </a:lnTo>
                    <a:cubicBezTo>
                      <a:pt x="20124" y="21600"/>
                      <a:pt x="21600" y="16762"/>
                      <a:pt x="21600" y="10798"/>
                    </a:cubicBezTo>
                    <a:cubicBezTo>
                      <a:pt x="21600" y="4834"/>
                      <a:pt x="20124" y="0"/>
                      <a:pt x="18305" y="0"/>
                    </a:cubicBezTo>
                    <a:close/>
                    <a:moveTo>
                      <a:pt x="1830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4" name="îṣļîḑé-Freeform: Shape 45"/>
              <p:cNvSpPr/>
              <p:nvPr/>
            </p:nvSpPr>
            <p:spPr bwMode="auto">
              <a:xfrm>
                <a:off x="0" y="248"/>
                <a:ext cx="181" cy="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600" h="21600">
                    <a:moveTo>
                      <a:pt x="21600" y="10798"/>
                    </a:moveTo>
                    <a:cubicBezTo>
                      <a:pt x="21600" y="4834"/>
                      <a:pt x="20124" y="0"/>
                      <a:pt x="18304" y="0"/>
                    </a:cubicBezTo>
                    <a:lnTo>
                      <a:pt x="3295" y="0"/>
                    </a:lnTo>
                    <a:cubicBezTo>
                      <a:pt x="1475" y="0"/>
                      <a:pt x="0" y="4834"/>
                      <a:pt x="0" y="10798"/>
                    </a:cubicBezTo>
                    <a:cubicBezTo>
                      <a:pt x="0" y="16762"/>
                      <a:pt x="1475" y="21600"/>
                      <a:pt x="3295" y="21600"/>
                    </a:cubicBezTo>
                    <a:lnTo>
                      <a:pt x="18304" y="21600"/>
                    </a:lnTo>
                    <a:cubicBezTo>
                      <a:pt x="20124" y="21600"/>
                      <a:pt x="21600" y="16764"/>
                      <a:pt x="21600" y="10798"/>
                    </a:cubicBezTo>
                    <a:close/>
                    <a:moveTo>
                      <a:pt x="21600" y="1079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5" name="îṣļîḑé-Freeform: Shape 46"/>
              <p:cNvSpPr/>
              <p:nvPr/>
            </p:nvSpPr>
            <p:spPr bwMode="auto">
              <a:xfrm>
                <a:off x="352" y="64"/>
                <a:ext cx="153" cy="153"/>
              </a:xfrm>
              <a:custGeom>
                <a:avLst/>
                <a:gdLst>
                  <a:gd name="T0" fmla="*/ 0 w 20488"/>
                  <a:gd name="T1" fmla="*/ 0 h 20489"/>
                  <a:gd name="T2" fmla="*/ 0 w 20488"/>
                  <a:gd name="T3" fmla="*/ 0 h 20489"/>
                  <a:gd name="T4" fmla="*/ 0 w 20488"/>
                  <a:gd name="T5" fmla="*/ 0 h 20489"/>
                  <a:gd name="T6" fmla="*/ 0 w 20488"/>
                  <a:gd name="T7" fmla="*/ 0 h 20489"/>
                  <a:gd name="T8" fmla="*/ 0 w 20488"/>
                  <a:gd name="T9" fmla="*/ 0 h 20489"/>
                  <a:gd name="T10" fmla="*/ 0 w 20488"/>
                  <a:gd name="T11" fmla="*/ 0 h 20489"/>
                  <a:gd name="T12" fmla="*/ 0 w 20488"/>
                  <a:gd name="T13" fmla="*/ 0 h 20489"/>
                  <a:gd name="T14" fmla="*/ 0 w 20488"/>
                  <a:gd name="T15" fmla="*/ 0 h 2048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0488" h="20489">
                    <a:moveTo>
                      <a:pt x="7697" y="19601"/>
                    </a:moveTo>
                    <a:lnTo>
                      <a:pt x="19601" y="7697"/>
                    </a:lnTo>
                    <a:cubicBezTo>
                      <a:pt x="21044" y="6253"/>
                      <a:pt x="20690" y="3557"/>
                      <a:pt x="18809" y="1678"/>
                    </a:cubicBezTo>
                    <a:cubicBezTo>
                      <a:pt x="16928" y="-203"/>
                      <a:pt x="14234" y="-555"/>
                      <a:pt x="12792" y="887"/>
                    </a:cubicBezTo>
                    <a:lnTo>
                      <a:pt x="888" y="12791"/>
                    </a:lnTo>
                    <a:cubicBezTo>
                      <a:pt x="-556" y="14235"/>
                      <a:pt x="-202" y="16928"/>
                      <a:pt x="1679" y="18809"/>
                    </a:cubicBezTo>
                    <a:cubicBezTo>
                      <a:pt x="3558" y="20690"/>
                      <a:pt x="6252" y="21045"/>
                      <a:pt x="7697" y="19601"/>
                    </a:cubicBezTo>
                    <a:close/>
                    <a:moveTo>
                      <a:pt x="7697" y="1960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6" name="îṣļîḑé-Freeform: Shape 47"/>
              <p:cNvSpPr/>
              <p:nvPr/>
            </p:nvSpPr>
            <p:spPr bwMode="auto">
              <a:xfrm>
                <a:off x="72" y="344"/>
                <a:ext cx="153" cy="153"/>
              </a:xfrm>
              <a:custGeom>
                <a:avLst/>
                <a:gdLst>
                  <a:gd name="T0" fmla="*/ 0 w 20489"/>
                  <a:gd name="T1" fmla="*/ 0 h 20488"/>
                  <a:gd name="T2" fmla="*/ 0 w 20489"/>
                  <a:gd name="T3" fmla="*/ 0 h 20488"/>
                  <a:gd name="T4" fmla="*/ 0 w 20489"/>
                  <a:gd name="T5" fmla="*/ 0 h 20488"/>
                  <a:gd name="T6" fmla="*/ 0 w 20489"/>
                  <a:gd name="T7" fmla="*/ 0 h 20488"/>
                  <a:gd name="T8" fmla="*/ 0 w 20489"/>
                  <a:gd name="T9" fmla="*/ 0 h 20488"/>
                  <a:gd name="T10" fmla="*/ 0 w 20489"/>
                  <a:gd name="T11" fmla="*/ 0 h 20488"/>
                  <a:gd name="T12" fmla="*/ 0 w 20489"/>
                  <a:gd name="T13" fmla="*/ 0 h 20488"/>
                  <a:gd name="T14" fmla="*/ 0 w 20489"/>
                  <a:gd name="T15" fmla="*/ 0 h 204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0489" h="20488">
                    <a:moveTo>
                      <a:pt x="12792" y="888"/>
                    </a:moveTo>
                    <a:lnTo>
                      <a:pt x="888" y="12792"/>
                    </a:lnTo>
                    <a:cubicBezTo>
                      <a:pt x="-556" y="14236"/>
                      <a:pt x="-202" y="16929"/>
                      <a:pt x="1679" y="18809"/>
                    </a:cubicBezTo>
                    <a:cubicBezTo>
                      <a:pt x="3558" y="20689"/>
                      <a:pt x="6253" y="21044"/>
                      <a:pt x="7697" y="19601"/>
                    </a:cubicBezTo>
                    <a:lnTo>
                      <a:pt x="19601" y="7697"/>
                    </a:lnTo>
                    <a:cubicBezTo>
                      <a:pt x="21044" y="6254"/>
                      <a:pt x="20690" y="3559"/>
                      <a:pt x="18810" y="1679"/>
                    </a:cubicBezTo>
                    <a:cubicBezTo>
                      <a:pt x="16929" y="-203"/>
                      <a:pt x="14235" y="-556"/>
                      <a:pt x="12792" y="888"/>
                    </a:cubicBezTo>
                    <a:close/>
                    <a:moveTo>
                      <a:pt x="12792" y="88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7" name="îṣļîḑé-Freeform: Shape 48"/>
              <p:cNvSpPr/>
              <p:nvPr/>
            </p:nvSpPr>
            <p:spPr bwMode="auto">
              <a:xfrm>
                <a:off x="352" y="344"/>
                <a:ext cx="153" cy="153"/>
              </a:xfrm>
              <a:custGeom>
                <a:avLst/>
                <a:gdLst>
                  <a:gd name="T0" fmla="*/ 0 w 20489"/>
                  <a:gd name="T1" fmla="*/ 0 h 20489"/>
                  <a:gd name="T2" fmla="*/ 0 w 20489"/>
                  <a:gd name="T3" fmla="*/ 0 h 20489"/>
                  <a:gd name="T4" fmla="*/ 0 w 20489"/>
                  <a:gd name="T5" fmla="*/ 0 h 20489"/>
                  <a:gd name="T6" fmla="*/ 0 w 20489"/>
                  <a:gd name="T7" fmla="*/ 0 h 20489"/>
                  <a:gd name="T8" fmla="*/ 0 w 20489"/>
                  <a:gd name="T9" fmla="*/ 0 h 20489"/>
                  <a:gd name="T10" fmla="*/ 0 w 20489"/>
                  <a:gd name="T11" fmla="*/ 0 h 20489"/>
                  <a:gd name="T12" fmla="*/ 0 w 20489"/>
                  <a:gd name="T13" fmla="*/ 0 h 20489"/>
                  <a:gd name="T14" fmla="*/ 0 w 20489"/>
                  <a:gd name="T15" fmla="*/ 0 h 2048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0489" h="20489">
                    <a:moveTo>
                      <a:pt x="7696" y="888"/>
                    </a:moveTo>
                    <a:cubicBezTo>
                      <a:pt x="6251" y="-556"/>
                      <a:pt x="3559" y="-202"/>
                      <a:pt x="1679" y="1678"/>
                    </a:cubicBezTo>
                    <a:cubicBezTo>
                      <a:pt x="-201" y="3558"/>
                      <a:pt x="-556" y="6251"/>
                      <a:pt x="888" y="7697"/>
                    </a:cubicBezTo>
                    <a:lnTo>
                      <a:pt x="12792" y="19601"/>
                    </a:lnTo>
                    <a:cubicBezTo>
                      <a:pt x="14236" y="21044"/>
                      <a:pt x="16932" y="20690"/>
                      <a:pt x="18811" y="18810"/>
                    </a:cubicBezTo>
                    <a:cubicBezTo>
                      <a:pt x="20691" y="16929"/>
                      <a:pt x="21044" y="14236"/>
                      <a:pt x="19601" y="12793"/>
                    </a:cubicBezTo>
                    <a:lnTo>
                      <a:pt x="7696" y="888"/>
                    </a:lnTo>
                    <a:close/>
                    <a:moveTo>
                      <a:pt x="7696" y="88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8" name="îṣļîḑé-Freeform: Shape 49"/>
              <p:cNvSpPr/>
              <p:nvPr/>
            </p:nvSpPr>
            <p:spPr bwMode="auto">
              <a:xfrm>
                <a:off x="71" y="71"/>
                <a:ext cx="154" cy="154"/>
              </a:xfrm>
              <a:custGeom>
                <a:avLst/>
                <a:gdLst>
                  <a:gd name="T0" fmla="*/ 0 w 20489"/>
                  <a:gd name="T1" fmla="*/ 0 h 20489"/>
                  <a:gd name="T2" fmla="*/ 0 w 20489"/>
                  <a:gd name="T3" fmla="*/ 0 h 20489"/>
                  <a:gd name="T4" fmla="*/ 0 w 20489"/>
                  <a:gd name="T5" fmla="*/ 0 h 20489"/>
                  <a:gd name="T6" fmla="*/ 0 w 20489"/>
                  <a:gd name="T7" fmla="*/ 0 h 20489"/>
                  <a:gd name="T8" fmla="*/ 0 w 20489"/>
                  <a:gd name="T9" fmla="*/ 0 h 20489"/>
                  <a:gd name="T10" fmla="*/ 0 w 20489"/>
                  <a:gd name="T11" fmla="*/ 0 h 20489"/>
                  <a:gd name="T12" fmla="*/ 0 w 20489"/>
                  <a:gd name="T13" fmla="*/ 0 h 20489"/>
                  <a:gd name="T14" fmla="*/ 0 w 20489"/>
                  <a:gd name="T15" fmla="*/ 0 h 2048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0489" h="20489">
                    <a:moveTo>
                      <a:pt x="12792" y="19602"/>
                    </a:moveTo>
                    <a:cubicBezTo>
                      <a:pt x="14235" y="21045"/>
                      <a:pt x="16930" y="20691"/>
                      <a:pt x="18811" y="18810"/>
                    </a:cubicBezTo>
                    <a:cubicBezTo>
                      <a:pt x="20691" y="16930"/>
                      <a:pt x="21044" y="14236"/>
                      <a:pt x="19601" y="12793"/>
                    </a:cubicBezTo>
                    <a:lnTo>
                      <a:pt x="7696" y="888"/>
                    </a:lnTo>
                    <a:cubicBezTo>
                      <a:pt x="6252" y="-555"/>
                      <a:pt x="3560" y="-202"/>
                      <a:pt x="1679" y="1679"/>
                    </a:cubicBezTo>
                    <a:cubicBezTo>
                      <a:pt x="-201" y="3559"/>
                      <a:pt x="-556" y="6254"/>
                      <a:pt x="887" y="7697"/>
                    </a:cubicBezTo>
                    <a:lnTo>
                      <a:pt x="12792" y="19602"/>
                    </a:lnTo>
                    <a:close/>
                    <a:moveTo>
                      <a:pt x="12792" y="1960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39" name="Group 28"/>
          <p:cNvGrpSpPr/>
          <p:nvPr/>
        </p:nvGrpSpPr>
        <p:grpSpPr>
          <a:xfrm>
            <a:off x="6407017" y="4075473"/>
            <a:ext cx="489858" cy="489858"/>
            <a:chOff x="6262908" y="4599335"/>
            <a:chExt cx="1016000" cy="1016000"/>
          </a:xfrm>
          <a:effectLst/>
        </p:grpSpPr>
        <p:sp>
          <p:nvSpPr>
            <p:cNvPr id="40" name="îṣļîḑé-Oval 35"/>
            <p:cNvSpPr/>
            <p:nvPr/>
          </p:nvSpPr>
          <p:spPr>
            <a:xfrm>
              <a:off x="6262908" y="4599335"/>
              <a:ext cx="1016000" cy="1016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微软雅黑 Light" panose="020B0502040204020203" pitchFamily="34" charset="-122"/>
              </a:endParaRPr>
            </a:p>
          </p:txBody>
        </p:sp>
        <p:grpSp>
          <p:nvGrpSpPr>
            <p:cNvPr id="41" name="Group 36"/>
            <p:cNvGrpSpPr/>
            <p:nvPr/>
          </p:nvGrpSpPr>
          <p:grpSpPr>
            <a:xfrm>
              <a:off x="6591562" y="4912675"/>
              <a:ext cx="373277" cy="373276"/>
              <a:chOff x="0" y="0"/>
              <a:chExt cx="571" cy="576"/>
            </a:xfrm>
            <a:solidFill>
              <a:srgbClr val="FFFFFF"/>
            </a:solidFill>
          </p:grpSpPr>
          <p:sp>
            <p:nvSpPr>
              <p:cNvPr id="42" name="îṣļîḑé-Freeform: Shape 37"/>
              <p:cNvSpPr/>
              <p:nvPr/>
            </p:nvSpPr>
            <p:spPr bwMode="auto">
              <a:xfrm>
                <a:off x="88" y="368"/>
                <a:ext cx="182" cy="20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4113" y="5025"/>
                    </a:lnTo>
                    <a:lnTo>
                      <a:pt x="4113" y="18406"/>
                    </a:lnTo>
                    <a:cubicBezTo>
                      <a:pt x="4113" y="20169"/>
                      <a:pt x="5748" y="21600"/>
                      <a:pt x="7763" y="21600"/>
                    </a:cubicBezTo>
                    <a:lnTo>
                      <a:pt x="17951" y="21600"/>
                    </a:lnTo>
                    <a:cubicBezTo>
                      <a:pt x="19966" y="21600"/>
                      <a:pt x="21600" y="20169"/>
                      <a:pt x="21600" y="18406"/>
                    </a:cubicBezTo>
                    <a:lnTo>
                      <a:pt x="17434" y="5025"/>
                    </a:lnTo>
                    <a:lnTo>
                      <a:pt x="19779" y="1821"/>
                    </a:lnTo>
                    <a:cubicBezTo>
                      <a:pt x="14571" y="906"/>
                      <a:pt x="9477" y="313"/>
                      <a:pt x="5095" y="313"/>
                    </a:cubicBezTo>
                    <a:cubicBezTo>
                      <a:pt x="3263" y="313"/>
                      <a:pt x="1571" y="201"/>
                      <a:pt x="0" y="0"/>
                    </a:cubicBezTo>
                    <a:close/>
                    <a:moveTo>
                      <a:pt x="0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3" name="îṣļîḑé-Freeform: Shape 38"/>
              <p:cNvSpPr/>
              <p:nvPr/>
            </p:nvSpPr>
            <p:spPr bwMode="auto">
              <a:xfrm>
                <a:off x="176" y="0"/>
                <a:ext cx="395" cy="43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0" y="15750"/>
                    </a:moveTo>
                    <a:cubicBezTo>
                      <a:pt x="8522" y="16492"/>
                      <a:pt x="20175" y="20356"/>
                      <a:pt x="21600" y="21600"/>
                    </a:cubicBezTo>
                    <a:lnTo>
                      <a:pt x="21600" y="0"/>
                    </a:lnTo>
                    <a:cubicBezTo>
                      <a:pt x="19877" y="1348"/>
                      <a:pt x="8354" y="5075"/>
                      <a:pt x="0" y="5783"/>
                    </a:cubicBezTo>
                    <a:lnTo>
                      <a:pt x="0" y="15750"/>
                    </a:lnTo>
                    <a:close/>
                    <a:moveTo>
                      <a:pt x="0" y="1575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4" name="îṣļîḑé-Freeform: Shape 39"/>
              <p:cNvSpPr/>
              <p:nvPr/>
            </p:nvSpPr>
            <p:spPr bwMode="auto">
              <a:xfrm>
                <a:off x="0" y="120"/>
                <a:ext cx="114" cy="19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21600" y="21600"/>
                    </a:moveTo>
                    <a:lnTo>
                      <a:pt x="21600" y="0"/>
                    </a:lnTo>
                    <a:cubicBezTo>
                      <a:pt x="4123" y="761"/>
                      <a:pt x="0" y="7019"/>
                      <a:pt x="0" y="10870"/>
                    </a:cubicBezTo>
                    <a:cubicBezTo>
                      <a:pt x="0" y="15025"/>
                      <a:pt x="3935" y="20934"/>
                      <a:pt x="21600" y="21600"/>
                    </a:cubicBezTo>
                    <a:close/>
                    <a:moveTo>
                      <a:pt x="21600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45" name="îṣļîḑé-Rectangle 29"/>
          <p:cNvSpPr/>
          <p:nvPr/>
        </p:nvSpPr>
        <p:spPr>
          <a:xfrm>
            <a:off x="6572656" y="919184"/>
            <a:ext cx="5098932" cy="2221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spc="150" dirty="0">
                <a:solidFill>
                  <a:srgbClr val="1A67A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 Light" panose="020B0502040204020203" pitchFamily="34" charset="-122"/>
              </a:rPr>
              <a:t>   二维</a:t>
            </a:r>
            <a:r>
              <a:rPr lang="zh-CN" altLang="en-US" sz="2400" b="1" spc="15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 Light" panose="020B0502040204020203" pitchFamily="34" charset="-122"/>
              </a:rPr>
              <a:t>正态分布</a:t>
            </a:r>
            <a:r>
              <a:rPr lang="zh-CN" altLang="en-US" sz="2400" b="1" spc="150" dirty="0">
                <a:solidFill>
                  <a:srgbClr val="1A67A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 Light" panose="020B0502040204020203" pitchFamily="34" charset="-122"/>
              </a:rPr>
              <a:t>的边缘、</a:t>
            </a:r>
            <a:r>
              <a:rPr lang="zh-CN" altLang="en-US" sz="2400" b="1" spc="150" dirty="0">
                <a:solidFill>
                  <a:srgbClr val="1A67A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 Light" panose="020B0502040204020203" pitchFamily="34" charset="-122"/>
                <a:hlinkClick r:id="rId4" action="ppaction://hlinksldjump"/>
              </a:rPr>
              <a:t>条件分布是正态分布</a:t>
            </a:r>
            <a:r>
              <a:rPr lang="zh-CN" altLang="en-US" sz="2400" b="1" spc="150" dirty="0">
                <a:solidFill>
                  <a:srgbClr val="1A67A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 Light" panose="020B0502040204020203" pitchFamily="34" charset="-122"/>
              </a:rPr>
              <a:t>；两个边缘分布是正态分布的随机变量，它们的联合分布一定是二维正态随机变量吗？</a:t>
            </a:r>
          </a:p>
        </p:txBody>
      </p:sp>
      <p:sp>
        <p:nvSpPr>
          <p:cNvPr id="47" name="îṣļîḑé-Rectangle 33"/>
          <p:cNvSpPr/>
          <p:nvPr/>
        </p:nvSpPr>
        <p:spPr>
          <a:xfrm>
            <a:off x="6377698" y="4020778"/>
            <a:ext cx="5400897" cy="166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pc="150" dirty="0">
                <a:solidFill>
                  <a:srgbClr val="1A67A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 Light" panose="020B0502040204020203" pitchFamily="34" charset="-122"/>
              </a:rPr>
              <a:t>   两个</a:t>
            </a:r>
            <a:r>
              <a:rPr lang="zh-CN" altLang="en-US" sz="2400" b="1" spc="15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 Light" panose="020B0502040204020203" pitchFamily="34" charset="-122"/>
              </a:rPr>
              <a:t>随机变量</a:t>
            </a:r>
            <a:r>
              <a:rPr lang="zh-CN" altLang="en-US" sz="2400" b="1" spc="150" dirty="0">
                <a:solidFill>
                  <a:srgbClr val="1A67A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 Light" panose="020B0502040204020203" pitchFamily="34" charset="-122"/>
              </a:rPr>
              <a:t>相互独立判定的充要条件？满足</a:t>
            </a:r>
            <a:r>
              <a:rPr lang="zh-CN" altLang="en-US" sz="2400" b="1" spc="15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 Light" panose="020B0502040204020203" pitchFamily="34" charset="-122"/>
              </a:rPr>
              <a:t>可加性</a:t>
            </a:r>
            <a:r>
              <a:rPr lang="zh-CN" altLang="en-US" sz="2400" b="1" spc="150" dirty="0">
                <a:solidFill>
                  <a:srgbClr val="1A67A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 Light" panose="020B0502040204020203" pitchFamily="34" charset="-122"/>
              </a:rPr>
              <a:t>的分布有哪些？</a:t>
            </a:r>
          </a:p>
          <a:p>
            <a:pPr lvl="0">
              <a:lnSpc>
                <a:spcPct val="150000"/>
              </a:lnSpc>
            </a:pPr>
            <a:endParaRPr lang="zh-CN" altLang="en-US" sz="2400" b="1" spc="150" dirty="0">
              <a:solidFill>
                <a:srgbClr val="1A67A2"/>
              </a:solidFill>
              <a:latin typeface="黑体" panose="02010609060101010101" pitchFamily="49" charset="-122"/>
              <a:ea typeface="黑体" panose="02010609060101010101" pitchFamily="49" charset="-122"/>
              <a:sym typeface="微软雅黑 Light" panose="020B0502040204020203" pitchFamily="34" charset="-122"/>
            </a:endParaRP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730" y="3610874"/>
            <a:ext cx="858718" cy="82758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pic>
      <p:sp>
        <p:nvSpPr>
          <p:cNvPr id="50" name="Freeform 272"/>
          <p:cNvSpPr>
            <a:spLocks noEditPoints="1" noChangeArrowheads="1"/>
          </p:cNvSpPr>
          <p:nvPr/>
        </p:nvSpPr>
        <p:spPr bwMode="auto">
          <a:xfrm>
            <a:off x="4955090" y="2560121"/>
            <a:ext cx="623631" cy="827586"/>
          </a:xfrm>
          <a:custGeom>
            <a:avLst/>
            <a:gdLst>
              <a:gd name="T0" fmla="*/ 201234 w 67"/>
              <a:gd name="T1" fmla="*/ 35195 h 106"/>
              <a:gd name="T2" fmla="*/ 218886 w 67"/>
              <a:gd name="T3" fmla="*/ 179493 h 106"/>
              <a:gd name="T4" fmla="*/ 180051 w 67"/>
              <a:gd name="T5" fmla="*/ 228765 h 106"/>
              <a:gd name="T6" fmla="*/ 194173 w 67"/>
              <a:gd name="T7" fmla="*/ 228765 h 106"/>
              <a:gd name="T8" fmla="*/ 201234 w 67"/>
              <a:gd name="T9" fmla="*/ 256921 h 106"/>
              <a:gd name="T10" fmla="*/ 197703 w 67"/>
              <a:gd name="T11" fmla="*/ 278038 h 106"/>
              <a:gd name="T12" fmla="*/ 201234 w 67"/>
              <a:gd name="T13" fmla="*/ 302674 h 106"/>
              <a:gd name="T14" fmla="*/ 194173 w 67"/>
              <a:gd name="T15" fmla="*/ 327310 h 106"/>
              <a:gd name="T16" fmla="*/ 52956 w 67"/>
              <a:gd name="T17" fmla="*/ 341388 h 106"/>
              <a:gd name="T18" fmla="*/ 42365 w 67"/>
              <a:gd name="T19" fmla="*/ 330829 h 106"/>
              <a:gd name="T20" fmla="*/ 42365 w 67"/>
              <a:gd name="T21" fmla="*/ 292115 h 106"/>
              <a:gd name="T22" fmla="*/ 42365 w 67"/>
              <a:gd name="T23" fmla="*/ 288596 h 106"/>
              <a:gd name="T24" fmla="*/ 42365 w 67"/>
              <a:gd name="T25" fmla="*/ 249882 h 106"/>
              <a:gd name="T26" fmla="*/ 49426 w 67"/>
              <a:gd name="T27" fmla="*/ 242843 h 106"/>
              <a:gd name="T28" fmla="*/ 56487 w 67"/>
              <a:gd name="T29" fmla="*/ 218207 h 106"/>
              <a:gd name="T30" fmla="*/ 0 w 67"/>
              <a:gd name="T31" fmla="*/ 119662 h 106"/>
              <a:gd name="T32" fmla="*/ 116504 w 67"/>
              <a:gd name="T33" fmla="*/ 0 h 106"/>
              <a:gd name="T34" fmla="*/ 98852 w 67"/>
              <a:gd name="T35" fmla="*/ 140778 h 106"/>
              <a:gd name="T36" fmla="*/ 105913 w 67"/>
              <a:gd name="T37" fmla="*/ 137259 h 106"/>
              <a:gd name="T38" fmla="*/ 116504 w 67"/>
              <a:gd name="T39" fmla="*/ 144298 h 106"/>
              <a:gd name="T40" fmla="*/ 127095 w 67"/>
              <a:gd name="T41" fmla="*/ 137259 h 106"/>
              <a:gd name="T42" fmla="*/ 137686 w 67"/>
              <a:gd name="T43" fmla="*/ 144298 h 106"/>
              <a:gd name="T44" fmla="*/ 151808 w 67"/>
              <a:gd name="T45" fmla="*/ 133740 h 106"/>
              <a:gd name="T46" fmla="*/ 137686 w 67"/>
              <a:gd name="T47" fmla="*/ 179493 h 106"/>
              <a:gd name="T48" fmla="*/ 155338 w 67"/>
              <a:gd name="T49" fmla="*/ 232285 h 106"/>
              <a:gd name="T50" fmla="*/ 155338 w 67"/>
              <a:gd name="T51" fmla="*/ 204129 h 106"/>
              <a:gd name="T52" fmla="*/ 197703 w 67"/>
              <a:gd name="T53" fmla="*/ 165415 h 106"/>
              <a:gd name="T54" fmla="*/ 183582 w 67"/>
              <a:gd name="T55" fmla="*/ 52792 h 106"/>
              <a:gd name="T56" fmla="*/ 49426 w 67"/>
              <a:gd name="T57" fmla="*/ 52792 h 106"/>
              <a:gd name="T58" fmla="*/ 38835 w 67"/>
              <a:gd name="T59" fmla="*/ 165415 h 106"/>
              <a:gd name="T60" fmla="*/ 81200 w 67"/>
              <a:gd name="T61" fmla="*/ 204129 h 106"/>
              <a:gd name="T62" fmla="*/ 81200 w 67"/>
              <a:gd name="T63" fmla="*/ 235804 h 106"/>
              <a:gd name="T64" fmla="*/ 102382 w 67"/>
              <a:gd name="T65" fmla="*/ 179493 h 106"/>
              <a:gd name="T66" fmla="*/ 88260 w 67"/>
              <a:gd name="T67" fmla="*/ 133740 h 106"/>
              <a:gd name="T68" fmla="*/ 141217 w 67"/>
              <a:gd name="T69" fmla="*/ 147817 h 106"/>
              <a:gd name="T70" fmla="*/ 127095 w 67"/>
              <a:gd name="T71" fmla="*/ 144298 h 106"/>
              <a:gd name="T72" fmla="*/ 105913 w 67"/>
              <a:gd name="T73" fmla="*/ 144298 h 106"/>
              <a:gd name="T74" fmla="*/ 95321 w 67"/>
              <a:gd name="T75" fmla="*/ 147817 h 106"/>
              <a:gd name="T76" fmla="*/ 112973 w 67"/>
              <a:gd name="T77" fmla="*/ 175973 h 106"/>
              <a:gd name="T78" fmla="*/ 112973 w 67"/>
              <a:gd name="T79" fmla="*/ 235804 h 106"/>
              <a:gd name="T80" fmla="*/ 123565 w 67"/>
              <a:gd name="T81" fmla="*/ 179493 h 106"/>
              <a:gd name="T82" fmla="*/ 123565 w 67"/>
              <a:gd name="T83" fmla="*/ 175973 h 106"/>
              <a:gd name="T84" fmla="*/ 151808 w 67"/>
              <a:gd name="T85" fmla="*/ 337868 h 106"/>
              <a:gd name="T86" fmla="*/ 120034 w 67"/>
              <a:gd name="T87" fmla="*/ 373063 h 106"/>
              <a:gd name="T88" fmla="*/ 151808 w 67"/>
              <a:gd name="T89" fmla="*/ 337868 h 106"/>
              <a:gd name="T90" fmla="*/ 60017 w 67"/>
              <a:gd name="T91" fmla="*/ 309713 h 106"/>
              <a:gd name="T92" fmla="*/ 60017 w 67"/>
              <a:gd name="T93" fmla="*/ 313232 h 106"/>
              <a:gd name="T94" fmla="*/ 176521 w 67"/>
              <a:gd name="T95" fmla="*/ 302674 h 106"/>
              <a:gd name="T96" fmla="*/ 176521 w 67"/>
              <a:gd name="T97" fmla="*/ 256921 h 106"/>
              <a:gd name="T98" fmla="*/ 60017 w 67"/>
              <a:gd name="T99" fmla="*/ 267479 h 106"/>
              <a:gd name="T100" fmla="*/ 176521 w 67"/>
              <a:gd name="T101" fmla="*/ 260440 h 106"/>
              <a:gd name="T102" fmla="*/ 176521 w 67"/>
              <a:gd name="T103" fmla="*/ 256921 h 10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67"/>
              <a:gd name="T157" fmla="*/ 0 h 106"/>
              <a:gd name="T158" fmla="*/ 67 w 67"/>
              <a:gd name="T159" fmla="*/ 106 h 10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67" h="105">
                <a:moveTo>
                  <a:pt x="33" y="0"/>
                </a:moveTo>
                <a:cubicBezTo>
                  <a:pt x="43" y="0"/>
                  <a:pt x="51" y="4"/>
                  <a:pt x="57" y="10"/>
                </a:cubicBezTo>
                <a:cubicBezTo>
                  <a:pt x="63" y="16"/>
                  <a:pt x="67" y="24"/>
                  <a:pt x="67" y="34"/>
                </a:cubicBezTo>
                <a:cubicBezTo>
                  <a:pt x="67" y="40"/>
                  <a:pt x="65" y="46"/>
                  <a:pt x="62" y="51"/>
                </a:cubicBezTo>
                <a:cubicBezTo>
                  <a:pt x="59" y="55"/>
                  <a:pt x="56" y="59"/>
                  <a:pt x="51" y="62"/>
                </a:cubicBezTo>
                <a:cubicBezTo>
                  <a:pt x="51" y="65"/>
                  <a:pt x="51" y="65"/>
                  <a:pt x="51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55" y="65"/>
                  <a:pt x="55" y="65"/>
                  <a:pt x="55" y="65"/>
                </a:cubicBezTo>
                <a:cubicBezTo>
                  <a:pt x="56" y="67"/>
                  <a:pt x="56" y="67"/>
                  <a:pt x="56" y="67"/>
                </a:cubicBezTo>
                <a:cubicBezTo>
                  <a:pt x="57" y="69"/>
                  <a:pt x="57" y="71"/>
                  <a:pt x="57" y="73"/>
                </a:cubicBezTo>
                <a:cubicBezTo>
                  <a:pt x="57" y="75"/>
                  <a:pt x="57" y="77"/>
                  <a:pt x="56" y="79"/>
                </a:cubicBezTo>
                <a:cubicBezTo>
                  <a:pt x="56" y="79"/>
                  <a:pt x="56" y="79"/>
                  <a:pt x="56" y="79"/>
                </a:cubicBezTo>
                <a:cubicBezTo>
                  <a:pt x="56" y="80"/>
                  <a:pt x="56" y="80"/>
                  <a:pt x="56" y="80"/>
                </a:cubicBezTo>
                <a:cubicBezTo>
                  <a:pt x="57" y="82"/>
                  <a:pt x="57" y="84"/>
                  <a:pt x="57" y="86"/>
                </a:cubicBezTo>
                <a:cubicBezTo>
                  <a:pt x="57" y="88"/>
                  <a:pt x="57" y="89"/>
                  <a:pt x="56" y="91"/>
                </a:cubicBezTo>
                <a:cubicBezTo>
                  <a:pt x="55" y="93"/>
                  <a:pt x="55" y="93"/>
                  <a:pt x="55" y="93"/>
                </a:cubicBezTo>
                <a:cubicBezTo>
                  <a:pt x="53" y="93"/>
                  <a:pt x="53" y="93"/>
                  <a:pt x="53" y="93"/>
                </a:cubicBezTo>
                <a:cubicBezTo>
                  <a:pt x="15" y="97"/>
                  <a:pt x="15" y="97"/>
                  <a:pt x="15" y="97"/>
                </a:cubicBezTo>
                <a:cubicBezTo>
                  <a:pt x="12" y="97"/>
                  <a:pt x="12" y="97"/>
                  <a:pt x="12" y="97"/>
                </a:cubicBezTo>
                <a:cubicBezTo>
                  <a:pt x="12" y="94"/>
                  <a:pt x="12" y="94"/>
                  <a:pt x="12" y="94"/>
                </a:cubicBezTo>
                <a:cubicBezTo>
                  <a:pt x="11" y="93"/>
                  <a:pt x="10" y="91"/>
                  <a:pt x="10" y="89"/>
                </a:cubicBezTo>
                <a:cubicBezTo>
                  <a:pt x="10" y="87"/>
                  <a:pt x="11" y="85"/>
                  <a:pt x="12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2" y="82"/>
                  <a:pt x="12" y="82"/>
                  <a:pt x="12" y="82"/>
                </a:cubicBezTo>
                <a:cubicBezTo>
                  <a:pt x="11" y="80"/>
                  <a:pt x="10" y="79"/>
                  <a:pt x="10" y="77"/>
                </a:cubicBezTo>
                <a:cubicBezTo>
                  <a:pt x="10" y="75"/>
                  <a:pt x="11" y="73"/>
                  <a:pt x="12" y="71"/>
                </a:cubicBezTo>
                <a:cubicBezTo>
                  <a:pt x="13" y="69"/>
                  <a:pt x="13" y="69"/>
                  <a:pt x="13" y="69"/>
                </a:cubicBezTo>
                <a:cubicBezTo>
                  <a:pt x="14" y="69"/>
                  <a:pt x="14" y="69"/>
                  <a:pt x="14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62"/>
                  <a:pt x="16" y="62"/>
                  <a:pt x="16" y="62"/>
                </a:cubicBezTo>
                <a:cubicBezTo>
                  <a:pt x="11" y="60"/>
                  <a:pt x="7" y="56"/>
                  <a:pt x="5" y="51"/>
                </a:cubicBezTo>
                <a:cubicBezTo>
                  <a:pt x="1" y="46"/>
                  <a:pt x="0" y="40"/>
                  <a:pt x="0" y="34"/>
                </a:cubicBezTo>
                <a:cubicBezTo>
                  <a:pt x="0" y="24"/>
                  <a:pt x="3" y="16"/>
                  <a:pt x="10" y="10"/>
                </a:cubicBezTo>
                <a:cubicBezTo>
                  <a:pt x="16" y="4"/>
                  <a:pt x="24" y="0"/>
                  <a:pt x="33" y="0"/>
                </a:cubicBezTo>
                <a:close/>
                <a:moveTo>
                  <a:pt x="26" y="40"/>
                </a:moveTo>
                <a:cubicBezTo>
                  <a:pt x="26" y="40"/>
                  <a:pt x="27" y="40"/>
                  <a:pt x="28" y="40"/>
                </a:cubicBezTo>
                <a:cubicBezTo>
                  <a:pt x="28" y="40"/>
                  <a:pt x="29" y="40"/>
                  <a:pt x="30" y="40"/>
                </a:cubicBezTo>
                <a:cubicBezTo>
                  <a:pt x="30" y="39"/>
                  <a:pt x="30" y="39"/>
                  <a:pt x="30" y="39"/>
                </a:cubicBezTo>
                <a:cubicBezTo>
                  <a:pt x="31" y="40"/>
                  <a:pt x="31" y="40"/>
                  <a:pt x="31" y="40"/>
                </a:cubicBezTo>
                <a:cubicBezTo>
                  <a:pt x="32" y="40"/>
                  <a:pt x="32" y="41"/>
                  <a:pt x="33" y="41"/>
                </a:cubicBezTo>
                <a:cubicBezTo>
                  <a:pt x="34" y="41"/>
                  <a:pt x="35" y="40"/>
                  <a:pt x="35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1"/>
                  <a:pt x="38" y="41"/>
                  <a:pt x="39" y="41"/>
                </a:cubicBezTo>
                <a:cubicBezTo>
                  <a:pt x="40" y="41"/>
                  <a:pt x="41" y="40"/>
                  <a:pt x="42" y="40"/>
                </a:cubicBezTo>
                <a:cubicBezTo>
                  <a:pt x="43" y="38"/>
                  <a:pt x="43" y="38"/>
                  <a:pt x="43" y="38"/>
                </a:cubicBezTo>
                <a:cubicBezTo>
                  <a:pt x="46" y="40"/>
                  <a:pt x="46" y="40"/>
                  <a:pt x="46" y="40"/>
                </a:cubicBezTo>
                <a:cubicBezTo>
                  <a:pt x="39" y="51"/>
                  <a:pt x="39" y="51"/>
                  <a:pt x="39" y="51"/>
                </a:cubicBezTo>
                <a:cubicBezTo>
                  <a:pt x="39" y="67"/>
                  <a:pt x="39" y="67"/>
                  <a:pt x="39" y="67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58"/>
                  <a:pt x="44" y="58"/>
                  <a:pt x="44" y="58"/>
                </a:cubicBezTo>
                <a:cubicBezTo>
                  <a:pt x="46" y="57"/>
                  <a:pt x="46" y="57"/>
                  <a:pt x="46" y="57"/>
                </a:cubicBezTo>
                <a:cubicBezTo>
                  <a:pt x="50" y="55"/>
                  <a:pt x="54" y="51"/>
                  <a:pt x="56" y="47"/>
                </a:cubicBezTo>
                <a:cubicBezTo>
                  <a:pt x="58" y="43"/>
                  <a:pt x="60" y="39"/>
                  <a:pt x="60" y="34"/>
                </a:cubicBezTo>
                <a:cubicBezTo>
                  <a:pt x="60" y="26"/>
                  <a:pt x="57" y="20"/>
                  <a:pt x="52" y="15"/>
                </a:cubicBezTo>
                <a:cubicBezTo>
                  <a:pt x="47" y="10"/>
                  <a:pt x="41" y="7"/>
                  <a:pt x="33" y="7"/>
                </a:cubicBezTo>
                <a:cubicBezTo>
                  <a:pt x="26" y="7"/>
                  <a:pt x="19" y="10"/>
                  <a:pt x="14" y="15"/>
                </a:cubicBezTo>
                <a:cubicBezTo>
                  <a:pt x="10" y="20"/>
                  <a:pt x="7" y="26"/>
                  <a:pt x="7" y="34"/>
                </a:cubicBezTo>
                <a:cubicBezTo>
                  <a:pt x="7" y="39"/>
                  <a:pt x="8" y="43"/>
                  <a:pt x="11" y="47"/>
                </a:cubicBezTo>
                <a:cubicBezTo>
                  <a:pt x="13" y="52"/>
                  <a:pt x="17" y="55"/>
                  <a:pt x="21" y="57"/>
                </a:cubicBezTo>
                <a:cubicBezTo>
                  <a:pt x="23" y="58"/>
                  <a:pt x="23" y="58"/>
                  <a:pt x="23" y="58"/>
                </a:cubicBezTo>
                <a:cubicBezTo>
                  <a:pt x="23" y="60"/>
                  <a:pt x="23" y="60"/>
                  <a:pt x="23" y="60"/>
                </a:cubicBezTo>
                <a:cubicBezTo>
                  <a:pt x="23" y="67"/>
                  <a:pt x="23" y="67"/>
                  <a:pt x="23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51"/>
                  <a:pt x="29" y="51"/>
                  <a:pt x="29" y="51"/>
                </a:cubicBezTo>
                <a:cubicBezTo>
                  <a:pt x="22" y="40"/>
                  <a:pt x="22" y="40"/>
                  <a:pt x="22" y="40"/>
                </a:cubicBezTo>
                <a:cubicBezTo>
                  <a:pt x="25" y="38"/>
                  <a:pt x="25" y="38"/>
                  <a:pt x="25" y="38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40" y="42"/>
                </a:moveTo>
                <a:cubicBezTo>
                  <a:pt x="40" y="42"/>
                  <a:pt x="40" y="42"/>
                  <a:pt x="39" y="42"/>
                </a:cubicBezTo>
                <a:cubicBezTo>
                  <a:pt x="38" y="43"/>
                  <a:pt x="37" y="42"/>
                  <a:pt x="36" y="41"/>
                </a:cubicBezTo>
                <a:cubicBezTo>
                  <a:pt x="35" y="42"/>
                  <a:pt x="34" y="43"/>
                  <a:pt x="33" y="42"/>
                </a:cubicBezTo>
                <a:cubicBezTo>
                  <a:pt x="32" y="42"/>
                  <a:pt x="31" y="42"/>
                  <a:pt x="30" y="41"/>
                </a:cubicBezTo>
                <a:cubicBezTo>
                  <a:pt x="29" y="42"/>
                  <a:pt x="28" y="42"/>
                  <a:pt x="28" y="42"/>
                </a:cubicBezTo>
                <a:cubicBezTo>
                  <a:pt x="27" y="42"/>
                  <a:pt x="27" y="42"/>
                  <a:pt x="27" y="42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67"/>
                  <a:pt x="32" y="67"/>
                  <a:pt x="32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40" y="42"/>
                  <a:pt x="40" y="42"/>
                  <a:pt x="40" y="42"/>
                </a:cubicBezTo>
                <a:close/>
                <a:moveTo>
                  <a:pt x="43" y="96"/>
                </a:moveTo>
                <a:cubicBezTo>
                  <a:pt x="24" y="98"/>
                  <a:pt x="24" y="98"/>
                  <a:pt x="24" y="98"/>
                </a:cubicBezTo>
                <a:cubicBezTo>
                  <a:pt x="25" y="103"/>
                  <a:pt x="29" y="106"/>
                  <a:pt x="34" y="106"/>
                </a:cubicBezTo>
                <a:cubicBezTo>
                  <a:pt x="39" y="106"/>
                  <a:pt x="43" y="102"/>
                  <a:pt x="43" y="97"/>
                </a:cubicBezTo>
                <a:cubicBezTo>
                  <a:pt x="43" y="96"/>
                  <a:pt x="43" y="96"/>
                  <a:pt x="43" y="96"/>
                </a:cubicBezTo>
                <a:close/>
                <a:moveTo>
                  <a:pt x="50" y="85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88"/>
                  <a:pt x="17" y="89"/>
                  <a:pt x="17" y="89"/>
                </a:cubicBezTo>
                <a:cubicBezTo>
                  <a:pt x="17" y="89"/>
                  <a:pt x="17" y="89"/>
                  <a:pt x="17" y="89"/>
                </a:cubicBezTo>
                <a:cubicBezTo>
                  <a:pt x="50" y="87"/>
                  <a:pt x="50" y="87"/>
                  <a:pt x="50" y="87"/>
                </a:cubicBezTo>
                <a:cubicBezTo>
                  <a:pt x="50" y="86"/>
                  <a:pt x="50" y="86"/>
                  <a:pt x="50" y="86"/>
                </a:cubicBezTo>
                <a:cubicBezTo>
                  <a:pt x="50" y="85"/>
                  <a:pt x="50" y="85"/>
                  <a:pt x="50" y="85"/>
                </a:cubicBezTo>
                <a:close/>
                <a:moveTo>
                  <a:pt x="50" y="73"/>
                </a:moveTo>
                <a:cubicBezTo>
                  <a:pt x="17" y="75"/>
                  <a:pt x="17" y="75"/>
                  <a:pt x="17" y="75"/>
                </a:cubicBezTo>
                <a:cubicBezTo>
                  <a:pt x="17" y="76"/>
                  <a:pt x="17" y="76"/>
                  <a:pt x="17" y="76"/>
                </a:cubicBezTo>
                <a:cubicBezTo>
                  <a:pt x="17" y="77"/>
                  <a:pt x="17" y="77"/>
                  <a:pt x="17" y="77"/>
                </a:cubicBezTo>
                <a:cubicBezTo>
                  <a:pt x="50" y="74"/>
                  <a:pt x="50" y="74"/>
                  <a:pt x="50" y="74"/>
                </a:cubicBezTo>
                <a:cubicBezTo>
                  <a:pt x="50" y="74"/>
                  <a:pt x="50" y="73"/>
                  <a:pt x="50" y="73"/>
                </a:cubicBezTo>
                <a:cubicBezTo>
                  <a:pt x="50" y="73"/>
                  <a:pt x="50" y="73"/>
                  <a:pt x="50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38" tIns="45719" rIns="91438" bIns="45719"/>
          <a:lstStyle/>
          <a:p>
            <a:pPr defTabSz="687705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 Box 5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384317" y="-45284"/>
            <a:ext cx="26607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kumimoji="1"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内容总结</a:t>
            </a:r>
            <a:endParaRPr kumimoji="1" lang="zh-CN" altLang="en-US" sz="32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ntr" presetSubtype="272" fill="hold" grpId="0" nodeType="withEffect"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3" presetClass="entr" presetSubtype="528" fill="hold" nodeType="afterEffect"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528" fill="hold" nodeType="withEffect"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528" fill="hold" nodeType="withEffect"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528" fill="hold" nodeType="withEffect"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5" grpId="0"/>
      <p:bldP spid="25" grpId="1"/>
      <p:bldP spid="26" grpId="0"/>
      <p:bldP spid="26" grpId="1"/>
      <p:bldP spid="45" grpId="0"/>
      <p:bldP spid="45" grpId="1"/>
      <p:bldP spid="47" grpId="0"/>
      <p:bldP spid="47" grpId="1"/>
      <p:bldP spid="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36489BC-7124-9B15-9FDD-18003264B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8731"/>
            <a:ext cx="9144000" cy="2595296"/>
          </a:xfrm>
          <a:prstGeom prst="rect">
            <a:avLst/>
          </a:prstGeom>
        </p:spPr>
      </p:pic>
      <p:sp>
        <p:nvSpPr>
          <p:cNvPr id="4" name="Text Box 4">
            <a:extLst>
              <a:ext uri="{FF2B5EF4-FFF2-40B4-BE49-F238E27FC236}">
                <a16:creationId xmlns:a16="http://schemas.microsoft.com/office/drawing/2014/main" id="{729E5CD4-0D83-C79F-A9A2-0FA3C4831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1" y="3429001"/>
            <a:ext cx="1260475" cy="559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分析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0FA799D0-CF1B-F711-066A-490C946BD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9" y="3536951"/>
            <a:ext cx="31797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关键是确定出</a:t>
            </a:r>
            <a:r>
              <a:rPr kumimoji="1"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的值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.</a:t>
            </a:r>
            <a:endParaRPr kumimoji="1"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CE04CF55-A289-EA8A-A9B4-F6E6C6088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1" y="4394201"/>
            <a:ext cx="84248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1) 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根据题目条件</a:t>
            </a:r>
            <a:r>
              <a:rPr kumimoji="1"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确定出分布中的未知参数的值；</a:t>
            </a:r>
            <a:endParaRPr kumimoji="1"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58D59296-9616-4BA1-8E29-9FD42CA8B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1" y="5184776"/>
            <a:ext cx="84248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2) </a:t>
            </a:r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根据</a:t>
            </a:r>
            <a:r>
              <a:rPr kumimoji="1"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分布求出所需的概率值</a:t>
            </a: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kumimoji="1" lang="en-US" altLang="zh-CN" sz="240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 Box 5">
            <a:hlinkClick r:id="rId3" action="ppaction://hlinksldjump"/>
            <a:extLst>
              <a:ext uri="{FF2B5EF4-FFF2-40B4-BE49-F238E27FC236}">
                <a16:creationId xmlns:a16="http://schemas.microsoft.com/office/drawing/2014/main" id="{B170BEC9-36A6-0FED-9CA8-7CA94B04F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844" y="-22506"/>
            <a:ext cx="47812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kumimoji="1"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典型例题</a:t>
            </a:r>
            <a:r>
              <a:rPr kumimoji="1"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1"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计算概率</a:t>
            </a:r>
            <a:endParaRPr kumimoji="1" lang="zh-CN" altLang="en-US" sz="32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640C3BF-99BA-7E20-F912-A4612EC0C479}"/>
              </a:ext>
            </a:extLst>
          </p:cNvPr>
          <p:cNvGrpSpPr/>
          <p:nvPr/>
        </p:nvGrpSpPr>
        <p:grpSpPr>
          <a:xfrm>
            <a:off x="1524001" y="767719"/>
            <a:ext cx="709991" cy="401151"/>
            <a:chOff x="1837404" y="3095548"/>
            <a:chExt cx="1286797" cy="40115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4849DCA-0724-3A3E-AD2E-57A6B0B23F7D}"/>
                </a:ext>
              </a:extLst>
            </p:cNvPr>
            <p:cNvSpPr/>
            <p:nvPr/>
          </p:nvSpPr>
          <p:spPr>
            <a:xfrm>
              <a:off x="1837404" y="3095548"/>
              <a:ext cx="1210616" cy="39600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>
              <a:noAutofit/>
            </a:bodyPr>
            <a:lstStyle/>
            <a:p>
              <a:pPr algn="ctr">
                <a:defRPr/>
              </a:pPr>
              <a:r>
                <a:rPr lang="zh-CN" altLang="en-US" sz="2400" b="1" kern="0" dirty="0">
                  <a:solidFill>
                    <a:prstClr val="black"/>
                  </a:solidFill>
                  <a:sym typeface="Times New Roman" panose="02020603050405020304" pitchFamily="18" charset="0"/>
                </a:rPr>
                <a:t>例</a:t>
              </a:r>
              <a:r>
                <a:rPr lang="en-US" altLang="zh-CN" sz="2400" b="1" kern="0" dirty="0">
                  <a:solidFill>
                    <a:prstClr val="black"/>
                  </a:solidFill>
                  <a:sym typeface="Times New Roman" panose="02020603050405020304" pitchFamily="18" charset="0"/>
                </a:rPr>
                <a:t>1</a:t>
              </a:r>
              <a:endParaRPr lang="zh-CN" altLang="en-US" sz="2400" b="1" kern="0" dirty="0">
                <a:solidFill>
                  <a:prstClr val="black"/>
                </a:solidFill>
                <a:sym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029FA7A-C162-1A50-3629-F0BD0BAE8C78}"/>
                </a:ext>
              </a:extLst>
            </p:cNvPr>
            <p:cNvSpPr/>
            <p:nvPr/>
          </p:nvSpPr>
          <p:spPr>
            <a:xfrm>
              <a:off x="3048018" y="3100699"/>
              <a:ext cx="76183" cy="396000"/>
            </a:xfrm>
            <a:prstGeom prst="rect">
              <a:avLst/>
            </a:prstGeom>
            <a:solidFill>
              <a:srgbClr val="449B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576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  <p:bldP spid="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0" y="716529"/>
            <a:ext cx="552907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indent="304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设二维随机变量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概率密度为</a:t>
            </a:r>
          </a:p>
          <a:p>
            <a:pPr indent="3048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1873841" y="2749712"/>
                <a:ext cx="7984300" cy="1358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spAutoFit/>
              </a:bodyPr>
              <a:lstStyle/>
              <a:p>
                <a:pPr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求条件概率密度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特别地求出当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zh-CN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的条件概率密度；</a:t>
                </a:r>
                <a:endPara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73841" y="2749712"/>
                <a:ext cx="7984300" cy="1358577"/>
              </a:xfrm>
              <a:prstGeom prst="rect">
                <a:avLst/>
              </a:prstGeom>
              <a:blipFill>
                <a:blip r:embed="rId3"/>
                <a:stretch>
                  <a:fillRect l="-1145" r="-382" b="-852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21FCBEA-C287-4748-AE91-84CCB3C68C0B}"/>
                  </a:ext>
                </a:extLst>
              </p:cNvPr>
              <p:cNvSpPr txBox="1"/>
              <p:nvPr/>
            </p:nvSpPr>
            <p:spPr>
              <a:xfrm>
                <a:off x="2473895" y="1274972"/>
                <a:ext cx="4572000" cy="1271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CN" sz="24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4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CN" sz="24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≤1</m:t>
                              </m:r>
                            </m:e>
                            <m:e/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0,    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其他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21FCBEA-C287-4748-AE91-84CCB3C68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895" y="1274972"/>
                <a:ext cx="4572000" cy="12714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4A02E91F-CD73-4DA7-A1C8-A15F6ED1414F}"/>
              </a:ext>
            </a:extLst>
          </p:cNvPr>
          <p:cNvGrpSpPr/>
          <p:nvPr/>
        </p:nvGrpSpPr>
        <p:grpSpPr>
          <a:xfrm>
            <a:off x="1873841" y="4311590"/>
            <a:ext cx="4515888" cy="750847"/>
            <a:chOff x="349841" y="4455529"/>
            <a:chExt cx="4515888" cy="750847"/>
          </a:xfrm>
        </p:grpSpPr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BB70F1ED-4642-4C94-BDE7-2A1BBCCEA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841" y="4455529"/>
              <a:ext cx="2345268" cy="576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(2)</a:t>
              </a: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求条件概率 </a:t>
              </a:r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5273B20-5ED4-492A-86C5-E91C383CD27F}"/>
                    </a:ext>
                  </a:extLst>
                </p:cNvPr>
                <p:cNvSpPr txBox="1"/>
                <p:nvPr/>
              </p:nvSpPr>
              <p:spPr>
                <a:xfrm>
                  <a:off x="2298700" y="4455529"/>
                  <a:ext cx="2567029" cy="75084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𝑌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.</m:t>
                        </m:r>
                      </m:oMath>
                    </m:oMathPara>
                  </a14:m>
                  <a:endPara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5273B20-5ED4-492A-86C5-E91C383CD2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8700" y="4455529"/>
                  <a:ext cx="2567029" cy="75084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 Box 14">
            <a:extLst>
              <a:ext uri="{FF2B5EF4-FFF2-40B4-BE49-F238E27FC236}">
                <a16:creationId xmlns:a16="http://schemas.microsoft.com/office/drawing/2014/main" id="{5331F2E5-E0FA-83BF-B750-7018F9A32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154" y="5398738"/>
            <a:ext cx="1523418" cy="46166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zh-CN" altLang="en-US" sz="2400" kern="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练习十一</a:t>
            </a:r>
            <a:endParaRPr kumimoji="1" lang="en-US" altLang="zh-CN" sz="2400" kern="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EA78FEC-AD30-A068-DDAF-4DDB423ADD99}"/>
              </a:ext>
            </a:extLst>
          </p:cNvPr>
          <p:cNvGrpSpPr/>
          <p:nvPr/>
        </p:nvGrpSpPr>
        <p:grpSpPr>
          <a:xfrm>
            <a:off x="1524001" y="767719"/>
            <a:ext cx="709991" cy="401151"/>
            <a:chOff x="1837404" y="3095548"/>
            <a:chExt cx="1286797" cy="40115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31F335B-D15F-DC21-F40C-0E4FE4DF012F}"/>
                </a:ext>
              </a:extLst>
            </p:cNvPr>
            <p:cNvSpPr/>
            <p:nvPr/>
          </p:nvSpPr>
          <p:spPr>
            <a:xfrm>
              <a:off x="1837404" y="3095548"/>
              <a:ext cx="1210616" cy="39600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>
              <a:noAutofit/>
            </a:bodyPr>
            <a:lstStyle/>
            <a:p>
              <a:pPr algn="ctr">
                <a:defRPr/>
              </a:pPr>
              <a:r>
                <a:rPr lang="zh-CN" altLang="en-US" sz="2400" b="1" kern="0" dirty="0">
                  <a:solidFill>
                    <a:prstClr val="black"/>
                  </a:solidFill>
                  <a:sym typeface="Times New Roman" panose="02020603050405020304" pitchFamily="18" charset="0"/>
                </a:rPr>
                <a:t>例</a:t>
              </a:r>
              <a:r>
                <a:rPr lang="en-US" altLang="zh-CN" sz="2400" b="1" kern="0" dirty="0">
                  <a:solidFill>
                    <a:prstClr val="black"/>
                  </a:solidFill>
                  <a:sym typeface="Times New Roman" panose="02020603050405020304" pitchFamily="18" charset="0"/>
                </a:rPr>
                <a:t>2</a:t>
              </a:r>
              <a:endParaRPr lang="zh-CN" altLang="en-US" sz="2400" b="1" kern="0" dirty="0">
                <a:solidFill>
                  <a:prstClr val="black"/>
                </a:solidFill>
                <a:sym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9106848-241E-9B69-74B1-60BCB9D1F10B}"/>
                </a:ext>
              </a:extLst>
            </p:cNvPr>
            <p:cNvSpPr/>
            <p:nvPr/>
          </p:nvSpPr>
          <p:spPr>
            <a:xfrm>
              <a:off x="3048018" y="3100699"/>
              <a:ext cx="76183" cy="396000"/>
            </a:xfrm>
            <a:prstGeom prst="rect">
              <a:avLst/>
            </a:prstGeom>
            <a:solidFill>
              <a:srgbClr val="449B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9" name="Text Box 4">
            <a:extLst>
              <a:ext uri="{FF2B5EF4-FFF2-40B4-BE49-F238E27FC236}">
                <a16:creationId xmlns:a16="http://schemas.microsoft.com/office/drawing/2014/main" id="{6F7E0E53-43E0-62DE-3FDC-1D849AFDF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1" y="5231670"/>
            <a:ext cx="1260475" cy="559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分析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24697F34-0479-2211-7793-594FC5C60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5339620"/>
            <a:ext cx="66811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关键是确定出</a:t>
            </a:r>
            <a:r>
              <a:rPr kumimoji="1"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的值，条件概率注意取值区间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.</a:t>
            </a:r>
            <a:endParaRPr kumimoji="1"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" name="Text Box 5">
            <a:hlinkClick r:id="rId7" action="ppaction://hlinksldjump"/>
            <a:extLst>
              <a:ext uri="{FF2B5EF4-FFF2-40B4-BE49-F238E27FC236}">
                <a16:creationId xmlns:a16="http://schemas.microsoft.com/office/drawing/2014/main" id="{ED0BE140-3472-E402-36CD-D2B52FA49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844" y="-22506"/>
            <a:ext cx="65562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kumimoji="1"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典型例题</a:t>
            </a:r>
            <a:r>
              <a:rPr kumimoji="1"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1"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求边缘和条件概率密度</a:t>
            </a:r>
            <a:endParaRPr kumimoji="1" lang="zh-CN" altLang="en-US" sz="32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  <p:bldP spid="9" grpId="0" autoUpdateAnimBg="0"/>
      <p:bldP spid="1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1582305" y="872690"/>
                <a:ext cx="5493363" cy="576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spAutoFit/>
              </a:bodyPr>
              <a:lstStyle/>
              <a:p>
                <a:pPr indent="3048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1.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设二维随机变量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𝑿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</m:d>
                  </m:oMath>
                </a14:m>
                <a:r>
                  <a:rPr lang="zh-CN" altLang="zh-CN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的概率密度为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2305" y="872690"/>
                <a:ext cx="5493363" cy="576248"/>
              </a:xfrm>
              <a:prstGeom prst="rect">
                <a:avLst/>
              </a:prstGeom>
              <a:blipFill>
                <a:blip r:embed="rId2"/>
                <a:stretch>
                  <a:fillRect r="-1554" b="-252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90FB33E-DCC0-4131-95F9-9EC3DA587A82}"/>
                  </a:ext>
                </a:extLst>
              </p:cNvPr>
              <p:cNvSpPr txBox="1"/>
              <p:nvPr/>
            </p:nvSpPr>
            <p:spPr>
              <a:xfrm>
                <a:off x="2490145" y="1718577"/>
                <a:ext cx="4906663" cy="1179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1,   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sz="24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24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4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, 0&lt;</m:t>
                              </m:r>
                              <m:r>
                                <a:rPr lang="en-US" altLang="zh-CN" sz="24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4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&lt;1</m:t>
                              </m:r>
                            </m:e>
                            <m:e/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0,             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其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它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90FB33E-DCC0-4131-95F9-9EC3DA587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145" y="1718577"/>
                <a:ext cx="4906663" cy="11791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5A3EE01D-5227-4413-AB23-8290359A2FAC}"/>
              </a:ext>
            </a:extLst>
          </p:cNvPr>
          <p:cNvGrpSpPr/>
          <p:nvPr/>
        </p:nvGrpSpPr>
        <p:grpSpPr>
          <a:xfrm>
            <a:off x="1582304" y="3285690"/>
            <a:ext cx="5765324" cy="576248"/>
            <a:chOff x="58304" y="3285690"/>
            <a:chExt cx="5765324" cy="5762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17">
                  <a:extLst>
                    <a:ext uri="{FF2B5EF4-FFF2-40B4-BE49-F238E27FC236}">
                      <a16:creationId xmlns:a16="http://schemas.microsoft.com/office/drawing/2014/main" id="{7741E733-B4B9-479E-BC71-8F36C0D7DE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304" y="3285690"/>
                  <a:ext cx="3222357" cy="5762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anchor="ctr" anchorCtr="0" compatLnSpc="1">
                  <a:spAutoFit/>
                </a:bodyPr>
                <a:lstStyle/>
                <a:p>
                  <a:pPr indent="304800" eaLnBrk="0" fontAlgn="base" hangingPunct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zh-CN" altLang="en-US" sz="2400" b="1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求条件概率密度</a:t>
                  </a:r>
                  <a:endParaRPr lang="zh-CN" altLang="zh-CN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Rectangle 17">
                  <a:extLst>
                    <a:ext uri="{FF2B5EF4-FFF2-40B4-BE49-F238E27FC236}">
                      <a16:creationId xmlns:a16="http://schemas.microsoft.com/office/drawing/2014/main" id="{7741E733-B4B9-479E-BC71-8F36C0D7DE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304" y="3285690"/>
                  <a:ext cx="3222357" cy="576248"/>
                </a:xfrm>
                <a:prstGeom prst="rect">
                  <a:avLst/>
                </a:prstGeom>
                <a:blipFill>
                  <a:blip r:embed="rId5"/>
                  <a:stretch>
                    <a:fillRect r="-1136" b="-20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A6D0C7C7-728E-4FBF-9223-63BB3FB44295}"/>
                    </a:ext>
                  </a:extLst>
                </p:cNvPr>
                <p:cNvSpPr txBox="1"/>
                <p:nvPr/>
              </p:nvSpPr>
              <p:spPr>
                <a:xfrm>
                  <a:off x="3151038" y="3400517"/>
                  <a:ext cx="2672590" cy="4024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𝑌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.</m:t>
                        </m:r>
                      </m:oMath>
                    </m:oMathPara>
                  </a14:m>
                  <a:endPara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A6D0C7C7-728E-4FBF-9223-63BB3FB442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1038" y="3400517"/>
                  <a:ext cx="2672590" cy="402482"/>
                </a:xfrm>
                <a:prstGeom prst="rect">
                  <a:avLst/>
                </a:prstGeom>
                <a:blipFill>
                  <a:blip r:embed="rId6"/>
                  <a:stretch>
                    <a:fillRect l="-3653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7">
                <a:extLst>
                  <a:ext uri="{FF2B5EF4-FFF2-40B4-BE49-F238E27FC236}">
                    <a16:creationId xmlns:a16="http://schemas.microsoft.com/office/drawing/2014/main" id="{1B3F3689-6398-4192-89F3-6A0531CFAD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304" y="4106975"/>
                <a:ext cx="6223963" cy="576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spAutoFit/>
              </a:bodyPr>
              <a:lstStyle/>
              <a:p>
                <a:pPr indent="3048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</m:oMath>
                </a14:m>
                <a:r>
                  <a:rPr lang="en-US" altLang="zh-CN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2)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问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𝑿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与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是否相互独立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为什么？</a:t>
                </a:r>
                <a:endParaRPr lang="zh-CN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17">
                <a:extLst>
                  <a:ext uri="{FF2B5EF4-FFF2-40B4-BE49-F238E27FC236}">
                    <a16:creationId xmlns:a16="http://schemas.microsoft.com/office/drawing/2014/main" id="{1B3F3689-6398-4192-89F3-6A0531CFA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2304" y="4106975"/>
                <a:ext cx="6223963" cy="576248"/>
              </a:xfrm>
              <a:prstGeom prst="rect">
                <a:avLst/>
              </a:prstGeom>
              <a:blipFill>
                <a:blip r:embed="rId7"/>
                <a:stretch>
                  <a:fillRect b="-2553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14">
            <a:extLst>
              <a:ext uri="{FF2B5EF4-FFF2-40B4-BE49-F238E27FC236}">
                <a16:creationId xmlns:a16="http://schemas.microsoft.com/office/drawing/2014/main" id="{E91D1247-5330-C86E-8C41-8CA57D06C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782" y="5337265"/>
            <a:ext cx="1523418" cy="46166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zh-CN" altLang="en-US" sz="2400" kern="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练习十二</a:t>
            </a:r>
            <a:endParaRPr kumimoji="1" lang="en-US" altLang="zh-CN" sz="2400" kern="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6B2EB04-1C4D-4CCC-6BE9-BD07BDEC6B91}"/>
              </a:ext>
            </a:extLst>
          </p:cNvPr>
          <p:cNvGrpSpPr/>
          <p:nvPr/>
        </p:nvGrpSpPr>
        <p:grpSpPr>
          <a:xfrm>
            <a:off x="1524001" y="1042118"/>
            <a:ext cx="709991" cy="473357"/>
            <a:chOff x="1837404" y="3023342"/>
            <a:chExt cx="1286797" cy="47335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325986F-1061-5FF5-AFC4-589EAB8EAE0A}"/>
                </a:ext>
              </a:extLst>
            </p:cNvPr>
            <p:cNvSpPr/>
            <p:nvPr/>
          </p:nvSpPr>
          <p:spPr>
            <a:xfrm>
              <a:off x="1837404" y="3023342"/>
              <a:ext cx="1210616" cy="39600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>
              <a:noAutofit/>
            </a:bodyPr>
            <a:lstStyle/>
            <a:p>
              <a:pPr algn="ctr">
                <a:defRPr/>
              </a:pPr>
              <a:r>
                <a:rPr lang="zh-CN" altLang="en-US" sz="2400" b="1" kern="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Times New Roman" panose="02020603050405020304" pitchFamily="18" charset="0"/>
                </a:rPr>
                <a:t>例</a:t>
              </a:r>
              <a:r>
                <a:rPr lang="en-US" altLang="zh-CN" sz="2400" b="1" kern="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Times New Roman" panose="02020603050405020304" pitchFamily="18" charset="0"/>
                </a:rPr>
                <a:t>3</a:t>
              </a:r>
              <a:endParaRPr lang="zh-CN" altLang="en-US" sz="2400" b="1" kern="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D1F3053-95C1-0F84-1834-6A4C20341E39}"/>
                </a:ext>
              </a:extLst>
            </p:cNvPr>
            <p:cNvSpPr/>
            <p:nvPr/>
          </p:nvSpPr>
          <p:spPr>
            <a:xfrm>
              <a:off x="3048018" y="3100699"/>
              <a:ext cx="76183" cy="396000"/>
            </a:xfrm>
            <a:prstGeom prst="rect">
              <a:avLst/>
            </a:prstGeom>
            <a:solidFill>
              <a:srgbClr val="449B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12" name="Text Box 5">
            <a:hlinkClick r:id="rId8" action="ppaction://hlinksldjump"/>
            <a:extLst>
              <a:ext uri="{FF2B5EF4-FFF2-40B4-BE49-F238E27FC236}">
                <a16:creationId xmlns:a16="http://schemas.microsoft.com/office/drawing/2014/main" id="{1AFDA419-85EA-BA46-2C5B-9CCEBB968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843" y="-22506"/>
            <a:ext cx="75314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kumimoji="1"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典型例题</a:t>
            </a:r>
            <a:r>
              <a:rPr kumimoji="1"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1"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判定随机变量的独立性</a:t>
            </a:r>
            <a:endParaRPr kumimoji="1" lang="zh-CN" altLang="en-US" sz="32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4">
            <a:extLst>
              <a:ext uri="{FF2B5EF4-FFF2-40B4-BE49-F238E27FC236}">
                <a16:creationId xmlns:a16="http://schemas.microsoft.com/office/drawing/2014/main" id="{928953CF-D383-BFFB-AC62-7F0A6F1F3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9" y="692150"/>
            <a:ext cx="8713787" cy="576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连续型随机变量函数的分布的求解过程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CBC3844-51D5-30EB-FC9A-AF3C64E94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1412875"/>
            <a:ext cx="8964612" cy="576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先求随机变量函数的分布函数，再求密度函数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E7262406-2F82-27B7-50CD-A7A1D6323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6" y="5049839"/>
            <a:ext cx="4068763" cy="581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anose="02020603050405020304" pitchFamily="18" charset="0"/>
              </a:rPr>
              <a:t>核心：求概率</a:t>
            </a:r>
            <a:endParaRPr lang="en-US" altLang="zh-CN" sz="2400" dirty="0">
              <a:solidFill>
                <a:srgbClr val="002060"/>
              </a:solidFill>
              <a:latin typeface="隶书" pitchFamily="49" charset="-122"/>
              <a:ea typeface="隶书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A7ABA10-1C56-7E82-1829-5DD26665C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2609106"/>
            <a:ext cx="2681287" cy="649188"/>
          </a:xfrm>
          <a:prstGeom prst="ellipse">
            <a:avLst/>
          </a:prstGeom>
          <a:noFill/>
          <a:ln w="222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F1578B1-34A8-BCE7-2711-F6ECAB160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4" y="4103737"/>
            <a:ext cx="2663825" cy="649188"/>
          </a:xfrm>
          <a:prstGeom prst="ellipse">
            <a:avLst/>
          </a:prstGeom>
          <a:noFill/>
          <a:ln w="222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E8AED322-E9BA-F2D8-4426-C5144D945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901" y="5732464"/>
            <a:ext cx="4968875" cy="581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anose="02020603050405020304" pitchFamily="18" charset="0"/>
              </a:rPr>
              <a:t>二重积分关键：定限</a:t>
            </a:r>
            <a:endParaRPr lang="en-US" altLang="zh-CN" sz="2400" dirty="0">
              <a:solidFill>
                <a:srgbClr val="002060"/>
              </a:solidFill>
              <a:latin typeface="隶书" pitchFamily="49" charset="-122"/>
              <a:ea typeface="隶书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393C63FD-7205-77D8-8AC5-8A4A69F2C0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1201" y="2579545"/>
          <a:ext cx="5409406" cy="1114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00262" imgH="371429" progId="Equation.DSMT4">
                  <p:embed/>
                </p:oleObj>
              </mc:Choice>
              <mc:Fallback>
                <p:oleObj name="Equation" r:id="rId3" imgW="2000262" imgH="371429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393C63FD-7205-77D8-8AC5-8A4A69F2C0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1" y="2579545"/>
                        <a:ext cx="5409406" cy="11145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8B1E14A-53B9-D15E-4DE0-1402E13C3C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2889" y="4062976"/>
          <a:ext cx="6084887" cy="121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00288" imgH="371429" progId="Equation.DSMT4">
                  <p:embed/>
                </p:oleObj>
              </mc:Choice>
              <mc:Fallback>
                <p:oleObj name="Equation" r:id="rId5" imgW="2200288" imgH="371429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B8B1E14A-53B9-D15E-4DE0-1402E13C3C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9" y="4062976"/>
                        <a:ext cx="6084887" cy="121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5">
            <a:hlinkClick r:id="rId7" action="ppaction://hlinksldjump"/>
            <a:extLst>
              <a:ext uri="{FF2B5EF4-FFF2-40B4-BE49-F238E27FC236}">
                <a16:creationId xmlns:a16="http://schemas.microsoft.com/office/drawing/2014/main" id="{D7EDDF8A-94BC-DFAA-1225-8EBBAD442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844" y="-22506"/>
            <a:ext cx="63487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kumimoji="1"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典型例题</a:t>
            </a:r>
            <a:r>
              <a:rPr kumimoji="1"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1"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随机变量函数的分布</a:t>
            </a:r>
            <a:endParaRPr kumimoji="1" lang="zh-CN" altLang="en-US" sz="32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08503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5" grpId="0" autoUpdateAnimBg="0"/>
      <p:bldP spid="9" grpId="0" autoUpdateAnimBg="0"/>
      <p:bldP spid="8" grpId="0" animBg="1"/>
      <p:bldP spid="11" grpId="0" animBg="1"/>
      <p:bldP spid="12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mEwNzZiYmMyYmZiNDQwYjEwOTEwNzYyNjgwYTQzMm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2352</TotalTime>
  <Words>836</Words>
  <Application>Microsoft Office PowerPoint</Application>
  <PresentationFormat>宽屏</PresentationFormat>
  <Paragraphs>165</Paragraphs>
  <Slides>23</Slides>
  <Notes>7</Notes>
  <HiddenSlides>6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5" baseType="lpstr">
      <vt:lpstr>方正粗黑宋简体</vt:lpstr>
      <vt:lpstr>方正舒体</vt:lpstr>
      <vt:lpstr>华文行楷</vt:lpstr>
      <vt:lpstr>楷体</vt:lpstr>
      <vt:lpstr>隶书</vt:lpstr>
      <vt:lpstr>Agency FB</vt:lpstr>
      <vt:lpstr>Arial</vt:lpstr>
      <vt:lpstr>Bookman Old Style</vt:lpstr>
      <vt:lpstr>Calibri</vt:lpstr>
      <vt:lpstr>Calibri Light</vt:lpstr>
      <vt:lpstr>Cambria Math</vt:lpstr>
      <vt:lpstr>Century Gothic</vt:lpstr>
      <vt:lpstr>Times New Roman</vt:lpstr>
      <vt:lpstr>Wingdings</vt:lpstr>
      <vt:lpstr>等线</vt:lpstr>
      <vt:lpstr>等线 Light</vt:lpstr>
      <vt:lpstr>黑体</vt:lpstr>
      <vt:lpstr>微软雅黑</vt:lpstr>
      <vt:lpstr>自定义设计方案</vt:lpstr>
      <vt:lpstr>Office 主题​​</vt:lpstr>
      <vt:lpstr>1_Office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guoshumeixmu@163.com</dc:creator>
  <cp:lastModifiedBy>淑妹 郭</cp:lastModifiedBy>
  <cp:revision>95</cp:revision>
  <dcterms:created xsi:type="dcterms:W3CDTF">2023-10-12T03:17:00Z</dcterms:created>
  <dcterms:modified xsi:type="dcterms:W3CDTF">2024-10-21T13:26:01Z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BCFAB09A52944B439D367B48CED819DC_13</vt:lpwstr>
  </property>
  <property fmtid="{D5CDD505-2E9C-101B-9397-08002B2CF9AE}" pid="3" name="KSOProductBuildVer">
    <vt:lpwstr>2052-11.1.0.14309</vt:lpwstr>
  </property>
</Properties>
</file>