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1" r:id="rId3"/>
    <p:sldId id="259" r:id="rId4"/>
    <p:sldId id="260" r:id="rId5"/>
    <p:sldId id="262" r:id="rId6"/>
    <p:sldId id="265" r:id="rId7"/>
    <p:sldId id="272" r:id="rId8"/>
    <p:sldId id="282" r:id="rId9"/>
    <p:sldId id="283" r:id="rId10"/>
    <p:sldId id="263" r:id="rId11"/>
    <p:sldId id="264" r:id="rId12"/>
    <p:sldId id="273" r:id="rId13"/>
    <p:sldId id="266" r:id="rId14"/>
    <p:sldId id="284" r:id="rId15"/>
    <p:sldId id="285" r:id="rId16"/>
    <p:sldId id="288" r:id="rId17"/>
    <p:sldId id="286" r:id="rId18"/>
    <p:sldId id="293" r:id="rId19"/>
    <p:sldId id="294" r:id="rId20"/>
    <p:sldId id="295" r:id="rId21"/>
    <p:sldId id="296" r:id="rId22"/>
    <p:sldId id="269" r:id="rId23"/>
    <p:sldId id="27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FF570B1-32A8-4DC5-89F5-AC44CE3D38E1}">
          <p14:sldIdLst>
            <p14:sldId id="256"/>
            <p14:sldId id="271"/>
            <p14:sldId id="259"/>
            <p14:sldId id="260"/>
            <p14:sldId id="262"/>
            <p14:sldId id="265"/>
          </p14:sldIdLst>
        </p14:section>
        <p14:section name="Untitled Section" id="{08BD7101-7667-4569-AAFC-AF10B398EB81}">
          <p14:sldIdLst>
            <p14:sldId id="272"/>
            <p14:sldId id="282"/>
            <p14:sldId id="283"/>
            <p14:sldId id="263"/>
            <p14:sldId id="264"/>
            <p14:sldId id="273"/>
            <p14:sldId id="266"/>
            <p14:sldId id="284"/>
            <p14:sldId id="285"/>
            <p14:sldId id="288"/>
            <p14:sldId id="286"/>
            <p14:sldId id="293"/>
            <p14:sldId id="294"/>
            <p14:sldId id="295"/>
            <p14:sldId id="296"/>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4D47A9-4C4E-48AB-A7E7-11C6EDC4104F}">
  <a:tblStyle styleId="{464D47A9-4C4E-48AB-A7E7-11C6EDC410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76CDBC-2DAA-4DB8-BE63-BAED6A9FD39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630aa68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27b27f7ff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b27b27f7ff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701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36715AA8-C9DE-3F21-1E72-C21AB6FD6042}"/>
            </a:ext>
          </a:extLst>
        </p:cNvPr>
        <p:cNvGrpSpPr/>
        <p:nvPr/>
      </p:nvGrpSpPr>
      <p:grpSpPr>
        <a:xfrm>
          <a:off x="0" y="0"/>
          <a:ext cx="0" cy="0"/>
          <a:chOff x="0" y="0"/>
          <a:chExt cx="0" cy="0"/>
        </a:xfrm>
      </p:grpSpPr>
      <p:sp>
        <p:nvSpPr>
          <p:cNvPr id="167" name="Google Shape;167;p11:notes">
            <a:extLst>
              <a:ext uri="{FF2B5EF4-FFF2-40B4-BE49-F238E27FC236}">
                <a16:creationId xmlns:a16="http://schemas.microsoft.com/office/drawing/2014/main" id="{57102028-3379-0B77-0C6F-B795CE5A6C3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a:extLst>
              <a:ext uri="{FF2B5EF4-FFF2-40B4-BE49-F238E27FC236}">
                <a16:creationId xmlns:a16="http://schemas.microsoft.com/office/drawing/2014/main" id="{F2DC9BC6-D0C2-8011-56B5-A61FCC7D540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2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735C594E-623F-C269-4E9F-EBC74ED09879}"/>
            </a:ext>
          </a:extLst>
        </p:cNvPr>
        <p:cNvGrpSpPr/>
        <p:nvPr/>
      </p:nvGrpSpPr>
      <p:grpSpPr>
        <a:xfrm>
          <a:off x="0" y="0"/>
          <a:ext cx="0" cy="0"/>
          <a:chOff x="0" y="0"/>
          <a:chExt cx="0" cy="0"/>
        </a:xfrm>
      </p:grpSpPr>
      <p:sp>
        <p:nvSpPr>
          <p:cNvPr id="167" name="Google Shape;167;p11:notes">
            <a:extLst>
              <a:ext uri="{FF2B5EF4-FFF2-40B4-BE49-F238E27FC236}">
                <a16:creationId xmlns:a16="http://schemas.microsoft.com/office/drawing/2014/main" id="{02B7B8C0-D016-357B-9F33-3F2BA03927E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a:extLst>
              <a:ext uri="{FF2B5EF4-FFF2-40B4-BE49-F238E27FC236}">
                <a16:creationId xmlns:a16="http://schemas.microsoft.com/office/drawing/2014/main" id="{87DD91B4-734C-CBBD-B3D5-9E6926461F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638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4707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572800" y="1480100"/>
            <a:ext cx="11114800" cy="2068800"/>
          </a:xfrm>
          <a:prstGeom prst="rect">
            <a:avLst/>
          </a:prstGeom>
          <a:noFill/>
          <a:ln>
            <a:noFill/>
          </a:ln>
        </p:spPr>
        <p:txBody>
          <a:bodyPr spcFirstLastPara="1" wrap="square" lIns="121900" tIns="121900" rIns="121900" bIns="121900" anchor="t" anchorCtr="0">
            <a:normAutofit/>
          </a:bodyPr>
          <a:lstStyle/>
          <a:p>
            <a:pPr marL="0" lvl="0" indent="0" algn="ctr" rtl="0">
              <a:lnSpc>
                <a:spcPct val="100000"/>
              </a:lnSpc>
              <a:spcBef>
                <a:spcPts val="0"/>
              </a:spcBef>
              <a:spcAft>
                <a:spcPts val="0"/>
              </a:spcAft>
              <a:buClr>
                <a:srgbClr val="757070"/>
              </a:buClr>
              <a:buSzPts val="2800"/>
              <a:buNone/>
            </a:pPr>
            <a:r>
              <a:rPr lang="en-US" sz="2800" dirty="0">
                <a:solidFill>
                  <a:srgbClr val="757070"/>
                </a:solidFill>
                <a:latin typeface="Times New Roman"/>
                <a:ea typeface="Times New Roman"/>
                <a:cs typeface="Times New Roman"/>
                <a:sym typeface="Times New Roman"/>
              </a:rPr>
              <a:t>Music</a:t>
            </a:r>
            <a:r>
              <a:rPr lang="en-US" sz="2800" b="1" dirty="0">
                <a:solidFill>
                  <a:srgbClr val="757070"/>
                </a:solidFill>
                <a:latin typeface="Times New Roman"/>
                <a:ea typeface="Times New Roman"/>
                <a:cs typeface="Times New Roman"/>
                <a:sym typeface="Times New Roman"/>
              </a:rPr>
              <a:t> </a:t>
            </a:r>
            <a:r>
              <a:rPr lang="en-US" sz="2800" dirty="0">
                <a:solidFill>
                  <a:srgbClr val="757070"/>
                </a:solidFill>
                <a:latin typeface="Times New Roman"/>
                <a:ea typeface="Times New Roman"/>
                <a:cs typeface="Times New Roman"/>
                <a:sym typeface="Times New Roman"/>
              </a:rPr>
              <a:t>Recommendation</a:t>
            </a:r>
            <a:r>
              <a:rPr lang="en-US" sz="2800" b="1" dirty="0">
                <a:solidFill>
                  <a:srgbClr val="757070"/>
                </a:solidFill>
                <a:latin typeface="Times New Roman"/>
                <a:ea typeface="Times New Roman"/>
                <a:cs typeface="Times New Roman"/>
                <a:sym typeface="Times New Roman"/>
              </a:rPr>
              <a:t> </a:t>
            </a:r>
            <a:r>
              <a:rPr lang="en-US" sz="2800" dirty="0">
                <a:solidFill>
                  <a:srgbClr val="757070"/>
                </a:solidFill>
                <a:latin typeface="Times New Roman"/>
                <a:ea typeface="Times New Roman"/>
                <a:cs typeface="Times New Roman"/>
                <a:sym typeface="Times New Roman"/>
              </a:rPr>
              <a:t>Based on Face Emotion Recognition</a:t>
            </a:r>
            <a:endParaRPr dirty="0"/>
          </a:p>
        </p:txBody>
      </p:sp>
      <p:sp>
        <p:nvSpPr>
          <p:cNvPr id="89" name="Google Shape;89;p13"/>
          <p:cNvSpPr txBox="1">
            <a:spLocks noGrp="1"/>
          </p:cNvSpPr>
          <p:nvPr>
            <p:ph type="subTitle" idx="1"/>
          </p:nvPr>
        </p:nvSpPr>
        <p:spPr>
          <a:xfrm>
            <a:off x="841116" y="3429000"/>
            <a:ext cx="6183200" cy="2150400"/>
          </a:xfrm>
          <a:prstGeom prst="rect">
            <a:avLst/>
          </a:prstGeom>
          <a:noFill/>
          <a:ln>
            <a:noFill/>
          </a:ln>
        </p:spPr>
        <p:txBody>
          <a:bodyPr spcFirstLastPara="1" wrap="square" lIns="121900" tIns="121900" rIns="121900" bIns="121900" anchor="t" anchorCtr="0">
            <a:normAutofit/>
          </a:bodyPr>
          <a:lstStyle/>
          <a:p>
            <a:pPr marL="0" lvl="0" indent="0" algn="ctr" rtl="0">
              <a:lnSpc>
                <a:spcPct val="90000"/>
              </a:lnSpc>
              <a:spcBef>
                <a:spcPts val="0"/>
              </a:spcBef>
              <a:spcAft>
                <a:spcPts val="0"/>
              </a:spcAft>
              <a:buClr>
                <a:schemeClr val="dk1"/>
              </a:buClr>
              <a:buSzPts val="2200"/>
              <a:buNone/>
            </a:pPr>
            <a:r>
              <a:rPr lang="en-US" sz="2200" b="1" dirty="0">
                <a:latin typeface="+mj-lt"/>
                <a:ea typeface="Times New Roman"/>
                <a:cs typeface="Times New Roman"/>
                <a:sym typeface="Times New Roman"/>
              </a:rPr>
              <a:t>Name of Students:</a:t>
            </a:r>
            <a:endParaRPr dirty="0">
              <a:latin typeface="+mj-lt"/>
            </a:endParaRPr>
          </a:p>
          <a:p>
            <a:pPr marL="0" lvl="0" indent="0" algn="ctr" rtl="0">
              <a:lnSpc>
                <a:spcPct val="90000"/>
              </a:lnSpc>
              <a:spcBef>
                <a:spcPts val="0"/>
              </a:spcBef>
              <a:spcAft>
                <a:spcPts val="0"/>
              </a:spcAft>
              <a:buClr>
                <a:schemeClr val="dk1"/>
              </a:buClr>
              <a:buSzPts val="2400"/>
              <a:buNone/>
            </a:pPr>
            <a:endParaRPr b="1" dirty="0">
              <a:latin typeface="+mj-lt"/>
              <a:ea typeface="Times New Roman"/>
              <a:cs typeface="Times New Roman"/>
              <a:sym typeface="Times New Roman"/>
            </a:endParaRPr>
          </a:p>
          <a:p>
            <a:pPr marL="0" lvl="0" indent="0" algn="ctr" rtl="0">
              <a:lnSpc>
                <a:spcPct val="90000"/>
              </a:lnSpc>
              <a:spcBef>
                <a:spcPts val="0"/>
              </a:spcBef>
              <a:spcAft>
                <a:spcPts val="0"/>
              </a:spcAft>
              <a:buClr>
                <a:schemeClr val="dk1"/>
              </a:buClr>
              <a:buSzPts val="1800"/>
              <a:buNone/>
            </a:pPr>
            <a:r>
              <a:rPr lang="en-US" sz="1800" dirty="0">
                <a:latin typeface="+mj-lt"/>
                <a:ea typeface="Times New Roman"/>
                <a:cs typeface="Times New Roman" panose="02020603050405020304" pitchFamily="18" charset="0"/>
                <a:sym typeface="Times New Roman"/>
              </a:rPr>
              <a:t>FAWWAZ NUMAN : 200071601035</a:t>
            </a:r>
            <a:endParaRPr dirty="0">
              <a:latin typeface="+mj-lt"/>
              <a:cs typeface="Times New Roman" panose="02020603050405020304" pitchFamily="18" charset="0"/>
            </a:endParaRPr>
          </a:p>
          <a:p>
            <a:pPr marL="0" lvl="0" indent="0" algn="ctr" rtl="0">
              <a:lnSpc>
                <a:spcPct val="90000"/>
              </a:lnSpc>
              <a:spcBef>
                <a:spcPts val="0"/>
              </a:spcBef>
              <a:spcAft>
                <a:spcPts val="0"/>
              </a:spcAft>
              <a:buClr>
                <a:schemeClr val="dk1"/>
              </a:buClr>
              <a:buSzPts val="1800"/>
              <a:buNone/>
            </a:pPr>
            <a:r>
              <a:rPr lang="en-US" sz="1800" dirty="0">
                <a:latin typeface="+mj-lt"/>
                <a:ea typeface="Times New Roman"/>
                <a:cs typeface="Times New Roman" panose="02020603050405020304" pitchFamily="18" charset="0"/>
                <a:sym typeface="Times New Roman"/>
              </a:rPr>
              <a:t>HUMAYOON NIYAZ : 200071601043</a:t>
            </a:r>
            <a:endParaRPr dirty="0">
              <a:latin typeface="+mj-lt"/>
              <a:cs typeface="Times New Roman" panose="02020603050405020304" pitchFamily="18" charset="0"/>
            </a:endParaRPr>
          </a:p>
        </p:txBody>
      </p:sp>
      <p:sp>
        <p:nvSpPr>
          <p:cNvPr id="90" name="Google Shape;90;p13"/>
          <p:cNvSpPr txBox="1">
            <a:spLocks noGrp="1"/>
          </p:cNvSpPr>
          <p:nvPr>
            <p:ph type="subTitle" idx="1"/>
          </p:nvPr>
        </p:nvSpPr>
        <p:spPr>
          <a:xfrm>
            <a:off x="6791233" y="3429000"/>
            <a:ext cx="4830400" cy="1647600"/>
          </a:xfrm>
          <a:prstGeom prst="rect">
            <a:avLst/>
          </a:prstGeom>
          <a:noFill/>
          <a:ln>
            <a:noFill/>
          </a:ln>
        </p:spPr>
        <p:txBody>
          <a:bodyPr spcFirstLastPara="1" wrap="square" lIns="121900" tIns="121900" rIns="121900" bIns="121900" anchor="t" anchorCtr="0">
            <a:normAutofit fontScale="70000" lnSpcReduction="20000"/>
          </a:bodyPr>
          <a:lstStyle/>
          <a:p>
            <a:pPr marL="0" lvl="0" indent="0" algn="ctr" rtl="0">
              <a:lnSpc>
                <a:spcPct val="80000"/>
              </a:lnSpc>
              <a:spcBef>
                <a:spcPts val="0"/>
              </a:spcBef>
              <a:spcAft>
                <a:spcPts val="0"/>
              </a:spcAft>
              <a:buClr>
                <a:schemeClr val="dk1"/>
              </a:buClr>
              <a:buSzPts val="2800"/>
              <a:buNone/>
            </a:pPr>
            <a:r>
              <a:rPr lang="en-US" sz="3400" b="1" dirty="0">
                <a:latin typeface="+mj-lt"/>
                <a:ea typeface="Times New Roman"/>
                <a:cs typeface="Times New Roman"/>
                <a:sym typeface="Times New Roman"/>
              </a:rPr>
              <a:t>Supervisor</a:t>
            </a:r>
            <a:r>
              <a:rPr lang="en-US" sz="3400" b="1" dirty="0">
                <a:latin typeface="Times New Roman"/>
                <a:ea typeface="Times New Roman"/>
                <a:cs typeface="Times New Roman"/>
                <a:sym typeface="Times New Roman"/>
              </a:rPr>
              <a:t>:</a:t>
            </a:r>
            <a:endParaRPr sz="3400" b="1" dirty="0">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800"/>
              <a:buNone/>
            </a:pPr>
            <a:endParaRPr lang="en-US" sz="2133"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2800"/>
              <a:buNone/>
            </a:pPr>
            <a:r>
              <a:rPr lang="en-US" sz="2600" dirty="0">
                <a:latin typeface="+mn-lt"/>
              </a:rPr>
              <a:t>Dr. I.Karthiga</a:t>
            </a:r>
          </a:p>
          <a:p>
            <a:r>
              <a:rPr lang="en-US" sz="2600" dirty="0">
                <a:latin typeface="+mn-lt"/>
              </a:rPr>
              <a:t>Assistant Professor(CSE)</a:t>
            </a:r>
          </a:p>
          <a:p>
            <a:pPr marL="0" lvl="0" indent="0" algn="ctr" rtl="0">
              <a:lnSpc>
                <a:spcPct val="115000"/>
              </a:lnSpc>
              <a:spcBef>
                <a:spcPts val="0"/>
              </a:spcBef>
              <a:spcAft>
                <a:spcPts val="0"/>
              </a:spcAft>
              <a:buClr>
                <a:schemeClr val="dk1"/>
              </a:buClr>
              <a:buSzPts val="2800"/>
              <a:buNone/>
            </a:pPr>
            <a:endParaRPr lang="en-US" sz="2133" dirty="0">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800"/>
              <a:buNone/>
            </a:pPr>
            <a:r>
              <a:rPr lang="en-US" sz="2133" dirty="0">
                <a:latin typeface="Times New Roman"/>
                <a:ea typeface="Times New Roman"/>
                <a:cs typeface="Times New Roman"/>
                <a:sym typeface="Times New Roman"/>
              </a:rPr>
              <a:t> </a:t>
            </a:r>
            <a:endParaRPr sz="2133" dirty="0">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800"/>
              <a:buNone/>
            </a:pPr>
            <a:endParaRPr sz="2133" dirty="0">
              <a:latin typeface="Times New Roman"/>
              <a:ea typeface="Times New Roman"/>
              <a:cs typeface="Times New Roman"/>
              <a:sym typeface="Times New Roman"/>
            </a:endParaRPr>
          </a:p>
        </p:txBody>
      </p:sp>
      <p:sp>
        <p:nvSpPr>
          <p:cNvPr id="91" name="Google Shape;91;p13"/>
          <p:cNvSpPr txBox="1">
            <a:spLocks noGrp="1"/>
          </p:cNvSpPr>
          <p:nvPr>
            <p:ph type="subTitle" idx="1"/>
          </p:nvPr>
        </p:nvSpPr>
        <p:spPr>
          <a:xfrm>
            <a:off x="638800" y="5579400"/>
            <a:ext cx="10909035" cy="83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rgbClr val="757070"/>
              </a:buClr>
              <a:buSzPts val="2800"/>
              <a:buNone/>
            </a:pPr>
            <a:r>
              <a:rPr lang="en-US" sz="2667" dirty="0">
                <a:solidFill>
                  <a:srgbClr val="757070"/>
                </a:solidFill>
                <a:latin typeface="Times New Roman"/>
                <a:ea typeface="Times New Roman"/>
                <a:cs typeface="Times New Roman"/>
                <a:sym typeface="Times New Roman"/>
              </a:rPr>
              <a:t>Domain of Project </a:t>
            </a:r>
            <a:r>
              <a:rPr lang="en-US" sz="2667" b="1" dirty="0">
                <a:solidFill>
                  <a:srgbClr val="757070"/>
                </a:solidFill>
                <a:latin typeface="Times New Roman"/>
                <a:ea typeface="Times New Roman"/>
                <a:cs typeface="Times New Roman"/>
                <a:sym typeface="Times New Roman"/>
              </a:rPr>
              <a:t>:</a:t>
            </a:r>
            <a:r>
              <a:rPr lang="en-US" sz="2667" dirty="0">
                <a:solidFill>
                  <a:srgbClr val="757070"/>
                </a:solidFill>
                <a:latin typeface="Times New Roman"/>
                <a:ea typeface="Times New Roman"/>
                <a:cs typeface="Times New Roman"/>
                <a:sym typeface="Times New Roman"/>
              </a:rPr>
              <a:t> Deep Learning</a:t>
            </a:r>
            <a:endParaRPr sz="2667"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endParaRPr sz="2667"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endParaRPr sz="2667" dirty="0">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93" name="Google Shape;93;p13"/>
          <p:cNvSpPr txBox="1">
            <a:spLocks noGrp="1"/>
          </p:cNvSpPr>
          <p:nvPr>
            <p:ph type="subTitle" idx="1"/>
          </p:nvPr>
        </p:nvSpPr>
        <p:spPr>
          <a:xfrm>
            <a:off x="3068534" y="37029"/>
            <a:ext cx="5672054" cy="611871"/>
          </a:xfrm>
          <a:prstGeom prst="rect">
            <a:avLst/>
          </a:prstGeom>
          <a:noFill/>
          <a:ln>
            <a:noFill/>
          </a:ln>
        </p:spPr>
        <p:txBody>
          <a:bodyPr spcFirstLastPara="1" wrap="square" lIns="121900" tIns="121900" rIns="121900" bIns="121900" anchor="t" anchorCtr="0">
            <a:normAutofit fontScale="92500"/>
          </a:bodyPr>
          <a:lstStyle/>
          <a:p>
            <a:pPr marL="0" lvl="0" indent="0" algn="l" rtl="0">
              <a:lnSpc>
                <a:spcPct val="100000"/>
              </a:lnSpc>
              <a:spcBef>
                <a:spcPts val="0"/>
              </a:spcBef>
              <a:spcAft>
                <a:spcPts val="0"/>
              </a:spcAft>
              <a:buClr>
                <a:schemeClr val="dk1"/>
              </a:buClr>
              <a:buSzPct val="206341"/>
              <a:buNone/>
            </a:pPr>
            <a:r>
              <a:rPr lang="en-US" sz="1467" b="1" dirty="0">
                <a:latin typeface="+mj-lt"/>
                <a:ea typeface="Times New Roman"/>
                <a:cs typeface="Times New Roman"/>
                <a:sym typeface="Times New Roman"/>
              </a:rPr>
              <a:t>DEPARTMENT OF COMPUTER SCIENCE AND  ENGINEERING</a:t>
            </a:r>
            <a:endParaRPr sz="1467" b="1" dirty="0">
              <a:latin typeface="+mj-lt"/>
              <a:ea typeface="Times New Roman"/>
              <a:cs typeface="Times New Roman"/>
              <a:sym typeface="Times New Roman"/>
            </a:endParaRPr>
          </a:p>
        </p:txBody>
      </p:sp>
      <p:sp>
        <p:nvSpPr>
          <p:cNvPr id="2" name="TextBox 1">
            <a:extLst>
              <a:ext uri="{FF2B5EF4-FFF2-40B4-BE49-F238E27FC236}">
                <a16:creationId xmlns:a16="http://schemas.microsoft.com/office/drawing/2014/main" id="{C47AD501-8E48-3DFB-36E6-EB77BED1BB3B}"/>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0"/>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53" name="Google Shape;153;p20"/>
          <p:cNvSpPr txBox="1"/>
          <p:nvPr/>
        </p:nvSpPr>
        <p:spPr>
          <a:xfrm>
            <a:off x="11664409" y="6352860"/>
            <a:ext cx="414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54" name="Google Shape;154;p20"/>
          <p:cNvSpPr txBox="1"/>
          <p:nvPr/>
        </p:nvSpPr>
        <p:spPr>
          <a:xfrm>
            <a:off x="3042250" y="357159"/>
            <a:ext cx="61075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mj-lt"/>
                <a:ea typeface="Times New Roman"/>
                <a:cs typeface="Times New Roman"/>
                <a:sym typeface="Times New Roman"/>
              </a:rPr>
              <a:t>MODULE DESCRIPTION</a:t>
            </a:r>
            <a:endParaRPr sz="2400" b="1" dirty="0">
              <a:solidFill>
                <a:schemeClr val="dk1"/>
              </a:solidFill>
              <a:latin typeface="+mj-lt"/>
              <a:ea typeface="Times New Roman"/>
              <a:cs typeface="Times New Roman"/>
              <a:sym typeface="Times New Roman"/>
            </a:endParaRPr>
          </a:p>
        </p:txBody>
      </p:sp>
      <p:sp>
        <p:nvSpPr>
          <p:cNvPr id="155" name="Google Shape;155;p20"/>
          <p:cNvSpPr txBox="1"/>
          <p:nvPr/>
        </p:nvSpPr>
        <p:spPr>
          <a:xfrm>
            <a:off x="993475" y="1302589"/>
            <a:ext cx="10205049" cy="4478109"/>
          </a:xfrm>
          <a:prstGeom prst="rect">
            <a:avLst/>
          </a:prstGeom>
          <a:noFill/>
          <a:ln>
            <a:noFill/>
          </a:ln>
        </p:spPr>
        <p:txBody>
          <a:bodyPr spcFirstLastPara="1" wrap="square" lIns="91425" tIns="45700" rIns="91425" bIns="45700" anchor="t" anchorCtr="0">
            <a:spAutoFit/>
          </a:bodyPr>
          <a:lstStyle/>
          <a:p>
            <a:pPr lvl="0" algn="just"/>
            <a:r>
              <a:rPr lang="en-US" sz="1500" b="1" dirty="0">
                <a:solidFill>
                  <a:schemeClr val="dk1"/>
                </a:solidFill>
              </a:rPr>
              <a:t>Module 1: Data Collection and Labeling</a:t>
            </a:r>
          </a:p>
          <a:p>
            <a:pPr marL="285750" lvl="0" indent="-285750" algn="just">
              <a:buFont typeface="Arial" panose="020B0604020202020204" pitchFamily="34" charset="0"/>
              <a:buChar char="•"/>
            </a:pPr>
            <a:r>
              <a:rPr lang="en-US" sz="1500" b="1" dirty="0">
                <a:solidFill>
                  <a:schemeClr val="dk1"/>
                </a:solidFill>
              </a:rPr>
              <a:t>Description: </a:t>
            </a:r>
            <a:r>
              <a:rPr lang="en-US" sz="1500" dirty="0">
                <a:solidFill>
                  <a:schemeClr val="dk1"/>
                </a:solidFill>
              </a:rPr>
              <a:t>This module focuses on gathering a dataset of facial expressions, meticulously labeled with corresponding emotions. The dataset is sourced from various facial expression databases and user interactions, forming the foundation for training the emotion recognition model.</a:t>
            </a:r>
          </a:p>
          <a:p>
            <a:pPr lvl="0" algn="just"/>
            <a:endParaRPr lang="en-US" sz="1500" dirty="0">
              <a:solidFill>
                <a:schemeClr val="dk1"/>
              </a:solidFill>
            </a:endParaRPr>
          </a:p>
          <a:p>
            <a:pPr marL="285750" lvl="0" indent="-285750" algn="just">
              <a:buFont typeface="Arial" panose="020B0604020202020204" pitchFamily="34" charset="0"/>
              <a:buChar char="•"/>
            </a:pPr>
            <a:r>
              <a:rPr lang="en-US" sz="1500" b="1" dirty="0">
                <a:solidFill>
                  <a:schemeClr val="dk1"/>
                </a:solidFill>
              </a:rPr>
              <a:t>Key Tasks:</a:t>
            </a:r>
          </a:p>
          <a:p>
            <a:pPr lvl="0" algn="just"/>
            <a:r>
              <a:rPr lang="en-US" sz="1500" dirty="0">
                <a:solidFill>
                  <a:schemeClr val="dk1"/>
                </a:solidFill>
              </a:rPr>
              <a:t>  -  Collecting facial expression data from diverse sources.</a:t>
            </a:r>
          </a:p>
          <a:p>
            <a:pPr lvl="0" algn="just"/>
            <a:r>
              <a:rPr lang="en-US" sz="1500" dirty="0">
                <a:solidFill>
                  <a:schemeClr val="dk1"/>
                </a:solidFill>
              </a:rPr>
              <a:t>  -  Labeling the data with accurate emotion annotations.</a:t>
            </a:r>
          </a:p>
          <a:p>
            <a:pPr lvl="0" algn="just"/>
            <a:r>
              <a:rPr lang="en-US" sz="1500" dirty="0">
                <a:solidFill>
                  <a:schemeClr val="dk1"/>
                </a:solidFill>
              </a:rPr>
              <a:t>  -  Curating the dataset to ensure quality and diversity.</a:t>
            </a:r>
          </a:p>
          <a:p>
            <a:pPr lvl="0" algn="just"/>
            <a:endParaRPr lang="en-US" sz="1500" dirty="0">
              <a:solidFill>
                <a:schemeClr val="dk1"/>
              </a:solidFill>
            </a:endParaRPr>
          </a:p>
          <a:p>
            <a:pPr lvl="0" algn="just"/>
            <a:r>
              <a:rPr lang="en-US" sz="1500" b="1" dirty="0">
                <a:solidFill>
                  <a:schemeClr val="dk1"/>
                </a:solidFill>
              </a:rPr>
              <a:t>Module 2: Facial Emotion Recognition Model Training</a:t>
            </a:r>
          </a:p>
          <a:p>
            <a:pPr marL="285750" lvl="0" indent="-285750" algn="just">
              <a:buFont typeface="Arial" panose="020B0604020202020204" pitchFamily="34" charset="0"/>
              <a:buChar char="•"/>
            </a:pPr>
            <a:r>
              <a:rPr lang="en-US" sz="1500" b="1" dirty="0">
                <a:solidFill>
                  <a:schemeClr val="dk1"/>
                </a:solidFill>
              </a:rPr>
              <a:t>Description: </a:t>
            </a:r>
            <a:r>
              <a:rPr lang="en-US" sz="1500" dirty="0">
                <a:solidFill>
                  <a:schemeClr val="dk1"/>
                </a:solidFill>
              </a:rPr>
              <a:t>This module involves training an emotion recognition model using Convolutional Neural Networks (CNNs) to accurately identify a range of emotions from facial expressions.</a:t>
            </a:r>
          </a:p>
          <a:p>
            <a:pPr lvl="0" algn="just"/>
            <a:endParaRPr lang="en-US" sz="1500" dirty="0">
              <a:solidFill>
                <a:schemeClr val="dk1"/>
              </a:solidFill>
            </a:endParaRPr>
          </a:p>
          <a:p>
            <a:pPr marL="285750" lvl="0" indent="-285750" algn="just">
              <a:buFont typeface="Arial" panose="020B0604020202020204" pitchFamily="34" charset="0"/>
              <a:buChar char="•"/>
            </a:pPr>
            <a:r>
              <a:rPr lang="en-US" sz="1500" b="1" dirty="0">
                <a:solidFill>
                  <a:schemeClr val="dk1"/>
                </a:solidFill>
              </a:rPr>
              <a:t>Key Tasks:</a:t>
            </a:r>
          </a:p>
          <a:p>
            <a:pPr lvl="0" algn="just"/>
            <a:r>
              <a:rPr lang="en-US" sz="1500" dirty="0">
                <a:solidFill>
                  <a:schemeClr val="dk1"/>
                </a:solidFill>
              </a:rPr>
              <a:t>  -  Preprocessing the facial expression dataset for model training.</a:t>
            </a:r>
          </a:p>
          <a:p>
            <a:pPr lvl="0" algn="just"/>
            <a:r>
              <a:rPr lang="en-US" sz="1500" dirty="0">
                <a:solidFill>
                  <a:schemeClr val="dk1"/>
                </a:solidFill>
              </a:rPr>
              <a:t>  -  Designing and implementing CNN architectures for emotion recognition.</a:t>
            </a:r>
          </a:p>
          <a:p>
            <a:pPr lvl="0" algn="just"/>
            <a:r>
              <a:rPr lang="en-US" sz="1500" dirty="0">
                <a:solidFill>
                  <a:schemeClr val="dk1"/>
                </a:solidFill>
              </a:rPr>
              <a:t>  -  Training the model using labeled facial expression data.</a:t>
            </a:r>
          </a:p>
          <a:p>
            <a:pPr lvl="0" algn="just"/>
            <a:endParaRPr lang="en-US" sz="1500" dirty="0">
              <a:solidFill>
                <a:schemeClr val="dk1"/>
              </a:solidFill>
            </a:endParaRPr>
          </a:p>
        </p:txBody>
      </p:sp>
      <p:sp>
        <p:nvSpPr>
          <p:cNvPr id="156" name="Google Shape;156;p20"/>
          <p:cNvSpPr txBox="1"/>
          <p:nvPr/>
        </p:nvSpPr>
        <p:spPr>
          <a:xfrm>
            <a:off x="3424518" y="639390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imes New Roman"/>
                <a:ea typeface="Times New Roman"/>
                <a:cs typeface="Times New Roman"/>
                <a:sym typeface="Times New Roman"/>
              </a:rPr>
              <a:t>Music Recommendation Based on Face Emotion Recognition</a:t>
            </a:r>
            <a:endParaRPr/>
          </a:p>
        </p:txBody>
      </p:sp>
      <p:sp>
        <p:nvSpPr>
          <p:cNvPr id="2" name="TextBox 1">
            <a:extLst>
              <a:ext uri="{FF2B5EF4-FFF2-40B4-BE49-F238E27FC236}">
                <a16:creationId xmlns:a16="http://schemas.microsoft.com/office/drawing/2014/main" id="{D537A7A4-C35F-7CD4-3FA2-D23D2444DED3}"/>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1"/>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62" name="Google Shape;162;p21"/>
          <p:cNvSpPr txBox="1"/>
          <p:nvPr/>
        </p:nvSpPr>
        <p:spPr>
          <a:xfrm>
            <a:off x="11664409" y="6352860"/>
            <a:ext cx="414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9</a:t>
            </a:r>
            <a:endParaRPr sz="1800">
              <a:solidFill>
                <a:schemeClr val="lt1"/>
              </a:solidFill>
              <a:latin typeface="Calibri"/>
              <a:ea typeface="Calibri"/>
              <a:cs typeface="Calibri"/>
              <a:sym typeface="Calibri"/>
            </a:endParaRPr>
          </a:p>
        </p:txBody>
      </p:sp>
      <p:sp>
        <p:nvSpPr>
          <p:cNvPr id="164" name="Google Shape;164;p21"/>
          <p:cNvSpPr txBox="1"/>
          <p:nvPr/>
        </p:nvSpPr>
        <p:spPr>
          <a:xfrm>
            <a:off x="1027262" y="1259457"/>
            <a:ext cx="10137600" cy="4478109"/>
          </a:xfrm>
          <a:prstGeom prst="rect">
            <a:avLst/>
          </a:prstGeom>
          <a:noFill/>
          <a:ln>
            <a:noFill/>
          </a:ln>
        </p:spPr>
        <p:txBody>
          <a:bodyPr spcFirstLastPara="1" wrap="square" lIns="91425" tIns="45700" rIns="91425" bIns="45700" anchor="t" anchorCtr="0">
            <a:spAutoFit/>
          </a:bodyPr>
          <a:lstStyle/>
          <a:p>
            <a:pPr lvl="0" algn="just"/>
            <a:r>
              <a:rPr lang="en-US" sz="1500" b="1" dirty="0">
                <a:solidFill>
                  <a:schemeClr val="dk1"/>
                </a:solidFill>
              </a:rPr>
              <a:t>Module 3: Integration with Music Preferences using API</a:t>
            </a:r>
          </a:p>
          <a:p>
            <a:pPr marL="285750" lvl="0" indent="-285750" algn="just">
              <a:buFont typeface="Arial" panose="020B0604020202020204" pitchFamily="34" charset="0"/>
              <a:buChar char="•"/>
            </a:pPr>
            <a:r>
              <a:rPr lang="en-US" sz="1500" b="1" dirty="0">
                <a:solidFill>
                  <a:schemeClr val="dk1"/>
                </a:solidFill>
              </a:rPr>
              <a:t>Description: </a:t>
            </a:r>
            <a:r>
              <a:rPr lang="en-US" sz="1500" dirty="0">
                <a:solidFill>
                  <a:schemeClr val="dk1"/>
                </a:solidFill>
              </a:rPr>
              <a:t>This module integrates the emotion recognition model with user-specific music preferences, creating a labeled dataset that associates facial emotions with preferred music genres, artists, or specific tracks.</a:t>
            </a:r>
          </a:p>
          <a:p>
            <a:pPr marL="285750" lvl="0" indent="-285750" algn="just">
              <a:buFont typeface="Arial" panose="020B0604020202020204" pitchFamily="34" charset="0"/>
              <a:buChar char="•"/>
            </a:pPr>
            <a:endParaRPr lang="en-US" sz="1500" dirty="0">
              <a:solidFill>
                <a:schemeClr val="dk1"/>
              </a:solidFill>
            </a:endParaRPr>
          </a:p>
          <a:p>
            <a:pPr marL="285750" lvl="0" indent="-285750" algn="just">
              <a:buFont typeface="Arial" panose="020B0604020202020204" pitchFamily="34" charset="0"/>
              <a:buChar char="•"/>
            </a:pPr>
            <a:r>
              <a:rPr lang="en-US" sz="1500" b="1" dirty="0">
                <a:solidFill>
                  <a:schemeClr val="dk1"/>
                </a:solidFill>
              </a:rPr>
              <a:t>Key Tasks:</a:t>
            </a:r>
          </a:p>
          <a:p>
            <a:pPr lvl="0" algn="just"/>
            <a:r>
              <a:rPr lang="en-US" sz="1500" dirty="0">
                <a:solidFill>
                  <a:schemeClr val="dk1"/>
                </a:solidFill>
              </a:rPr>
              <a:t>     - Accessing and integrating APIs for music preference data.</a:t>
            </a:r>
          </a:p>
          <a:p>
            <a:pPr lvl="0" algn="just"/>
            <a:r>
              <a:rPr lang="en-US" sz="1500" dirty="0">
                <a:solidFill>
                  <a:schemeClr val="dk1"/>
                </a:solidFill>
              </a:rPr>
              <a:t>     - Creating a labeled dataset linking facial emotions with music preferences.</a:t>
            </a:r>
          </a:p>
          <a:p>
            <a:pPr lvl="0" algn="just"/>
            <a:r>
              <a:rPr lang="en-US" sz="1500" dirty="0">
                <a:solidFill>
                  <a:schemeClr val="dk1"/>
                </a:solidFill>
              </a:rPr>
              <a:t>     - Establishing connections between facial expressions and music preferences.</a:t>
            </a:r>
          </a:p>
          <a:p>
            <a:pPr lvl="0" algn="just"/>
            <a:endParaRPr lang="en-US" sz="1500" dirty="0">
              <a:solidFill>
                <a:schemeClr val="dk1"/>
              </a:solidFill>
            </a:endParaRPr>
          </a:p>
          <a:p>
            <a:pPr lvl="0" algn="just"/>
            <a:r>
              <a:rPr lang="en-US" sz="1500" b="1" dirty="0">
                <a:solidFill>
                  <a:schemeClr val="dk1"/>
                </a:solidFill>
              </a:rPr>
              <a:t>Module 4: Fine-tuning and Optimization</a:t>
            </a:r>
          </a:p>
          <a:p>
            <a:pPr marL="285750" lvl="0" indent="-285750" algn="just">
              <a:buFont typeface="Arial" panose="020B0604020202020204" pitchFamily="34" charset="0"/>
              <a:buChar char="•"/>
            </a:pPr>
            <a:r>
              <a:rPr lang="en-US" sz="1500" b="1" dirty="0">
                <a:solidFill>
                  <a:schemeClr val="dk1"/>
                </a:solidFill>
              </a:rPr>
              <a:t>Description: </a:t>
            </a:r>
            <a:r>
              <a:rPr lang="en-US" sz="1500" dirty="0">
                <a:solidFill>
                  <a:schemeClr val="dk1"/>
                </a:solidFill>
              </a:rPr>
              <a:t>This module focuses on fine-tuning the integrated model using transfer learning to adapt it to individual users. Model performance is optimized based on metrics such as accuracy, precision, and recall.</a:t>
            </a:r>
          </a:p>
          <a:p>
            <a:pPr marL="285750" lvl="0" indent="-285750" algn="just">
              <a:buFont typeface="Arial" panose="020B0604020202020204" pitchFamily="34" charset="0"/>
              <a:buChar char="•"/>
            </a:pPr>
            <a:endParaRPr lang="en-US" sz="1500" dirty="0">
              <a:solidFill>
                <a:schemeClr val="dk1"/>
              </a:solidFill>
            </a:endParaRPr>
          </a:p>
          <a:p>
            <a:pPr marL="285750" lvl="0" indent="-285750" algn="just">
              <a:buFont typeface="Arial" panose="020B0604020202020204" pitchFamily="34" charset="0"/>
              <a:buChar char="•"/>
            </a:pPr>
            <a:r>
              <a:rPr lang="en-US" sz="1500" b="1" dirty="0">
                <a:solidFill>
                  <a:schemeClr val="dk1"/>
                </a:solidFill>
              </a:rPr>
              <a:t>Key Tasks:</a:t>
            </a:r>
          </a:p>
          <a:p>
            <a:pPr lvl="0" algn="just"/>
            <a:r>
              <a:rPr lang="en-US" sz="1500" dirty="0">
                <a:solidFill>
                  <a:schemeClr val="dk1"/>
                </a:solidFill>
              </a:rPr>
              <a:t>     - Fine-tuning the integrated model using transfer learning techniques.</a:t>
            </a:r>
          </a:p>
          <a:p>
            <a:pPr lvl="0" algn="just"/>
            <a:r>
              <a:rPr lang="en-US" sz="1500" dirty="0">
                <a:solidFill>
                  <a:schemeClr val="dk1"/>
                </a:solidFill>
              </a:rPr>
              <a:t>     - Optimizing model performance through iterative experimentation.</a:t>
            </a:r>
          </a:p>
          <a:p>
            <a:pPr lvl="0" algn="just"/>
            <a:r>
              <a:rPr lang="en-US" sz="1500" dirty="0">
                <a:solidFill>
                  <a:schemeClr val="dk1"/>
                </a:solidFill>
              </a:rPr>
              <a:t>     - Evaluating model performance using appropriate metrics.</a:t>
            </a:r>
          </a:p>
          <a:p>
            <a:pPr lvl="0" algn="just"/>
            <a:endParaRPr lang="en-US" sz="1500" dirty="0">
              <a:solidFill>
                <a:schemeClr val="dk1"/>
              </a:solidFill>
            </a:endParaRPr>
          </a:p>
          <a:p>
            <a:pPr marL="0" marR="0" lvl="0" indent="0" algn="just" rtl="0">
              <a:lnSpc>
                <a:spcPct val="100000"/>
              </a:lnSpc>
              <a:spcBef>
                <a:spcPts val="0"/>
              </a:spcBef>
              <a:spcAft>
                <a:spcPts val="0"/>
              </a:spcAft>
              <a:buClr>
                <a:schemeClr val="dk1"/>
              </a:buClr>
              <a:buSzPts val="1500"/>
              <a:buFont typeface="Arial"/>
              <a:buNone/>
            </a:pPr>
            <a:endParaRPr sz="1500" i="0" u="none" strike="noStrike" cap="none" dirty="0">
              <a:solidFill>
                <a:schemeClr val="dk1"/>
              </a:solidFill>
              <a:latin typeface="Arial"/>
              <a:ea typeface="Arial"/>
              <a:cs typeface="Arial"/>
              <a:sym typeface="Arial"/>
            </a:endParaRPr>
          </a:p>
        </p:txBody>
      </p:sp>
      <p:sp>
        <p:nvSpPr>
          <p:cNvPr id="165" name="Google Shape;165;p21"/>
          <p:cNvSpPr txBox="1"/>
          <p:nvPr/>
        </p:nvSpPr>
        <p:spPr>
          <a:xfrm>
            <a:off x="3368577" y="6352863"/>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imes New Roman"/>
                <a:ea typeface="Times New Roman"/>
                <a:cs typeface="Times New Roman"/>
                <a:sym typeface="Times New Roman"/>
              </a:rPr>
              <a:t>Music Recommendation Based on Face Emotion Recognition</a:t>
            </a:r>
            <a:endParaRPr/>
          </a:p>
        </p:txBody>
      </p:sp>
      <p:sp>
        <p:nvSpPr>
          <p:cNvPr id="2" name="TextBox 1">
            <a:extLst>
              <a:ext uri="{FF2B5EF4-FFF2-40B4-BE49-F238E27FC236}">
                <a16:creationId xmlns:a16="http://schemas.microsoft.com/office/drawing/2014/main" id="{7E4A00E9-1C04-420D-32DA-9767C0ABB955}"/>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991FC4-DD8A-45C9-A4FF-55FBD33B9DF1}"/>
              </a:ext>
            </a:extLst>
          </p:cNvPr>
          <p:cNvSpPr>
            <a:spLocks noGrp="1"/>
          </p:cNvSpPr>
          <p:nvPr>
            <p:ph type="body" idx="1"/>
          </p:nvPr>
        </p:nvSpPr>
        <p:spPr>
          <a:xfrm>
            <a:off x="838200" y="608012"/>
            <a:ext cx="10515600" cy="5641975"/>
          </a:xfrm>
        </p:spPr>
        <p:txBody>
          <a:bodyPr>
            <a:noAutofit/>
          </a:bodyPr>
          <a:lstStyle/>
          <a:p>
            <a:pPr marL="114300" lvl="0" indent="0" algn="just">
              <a:buNone/>
            </a:pPr>
            <a:r>
              <a:rPr lang="en-US" sz="1500" b="1" dirty="0">
                <a:latin typeface="+mn-lt"/>
              </a:rPr>
              <a:t>Module 5: User Interaction and Facial Emotion Capture</a:t>
            </a:r>
          </a:p>
          <a:p>
            <a:pPr lvl="0" algn="just"/>
            <a:r>
              <a:rPr lang="en-US" sz="1500" b="1" dirty="0">
                <a:latin typeface="+mn-lt"/>
              </a:rPr>
              <a:t>Description: </a:t>
            </a:r>
            <a:r>
              <a:rPr lang="en-US" sz="1500" dirty="0">
                <a:latin typeface="+mn-lt"/>
              </a:rPr>
              <a:t>This module involves capturing real-time facial expressions using computer vision techniques during the inference phase.</a:t>
            </a:r>
          </a:p>
          <a:p>
            <a:pPr lvl="0" algn="just"/>
            <a:r>
              <a:rPr lang="en-US" sz="1500" b="1" dirty="0">
                <a:latin typeface="+mn-lt"/>
              </a:rPr>
              <a:t>Key Tasks:</a:t>
            </a:r>
          </a:p>
          <a:p>
            <a:pPr marL="114300" lvl="0" indent="0" algn="just">
              <a:buNone/>
            </a:pPr>
            <a:r>
              <a:rPr lang="en-US" sz="1500" dirty="0">
                <a:latin typeface="+mn-lt"/>
              </a:rPr>
              <a:t>     - Implementing real-time facial expression capture using computer vision.</a:t>
            </a:r>
          </a:p>
          <a:p>
            <a:pPr marL="114300" lvl="0" indent="0" algn="just">
              <a:buNone/>
            </a:pPr>
            <a:r>
              <a:rPr lang="en-US" sz="1500" dirty="0">
                <a:latin typeface="+mn-lt"/>
              </a:rPr>
              <a:t>     - Processing and analyzing facial expressions for emotion recognition.</a:t>
            </a:r>
          </a:p>
          <a:p>
            <a:pPr marL="114300" lvl="0" indent="0" algn="just">
              <a:buNone/>
            </a:pPr>
            <a:r>
              <a:rPr lang="en-US" sz="1500" dirty="0">
                <a:latin typeface="+mn-lt"/>
              </a:rPr>
              <a:t>     - Providing inputs for music recommendation based on detected emotional states.</a:t>
            </a:r>
          </a:p>
          <a:p>
            <a:pPr lvl="0" algn="just"/>
            <a:endParaRPr lang="en-US" sz="1500" dirty="0">
              <a:latin typeface="+mn-lt"/>
            </a:endParaRPr>
          </a:p>
          <a:p>
            <a:pPr marL="114300" lvl="0" indent="0" algn="just">
              <a:buNone/>
            </a:pPr>
            <a:r>
              <a:rPr lang="en-US" sz="1500" b="1" dirty="0">
                <a:latin typeface="+mn-lt"/>
              </a:rPr>
              <a:t>Module 6: Music Recommendation</a:t>
            </a:r>
          </a:p>
          <a:p>
            <a:pPr lvl="0" algn="just"/>
            <a:r>
              <a:rPr lang="en-US" sz="1500" b="1" dirty="0">
                <a:latin typeface="+mn-lt"/>
              </a:rPr>
              <a:t>Description: </a:t>
            </a:r>
            <a:r>
              <a:rPr lang="en-US" sz="1500" dirty="0">
                <a:latin typeface="+mn-lt"/>
              </a:rPr>
              <a:t>This module dynamically recommends music based on detected emotional states and user preferences, utilizing various recommendation techniques.</a:t>
            </a:r>
          </a:p>
          <a:p>
            <a:pPr lvl="0" algn="just"/>
            <a:r>
              <a:rPr lang="en-US" sz="1500" b="1" dirty="0">
                <a:latin typeface="+mn-lt"/>
              </a:rPr>
              <a:t>Key Tasks:</a:t>
            </a:r>
          </a:p>
          <a:p>
            <a:pPr marL="114300" lvl="0" indent="0" algn="just">
              <a:buNone/>
            </a:pPr>
            <a:r>
              <a:rPr lang="en-US" sz="1500" dirty="0">
                <a:latin typeface="+mn-lt"/>
              </a:rPr>
              <a:t>      - Developing algorithms for music recommendation based on facial emotions and user preferences.</a:t>
            </a:r>
          </a:p>
          <a:p>
            <a:pPr marL="114300" lvl="0" indent="0" algn="just">
              <a:buNone/>
            </a:pPr>
            <a:r>
              <a:rPr lang="en-US" sz="1500" dirty="0">
                <a:latin typeface="+mn-lt"/>
              </a:rPr>
              <a:t>      - Implementing personalized music recommendations in real time.</a:t>
            </a:r>
          </a:p>
          <a:p>
            <a:pPr marL="114300" lvl="0" indent="0" algn="just">
              <a:buNone/>
            </a:pPr>
            <a:r>
              <a:rPr lang="en-US" sz="1500" dirty="0">
                <a:latin typeface="+mn-lt"/>
              </a:rPr>
              <a:t>      - Evaluating the effectiveness of music recommendations through user feedback and metrics.</a:t>
            </a:r>
          </a:p>
          <a:p>
            <a:endParaRPr lang="en-US" sz="1500" dirty="0">
              <a:latin typeface="+mn-lt"/>
            </a:endParaRPr>
          </a:p>
        </p:txBody>
      </p:sp>
      <p:pic>
        <p:nvPicPr>
          <p:cNvPr id="2" name="Picture 1">
            <a:extLst>
              <a:ext uri="{FF2B5EF4-FFF2-40B4-BE49-F238E27FC236}">
                <a16:creationId xmlns:a16="http://schemas.microsoft.com/office/drawing/2014/main" id="{927EFE7D-5C62-8A4E-23E9-5582E82E04E3}"/>
              </a:ext>
            </a:extLst>
          </p:cNvPr>
          <p:cNvPicPr>
            <a:picLocks noChangeAspect="1"/>
          </p:cNvPicPr>
          <p:nvPr/>
        </p:nvPicPr>
        <p:blipFill>
          <a:blip r:embed="rId2"/>
          <a:stretch>
            <a:fillRect/>
          </a:stretch>
        </p:blipFill>
        <p:spPr>
          <a:xfrm>
            <a:off x="3108190" y="6364181"/>
            <a:ext cx="6145301" cy="493819"/>
          </a:xfrm>
          <a:prstGeom prst="rect">
            <a:avLst/>
          </a:prstGeom>
        </p:spPr>
      </p:pic>
      <p:sp>
        <p:nvSpPr>
          <p:cNvPr id="4" name="TextBox 3">
            <a:extLst>
              <a:ext uri="{FF2B5EF4-FFF2-40B4-BE49-F238E27FC236}">
                <a16:creationId xmlns:a16="http://schemas.microsoft.com/office/drawing/2014/main" id="{9EF20335-F228-040E-0664-A96606C77B37}"/>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12</a:t>
            </a:fld>
            <a:endParaRPr lang="en-US" dirty="0"/>
          </a:p>
        </p:txBody>
      </p:sp>
    </p:spTree>
    <p:extLst>
      <p:ext uri="{BB962C8B-B14F-4D97-AF65-F5344CB8AC3E}">
        <p14:creationId xmlns:p14="http://schemas.microsoft.com/office/powerpoint/2010/main" val="188936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3"/>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80" name="Google Shape;180;p23"/>
          <p:cNvSpPr txBox="1"/>
          <p:nvPr/>
        </p:nvSpPr>
        <p:spPr>
          <a:xfrm>
            <a:off x="11611155" y="6352860"/>
            <a:ext cx="4673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sp>
        <p:nvSpPr>
          <p:cNvPr id="181" name="Google Shape;181;p23"/>
          <p:cNvSpPr txBox="1"/>
          <p:nvPr/>
        </p:nvSpPr>
        <p:spPr>
          <a:xfrm>
            <a:off x="3042250" y="357159"/>
            <a:ext cx="61075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DATA FLOW</a:t>
            </a:r>
            <a:endParaRPr sz="3200" b="1">
              <a:solidFill>
                <a:schemeClr val="dk1"/>
              </a:solidFill>
              <a:latin typeface="Times New Roman"/>
              <a:ea typeface="Times New Roman"/>
              <a:cs typeface="Times New Roman"/>
              <a:sym typeface="Times New Roman"/>
            </a:endParaRPr>
          </a:p>
        </p:txBody>
      </p:sp>
      <p:sp>
        <p:nvSpPr>
          <p:cNvPr id="182" name="Google Shape;182;p23"/>
          <p:cNvSpPr txBox="1"/>
          <p:nvPr/>
        </p:nvSpPr>
        <p:spPr>
          <a:xfrm>
            <a:off x="4010569" y="5878290"/>
            <a:ext cx="4528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Fig. Data Flow Diagram</a:t>
            </a:r>
            <a:endParaRPr sz="1800">
              <a:solidFill>
                <a:schemeClr val="dk1"/>
              </a:solidFill>
              <a:latin typeface="Calibri"/>
              <a:ea typeface="Calibri"/>
              <a:cs typeface="Calibri"/>
              <a:sym typeface="Calibri"/>
            </a:endParaRPr>
          </a:p>
        </p:txBody>
      </p:sp>
      <p:sp>
        <p:nvSpPr>
          <p:cNvPr id="183" name="Google Shape;183;p23"/>
          <p:cNvSpPr txBox="1"/>
          <p:nvPr/>
        </p:nvSpPr>
        <p:spPr>
          <a:xfrm>
            <a:off x="3048001" y="6352885"/>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imes New Roman"/>
                <a:ea typeface="Times New Roman"/>
                <a:cs typeface="Times New Roman"/>
                <a:sym typeface="Times New Roman"/>
              </a:rPr>
              <a:t>Music Recommendation Based on Face Emotion Recognition</a:t>
            </a:r>
            <a:endParaRPr/>
          </a:p>
        </p:txBody>
      </p:sp>
      <p:pic>
        <p:nvPicPr>
          <p:cNvPr id="184" name="Google Shape;184;p23"/>
          <p:cNvPicPr preferRelativeResize="0"/>
          <p:nvPr/>
        </p:nvPicPr>
        <p:blipFill>
          <a:blip r:embed="rId4">
            <a:alphaModFix/>
          </a:blip>
          <a:stretch>
            <a:fillRect/>
          </a:stretch>
        </p:blipFill>
        <p:spPr>
          <a:xfrm>
            <a:off x="5077964" y="818825"/>
            <a:ext cx="4071786" cy="5059475"/>
          </a:xfrm>
          <a:prstGeom prst="rect">
            <a:avLst/>
          </a:prstGeom>
          <a:noFill/>
          <a:ln>
            <a:noFill/>
          </a:ln>
        </p:spPr>
      </p:pic>
      <p:sp>
        <p:nvSpPr>
          <p:cNvPr id="2" name="TextBox 1">
            <a:extLst>
              <a:ext uri="{FF2B5EF4-FFF2-40B4-BE49-F238E27FC236}">
                <a16:creationId xmlns:a16="http://schemas.microsoft.com/office/drawing/2014/main" id="{91FCF924-5014-606B-AC09-3DAACA3C1912}"/>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C411-A9E7-4477-95B5-C956B8F90F67}"/>
              </a:ext>
            </a:extLst>
          </p:cNvPr>
          <p:cNvSpPr>
            <a:spLocks noGrp="1"/>
          </p:cNvSpPr>
          <p:nvPr>
            <p:ph type="title"/>
          </p:nvPr>
        </p:nvSpPr>
        <p:spPr/>
        <p:txBody>
          <a:bodyPr/>
          <a:lstStyle/>
          <a:p>
            <a:r>
              <a:rPr lang="en-US" dirty="0">
                <a:latin typeface="+mj-lt"/>
                <a:cs typeface="Times New Roman" panose="02020603050405020304" pitchFamily="18" charset="0"/>
              </a:rPr>
              <a:t>IMPLEMENTATION</a:t>
            </a:r>
          </a:p>
        </p:txBody>
      </p:sp>
      <p:pic>
        <p:nvPicPr>
          <p:cNvPr id="4" name="Picture 3">
            <a:extLst>
              <a:ext uri="{FF2B5EF4-FFF2-40B4-BE49-F238E27FC236}">
                <a16:creationId xmlns:a16="http://schemas.microsoft.com/office/drawing/2014/main" id="{C259B169-E59C-654E-6904-DE564D976279}"/>
              </a:ext>
            </a:extLst>
          </p:cNvPr>
          <p:cNvPicPr>
            <a:picLocks noChangeAspect="1"/>
          </p:cNvPicPr>
          <p:nvPr/>
        </p:nvPicPr>
        <p:blipFill>
          <a:blip r:embed="rId2"/>
          <a:stretch>
            <a:fillRect/>
          </a:stretch>
        </p:blipFill>
        <p:spPr>
          <a:xfrm>
            <a:off x="3296726" y="6364181"/>
            <a:ext cx="6145301" cy="493819"/>
          </a:xfrm>
          <a:prstGeom prst="rect">
            <a:avLst/>
          </a:prstGeom>
        </p:spPr>
      </p:pic>
      <p:sp>
        <p:nvSpPr>
          <p:cNvPr id="3" name="TextBox 2">
            <a:extLst>
              <a:ext uri="{FF2B5EF4-FFF2-40B4-BE49-F238E27FC236}">
                <a16:creationId xmlns:a16="http://schemas.microsoft.com/office/drawing/2014/main" id="{4D11BA83-FEA8-8713-ABF0-249B0B7C889D}"/>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14</a:t>
            </a:fld>
            <a:endParaRPr lang="en-US" dirty="0"/>
          </a:p>
        </p:txBody>
      </p:sp>
      <p:pic>
        <p:nvPicPr>
          <p:cNvPr id="8" name="Picture 7">
            <a:extLst>
              <a:ext uri="{FF2B5EF4-FFF2-40B4-BE49-F238E27FC236}">
                <a16:creationId xmlns:a16="http://schemas.microsoft.com/office/drawing/2014/main" id="{62D165CE-5005-C9AB-5FC8-3CA7AE80BD2F}"/>
              </a:ext>
            </a:extLst>
          </p:cNvPr>
          <p:cNvPicPr>
            <a:picLocks noChangeAspect="1"/>
          </p:cNvPicPr>
          <p:nvPr/>
        </p:nvPicPr>
        <p:blipFill>
          <a:blip r:embed="rId3"/>
          <a:stretch>
            <a:fillRect/>
          </a:stretch>
        </p:blipFill>
        <p:spPr>
          <a:xfrm>
            <a:off x="2534035" y="1508553"/>
            <a:ext cx="7123929" cy="4594869"/>
          </a:xfrm>
          <a:prstGeom prst="rect">
            <a:avLst/>
          </a:prstGeom>
          <a:noFill/>
          <a:ln>
            <a:noFill/>
          </a:ln>
        </p:spPr>
      </p:pic>
    </p:spTree>
    <p:extLst>
      <p:ext uri="{BB962C8B-B14F-4D97-AF65-F5344CB8AC3E}">
        <p14:creationId xmlns:p14="http://schemas.microsoft.com/office/powerpoint/2010/main" val="133857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E8332C-E503-40DB-9ADC-C8DF9A14521F}"/>
              </a:ext>
            </a:extLst>
          </p:cNvPr>
          <p:cNvSpPr txBox="1"/>
          <p:nvPr/>
        </p:nvSpPr>
        <p:spPr>
          <a:xfrm>
            <a:off x="289560" y="124288"/>
            <a:ext cx="558800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User-Interface</a:t>
            </a:r>
          </a:p>
        </p:txBody>
      </p:sp>
      <p:pic>
        <p:nvPicPr>
          <p:cNvPr id="7" name="Picture 6">
            <a:extLst>
              <a:ext uri="{FF2B5EF4-FFF2-40B4-BE49-F238E27FC236}">
                <a16:creationId xmlns:a16="http://schemas.microsoft.com/office/drawing/2014/main" id="{AF25EE53-2065-4EEA-8041-1097A677553B}"/>
              </a:ext>
            </a:extLst>
          </p:cNvPr>
          <p:cNvPicPr>
            <a:picLocks noChangeAspect="1"/>
          </p:cNvPicPr>
          <p:nvPr/>
        </p:nvPicPr>
        <p:blipFill>
          <a:blip r:embed="rId2"/>
          <a:stretch>
            <a:fillRect/>
          </a:stretch>
        </p:blipFill>
        <p:spPr>
          <a:xfrm>
            <a:off x="3016770" y="631190"/>
            <a:ext cx="6278879" cy="5595620"/>
          </a:xfrm>
          <a:prstGeom prst="rect">
            <a:avLst/>
          </a:prstGeom>
        </p:spPr>
      </p:pic>
      <p:pic>
        <p:nvPicPr>
          <p:cNvPr id="2" name="Picture 1">
            <a:extLst>
              <a:ext uri="{FF2B5EF4-FFF2-40B4-BE49-F238E27FC236}">
                <a16:creationId xmlns:a16="http://schemas.microsoft.com/office/drawing/2014/main" id="{0F36AB1F-CB13-8599-78A9-993A6EAC98EE}"/>
              </a:ext>
            </a:extLst>
          </p:cNvPr>
          <p:cNvPicPr>
            <a:picLocks noChangeAspect="1"/>
          </p:cNvPicPr>
          <p:nvPr/>
        </p:nvPicPr>
        <p:blipFill>
          <a:blip r:embed="rId3"/>
          <a:stretch>
            <a:fillRect/>
          </a:stretch>
        </p:blipFill>
        <p:spPr>
          <a:xfrm>
            <a:off x="3083560" y="6364380"/>
            <a:ext cx="6145301" cy="493819"/>
          </a:xfrm>
          <a:prstGeom prst="rect">
            <a:avLst/>
          </a:prstGeom>
        </p:spPr>
      </p:pic>
      <p:sp>
        <p:nvSpPr>
          <p:cNvPr id="3" name="TextBox 2">
            <a:extLst>
              <a:ext uri="{FF2B5EF4-FFF2-40B4-BE49-F238E27FC236}">
                <a16:creationId xmlns:a16="http://schemas.microsoft.com/office/drawing/2014/main" id="{E636D6D7-81E6-D588-4794-D966652B7B3E}"/>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15</a:t>
            </a:fld>
            <a:endParaRPr lang="en-US" dirty="0"/>
          </a:p>
        </p:txBody>
      </p:sp>
    </p:spTree>
    <p:extLst>
      <p:ext uri="{BB962C8B-B14F-4D97-AF65-F5344CB8AC3E}">
        <p14:creationId xmlns:p14="http://schemas.microsoft.com/office/powerpoint/2010/main" val="207062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580223-8E88-45C9-88ED-4F0A5AB64614}"/>
              </a:ext>
            </a:extLst>
          </p:cNvPr>
          <p:cNvPicPr>
            <a:picLocks noChangeAspect="1"/>
          </p:cNvPicPr>
          <p:nvPr/>
        </p:nvPicPr>
        <p:blipFill>
          <a:blip r:embed="rId2"/>
          <a:stretch>
            <a:fillRect/>
          </a:stretch>
        </p:blipFill>
        <p:spPr>
          <a:xfrm>
            <a:off x="260768" y="672563"/>
            <a:ext cx="11670463" cy="5200650"/>
          </a:xfrm>
          <a:prstGeom prst="rect">
            <a:avLst/>
          </a:prstGeom>
        </p:spPr>
      </p:pic>
      <p:pic>
        <p:nvPicPr>
          <p:cNvPr id="2" name="Picture 1">
            <a:extLst>
              <a:ext uri="{FF2B5EF4-FFF2-40B4-BE49-F238E27FC236}">
                <a16:creationId xmlns:a16="http://schemas.microsoft.com/office/drawing/2014/main" id="{B7599810-5336-B762-533E-00D9AA39E9C2}"/>
              </a:ext>
            </a:extLst>
          </p:cNvPr>
          <p:cNvPicPr>
            <a:picLocks noChangeAspect="1"/>
          </p:cNvPicPr>
          <p:nvPr/>
        </p:nvPicPr>
        <p:blipFill>
          <a:blip r:embed="rId3"/>
          <a:stretch>
            <a:fillRect/>
          </a:stretch>
        </p:blipFill>
        <p:spPr>
          <a:xfrm>
            <a:off x="3023348" y="6364181"/>
            <a:ext cx="6145301" cy="493819"/>
          </a:xfrm>
          <a:prstGeom prst="rect">
            <a:avLst/>
          </a:prstGeom>
        </p:spPr>
      </p:pic>
      <p:sp>
        <p:nvSpPr>
          <p:cNvPr id="3" name="TextBox 2">
            <a:extLst>
              <a:ext uri="{FF2B5EF4-FFF2-40B4-BE49-F238E27FC236}">
                <a16:creationId xmlns:a16="http://schemas.microsoft.com/office/drawing/2014/main" id="{78E4CC36-C866-67A9-8921-479E851722B9}"/>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16</a:t>
            </a:fld>
            <a:endParaRPr lang="en-US" dirty="0"/>
          </a:p>
        </p:txBody>
      </p:sp>
    </p:spTree>
    <p:extLst>
      <p:ext uri="{BB962C8B-B14F-4D97-AF65-F5344CB8AC3E}">
        <p14:creationId xmlns:p14="http://schemas.microsoft.com/office/powerpoint/2010/main" val="390581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014F94-440A-4324-8D20-94F5853645FD}"/>
              </a:ext>
            </a:extLst>
          </p:cNvPr>
          <p:cNvPicPr>
            <a:picLocks noChangeAspect="1"/>
          </p:cNvPicPr>
          <p:nvPr/>
        </p:nvPicPr>
        <p:blipFill>
          <a:blip r:embed="rId2"/>
          <a:stretch>
            <a:fillRect/>
          </a:stretch>
        </p:blipFill>
        <p:spPr>
          <a:xfrm>
            <a:off x="309880" y="651510"/>
            <a:ext cx="11572240" cy="5272602"/>
          </a:xfrm>
          <a:prstGeom prst="rect">
            <a:avLst/>
          </a:prstGeom>
        </p:spPr>
      </p:pic>
      <p:pic>
        <p:nvPicPr>
          <p:cNvPr id="2" name="Picture 1">
            <a:extLst>
              <a:ext uri="{FF2B5EF4-FFF2-40B4-BE49-F238E27FC236}">
                <a16:creationId xmlns:a16="http://schemas.microsoft.com/office/drawing/2014/main" id="{06882D4D-704F-41BC-E65B-B1BB5426F81E}"/>
              </a:ext>
            </a:extLst>
          </p:cNvPr>
          <p:cNvPicPr>
            <a:picLocks noChangeAspect="1"/>
          </p:cNvPicPr>
          <p:nvPr/>
        </p:nvPicPr>
        <p:blipFill>
          <a:blip r:embed="rId3"/>
          <a:stretch>
            <a:fillRect/>
          </a:stretch>
        </p:blipFill>
        <p:spPr>
          <a:xfrm>
            <a:off x="3692653" y="6206490"/>
            <a:ext cx="6145301" cy="493819"/>
          </a:xfrm>
          <a:prstGeom prst="rect">
            <a:avLst/>
          </a:prstGeom>
        </p:spPr>
      </p:pic>
      <p:sp>
        <p:nvSpPr>
          <p:cNvPr id="3" name="TextBox 2">
            <a:extLst>
              <a:ext uri="{FF2B5EF4-FFF2-40B4-BE49-F238E27FC236}">
                <a16:creationId xmlns:a16="http://schemas.microsoft.com/office/drawing/2014/main" id="{B35FA1B3-3F71-0623-3080-9E2152134BB8}"/>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17</a:t>
            </a:fld>
            <a:endParaRPr lang="en-US" dirty="0"/>
          </a:p>
        </p:txBody>
      </p:sp>
    </p:spTree>
    <p:extLst>
      <p:ext uri="{BB962C8B-B14F-4D97-AF65-F5344CB8AC3E}">
        <p14:creationId xmlns:p14="http://schemas.microsoft.com/office/powerpoint/2010/main" val="36764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3A65-A131-441F-A45F-DE3FB4BF40D5}"/>
              </a:ext>
            </a:extLst>
          </p:cNvPr>
          <p:cNvSpPr>
            <a:spLocks noGrp="1"/>
          </p:cNvSpPr>
          <p:nvPr>
            <p:ph type="title"/>
          </p:nvPr>
        </p:nvSpPr>
        <p:spPr>
          <a:xfrm>
            <a:off x="803843" y="1352746"/>
            <a:ext cx="10291504" cy="3750614"/>
          </a:xfrm>
        </p:spPr>
        <p:txBody>
          <a:bodyPr>
            <a:normAutofit/>
          </a:bodyPr>
          <a:lstStyle/>
          <a:p>
            <a:r>
              <a:rPr lang="en-US" sz="1700" b="1" dirty="0">
                <a:latin typeface="+mj-lt"/>
              </a:rPr>
              <a:t>Facial Emotion Detection Accuracy: </a:t>
            </a:r>
            <a:r>
              <a:rPr lang="en-US" sz="1700" dirty="0">
                <a:latin typeface="+mj-lt"/>
              </a:rPr>
              <a:t>Our facial emotion detection accuracy, at 80%, ensures precise music recommendations to users' emotional states.</a:t>
            </a:r>
            <a:br>
              <a:rPr lang="en-US" sz="1700" dirty="0">
                <a:latin typeface="+mj-lt"/>
              </a:rPr>
            </a:br>
            <a:br>
              <a:rPr lang="en-US" sz="1700" dirty="0">
                <a:latin typeface="+mj-lt"/>
              </a:rPr>
            </a:br>
            <a:r>
              <a:rPr lang="en-US" sz="1700" b="1" dirty="0">
                <a:latin typeface="+mj-lt"/>
              </a:rPr>
              <a:t>Music Recommendation Functionality: </a:t>
            </a:r>
            <a:r>
              <a:rPr lang="en-US" sz="1700" dirty="0">
                <a:latin typeface="+mj-lt"/>
              </a:rPr>
              <a:t>Emotion-based detection effectively drives Music recommendations.</a:t>
            </a:r>
            <a:br>
              <a:rPr lang="en-US" sz="1700" dirty="0">
                <a:latin typeface="+mj-lt"/>
              </a:rPr>
            </a:br>
            <a:br>
              <a:rPr lang="en-US" sz="1700" dirty="0">
                <a:latin typeface="+mj-lt"/>
              </a:rPr>
            </a:br>
            <a:r>
              <a:rPr lang="en-US" sz="1700" b="1" dirty="0">
                <a:latin typeface="+mj-lt"/>
              </a:rPr>
              <a:t>User Interface and Experience: </a:t>
            </a:r>
            <a:r>
              <a:rPr lang="en-US" sz="1700" dirty="0">
                <a:latin typeface="+mj-lt"/>
              </a:rPr>
              <a:t>The interface is intuitive, clean, and user-friendly, enhancing the overall experience.</a:t>
            </a:r>
            <a:br>
              <a:rPr lang="en-US" sz="1700" dirty="0">
                <a:latin typeface="+mj-lt"/>
              </a:rPr>
            </a:br>
            <a:br>
              <a:rPr lang="en-US" sz="1700" dirty="0">
                <a:latin typeface="+mj-lt"/>
              </a:rPr>
            </a:br>
            <a:r>
              <a:rPr lang="en-US" sz="1700" b="1" dirty="0">
                <a:latin typeface="+mj-lt"/>
              </a:rPr>
              <a:t>Integration with Music Platforms: </a:t>
            </a:r>
            <a:r>
              <a:rPr lang="en-US" sz="1700" dirty="0">
                <a:latin typeface="+mj-lt"/>
              </a:rPr>
              <a:t>The interface is intuitive, clean, and user-friendly, enhancing the overall great music experience.</a:t>
            </a:r>
          </a:p>
        </p:txBody>
      </p:sp>
      <p:sp>
        <p:nvSpPr>
          <p:cNvPr id="3" name="TextBox 2">
            <a:extLst>
              <a:ext uri="{FF2B5EF4-FFF2-40B4-BE49-F238E27FC236}">
                <a16:creationId xmlns:a16="http://schemas.microsoft.com/office/drawing/2014/main" id="{7DFC1E21-EEFF-402F-9AE4-A6012C1D4D37}"/>
              </a:ext>
            </a:extLst>
          </p:cNvPr>
          <p:cNvSpPr txBox="1"/>
          <p:nvPr/>
        </p:nvSpPr>
        <p:spPr>
          <a:xfrm>
            <a:off x="803844" y="706415"/>
            <a:ext cx="7076964" cy="646331"/>
          </a:xfrm>
          <a:prstGeom prst="rect">
            <a:avLst/>
          </a:prstGeom>
          <a:noFill/>
        </p:spPr>
        <p:txBody>
          <a:bodyPr wrap="square" rtlCol="0">
            <a:spAutoFit/>
          </a:bodyPr>
          <a:lstStyle/>
          <a:p>
            <a:r>
              <a:rPr lang="en-US" sz="3600" dirty="0">
                <a:latin typeface="+mj-lt"/>
                <a:cs typeface="Times New Roman" panose="02020603050405020304" pitchFamily="18" charset="0"/>
              </a:rPr>
              <a:t>RESULT AND ANALYSIS</a:t>
            </a:r>
          </a:p>
        </p:txBody>
      </p:sp>
      <p:pic>
        <p:nvPicPr>
          <p:cNvPr id="4" name="Picture 3">
            <a:extLst>
              <a:ext uri="{FF2B5EF4-FFF2-40B4-BE49-F238E27FC236}">
                <a16:creationId xmlns:a16="http://schemas.microsoft.com/office/drawing/2014/main" id="{C4B6152C-8E03-4D3C-978F-95502EC7AA4A}"/>
              </a:ext>
            </a:extLst>
          </p:cNvPr>
          <p:cNvPicPr>
            <a:picLocks noChangeAspect="1"/>
          </p:cNvPicPr>
          <p:nvPr/>
        </p:nvPicPr>
        <p:blipFill>
          <a:blip r:embed="rId2"/>
          <a:stretch>
            <a:fillRect/>
          </a:stretch>
        </p:blipFill>
        <p:spPr>
          <a:xfrm>
            <a:off x="2876945" y="6364181"/>
            <a:ext cx="6145301" cy="493819"/>
          </a:xfrm>
          <a:prstGeom prst="rect">
            <a:avLst/>
          </a:prstGeom>
        </p:spPr>
      </p:pic>
      <p:sp>
        <p:nvSpPr>
          <p:cNvPr id="5" name="TextBox 4">
            <a:extLst>
              <a:ext uri="{FF2B5EF4-FFF2-40B4-BE49-F238E27FC236}">
                <a16:creationId xmlns:a16="http://schemas.microsoft.com/office/drawing/2014/main" id="{1D7C635A-7E8E-7810-82B6-50E94E15800C}"/>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18</a:t>
            </a:fld>
            <a:endParaRPr lang="en-US" dirty="0"/>
          </a:p>
        </p:txBody>
      </p:sp>
    </p:spTree>
    <p:extLst>
      <p:ext uri="{BB962C8B-B14F-4D97-AF65-F5344CB8AC3E}">
        <p14:creationId xmlns:p14="http://schemas.microsoft.com/office/powerpoint/2010/main" val="363619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6ABC-476D-4303-9D9B-EEE59F3E5BF0}"/>
              </a:ext>
            </a:extLst>
          </p:cNvPr>
          <p:cNvSpPr>
            <a:spLocks noGrp="1"/>
          </p:cNvSpPr>
          <p:nvPr>
            <p:ph type="title"/>
          </p:nvPr>
        </p:nvSpPr>
        <p:spPr>
          <a:xfrm>
            <a:off x="767080" y="471900"/>
            <a:ext cx="5605440" cy="1086708"/>
          </a:xfrm>
        </p:spPr>
        <p:txBody>
          <a:bodyPr>
            <a:normAutofit/>
          </a:bodyPr>
          <a:lstStyle/>
          <a:p>
            <a:r>
              <a:rPr lang="en-US" sz="3600" dirty="0">
                <a:latin typeface="+mj-lt"/>
                <a:cs typeface="Times New Roman" panose="02020603050405020304" pitchFamily="18" charset="0"/>
              </a:rPr>
              <a:t>RESULT AND ANALYSIS</a:t>
            </a:r>
          </a:p>
        </p:txBody>
      </p:sp>
      <p:sp>
        <p:nvSpPr>
          <p:cNvPr id="3" name="TextBox 2">
            <a:extLst>
              <a:ext uri="{FF2B5EF4-FFF2-40B4-BE49-F238E27FC236}">
                <a16:creationId xmlns:a16="http://schemas.microsoft.com/office/drawing/2014/main" id="{FCCAEA06-CB8A-491B-A8AA-8FCF1D798958}"/>
              </a:ext>
            </a:extLst>
          </p:cNvPr>
          <p:cNvSpPr txBox="1"/>
          <p:nvPr/>
        </p:nvSpPr>
        <p:spPr>
          <a:xfrm>
            <a:off x="767080" y="1558608"/>
            <a:ext cx="10566400" cy="3493264"/>
          </a:xfrm>
          <a:prstGeom prst="rect">
            <a:avLst/>
          </a:prstGeom>
          <a:noFill/>
        </p:spPr>
        <p:txBody>
          <a:bodyPr wrap="square" rtlCol="0">
            <a:spAutoFit/>
          </a:bodyPr>
          <a:lstStyle/>
          <a:p>
            <a:r>
              <a:rPr lang="en-US" sz="1700" b="1" dirty="0"/>
              <a:t>User Feedback and Satisfaction: </a:t>
            </a:r>
            <a:r>
              <a:rPr lang="en-US" sz="1700" dirty="0"/>
              <a:t>Gathered feedback from users who have interacted with the music recommendation system. Conducted surveys or interviews to understand their satisfaction levels and any suggestions for improvement.</a:t>
            </a:r>
          </a:p>
          <a:p>
            <a:endParaRPr lang="en-US" sz="1700" dirty="0"/>
          </a:p>
          <a:p>
            <a:r>
              <a:rPr lang="en-US" sz="1700" b="1" dirty="0"/>
              <a:t>Effectiveness of Recommendations: </a:t>
            </a:r>
            <a:r>
              <a:rPr lang="en-US" sz="1700" dirty="0"/>
              <a:t>Analyzed the effectiveness of music recommendations based on detected facial emotions. Determined whether users find the recommended music suitable for their current emotional state.</a:t>
            </a:r>
          </a:p>
          <a:p>
            <a:endParaRPr lang="en-US" sz="1700" dirty="0"/>
          </a:p>
          <a:p>
            <a:r>
              <a:rPr lang="en-US" sz="1700" b="1" dirty="0"/>
              <a:t>Usage Patterns and Behavior: </a:t>
            </a:r>
            <a:r>
              <a:rPr lang="en-US" sz="1700" dirty="0"/>
              <a:t>Analyzed usage patterns to understand how users interact with the recommendation system based on their facial expressions.</a:t>
            </a:r>
          </a:p>
          <a:p>
            <a:endParaRPr lang="en-US" sz="1700" dirty="0"/>
          </a:p>
          <a:p>
            <a:r>
              <a:rPr lang="en-US" sz="1700" b="1" dirty="0"/>
              <a:t>Impact on User Mood: </a:t>
            </a:r>
            <a:r>
              <a:rPr lang="en-US" sz="1700" dirty="0"/>
              <a:t>Evaluated whether the recommended music has a measurable impact on the mood or emotional state of users.</a:t>
            </a:r>
          </a:p>
        </p:txBody>
      </p:sp>
      <p:pic>
        <p:nvPicPr>
          <p:cNvPr id="4" name="Picture 3">
            <a:extLst>
              <a:ext uri="{FF2B5EF4-FFF2-40B4-BE49-F238E27FC236}">
                <a16:creationId xmlns:a16="http://schemas.microsoft.com/office/drawing/2014/main" id="{E91BEC47-7995-893C-E3E4-18761C87B932}"/>
              </a:ext>
            </a:extLst>
          </p:cNvPr>
          <p:cNvPicPr>
            <a:picLocks noChangeAspect="1"/>
          </p:cNvPicPr>
          <p:nvPr/>
        </p:nvPicPr>
        <p:blipFill>
          <a:blip r:embed="rId2"/>
          <a:stretch>
            <a:fillRect/>
          </a:stretch>
        </p:blipFill>
        <p:spPr>
          <a:xfrm>
            <a:off x="2977629" y="6251059"/>
            <a:ext cx="6145301" cy="493819"/>
          </a:xfrm>
          <a:prstGeom prst="rect">
            <a:avLst/>
          </a:prstGeom>
        </p:spPr>
      </p:pic>
      <p:sp>
        <p:nvSpPr>
          <p:cNvPr id="5" name="TextBox 4">
            <a:extLst>
              <a:ext uri="{FF2B5EF4-FFF2-40B4-BE49-F238E27FC236}">
                <a16:creationId xmlns:a16="http://schemas.microsoft.com/office/drawing/2014/main" id="{9E32BBA0-226D-EC1D-1822-EAA07A87F47A}"/>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19</a:t>
            </a:fld>
            <a:endParaRPr lang="en-US" dirty="0"/>
          </a:p>
        </p:txBody>
      </p:sp>
    </p:spTree>
    <p:extLst>
      <p:ext uri="{BB962C8B-B14F-4D97-AF65-F5344CB8AC3E}">
        <p14:creationId xmlns:p14="http://schemas.microsoft.com/office/powerpoint/2010/main" val="263705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subTitle" idx="4294967295"/>
          </p:nvPr>
        </p:nvSpPr>
        <p:spPr>
          <a:xfrm>
            <a:off x="1287451" y="1554177"/>
            <a:ext cx="9417600" cy="4053840"/>
          </a:xfrm>
          <a:prstGeom prst="rect">
            <a:avLst/>
          </a:prstGeom>
        </p:spPr>
        <p:txBody>
          <a:bodyPr spcFirstLastPara="1" wrap="square" lIns="121900" tIns="121900" rIns="121900" bIns="121900" anchor="t" anchorCtr="0">
            <a:noAutofit/>
          </a:bodyPr>
          <a:lstStyle/>
          <a:p>
            <a:pPr marL="285750" indent="-285750" algn="just">
              <a:spcAft>
                <a:spcPts val="1600"/>
              </a:spcAft>
            </a:pPr>
            <a:r>
              <a:rPr lang="en-US" sz="1600" dirty="0">
                <a:latin typeface="+mn-lt"/>
                <a:ea typeface="Comfortaa"/>
                <a:cs typeface="Comfortaa"/>
                <a:sym typeface="Comfortaa"/>
              </a:rPr>
              <a:t>Current music recommendation systems cannot consider users' emotional states when suggesting songs, leading to a disconnect between music and emotions. </a:t>
            </a:r>
          </a:p>
          <a:p>
            <a:pPr marL="285750" indent="-285750" algn="just">
              <a:spcAft>
                <a:spcPts val="1600"/>
              </a:spcAft>
            </a:pPr>
            <a:r>
              <a:rPr lang="en-US" sz="1600" dirty="0">
                <a:latin typeface="Arial"/>
                <a:ea typeface="Arial"/>
                <a:cs typeface="Arial"/>
                <a:sym typeface="Arial"/>
              </a:rPr>
              <a:t>Moving past conventional musical preferences, the system employs advanced algorithms to decipher emotional nuances, analyzing facial expressions, offering a comprehensive understanding of user’s emotional states with precision.</a:t>
            </a:r>
            <a:endParaRPr lang="en-US" sz="1600" dirty="0">
              <a:latin typeface="+mn-lt"/>
              <a:ea typeface="Comfortaa"/>
              <a:cs typeface="Comfortaa"/>
              <a:sym typeface="Comfortaa"/>
            </a:endParaRPr>
          </a:p>
          <a:p>
            <a:pPr marL="285750" indent="-285750" algn="just">
              <a:spcAft>
                <a:spcPts val="1600"/>
              </a:spcAft>
            </a:pPr>
            <a:r>
              <a:rPr lang="en-US" sz="1600" dirty="0">
                <a:latin typeface="+mn-lt"/>
                <a:ea typeface="Comfortaa"/>
                <a:cs typeface="Comfortaa"/>
                <a:sym typeface="Comfortaa"/>
              </a:rPr>
              <a:t>The problem is to develop a system that can detect real-time emotions from user’s facial expressions and recommend music that aligns with their emotional state, thus enhancing the overall user experience and engagement with music.</a:t>
            </a:r>
          </a:p>
          <a:p>
            <a:pPr marL="285750" indent="-285750" algn="just">
              <a:spcAft>
                <a:spcPts val="1600"/>
              </a:spcAft>
            </a:pPr>
            <a:r>
              <a:rPr lang="en-US" sz="1600" dirty="0">
                <a:latin typeface="Arial"/>
                <a:ea typeface="Arial"/>
                <a:cs typeface="Arial"/>
                <a:sym typeface="Arial"/>
              </a:rPr>
              <a:t>The system transforms the music discovery journey by enabling users to establish a profound connection between their emotions and musical preferences. Real-time facial emotion recognition enhances the emotional resonance of music choices, creating a unique and transformative user experience.</a:t>
            </a:r>
            <a:endParaRPr lang="en-US" sz="1600" dirty="0"/>
          </a:p>
          <a:p>
            <a:pPr indent="-457200" algn="just">
              <a:spcAft>
                <a:spcPts val="1600"/>
              </a:spcAft>
            </a:pPr>
            <a:endParaRPr sz="1500" dirty="0">
              <a:latin typeface="+mn-lt"/>
              <a:ea typeface="Comfortaa"/>
              <a:cs typeface="Comfortaa"/>
              <a:sym typeface="Comfortaa"/>
            </a:endParaRPr>
          </a:p>
        </p:txBody>
      </p:sp>
      <p:pic>
        <p:nvPicPr>
          <p:cNvPr id="76" name="Google Shape;76;p15"/>
          <p:cNvPicPr preferRelativeResize="0"/>
          <p:nvPr/>
        </p:nvPicPr>
        <p:blipFill>
          <a:blip r:embed="rId3">
            <a:alphaModFix/>
          </a:blip>
          <a:stretch>
            <a:fillRect/>
          </a:stretch>
        </p:blipFill>
        <p:spPr>
          <a:xfrm>
            <a:off x="9323001" y="94767"/>
            <a:ext cx="2764100" cy="714567"/>
          </a:xfrm>
          <a:prstGeom prst="rect">
            <a:avLst/>
          </a:prstGeom>
          <a:noFill/>
          <a:ln>
            <a:noFill/>
          </a:ln>
        </p:spPr>
      </p:pic>
      <p:sp>
        <p:nvSpPr>
          <p:cNvPr id="78" name="Google Shape;78;p15"/>
          <p:cNvSpPr txBox="1">
            <a:spLocks noGrp="1"/>
          </p:cNvSpPr>
          <p:nvPr>
            <p:ph type="subTitle" idx="4294967295"/>
          </p:nvPr>
        </p:nvSpPr>
        <p:spPr>
          <a:xfrm>
            <a:off x="3070800" y="-16"/>
            <a:ext cx="6050400" cy="714400"/>
          </a:xfrm>
          <a:prstGeom prst="rect">
            <a:avLst/>
          </a:prstGeom>
        </p:spPr>
        <p:txBody>
          <a:bodyPr spcFirstLastPara="1" wrap="square" lIns="121900" tIns="121900" rIns="121900" bIns="121900" anchor="t" anchorCtr="0">
            <a:normAutofit/>
          </a:bodyPr>
          <a:lstStyle/>
          <a:p>
            <a:pPr marL="0" indent="0">
              <a:spcBef>
                <a:spcPts val="0"/>
              </a:spcBef>
              <a:spcAft>
                <a:spcPts val="1600"/>
              </a:spcAft>
              <a:buNone/>
            </a:pPr>
            <a:r>
              <a:rPr lang="en-GB" sz="1467" b="1" dirty="0">
                <a:latin typeface="+mj-lt"/>
                <a:ea typeface="Comfortaa"/>
                <a:cs typeface="Comfortaa"/>
                <a:sym typeface="Comfortaa"/>
              </a:rPr>
              <a:t>DEPARTMENT OF COMPUTER SCIENCE AND ENGINEERING</a:t>
            </a:r>
            <a:endParaRPr sz="1467" b="1" dirty="0">
              <a:latin typeface="+mj-lt"/>
              <a:ea typeface="Comfortaa"/>
              <a:cs typeface="Comfortaa"/>
              <a:sym typeface="Comfortaa"/>
            </a:endParaRPr>
          </a:p>
        </p:txBody>
      </p:sp>
      <p:sp>
        <p:nvSpPr>
          <p:cNvPr id="79" name="Google Shape;79;p15"/>
          <p:cNvSpPr txBox="1">
            <a:spLocks noGrp="1"/>
          </p:cNvSpPr>
          <p:nvPr>
            <p:ph type="subTitle" idx="4294967295"/>
          </p:nvPr>
        </p:nvSpPr>
        <p:spPr>
          <a:xfrm>
            <a:off x="302141" y="621081"/>
            <a:ext cx="6182000" cy="1026400"/>
          </a:xfrm>
          <a:prstGeom prst="rect">
            <a:avLst/>
          </a:prstGeom>
        </p:spPr>
        <p:txBody>
          <a:bodyPr spcFirstLastPara="1" wrap="square" lIns="121900" tIns="121900" rIns="121900" bIns="121900" anchor="t" anchorCtr="0">
            <a:noAutofit/>
          </a:bodyPr>
          <a:lstStyle/>
          <a:p>
            <a:pPr marL="0" indent="0">
              <a:spcBef>
                <a:spcPts val="0"/>
              </a:spcBef>
              <a:spcAft>
                <a:spcPts val="1600"/>
              </a:spcAft>
              <a:buNone/>
            </a:pPr>
            <a:r>
              <a:rPr lang="en-GB" sz="3733" b="1" dirty="0">
                <a:latin typeface="+mj-lt"/>
                <a:ea typeface="Comfortaa"/>
                <a:cs typeface="Times New Roman" panose="02020603050405020304" pitchFamily="18" charset="0"/>
                <a:sym typeface="Comfortaa"/>
              </a:rPr>
              <a:t>PROBLEM STATEMENT</a:t>
            </a:r>
            <a:endParaRPr sz="3733" b="1" dirty="0">
              <a:latin typeface="+mj-lt"/>
              <a:ea typeface="Comfortaa"/>
              <a:cs typeface="Times New Roman" panose="02020603050405020304" pitchFamily="18" charset="0"/>
              <a:sym typeface="Comfortaa"/>
            </a:endParaRPr>
          </a:p>
        </p:txBody>
      </p:sp>
      <p:sp>
        <p:nvSpPr>
          <p:cNvPr id="8" name="Google Shape;102;p14">
            <a:extLst>
              <a:ext uri="{FF2B5EF4-FFF2-40B4-BE49-F238E27FC236}">
                <a16:creationId xmlns:a16="http://schemas.microsoft.com/office/drawing/2014/main" id="{BB3D8766-46F3-47D5-AEF4-4247410E8714}"/>
              </a:ext>
            </a:extLst>
          </p:cNvPr>
          <p:cNvSpPr txBox="1"/>
          <p:nvPr/>
        </p:nvSpPr>
        <p:spPr>
          <a:xfrm>
            <a:off x="3393141" y="6352860"/>
            <a:ext cx="65890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757070"/>
                </a:solidFill>
                <a:latin typeface="Times New Roman"/>
                <a:ea typeface="Times New Roman"/>
                <a:cs typeface="Times New Roman"/>
                <a:sym typeface="Times New Roman"/>
              </a:rPr>
              <a:t>Music</a:t>
            </a:r>
            <a:r>
              <a:rPr lang="en-US" sz="1800" b="1" dirty="0">
                <a:solidFill>
                  <a:srgbClr val="757070"/>
                </a:solidFill>
                <a:latin typeface="Times New Roman"/>
                <a:ea typeface="Times New Roman"/>
                <a:cs typeface="Times New Roman"/>
                <a:sym typeface="Times New Roman"/>
              </a:rPr>
              <a:t> </a:t>
            </a:r>
            <a:r>
              <a:rPr lang="en-US" sz="1800" dirty="0">
                <a:solidFill>
                  <a:srgbClr val="757070"/>
                </a:solidFill>
                <a:latin typeface="Times New Roman"/>
                <a:ea typeface="Times New Roman"/>
                <a:cs typeface="Times New Roman"/>
                <a:sym typeface="Times New Roman"/>
              </a:rPr>
              <a:t>Recommendation</a:t>
            </a:r>
            <a:r>
              <a:rPr lang="en-US" sz="1800" b="1" dirty="0">
                <a:solidFill>
                  <a:srgbClr val="757070"/>
                </a:solidFill>
                <a:latin typeface="Times New Roman"/>
                <a:ea typeface="Times New Roman"/>
                <a:cs typeface="Times New Roman"/>
                <a:sym typeface="Times New Roman"/>
              </a:rPr>
              <a:t> </a:t>
            </a:r>
            <a:r>
              <a:rPr lang="en-US" sz="1800" dirty="0">
                <a:solidFill>
                  <a:srgbClr val="757070"/>
                </a:solidFill>
                <a:latin typeface="Times New Roman"/>
                <a:ea typeface="Times New Roman"/>
                <a:cs typeface="Times New Roman"/>
                <a:sym typeface="Times New Roman"/>
              </a:rPr>
              <a:t>Based on Face Emotion Recognition</a:t>
            </a:r>
            <a:endParaRPr dirty="0"/>
          </a:p>
        </p:txBody>
      </p:sp>
      <p:sp>
        <p:nvSpPr>
          <p:cNvPr id="2" name="TextBox 1">
            <a:extLst>
              <a:ext uri="{FF2B5EF4-FFF2-40B4-BE49-F238E27FC236}">
                <a16:creationId xmlns:a16="http://schemas.microsoft.com/office/drawing/2014/main" id="{266D9B9E-A439-2B20-A10D-AB09769895F5}"/>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65A1-0220-48A0-B764-532CBA86F0CF}"/>
              </a:ext>
            </a:extLst>
          </p:cNvPr>
          <p:cNvSpPr>
            <a:spLocks noGrp="1"/>
          </p:cNvSpPr>
          <p:nvPr>
            <p:ph type="title"/>
          </p:nvPr>
        </p:nvSpPr>
        <p:spPr>
          <a:xfrm>
            <a:off x="883972" y="744468"/>
            <a:ext cx="3047005" cy="687116"/>
          </a:xfrm>
        </p:spPr>
        <p:txBody>
          <a:bodyPr>
            <a:normAutofit fontScale="90000"/>
          </a:bodyPr>
          <a:lstStyle/>
          <a:p>
            <a:r>
              <a:rPr lang="en-US" sz="3600" dirty="0">
                <a:latin typeface="+mj-lt"/>
                <a:cs typeface="Times New Roman" panose="02020603050405020304" pitchFamily="18" charset="0"/>
              </a:rPr>
              <a:t>CONCLUSION</a:t>
            </a:r>
            <a:r>
              <a:rPr lang="en-US" sz="3600" dirty="0"/>
              <a:t> </a:t>
            </a:r>
          </a:p>
        </p:txBody>
      </p:sp>
      <p:sp>
        <p:nvSpPr>
          <p:cNvPr id="4" name="Text Placeholder 3">
            <a:extLst>
              <a:ext uri="{FF2B5EF4-FFF2-40B4-BE49-F238E27FC236}">
                <a16:creationId xmlns:a16="http://schemas.microsoft.com/office/drawing/2014/main" id="{CFDDC770-422D-47F0-A8AE-AC508E29D9CF}"/>
              </a:ext>
            </a:extLst>
          </p:cNvPr>
          <p:cNvSpPr>
            <a:spLocks noGrp="1"/>
          </p:cNvSpPr>
          <p:nvPr>
            <p:ph type="body" idx="1"/>
          </p:nvPr>
        </p:nvSpPr>
        <p:spPr>
          <a:xfrm>
            <a:off x="883972" y="1627836"/>
            <a:ext cx="10515600" cy="3319526"/>
          </a:xfrm>
        </p:spPr>
        <p:txBody>
          <a:bodyPr>
            <a:normAutofit fontScale="92500" lnSpcReduction="20000"/>
          </a:bodyPr>
          <a:lstStyle/>
          <a:p>
            <a:pPr marL="114300" indent="0" algn="just">
              <a:lnSpc>
                <a:spcPct val="150000"/>
              </a:lnSpc>
              <a:buNone/>
            </a:pPr>
            <a:r>
              <a:rPr lang="en-US" sz="1800" dirty="0">
                <a:effectLst/>
                <a:latin typeface="+mj-lt"/>
                <a:ea typeface="Arial MT"/>
                <a:cs typeface="Arial MT"/>
              </a:rPr>
              <a:t>The development and deployment of the Music Recommendation System utilizing Facial Emotion Detection have successfully addressed the demand for personalized and emotionally resonant music experiences. Employing a combination of facial recognition technology, emotion detection algorithms, and music recommendation using API’s, we've created a novel platform that tailors music suggestions based on the user's emotional state. This project showcases the efficacy of integrating diverse technologies to create a seamless and engaging user experience. Users benefit from a dynamic interface that responds to their emotional cues, providing music recommendations that align with their current mood. The system's ability to analyze facial expressions in real time and adjust music recommendations accordingly marks a significant advancement in personalized music recommendation systems.</a:t>
            </a:r>
          </a:p>
          <a:p>
            <a:pPr marL="114300" indent="0">
              <a:buNone/>
            </a:pPr>
            <a:endParaRPr lang="en-US" dirty="0"/>
          </a:p>
        </p:txBody>
      </p:sp>
      <p:pic>
        <p:nvPicPr>
          <p:cNvPr id="3" name="Picture 2">
            <a:extLst>
              <a:ext uri="{FF2B5EF4-FFF2-40B4-BE49-F238E27FC236}">
                <a16:creationId xmlns:a16="http://schemas.microsoft.com/office/drawing/2014/main" id="{A104CA59-FE58-1875-1568-611154EDD57E}"/>
              </a:ext>
            </a:extLst>
          </p:cNvPr>
          <p:cNvPicPr>
            <a:picLocks noChangeAspect="1"/>
          </p:cNvPicPr>
          <p:nvPr/>
        </p:nvPicPr>
        <p:blipFill>
          <a:blip r:embed="rId2"/>
          <a:stretch>
            <a:fillRect/>
          </a:stretch>
        </p:blipFill>
        <p:spPr>
          <a:xfrm>
            <a:off x="3069121" y="6364181"/>
            <a:ext cx="6145301" cy="493819"/>
          </a:xfrm>
          <a:prstGeom prst="rect">
            <a:avLst/>
          </a:prstGeom>
        </p:spPr>
      </p:pic>
      <p:sp>
        <p:nvSpPr>
          <p:cNvPr id="5" name="TextBox 4">
            <a:extLst>
              <a:ext uri="{FF2B5EF4-FFF2-40B4-BE49-F238E27FC236}">
                <a16:creationId xmlns:a16="http://schemas.microsoft.com/office/drawing/2014/main" id="{8FADE289-381C-7F1F-85B3-3458CD8867A8}"/>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20</a:t>
            </a:fld>
            <a:endParaRPr lang="en-US" dirty="0"/>
          </a:p>
        </p:txBody>
      </p:sp>
    </p:spTree>
    <p:extLst>
      <p:ext uri="{BB962C8B-B14F-4D97-AF65-F5344CB8AC3E}">
        <p14:creationId xmlns:p14="http://schemas.microsoft.com/office/powerpoint/2010/main" val="825190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2DBF-AFA4-495F-8C7A-646ED9560105}"/>
              </a:ext>
            </a:extLst>
          </p:cNvPr>
          <p:cNvSpPr>
            <a:spLocks noGrp="1"/>
          </p:cNvSpPr>
          <p:nvPr>
            <p:ph type="title"/>
          </p:nvPr>
        </p:nvSpPr>
        <p:spPr>
          <a:xfrm>
            <a:off x="706225" y="591369"/>
            <a:ext cx="6297891" cy="888640"/>
          </a:xfrm>
        </p:spPr>
        <p:txBody>
          <a:bodyPr>
            <a:normAutofit/>
          </a:bodyPr>
          <a:lstStyle/>
          <a:p>
            <a:r>
              <a:rPr lang="en-US" sz="3600" dirty="0">
                <a:latin typeface="+mj-lt"/>
              </a:rPr>
              <a:t>FUTURE ENHANCEMENTS</a:t>
            </a:r>
          </a:p>
        </p:txBody>
      </p:sp>
      <p:sp>
        <p:nvSpPr>
          <p:cNvPr id="3" name="Text Placeholder 2">
            <a:extLst>
              <a:ext uri="{FF2B5EF4-FFF2-40B4-BE49-F238E27FC236}">
                <a16:creationId xmlns:a16="http://schemas.microsoft.com/office/drawing/2014/main" id="{D378A232-1810-4312-A8BF-98408907762D}"/>
              </a:ext>
            </a:extLst>
          </p:cNvPr>
          <p:cNvSpPr>
            <a:spLocks noGrp="1"/>
          </p:cNvSpPr>
          <p:nvPr>
            <p:ph type="body" idx="1"/>
          </p:nvPr>
        </p:nvSpPr>
        <p:spPr>
          <a:xfrm>
            <a:off x="706225" y="1627663"/>
            <a:ext cx="10515600" cy="4351338"/>
          </a:xfrm>
        </p:spPr>
        <p:txBody>
          <a:bodyPr>
            <a:normAutofit/>
          </a:bodyPr>
          <a:lstStyle/>
          <a:p>
            <a:pPr marL="114300" indent="0" algn="just">
              <a:lnSpc>
                <a:spcPct val="150000"/>
              </a:lnSpc>
              <a:buNone/>
            </a:pPr>
            <a:r>
              <a:rPr lang="en-US" sz="1800" dirty="0">
                <a:effectLst/>
                <a:latin typeface="+mj-lt"/>
                <a:ea typeface="Arial MT"/>
                <a:cs typeface="Arial MT"/>
              </a:rPr>
              <a:t>Enhance the Music Recommendation System by refining emotion detection algorithms for better accuracy in interpreting subtle facial expressions. Integrate machine learning to adapt to individual preferences over time. Expand the music database to include diverse genres and artists. Incorporate user feedback for continuous algorithm refinement. Explore social sharing features for enhanced user engagement and platform growth.</a:t>
            </a:r>
            <a:endParaRPr lang="en-US" sz="2400" dirty="0">
              <a:latin typeface="+mj-lt"/>
            </a:endParaRPr>
          </a:p>
        </p:txBody>
      </p:sp>
      <p:pic>
        <p:nvPicPr>
          <p:cNvPr id="4" name="Picture 3">
            <a:extLst>
              <a:ext uri="{FF2B5EF4-FFF2-40B4-BE49-F238E27FC236}">
                <a16:creationId xmlns:a16="http://schemas.microsoft.com/office/drawing/2014/main" id="{95106D6B-7240-770C-C2E3-47817158D2C0}"/>
              </a:ext>
            </a:extLst>
          </p:cNvPr>
          <p:cNvPicPr>
            <a:picLocks noChangeAspect="1"/>
          </p:cNvPicPr>
          <p:nvPr/>
        </p:nvPicPr>
        <p:blipFill>
          <a:blip r:embed="rId2"/>
          <a:stretch>
            <a:fillRect/>
          </a:stretch>
        </p:blipFill>
        <p:spPr>
          <a:xfrm>
            <a:off x="2891374" y="6364181"/>
            <a:ext cx="6145301" cy="493819"/>
          </a:xfrm>
          <a:prstGeom prst="rect">
            <a:avLst/>
          </a:prstGeom>
        </p:spPr>
      </p:pic>
      <p:sp>
        <p:nvSpPr>
          <p:cNvPr id="5" name="TextBox 4">
            <a:extLst>
              <a:ext uri="{FF2B5EF4-FFF2-40B4-BE49-F238E27FC236}">
                <a16:creationId xmlns:a16="http://schemas.microsoft.com/office/drawing/2014/main" id="{E9957A8E-FC64-88E7-8766-2AA9A5D8BB1F}"/>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21</a:t>
            </a:fld>
            <a:endParaRPr lang="en-US" dirty="0"/>
          </a:p>
        </p:txBody>
      </p:sp>
    </p:spTree>
    <p:extLst>
      <p:ext uri="{BB962C8B-B14F-4D97-AF65-F5344CB8AC3E}">
        <p14:creationId xmlns:p14="http://schemas.microsoft.com/office/powerpoint/2010/main" val="105171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6" descr="A close up of a logo&#10;&#10;Description automatically generated"/>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208" name="Google Shape;208;p26"/>
          <p:cNvSpPr txBox="1"/>
          <p:nvPr/>
        </p:nvSpPr>
        <p:spPr>
          <a:xfrm>
            <a:off x="11576649" y="6352860"/>
            <a:ext cx="501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16</a:t>
            </a:r>
            <a:endParaRPr sz="1800">
              <a:solidFill>
                <a:schemeClr val="lt1"/>
              </a:solidFill>
              <a:latin typeface="Calibri"/>
              <a:ea typeface="Calibri"/>
              <a:cs typeface="Calibri"/>
              <a:sym typeface="Calibri"/>
            </a:endParaRPr>
          </a:p>
        </p:txBody>
      </p:sp>
      <p:sp>
        <p:nvSpPr>
          <p:cNvPr id="209" name="Google Shape;209;p26"/>
          <p:cNvSpPr txBox="1"/>
          <p:nvPr/>
        </p:nvSpPr>
        <p:spPr>
          <a:xfrm>
            <a:off x="3042250" y="357159"/>
            <a:ext cx="61075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REFERENCES</a:t>
            </a:r>
            <a:endParaRPr/>
          </a:p>
        </p:txBody>
      </p:sp>
      <p:sp>
        <p:nvSpPr>
          <p:cNvPr id="210" name="Google Shape;210;p26"/>
          <p:cNvSpPr txBox="1"/>
          <p:nvPr/>
        </p:nvSpPr>
        <p:spPr>
          <a:xfrm>
            <a:off x="357412" y="1283231"/>
            <a:ext cx="11465700" cy="3462446"/>
          </a:xfrm>
          <a:prstGeom prst="rect">
            <a:avLst/>
          </a:prstGeom>
          <a:noFill/>
          <a:ln>
            <a:noFill/>
          </a:ln>
        </p:spPr>
        <p:txBody>
          <a:bodyPr spcFirstLastPara="1" wrap="square" lIns="91425" tIns="45700" rIns="91425" bIns="45700" anchor="t" anchorCtr="0">
            <a:spAutoFit/>
          </a:bodyPr>
          <a:lstStyle/>
          <a:p>
            <a:pPr lvl="2" indent="-95250" algn="just">
              <a:lnSpc>
                <a:spcPct val="150000"/>
              </a:lnSpc>
              <a:buClr>
                <a:schemeClr val="dk1"/>
              </a:buClr>
              <a:buSzPts val="1500"/>
              <a:buFont typeface="Arial"/>
              <a:buChar char="•"/>
            </a:pPr>
            <a:r>
              <a:rPr lang="en-US" sz="1800" dirty="0">
                <a:solidFill>
                  <a:schemeClr val="dk1"/>
                </a:solidFill>
                <a:latin typeface="+mj-lt"/>
                <a:ea typeface="Calibri"/>
                <a:cs typeface="Calibri"/>
                <a:sym typeface="Calibri"/>
              </a:rPr>
              <a:t> </a:t>
            </a:r>
            <a:r>
              <a:rPr lang="en-US" sz="1600" dirty="0">
                <a:solidFill>
                  <a:schemeClr val="dk1"/>
                </a:solidFill>
                <a:latin typeface="+mj-lt"/>
                <a:ea typeface="Calibri"/>
                <a:cs typeface="Calibri"/>
                <a:sym typeface="Calibri"/>
              </a:rPr>
              <a:t>Aurobind V.Iyer,Viral Pasad, Smita R.Sankher </a:t>
            </a:r>
            <a:r>
              <a:rPr lang="en-US" sz="1600" dirty="0">
                <a:solidFill>
                  <a:schemeClr val="dk1"/>
                </a:solidFill>
                <a:latin typeface="+mj-lt"/>
                <a:ea typeface="Arial"/>
                <a:cs typeface="Arial"/>
                <a:sym typeface="Arial"/>
              </a:rPr>
              <a:t>on Emotion based mood enhancing music recommendation, International Journal of</a:t>
            </a:r>
            <a:r>
              <a:rPr lang="en-US" sz="1600" dirty="0">
                <a:solidFill>
                  <a:schemeClr val="dk1"/>
                </a:solidFill>
                <a:latin typeface="+mj-lt"/>
              </a:rPr>
              <a:t> </a:t>
            </a:r>
            <a:r>
              <a:rPr lang="en-US" sz="1600" dirty="0">
                <a:solidFill>
                  <a:schemeClr val="dk1"/>
                </a:solidFill>
                <a:latin typeface="+mj-lt"/>
                <a:ea typeface="Arial"/>
                <a:cs typeface="Arial"/>
                <a:sym typeface="Arial"/>
              </a:rPr>
              <a:t>Engineering Research &amp; Technology (IJERT), ISSN-2278-0181, Volume 6, Issue 15, 2017</a:t>
            </a:r>
            <a:endParaRPr sz="1600" dirty="0">
              <a:latin typeface="+mj-lt"/>
            </a:endParaRPr>
          </a:p>
          <a:p>
            <a:pPr marL="457200" lvl="2" algn="just">
              <a:lnSpc>
                <a:spcPct val="150000"/>
              </a:lnSpc>
            </a:pPr>
            <a:endParaRPr sz="1600" dirty="0">
              <a:latin typeface="+mj-lt"/>
            </a:endParaRPr>
          </a:p>
          <a:p>
            <a:pPr lvl="2" indent="-95250" algn="just">
              <a:lnSpc>
                <a:spcPct val="150000"/>
              </a:lnSpc>
              <a:buClr>
                <a:schemeClr val="dk1"/>
              </a:buClr>
              <a:buSzPts val="1500"/>
              <a:buFont typeface="Arial"/>
              <a:buChar char="•"/>
            </a:pPr>
            <a:r>
              <a:rPr lang="en-US" sz="1600" dirty="0">
                <a:solidFill>
                  <a:schemeClr val="dk1"/>
                </a:solidFill>
                <a:latin typeface="+mj-lt"/>
                <a:ea typeface="Arial"/>
                <a:cs typeface="Arial"/>
                <a:sym typeface="Arial"/>
              </a:rPr>
              <a:t>  </a:t>
            </a:r>
            <a:r>
              <a:rPr lang="en-US" sz="1600" b="0" i="0" u="none" strike="noStrike" cap="none" dirty="0">
                <a:solidFill>
                  <a:srgbClr val="000000"/>
                </a:solidFill>
                <a:effectLst/>
                <a:latin typeface="+mj-lt"/>
                <a:ea typeface="Arial"/>
                <a:cs typeface="Arial"/>
                <a:sym typeface="Arial"/>
              </a:rPr>
              <a:t>Wang, Shu</a:t>
            </a:r>
            <a:r>
              <a:rPr lang="en-US" sz="1600" dirty="0">
                <a:solidFill>
                  <a:schemeClr val="dk1"/>
                </a:solidFill>
                <a:latin typeface="+mj-lt"/>
                <a:ea typeface="Arial"/>
                <a:cs typeface="Arial"/>
                <a:sym typeface="Arial"/>
              </a:rPr>
              <a:t>, A novel emotion-aware hybrid music recommendation method using deep neural network, February 17, 2020.</a:t>
            </a:r>
            <a:endParaRPr sz="1600" dirty="0">
              <a:solidFill>
                <a:schemeClr val="dk1"/>
              </a:solidFill>
              <a:latin typeface="+mj-lt"/>
              <a:ea typeface="Arial"/>
              <a:cs typeface="Arial"/>
              <a:sym typeface="Arial"/>
            </a:endParaRPr>
          </a:p>
          <a:p>
            <a:pPr marL="457200" lvl="2" algn="just">
              <a:lnSpc>
                <a:spcPct val="150000"/>
              </a:lnSpc>
            </a:pPr>
            <a:endParaRPr sz="1600" dirty="0">
              <a:solidFill>
                <a:schemeClr val="dk1"/>
              </a:solidFill>
              <a:latin typeface="+mj-lt"/>
            </a:endParaRPr>
          </a:p>
          <a:p>
            <a:pPr lvl="2" indent="-95250" algn="just">
              <a:lnSpc>
                <a:spcPct val="150000"/>
              </a:lnSpc>
              <a:buClr>
                <a:schemeClr val="dk1"/>
              </a:buClr>
              <a:buSzPts val="1500"/>
              <a:buFont typeface="Arial"/>
              <a:buChar char="•"/>
            </a:pPr>
            <a:r>
              <a:rPr lang="en-US" sz="1600" dirty="0">
                <a:solidFill>
                  <a:schemeClr val="dk1"/>
                </a:solidFill>
                <a:latin typeface="+mj-lt"/>
                <a:ea typeface="Arial"/>
                <a:cs typeface="Arial"/>
                <a:sym typeface="Arial"/>
              </a:rPr>
              <a:t>  </a:t>
            </a:r>
            <a:r>
              <a:rPr lang="en-US" sz="1600" dirty="0">
                <a:solidFill>
                  <a:schemeClr val="dk1"/>
                </a:solidFill>
                <a:latin typeface="+mj-lt"/>
                <a:ea typeface="Calibri"/>
                <a:cs typeface="Calibri"/>
                <a:sym typeface="Calibri"/>
              </a:rPr>
              <a:t>Mahadik, Ankita. Real-time Emotion-based Music Recommendation Using Wearable Devices</a:t>
            </a:r>
            <a:r>
              <a:rPr lang="en-US" sz="1600" dirty="0">
                <a:solidFill>
                  <a:schemeClr val="dk1"/>
                </a:solidFill>
                <a:latin typeface="+mj-lt"/>
              </a:rPr>
              <a:t> 2021</a:t>
            </a:r>
            <a:endParaRPr sz="1600" dirty="0">
              <a:solidFill>
                <a:schemeClr val="dk1"/>
              </a:solidFill>
              <a:latin typeface="+mj-lt"/>
            </a:endParaRPr>
          </a:p>
          <a:p>
            <a:pPr marL="457200" lvl="2" algn="just">
              <a:lnSpc>
                <a:spcPct val="150000"/>
              </a:lnSpc>
            </a:pPr>
            <a:endParaRPr sz="1600" dirty="0">
              <a:solidFill>
                <a:schemeClr val="dk1"/>
              </a:solidFill>
              <a:latin typeface="+mj-lt"/>
            </a:endParaRPr>
          </a:p>
          <a:p>
            <a:pPr lvl="2" indent="-95250" algn="just">
              <a:lnSpc>
                <a:spcPct val="150000"/>
              </a:lnSpc>
              <a:buClr>
                <a:schemeClr val="dk1"/>
              </a:buClr>
              <a:buSzPts val="1500"/>
              <a:buFont typeface="Arial"/>
              <a:buChar char="•"/>
            </a:pPr>
            <a:r>
              <a:rPr lang="en-US" sz="1600" dirty="0">
                <a:solidFill>
                  <a:schemeClr val="dk1"/>
                </a:solidFill>
                <a:latin typeface="+mj-lt"/>
                <a:ea typeface="Arial"/>
                <a:cs typeface="Arial"/>
                <a:sym typeface="Arial"/>
              </a:rPr>
              <a:t> </a:t>
            </a:r>
            <a:r>
              <a:rPr lang="it-IT" sz="1600" dirty="0">
                <a:solidFill>
                  <a:schemeClr val="dk1"/>
                </a:solidFill>
                <a:latin typeface="+mj-lt"/>
                <a:ea typeface="Calibri"/>
                <a:cs typeface="Calibri"/>
                <a:sym typeface="Calibri"/>
              </a:rPr>
              <a:t>Assuncao, Willian G., Lara SG Piccolo, and Luciana AM Zaina. </a:t>
            </a:r>
            <a:r>
              <a:rPr lang="en-US" sz="1600" dirty="0">
                <a:solidFill>
                  <a:schemeClr val="dk1"/>
                </a:solidFill>
                <a:latin typeface="+mj-lt"/>
                <a:ea typeface="Calibri"/>
                <a:cs typeface="Calibri"/>
                <a:sym typeface="Calibri"/>
              </a:rPr>
              <a:t>Considering emotions and contextual factors in music recommendation</a:t>
            </a:r>
            <a:r>
              <a:rPr lang="en-US" sz="1600" dirty="0">
                <a:solidFill>
                  <a:schemeClr val="dk1"/>
                </a:solidFill>
                <a:latin typeface="+mj-lt"/>
                <a:ea typeface="Calibri"/>
              </a:rPr>
              <a:t> </a:t>
            </a:r>
            <a:r>
              <a:rPr lang="en-US" sz="1600" dirty="0">
                <a:solidFill>
                  <a:schemeClr val="dk1"/>
                </a:solidFill>
                <a:latin typeface="+mj-lt"/>
                <a:ea typeface="Calibri"/>
                <a:cs typeface="Calibri"/>
                <a:sym typeface="Calibri"/>
              </a:rPr>
              <a:t>A Surve 2017</a:t>
            </a:r>
            <a:endParaRPr sz="1600" dirty="0">
              <a:solidFill>
                <a:schemeClr val="dk1"/>
              </a:solidFill>
              <a:latin typeface="+mj-lt"/>
              <a:ea typeface="Calibri"/>
              <a:cs typeface="Calibri"/>
              <a:sym typeface="Calibri"/>
            </a:endParaRPr>
          </a:p>
        </p:txBody>
      </p:sp>
      <p:sp>
        <p:nvSpPr>
          <p:cNvPr id="211" name="Google Shape;211;p26"/>
          <p:cNvSpPr txBox="1"/>
          <p:nvPr/>
        </p:nvSpPr>
        <p:spPr>
          <a:xfrm>
            <a:off x="3042250" y="6352860"/>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7F7F7F"/>
                </a:solidFill>
                <a:latin typeface="Times New Roman"/>
                <a:ea typeface="Times New Roman"/>
                <a:cs typeface="Times New Roman"/>
                <a:sym typeface="Times New Roman"/>
              </a:rPr>
              <a:t>Music Recommendation Based on Face Emotion Recognition</a:t>
            </a:r>
            <a:endParaRPr dirty="0"/>
          </a:p>
        </p:txBody>
      </p:sp>
      <p:sp>
        <p:nvSpPr>
          <p:cNvPr id="2" name="TextBox 1">
            <a:extLst>
              <a:ext uri="{FF2B5EF4-FFF2-40B4-BE49-F238E27FC236}">
                <a16:creationId xmlns:a16="http://schemas.microsoft.com/office/drawing/2014/main" id="{F7490071-908A-7F94-68F6-AAE6A3301394}"/>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p:nvPr/>
        </p:nvSpPr>
        <p:spPr>
          <a:xfrm>
            <a:off x="11593902" y="6352860"/>
            <a:ext cx="4845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17</a:t>
            </a:r>
            <a:endParaRPr sz="1800">
              <a:solidFill>
                <a:schemeClr val="lt1"/>
              </a:solidFill>
              <a:latin typeface="Calibri"/>
              <a:ea typeface="Calibri"/>
              <a:cs typeface="Calibri"/>
              <a:sym typeface="Calibri"/>
            </a:endParaRPr>
          </a:p>
        </p:txBody>
      </p:sp>
      <p:sp>
        <p:nvSpPr>
          <p:cNvPr id="217" name="Google Shape;217;p27"/>
          <p:cNvSpPr txBox="1"/>
          <p:nvPr/>
        </p:nvSpPr>
        <p:spPr>
          <a:xfrm>
            <a:off x="3281083" y="6352860"/>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7F7F7F"/>
                </a:solidFill>
                <a:latin typeface="Times New Roman"/>
                <a:ea typeface="Times New Roman"/>
                <a:cs typeface="Times New Roman"/>
                <a:sym typeface="Times New Roman"/>
              </a:rPr>
              <a:t>Music Recommendation Based on Face Emotion Recognition</a:t>
            </a:r>
            <a:endParaRPr dirty="0"/>
          </a:p>
        </p:txBody>
      </p:sp>
      <p:pic>
        <p:nvPicPr>
          <p:cNvPr id="218" name="Google Shape;218;p27"/>
          <p:cNvPicPr preferRelativeResize="0"/>
          <p:nvPr/>
        </p:nvPicPr>
        <p:blipFill rotWithShape="1">
          <a:blip r:embed="rId3">
            <a:alphaModFix/>
          </a:blip>
          <a:srcRect/>
          <a:stretch/>
        </p:blipFill>
        <p:spPr>
          <a:xfrm>
            <a:off x="3083859" y="1407460"/>
            <a:ext cx="5477435" cy="3081057"/>
          </a:xfrm>
          <a:prstGeom prst="rect">
            <a:avLst/>
          </a:prstGeom>
          <a:noFill/>
          <a:ln>
            <a:noFill/>
          </a:ln>
        </p:spPr>
      </p:pic>
      <p:sp>
        <p:nvSpPr>
          <p:cNvPr id="2" name="TextBox 1">
            <a:extLst>
              <a:ext uri="{FF2B5EF4-FFF2-40B4-BE49-F238E27FC236}">
                <a16:creationId xmlns:a16="http://schemas.microsoft.com/office/drawing/2014/main" id="{CD39F744-C995-C528-42CD-29D77C95DA2E}"/>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603849" y="336430"/>
            <a:ext cx="106449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mj-lt"/>
                <a:ea typeface="Times New Roman"/>
                <a:cs typeface="Times New Roman"/>
                <a:sym typeface="Times New Roman"/>
              </a:rPr>
              <a:t>LITERATURE SURVEY</a:t>
            </a:r>
            <a:endParaRPr sz="2400" b="1" dirty="0">
              <a:solidFill>
                <a:schemeClr val="dk1"/>
              </a:solidFill>
              <a:latin typeface="+mj-lt"/>
              <a:ea typeface="Times New Roman"/>
              <a:cs typeface="Times New Roman"/>
              <a:sym typeface="Times New Roman"/>
            </a:endParaRPr>
          </a:p>
        </p:txBody>
      </p:sp>
      <p:pic>
        <p:nvPicPr>
          <p:cNvPr id="117" name="Google Shape;117;p16"/>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18" name="Google Shape;118;p16"/>
          <p:cNvSpPr txBox="1"/>
          <p:nvPr/>
        </p:nvSpPr>
        <p:spPr>
          <a:xfrm>
            <a:off x="11664409" y="6352860"/>
            <a:ext cx="414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119" name="Google Shape;119;p16"/>
          <p:cNvSpPr txBox="1"/>
          <p:nvPr/>
        </p:nvSpPr>
        <p:spPr>
          <a:xfrm>
            <a:off x="3388366" y="6352860"/>
            <a:ext cx="59346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757070"/>
                </a:solidFill>
                <a:latin typeface="Times New Roman"/>
                <a:ea typeface="Times New Roman"/>
                <a:cs typeface="Times New Roman"/>
                <a:sym typeface="Times New Roman"/>
              </a:rPr>
              <a:t>Music</a:t>
            </a:r>
            <a:r>
              <a:rPr lang="en-US" sz="1800" b="1">
                <a:solidFill>
                  <a:srgbClr val="757070"/>
                </a:solidFill>
                <a:latin typeface="Times New Roman"/>
                <a:ea typeface="Times New Roman"/>
                <a:cs typeface="Times New Roman"/>
                <a:sym typeface="Times New Roman"/>
              </a:rPr>
              <a:t> </a:t>
            </a:r>
            <a:r>
              <a:rPr lang="en-US" sz="1800">
                <a:solidFill>
                  <a:srgbClr val="757070"/>
                </a:solidFill>
                <a:latin typeface="Times New Roman"/>
                <a:ea typeface="Times New Roman"/>
                <a:cs typeface="Times New Roman"/>
                <a:sym typeface="Times New Roman"/>
              </a:rPr>
              <a:t>Recommendation</a:t>
            </a:r>
            <a:r>
              <a:rPr lang="en-US" sz="1800" b="1">
                <a:solidFill>
                  <a:srgbClr val="757070"/>
                </a:solidFill>
                <a:latin typeface="Times New Roman"/>
                <a:ea typeface="Times New Roman"/>
                <a:cs typeface="Times New Roman"/>
                <a:sym typeface="Times New Roman"/>
              </a:rPr>
              <a:t> </a:t>
            </a:r>
            <a:r>
              <a:rPr lang="en-US" sz="1800">
                <a:solidFill>
                  <a:srgbClr val="757070"/>
                </a:solidFill>
                <a:latin typeface="Times New Roman"/>
                <a:ea typeface="Times New Roman"/>
                <a:cs typeface="Times New Roman"/>
                <a:sym typeface="Times New Roman"/>
              </a:rPr>
              <a:t>Based on Face Emotion Recognition</a:t>
            </a:r>
            <a:endParaRPr/>
          </a:p>
        </p:txBody>
      </p:sp>
      <p:graphicFrame>
        <p:nvGraphicFramePr>
          <p:cNvPr id="120" name="Google Shape;120;p16"/>
          <p:cNvGraphicFramePr/>
          <p:nvPr>
            <p:extLst>
              <p:ext uri="{D42A27DB-BD31-4B8C-83A1-F6EECF244321}">
                <p14:modId xmlns:p14="http://schemas.microsoft.com/office/powerpoint/2010/main" val="3593669024"/>
              </p:ext>
            </p:extLst>
          </p:nvPr>
        </p:nvGraphicFramePr>
        <p:xfrm>
          <a:off x="487475" y="1196250"/>
          <a:ext cx="10850625" cy="4903704"/>
        </p:xfrm>
        <a:graphic>
          <a:graphicData uri="http://schemas.openxmlformats.org/drawingml/2006/table">
            <a:tbl>
              <a:tblPr>
                <a:noFill/>
                <a:tableStyleId>{464D47A9-4C4E-48AB-A7E7-11C6EDC4104F}</a:tableStyleId>
              </a:tblPr>
              <a:tblGrid>
                <a:gridCol w="2170125">
                  <a:extLst>
                    <a:ext uri="{9D8B030D-6E8A-4147-A177-3AD203B41FA5}">
                      <a16:colId xmlns:a16="http://schemas.microsoft.com/office/drawing/2014/main" val="20000"/>
                    </a:ext>
                  </a:extLst>
                </a:gridCol>
                <a:gridCol w="2170125">
                  <a:extLst>
                    <a:ext uri="{9D8B030D-6E8A-4147-A177-3AD203B41FA5}">
                      <a16:colId xmlns:a16="http://schemas.microsoft.com/office/drawing/2014/main" val="20001"/>
                    </a:ext>
                  </a:extLst>
                </a:gridCol>
                <a:gridCol w="2170125">
                  <a:extLst>
                    <a:ext uri="{9D8B030D-6E8A-4147-A177-3AD203B41FA5}">
                      <a16:colId xmlns:a16="http://schemas.microsoft.com/office/drawing/2014/main" val="20002"/>
                    </a:ext>
                  </a:extLst>
                </a:gridCol>
                <a:gridCol w="2170125">
                  <a:extLst>
                    <a:ext uri="{9D8B030D-6E8A-4147-A177-3AD203B41FA5}">
                      <a16:colId xmlns:a16="http://schemas.microsoft.com/office/drawing/2014/main" val="20003"/>
                    </a:ext>
                  </a:extLst>
                </a:gridCol>
                <a:gridCol w="2170125">
                  <a:extLst>
                    <a:ext uri="{9D8B030D-6E8A-4147-A177-3AD203B41FA5}">
                      <a16:colId xmlns:a16="http://schemas.microsoft.com/office/drawing/2014/main" val="20004"/>
                    </a:ext>
                  </a:extLst>
                </a:gridCol>
              </a:tblGrid>
              <a:tr h="518200">
                <a:tc>
                  <a:txBody>
                    <a:bodyPr/>
                    <a:lstStyle/>
                    <a:p>
                      <a:pPr marL="0" lvl="0" indent="0" algn="l" rtl="0">
                        <a:spcBef>
                          <a:spcPts val="0"/>
                        </a:spcBef>
                        <a:spcAft>
                          <a:spcPts val="0"/>
                        </a:spcAft>
                        <a:buNone/>
                      </a:pPr>
                      <a:r>
                        <a:rPr lang="en-US" sz="1600" b="1"/>
                        <a:t>Title</a:t>
                      </a:r>
                      <a:endParaRPr sz="1600" b="1"/>
                    </a:p>
                  </a:txBody>
                  <a:tcPr marL="91425" marR="91425" marT="91425" marB="91425"/>
                </a:tc>
                <a:tc>
                  <a:txBody>
                    <a:bodyPr/>
                    <a:lstStyle/>
                    <a:p>
                      <a:pPr marL="0" lvl="0" indent="0" algn="l" rtl="0">
                        <a:spcBef>
                          <a:spcPts val="0"/>
                        </a:spcBef>
                        <a:spcAft>
                          <a:spcPts val="0"/>
                        </a:spcAft>
                        <a:buNone/>
                      </a:pPr>
                      <a:r>
                        <a:rPr lang="en-US" sz="1600" b="1"/>
                        <a:t>Author</a:t>
                      </a:r>
                      <a:endParaRPr sz="1600" b="1"/>
                    </a:p>
                  </a:txBody>
                  <a:tcPr marL="91425" marR="91425" marT="91425" marB="91425"/>
                </a:tc>
                <a:tc>
                  <a:txBody>
                    <a:bodyPr/>
                    <a:lstStyle/>
                    <a:p>
                      <a:pPr marL="0" lvl="0" indent="0" algn="l" rtl="0">
                        <a:spcBef>
                          <a:spcPts val="0"/>
                        </a:spcBef>
                        <a:spcAft>
                          <a:spcPts val="0"/>
                        </a:spcAft>
                        <a:buNone/>
                      </a:pPr>
                      <a:r>
                        <a:rPr lang="en-US" sz="1600" b="1"/>
                        <a:t>Year</a:t>
                      </a:r>
                      <a:endParaRPr sz="1600" b="1"/>
                    </a:p>
                  </a:txBody>
                  <a:tcPr marL="91425" marR="91425" marT="91425" marB="91425"/>
                </a:tc>
                <a:tc>
                  <a:txBody>
                    <a:bodyPr/>
                    <a:lstStyle/>
                    <a:p>
                      <a:pPr marL="0" lvl="0" indent="0" algn="l" rtl="0">
                        <a:spcBef>
                          <a:spcPts val="0"/>
                        </a:spcBef>
                        <a:spcAft>
                          <a:spcPts val="0"/>
                        </a:spcAft>
                        <a:buNone/>
                      </a:pPr>
                      <a:r>
                        <a:rPr lang="en-US" sz="1600" b="1"/>
                        <a:t>Limitations</a:t>
                      </a:r>
                      <a:endParaRPr sz="1600" b="1"/>
                    </a:p>
                  </a:txBody>
                  <a:tcPr marL="91425" marR="91425" marT="91425" marB="91425"/>
                </a:tc>
                <a:tc>
                  <a:txBody>
                    <a:bodyPr/>
                    <a:lstStyle/>
                    <a:p>
                      <a:pPr marL="0" lvl="0" indent="0" algn="l" rtl="0">
                        <a:spcBef>
                          <a:spcPts val="0"/>
                        </a:spcBef>
                        <a:spcAft>
                          <a:spcPts val="0"/>
                        </a:spcAft>
                        <a:buNone/>
                      </a:pPr>
                      <a:r>
                        <a:rPr lang="en-US" sz="1600" b="1"/>
                        <a:t>Advantages</a:t>
                      </a:r>
                      <a:endParaRPr sz="1600" b="1"/>
                    </a:p>
                  </a:txBody>
                  <a:tcPr marL="91425" marR="91425" marT="91425" marB="91425"/>
                </a:tc>
                <a:extLst>
                  <a:ext uri="{0D108BD9-81ED-4DB2-BD59-A6C34878D82A}">
                    <a16:rowId xmlns:a16="http://schemas.microsoft.com/office/drawing/2014/main" val="10000"/>
                  </a:ext>
                </a:extLst>
              </a:tr>
              <a:tr h="1567350">
                <a:tc>
                  <a:txBody>
                    <a:bodyPr/>
                    <a:lstStyle/>
                    <a:p>
                      <a:pPr marL="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mj-lt"/>
                          <a:ea typeface="Calibri"/>
                          <a:cs typeface="Calibri"/>
                          <a:sym typeface="Calibri"/>
                        </a:rPr>
                        <a:t>Emotion based mood enhancing music recommendation</a:t>
                      </a:r>
                      <a:endParaRPr sz="1800" dirty="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mj-lt"/>
                          <a:ea typeface="Calibri"/>
                          <a:cs typeface="Calibri"/>
                          <a:sym typeface="Calibri"/>
                        </a:rPr>
                        <a:t>Aurobind V.Iyer,Viral Pasad, Smita R.Sankher.</a:t>
                      </a:r>
                      <a:endParaRPr sz="1800" dirty="0">
                        <a:solidFill>
                          <a:schemeClr val="dk1"/>
                        </a:solidFill>
                        <a:latin typeface="+mj-lt"/>
                        <a:ea typeface="Calibri"/>
                        <a:cs typeface="Calibri"/>
                        <a:sym typeface="Calibri"/>
                      </a:endParaRPr>
                    </a:p>
                    <a:p>
                      <a:pPr marL="0" lvl="0" indent="0" algn="l" rtl="0">
                        <a:spcBef>
                          <a:spcPts val="0"/>
                        </a:spcBef>
                        <a:spcAft>
                          <a:spcPts val="0"/>
                        </a:spcAft>
                        <a:buNone/>
                      </a:pPr>
                      <a:endParaRPr dirty="0">
                        <a:latin typeface="+mj-lt"/>
                      </a:endParaRPr>
                    </a:p>
                  </a:txBody>
                  <a:tcPr marL="91425" marR="91425" marT="91425" marB="91425"/>
                </a:tc>
                <a:tc>
                  <a:txBody>
                    <a:bodyPr/>
                    <a:lstStyle/>
                    <a:p>
                      <a:pPr marL="0" lvl="0" indent="0" algn="l" rtl="0">
                        <a:lnSpc>
                          <a:spcPct val="115000"/>
                        </a:lnSpc>
                        <a:spcBef>
                          <a:spcPts val="0"/>
                        </a:spcBef>
                        <a:spcAft>
                          <a:spcPts val="0"/>
                        </a:spcAft>
                        <a:buNone/>
                      </a:pPr>
                      <a:r>
                        <a:rPr lang="en-US" sz="1800" dirty="0">
                          <a:solidFill>
                            <a:schemeClr val="dk1"/>
                          </a:solidFill>
                          <a:latin typeface="+mj-lt"/>
                          <a:ea typeface="Calibri"/>
                          <a:cs typeface="Calibri"/>
                          <a:sym typeface="Calibri"/>
                        </a:rPr>
                        <a:t>2017</a:t>
                      </a:r>
                      <a:endParaRPr sz="1800" dirty="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600">
                          <a:solidFill>
                            <a:schemeClr val="dk1"/>
                          </a:solidFill>
                          <a:latin typeface="+mj-lt"/>
                          <a:ea typeface="Calibri"/>
                          <a:cs typeface="Calibri"/>
                          <a:sym typeface="Calibri"/>
                        </a:rPr>
                        <a:t>Limited dataset for emotion training, dependency on accurate facial expression detection, may not consider contextual factors </a:t>
                      </a:r>
                      <a:endParaRPr sz="160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500">
                          <a:solidFill>
                            <a:schemeClr val="dk1"/>
                          </a:solidFill>
                          <a:latin typeface="+mj-lt"/>
                          <a:ea typeface="Roboto"/>
                          <a:cs typeface="Roboto"/>
                          <a:sym typeface="Roboto"/>
                        </a:rPr>
                        <a:t>Enhanced user experience, personalized recommendations aligned with emotional states, potential for improved engagement.</a:t>
                      </a:r>
                      <a:endParaRPr sz="1100">
                        <a:latin typeface="+mj-lt"/>
                      </a:endParaRPr>
                    </a:p>
                  </a:txBody>
                  <a:tcPr marL="91425" marR="91425" marT="91425" marB="91425"/>
                </a:tc>
                <a:extLst>
                  <a:ext uri="{0D108BD9-81ED-4DB2-BD59-A6C34878D82A}">
                    <a16:rowId xmlns:a16="http://schemas.microsoft.com/office/drawing/2014/main" val="10001"/>
                  </a:ext>
                </a:extLst>
              </a:tr>
              <a:tr h="1567350">
                <a:tc>
                  <a:txBody>
                    <a:bodyPr/>
                    <a:lstStyle/>
                    <a:p>
                      <a:pPr marL="0" lvl="0" indent="0" algn="l" rtl="0">
                        <a:lnSpc>
                          <a:spcPct val="115000"/>
                        </a:lnSpc>
                        <a:spcBef>
                          <a:spcPts val="0"/>
                        </a:spcBef>
                        <a:spcAft>
                          <a:spcPts val="0"/>
                        </a:spcAft>
                        <a:buClr>
                          <a:schemeClr val="dk1"/>
                        </a:buClr>
                        <a:buSzPts val="1100"/>
                        <a:buFont typeface="Arial"/>
                        <a:buNone/>
                      </a:pPr>
                      <a:r>
                        <a:rPr lang="en-US" sz="1700" dirty="0">
                          <a:solidFill>
                            <a:schemeClr val="dk1"/>
                          </a:solidFill>
                          <a:latin typeface="+mj-lt"/>
                          <a:ea typeface="Calibri" panose="020F0502020204030204" pitchFamily="34" charset="0"/>
                          <a:cs typeface="Calibri" panose="020F0502020204030204" pitchFamily="34" charset="0"/>
                        </a:rPr>
                        <a:t>A novel emotion-aware hybrid music recommendation method using deep neural network.</a:t>
                      </a:r>
                      <a:endParaRPr dirty="0">
                        <a:latin typeface="+mj-lt"/>
                        <a:ea typeface="Calibri" panose="020F0502020204030204" pitchFamily="34" charset="0"/>
                        <a:cs typeface="Calibri" panose="020F0502020204030204" pitchFamily="34" charset="0"/>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b="0" i="0" u="none" strike="noStrike" cap="none" dirty="0">
                          <a:solidFill>
                            <a:srgbClr val="000000"/>
                          </a:solidFill>
                          <a:effectLst/>
                          <a:latin typeface="+mj-lt"/>
                          <a:ea typeface="Arial"/>
                          <a:cs typeface="Arial"/>
                          <a:sym typeface="Arial"/>
                        </a:rPr>
                        <a:t>Wang, Shu, et al </a:t>
                      </a:r>
                      <a:endParaRPr dirty="0">
                        <a:latin typeface="+mj-lt"/>
                      </a:endParaRPr>
                    </a:p>
                  </a:txBody>
                  <a:tcPr marL="91425" marR="91425" marT="91425" marB="91425"/>
                </a:tc>
                <a:tc>
                  <a:txBody>
                    <a:bodyPr/>
                    <a:lstStyle/>
                    <a:p>
                      <a:pPr marL="0" lvl="0" indent="0" algn="l" rtl="0">
                        <a:spcBef>
                          <a:spcPts val="0"/>
                        </a:spcBef>
                        <a:spcAft>
                          <a:spcPts val="0"/>
                        </a:spcAft>
                        <a:buNone/>
                      </a:pPr>
                      <a:r>
                        <a:rPr lang="en-US" dirty="0">
                          <a:latin typeface="+mj-lt"/>
                        </a:rPr>
                        <a:t>2022</a:t>
                      </a:r>
                      <a:endParaRPr dirty="0">
                        <a:latin typeface="+mj-lt"/>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latin typeface="+mj-lt"/>
                          <a:ea typeface="Calibri"/>
                          <a:cs typeface="Calibri"/>
                          <a:sym typeface="Calibri"/>
                        </a:rPr>
                        <a:t>Challenges in integrating diverse data; potential increased complexity in the recommendation model</a:t>
                      </a:r>
                      <a:endParaRPr sz="1600" dirty="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500" dirty="0">
                          <a:solidFill>
                            <a:schemeClr val="dk1"/>
                          </a:solidFill>
                          <a:latin typeface="+mj-lt"/>
                          <a:ea typeface="Calibri"/>
                          <a:cs typeface="Calibri"/>
                          <a:sym typeface="Calibri"/>
                        </a:rPr>
                        <a:t>Explores multimodal approaches, incorporating both facial expression and other</a:t>
                      </a:r>
                    </a:p>
                    <a:p>
                      <a:pPr marL="0" lvl="0" indent="0" algn="l" rtl="0">
                        <a:lnSpc>
                          <a:spcPct val="115000"/>
                        </a:lnSpc>
                        <a:spcBef>
                          <a:spcPts val="0"/>
                        </a:spcBef>
                        <a:spcAft>
                          <a:spcPts val="0"/>
                        </a:spcAft>
                        <a:buNone/>
                      </a:pPr>
                      <a:r>
                        <a:rPr lang="en-US" sz="1500" dirty="0">
                          <a:solidFill>
                            <a:schemeClr val="dk1"/>
                          </a:solidFill>
                          <a:latin typeface="+mj-lt"/>
                          <a:ea typeface="Calibri"/>
                          <a:cs typeface="Calibri"/>
                          <a:sym typeface="Calibri"/>
                        </a:rPr>
                        <a:t>inputs for a more holistic emotion recognition system.</a:t>
                      </a:r>
                      <a:endParaRPr dirty="0">
                        <a:latin typeface="+mj-lt"/>
                      </a:endParaRPr>
                    </a:p>
                  </a:txBody>
                  <a:tcPr marL="91425" marR="91425" marT="91425" marB="91425"/>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BAF772F0-1CBA-8705-9F93-F9863DD6ED32}"/>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603849" y="336430"/>
            <a:ext cx="10644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mj-lt"/>
                <a:ea typeface="Times New Roman"/>
                <a:cs typeface="Times New Roman"/>
                <a:sym typeface="Times New Roman"/>
              </a:rPr>
              <a:t>LITERATURE SURVEY</a:t>
            </a:r>
            <a:endParaRPr sz="2400" b="1" dirty="0">
              <a:solidFill>
                <a:schemeClr val="dk1"/>
              </a:solidFill>
              <a:latin typeface="+mj-lt"/>
              <a:ea typeface="Times New Roman"/>
              <a:cs typeface="Times New Roman"/>
              <a:sym typeface="Times New Roman"/>
            </a:endParaRPr>
          </a:p>
        </p:txBody>
      </p:sp>
      <p:pic>
        <p:nvPicPr>
          <p:cNvPr id="126" name="Google Shape;126;p17"/>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27" name="Google Shape;127;p17"/>
          <p:cNvSpPr txBox="1"/>
          <p:nvPr/>
        </p:nvSpPr>
        <p:spPr>
          <a:xfrm>
            <a:off x="11664409" y="6352860"/>
            <a:ext cx="41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128" name="Google Shape;128;p17"/>
          <p:cNvSpPr txBox="1"/>
          <p:nvPr/>
        </p:nvSpPr>
        <p:spPr>
          <a:xfrm>
            <a:off x="3388366" y="6352860"/>
            <a:ext cx="5934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757070"/>
                </a:solidFill>
                <a:latin typeface="Times New Roman"/>
                <a:ea typeface="Times New Roman"/>
                <a:cs typeface="Times New Roman"/>
                <a:sym typeface="Times New Roman"/>
              </a:rPr>
              <a:t>Music</a:t>
            </a:r>
            <a:r>
              <a:rPr lang="en-US" sz="1800" b="1">
                <a:solidFill>
                  <a:srgbClr val="757070"/>
                </a:solidFill>
                <a:latin typeface="Times New Roman"/>
                <a:ea typeface="Times New Roman"/>
                <a:cs typeface="Times New Roman"/>
                <a:sym typeface="Times New Roman"/>
              </a:rPr>
              <a:t> </a:t>
            </a:r>
            <a:r>
              <a:rPr lang="en-US" sz="1800">
                <a:solidFill>
                  <a:srgbClr val="757070"/>
                </a:solidFill>
                <a:latin typeface="Times New Roman"/>
                <a:ea typeface="Times New Roman"/>
                <a:cs typeface="Times New Roman"/>
                <a:sym typeface="Times New Roman"/>
              </a:rPr>
              <a:t>Recommendation</a:t>
            </a:r>
            <a:r>
              <a:rPr lang="en-US" sz="1800" b="1">
                <a:solidFill>
                  <a:srgbClr val="757070"/>
                </a:solidFill>
                <a:latin typeface="Times New Roman"/>
                <a:ea typeface="Times New Roman"/>
                <a:cs typeface="Times New Roman"/>
                <a:sym typeface="Times New Roman"/>
              </a:rPr>
              <a:t> </a:t>
            </a:r>
            <a:r>
              <a:rPr lang="en-US" sz="1800">
                <a:solidFill>
                  <a:srgbClr val="757070"/>
                </a:solidFill>
                <a:latin typeface="Times New Roman"/>
                <a:ea typeface="Times New Roman"/>
                <a:cs typeface="Times New Roman"/>
                <a:sym typeface="Times New Roman"/>
              </a:rPr>
              <a:t>Based on Face Emotion Recognition</a:t>
            </a:r>
            <a:endParaRPr/>
          </a:p>
        </p:txBody>
      </p:sp>
      <p:graphicFrame>
        <p:nvGraphicFramePr>
          <p:cNvPr id="129" name="Google Shape;129;p17"/>
          <p:cNvGraphicFramePr/>
          <p:nvPr>
            <p:extLst>
              <p:ext uri="{D42A27DB-BD31-4B8C-83A1-F6EECF244321}">
                <p14:modId xmlns:p14="http://schemas.microsoft.com/office/powerpoint/2010/main" val="1428266482"/>
              </p:ext>
            </p:extLst>
          </p:nvPr>
        </p:nvGraphicFramePr>
        <p:xfrm>
          <a:off x="500986" y="1076248"/>
          <a:ext cx="10850625" cy="5287816"/>
        </p:xfrm>
        <a:graphic>
          <a:graphicData uri="http://schemas.openxmlformats.org/drawingml/2006/table">
            <a:tbl>
              <a:tblPr>
                <a:noFill/>
                <a:tableStyleId>{464D47A9-4C4E-48AB-A7E7-11C6EDC4104F}</a:tableStyleId>
              </a:tblPr>
              <a:tblGrid>
                <a:gridCol w="2170125">
                  <a:extLst>
                    <a:ext uri="{9D8B030D-6E8A-4147-A177-3AD203B41FA5}">
                      <a16:colId xmlns:a16="http://schemas.microsoft.com/office/drawing/2014/main" val="20000"/>
                    </a:ext>
                  </a:extLst>
                </a:gridCol>
                <a:gridCol w="2170125">
                  <a:extLst>
                    <a:ext uri="{9D8B030D-6E8A-4147-A177-3AD203B41FA5}">
                      <a16:colId xmlns:a16="http://schemas.microsoft.com/office/drawing/2014/main" val="20001"/>
                    </a:ext>
                  </a:extLst>
                </a:gridCol>
                <a:gridCol w="2170125">
                  <a:extLst>
                    <a:ext uri="{9D8B030D-6E8A-4147-A177-3AD203B41FA5}">
                      <a16:colId xmlns:a16="http://schemas.microsoft.com/office/drawing/2014/main" val="20002"/>
                    </a:ext>
                  </a:extLst>
                </a:gridCol>
                <a:gridCol w="2170125">
                  <a:extLst>
                    <a:ext uri="{9D8B030D-6E8A-4147-A177-3AD203B41FA5}">
                      <a16:colId xmlns:a16="http://schemas.microsoft.com/office/drawing/2014/main" val="20003"/>
                    </a:ext>
                  </a:extLst>
                </a:gridCol>
                <a:gridCol w="2170125">
                  <a:extLst>
                    <a:ext uri="{9D8B030D-6E8A-4147-A177-3AD203B41FA5}">
                      <a16:colId xmlns:a16="http://schemas.microsoft.com/office/drawing/2014/main" val="20004"/>
                    </a:ext>
                  </a:extLst>
                </a:gridCol>
              </a:tblGrid>
              <a:tr h="518200">
                <a:tc>
                  <a:txBody>
                    <a:bodyPr/>
                    <a:lstStyle/>
                    <a:p>
                      <a:pPr marL="0" lvl="0" indent="0" algn="l" rtl="0">
                        <a:spcBef>
                          <a:spcPts val="0"/>
                        </a:spcBef>
                        <a:spcAft>
                          <a:spcPts val="0"/>
                        </a:spcAft>
                        <a:buNone/>
                      </a:pPr>
                      <a:r>
                        <a:rPr lang="en-US" sz="1600" b="1"/>
                        <a:t>Title</a:t>
                      </a:r>
                      <a:endParaRPr sz="1600" b="1"/>
                    </a:p>
                  </a:txBody>
                  <a:tcPr marL="91425" marR="91425" marT="91425" marB="91425"/>
                </a:tc>
                <a:tc>
                  <a:txBody>
                    <a:bodyPr/>
                    <a:lstStyle/>
                    <a:p>
                      <a:pPr marL="0" lvl="0" indent="0" algn="l" rtl="0">
                        <a:spcBef>
                          <a:spcPts val="0"/>
                        </a:spcBef>
                        <a:spcAft>
                          <a:spcPts val="0"/>
                        </a:spcAft>
                        <a:buNone/>
                      </a:pPr>
                      <a:r>
                        <a:rPr lang="en-US" sz="1600" b="1"/>
                        <a:t>Author</a:t>
                      </a:r>
                      <a:endParaRPr sz="1600" b="1"/>
                    </a:p>
                  </a:txBody>
                  <a:tcPr marL="91425" marR="91425" marT="91425" marB="91425"/>
                </a:tc>
                <a:tc>
                  <a:txBody>
                    <a:bodyPr/>
                    <a:lstStyle/>
                    <a:p>
                      <a:pPr marL="0" lvl="0" indent="0" algn="l" rtl="0">
                        <a:spcBef>
                          <a:spcPts val="0"/>
                        </a:spcBef>
                        <a:spcAft>
                          <a:spcPts val="0"/>
                        </a:spcAft>
                        <a:buNone/>
                      </a:pPr>
                      <a:r>
                        <a:rPr lang="en-US" sz="1600" b="1"/>
                        <a:t>Year</a:t>
                      </a:r>
                      <a:endParaRPr sz="1600" b="1"/>
                    </a:p>
                  </a:txBody>
                  <a:tcPr marL="91425" marR="91425" marT="91425" marB="91425"/>
                </a:tc>
                <a:tc>
                  <a:txBody>
                    <a:bodyPr/>
                    <a:lstStyle/>
                    <a:p>
                      <a:pPr marL="0" lvl="0" indent="0" algn="l" rtl="0">
                        <a:spcBef>
                          <a:spcPts val="0"/>
                        </a:spcBef>
                        <a:spcAft>
                          <a:spcPts val="0"/>
                        </a:spcAft>
                        <a:buNone/>
                      </a:pPr>
                      <a:r>
                        <a:rPr lang="en-US" sz="1600" b="1" dirty="0"/>
                        <a:t>Limitations</a:t>
                      </a:r>
                      <a:endParaRPr sz="1600" b="1" dirty="0"/>
                    </a:p>
                  </a:txBody>
                  <a:tcPr marL="91425" marR="91425" marT="91425" marB="91425"/>
                </a:tc>
                <a:tc>
                  <a:txBody>
                    <a:bodyPr/>
                    <a:lstStyle/>
                    <a:p>
                      <a:pPr marL="0" lvl="0" indent="0" algn="l" rtl="0">
                        <a:spcBef>
                          <a:spcPts val="0"/>
                        </a:spcBef>
                        <a:spcAft>
                          <a:spcPts val="0"/>
                        </a:spcAft>
                        <a:buNone/>
                      </a:pPr>
                      <a:r>
                        <a:rPr lang="en-US" sz="1600" b="1"/>
                        <a:t>Advantages</a:t>
                      </a:r>
                      <a:endParaRPr sz="1600" b="1"/>
                    </a:p>
                  </a:txBody>
                  <a:tcPr marL="91425" marR="91425" marT="91425" marB="91425"/>
                </a:tc>
                <a:extLst>
                  <a:ext uri="{0D108BD9-81ED-4DB2-BD59-A6C34878D82A}">
                    <a16:rowId xmlns:a16="http://schemas.microsoft.com/office/drawing/2014/main" val="10000"/>
                  </a:ext>
                </a:extLst>
              </a:tr>
              <a:tr h="1196600">
                <a:tc>
                  <a:txBody>
                    <a:bodyPr/>
                    <a:lstStyle/>
                    <a:p>
                      <a:pPr marL="0" lvl="0" indent="0" algn="l" rtl="0">
                        <a:lnSpc>
                          <a:spcPct val="115000"/>
                        </a:lnSpc>
                        <a:spcBef>
                          <a:spcPts val="0"/>
                        </a:spcBef>
                        <a:spcAft>
                          <a:spcPts val="0"/>
                        </a:spcAft>
                        <a:buNone/>
                      </a:pPr>
                      <a:r>
                        <a:rPr lang="en-US" sz="1800">
                          <a:solidFill>
                            <a:schemeClr val="dk1"/>
                          </a:solidFill>
                          <a:latin typeface="+mj-lt"/>
                          <a:ea typeface="Calibri"/>
                          <a:cs typeface="Calibri"/>
                          <a:sym typeface="Calibri"/>
                        </a:rPr>
                        <a:t>Real-time Emotion-based Music Recommendation Using Wearable Devices</a:t>
                      </a:r>
                      <a:endParaRPr dirty="0">
                        <a:latin typeface="+mj-lt"/>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0000"/>
                          </a:solidFill>
                          <a:effectLst/>
                          <a:latin typeface="+mj-lt"/>
                          <a:ea typeface="Arial"/>
                          <a:cs typeface="Arial"/>
                          <a:sym typeface="Arial"/>
                        </a:rPr>
                        <a:t>Mahadik, Ankita, et al. </a:t>
                      </a:r>
                      <a:endParaRPr sz="1800" dirty="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a:solidFill>
                            <a:schemeClr val="dk1"/>
                          </a:solidFill>
                          <a:latin typeface="+mj-lt"/>
                          <a:ea typeface="Calibri"/>
                          <a:cs typeface="Calibri"/>
                          <a:sym typeface="Calibri"/>
                        </a:rPr>
                        <a:t>2021</a:t>
                      </a:r>
                      <a:endParaRPr sz="1800" dirty="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700">
                          <a:solidFill>
                            <a:schemeClr val="dk1"/>
                          </a:solidFill>
                          <a:latin typeface="+mj-lt"/>
                          <a:ea typeface="Calibri"/>
                          <a:cs typeface="Calibri"/>
                          <a:sym typeface="Calibri"/>
                        </a:rPr>
                        <a:t>Relies on users consistently wearing the devices; may have limitations in accurately capturing subtle emotional changes.</a:t>
                      </a:r>
                      <a:endParaRPr sz="150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600">
                          <a:solidFill>
                            <a:schemeClr val="dk1"/>
                          </a:solidFill>
                          <a:latin typeface="+mj-lt"/>
                          <a:ea typeface="Calibri"/>
                          <a:cs typeface="Calibri"/>
                          <a:sym typeface="Calibri"/>
                        </a:rPr>
                        <a:t>Extends emotion recognition to real-time scenarios using wearable devices, offering immediate and personalized music suggestions.</a:t>
                      </a:r>
                      <a:endParaRPr sz="1300" dirty="0">
                        <a:solidFill>
                          <a:schemeClr val="dk1"/>
                        </a:solidFill>
                        <a:latin typeface="+mj-lt"/>
                        <a:ea typeface="Roboto"/>
                        <a:cs typeface="Roboto"/>
                        <a:sym typeface="Roboto"/>
                      </a:endParaRPr>
                    </a:p>
                  </a:txBody>
                  <a:tcPr marL="91425" marR="91425" marT="91425" marB="91425"/>
                </a:tc>
                <a:extLst>
                  <a:ext uri="{0D108BD9-81ED-4DB2-BD59-A6C34878D82A}">
                    <a16:rowId xmlns:a16="http://schemas.microsoft.com/office/drawing/2014/main" val="10001"/>
                  </a:ext>
                </a:extLst>
              </a:tr>
              <a:tr h="1567350">
                <a:tc>
                  <a:txBody>
                    <a:bodyPr/>
                    <a:lstStyle/>
                    <a:p>
                      <a:pPr marL="0" lvl="0" indent="0" algn="l" rtl="0">
                        <a:lnSpc>
                          <a:spcPct val="115000"/>
                        </a:lnSpc>
                        <a:spcBef>
                          <a:spcPts val="0"/>
                        </a:spcBef>
                        <a:spcAft>
                          <a:spcPts val="0"/>
                        </a:spcAft>
                        <a:buNone/>
                      </a:pPr>
                      <a:r>
                        <a:rPr lang="en-US" sz="1800" dirty="0">
                          <a:solidFill>
                            <a:schemeClr val="dk1"/>
                          </a:solidFill>
                          <a:latin typeface="+mj-lt"/>
                          <a:ea typeface="Calibri"/>
                          <a:cs typeface="Calibri"/>
                          <a:sym typeface="Calibri"/>
                        </a:rPr>
                        <a:t>Considering emotions and contextual factors in music recommendation</a:t>
                      </a:r>
                      <a:endParaRPr sz="1700" dirty="0">
                        <a:solidFill>
                          <a:schemeClr val="dk1"/>
                        </a:solidFill>
                        <a:latin typeface="+mj-lt"/>
                      </a:endParaRPr>
                    </a:p>
                  </a:txBody>
                  <a:tcPr marL="91425" marR="91425" marT="91425" marB="91425"/>
                </a:tc>
                <a:tc>
                  <a:txBody>
                    <a:bodyPr/>
                    <a:lstStyle/>
                    <a:p>
                      <a:pPr marL="0" lvl="0" indent="0" algn="l" rtl="0">
                        <a:lnSpc>
                          <a:spcPct val="115000"/>
                        </a:lnSpc>
                        <a:spcBef>
                          <a:spcPts val="0"/>
                        </a:spcBef>
                        <a:spcAft>
                          <a:spcPts val="0"/>
                        </a:spcAft>
                        <a:buNone/>
                      </a:pPr>
                      <a:r>
                        <a:rPr lang="it-IT" sz="1800" dirty="0">
                          <a:solidFill>
                            <a:schemeClr val="dk1"/>
                          </a:solidFill>
                          <a:latin typeface="+mj-lt"/>
                          <a:ea typeface="Calibri"/>
                          <a:cs typeface="Calibri"/>
                          <a:sym typeface="Calibri"/>
                        </a:rPr>
                        <a:t>Assuncao, Willian G., Lara SG Piccolo, and Luciana AM Zaina. </a:t>
                      </a:r>
                      <a:endParaRPr sz="1800" dirty="0">
                        <a:solidFill>
                          <a:schemeClr val="dk1"/>
                        </a:solidFill>
                        <a:latin typeface="+mj-lt"/>
                        <a:ea typeface="Calibri"/>
                        <a:cs typeface="Calibri"/>
                        <a:sym typeface="Calibri"/>
                      </a:endParaRPr>
                    </a:p>
                    <a:p>
                      <a:pPr marL="0" lvl="0" indent="0" algn="l" rtl="0">
                        <a:spcBef>
                          <a:spcPts val="0"/>
                        </a:spcBef>
                        <a:spcAft>
                          <a:spcPts val="0"/>
                        </a:spcAft>
                        <a:buNone/>
                      </a:pPr>
                      <a:endParaRPr dirty="0">
                        <a:latin typeface="+mj-lt"/>
                      </a:endParaRPr>
                    </a:p>
                  </a:txBody>
                  <a:tcPr marL="91425" marR="91425" marT="91425" marB="91425"/>
                </a:tc>
                <a:tc>
                  <a:txBody>
                    <a:bodyPr/>
                    <a:lstStyle/>
                    <a:p>
                      <a:pPr marL="0" lvl="0" indent="0" algn="l" rtl="0">
                        <a:spcBef>
                          <a:spcPts val="0"/>
                        </a:spcBef>
                        <a:spcAft>
                          <a:spcPts val="0"/>
                        </a:spcAft>
                        <a:buNone/>
                      </a:pPr>
                      <a:r>
                        <a:rPr lang="en-US">
                          <a:latin typeface="+mj-lt"/>
                        </a:rPr>
                        <a:t>2017</a:t>
                      </a:r>
                      <a:endParaRPr>
                        <a:latin typeface="+mj-lt"/>
                      </a:endParaRPr>
                    </a:p>
                  </a:txBody>
                  <a:tcPr marL="91425" marR="91425" marT="91425" marB="91425"/>
                </a:tc>
                <a:tc>
                  <a:txBody>
                    <a:bodyPr/>
                    <a:lstStyle/>
                    <a:p>
                      <a:pPr marL="0" lvl="0" indent="0" algn="l" rtl="0">
                        <a:lnSpc>
                          <a:spcPct val="115000"/>
                        </a:lnSpc>
                        <a:spcBef>
                          <a:spcPts val="0"/>
                        </a:spcBef>
                        <a:spcAft>
                          <a:spcPts val="0"/>
                        </a:spcAft>
                        <a:buNone/>
                      </a:pPr>
                      <a:r>
                        <a:rPr lang="en-US" sz="1800">
                          <a:solidFill>
                            <a:schemeClr val="dk1"/>
                          </a:solidFill>
                          <a:latin typeface="+mj-lt"/>
                          <a:ea typeface="Calibri"/>
                          <a:cs typeface="Calibri"/>
                          <a:sym typeface="Calibri"/>
                        </a:rPr>
                        <a:t> Limited empirical validation; more focus on theoretical aspects</a:t>
                      </a:r>
                      <a:endParaRPr sz="1600">
                        <a:solidFill>
                          <a:schemeClr val="dk1"/>
                        </a:solidFill>
                        <a:latin typeface="+mj-lt"/>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500" dirty="0">
                          <a:solidFill>
                            <a:schemeClr val="dk1"/>
                          </a:solidFill>
                          <a:latin typeface="+mj-lt"/>
                          <a:ea typeface="Calibri"/>
                          <a:cs typeface="Calibri"/>
                          <a:sym typeface="Calibri"/>
                        </a:rPr>
                        <a:t>Presents an overview of the existing approaches, discusses challenges, and proposes directions for adaptive emotion-based music recommendation systems.</a:t>
                      </a:r>
                      <a:endParaRPr sz="1500" dirty="0">
                        <a:solidFill>
                          <a:schemeClr val="dk1"/>
                        </a:solidFill>
                        <a:latin typeface="+mj-lt"/>
                        <a:ea typeface="Calibri"/>
                        <a:cs typeface="Calibri"/>
                        <a:sym typeface="Calibri"/>
                      </a:endParaRPr>
                    </a:p>
                  </a:txBody>
                  <a:tcPr marL="91425" marR="91425" marT="91425" marB="91425"/>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BBD16D27-E746-7606-6FEA-BBBFDAC0B5A7}"/>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44" name="Google Shape;144;p19"/>
          <p:cNvSpPr txBox="1"/>
          <p:nvPr/>
        </p:nvSpPr>
        <p:spPr>
          <a:xfrm>
            <a:off x="11664409" y="6352860"/>
            <a:ext cx="414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7</a:t>
            </a:r>
            <a:endParaRPr sz="1800">
              <a:solidFill>
                <a:schemeClr val="lt1"/>
              </a:solidFill>
              <a:latin typeface="Calibri"/>
              <a:ea typeface="Calibri"/>
              <a:cs typeface="Calibri"/>
              <a:sym typeface="Calibri"/>
            </a:endParaRPr>
          </a:p>
        </p:txBody>
      </p:sp>
      <p:sp>
        <p:nvSpPr>
          <p:cNvPr id="145" name="Google Shape;145;p19"/>
          <p:cNvSpPr txBox="1"/>
          <p:nvPr/>
        </p:nvSpPr>
        <p:spPr>
          <a:xfrm>
            <a:off x="3042250" y="357159"/>
            <a:ext cx="61075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mj-lt"/>
                <a:ea typeface="Times New Roman"/>
                <a:cs typeface="Times New Roman"/>
                <a:sym typeface="Times New Roman"/>
              </a:rPr>
              <a:t>PROPOSED SYSTEM</a:t>
            </a:r>
            <a:endParaRPr sz="2400" b="1" dirty="0">
              <a:solidFill>
                <a:schemeClr val="dk1"/>
              </a:solidFill>
              <a:latin typeface="+mj-lt"/>
              <a:ea typeface="Times New Roman"/>
              <a:cs typeface="Times New Roman"/>
              <a:sym typeface="Times New Roman"/>
            </a:endParaRPr>
          </a:p>
        </p:txBody>
      </p:sp>
      <p:sp>
        <p:nvSpPr>
          <p:cNvPr id="146" name="Google Shape;146;p19"/>
          <p:cNvSpPr txBox="1"/>
          <p:nvPr/>
        </p:nvSpPr>
        <p:spPr>
          <a:xfrm>
            <a:off x="920151" y="1367308"/>
            <a:ext cx="10351698" cy="4478109"/>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The </a:t>
            </a:r>
            <a:r>
              <a:rPr lang="en-US" sz="1500" dirty="0">
                <a:latin typeface="Arial" panose="020B0604020202020204" pitchFamily="34" charset="0"/>
                <a:cs typeface="Arial" panose="020B0604020202020204" pitchFamily="34" charset="0"/>
              </a:rPr>
              <a:t>proposed</a:t>
            </a:r>
            <a:r>
              <a:rPr lang="en-US" sz="1500" b="0" i="0" dirty="0">
                <a:effectLst/>
                <a:latin typeface="Arial" panose="020B0604020202020204" pitchFamily="34" charset="0"/>
                <a:cs typeface="Arial" panose="020B0604020202020204" pitchFamily="34" charset="0"/>
              </a:rPr>
              <a:t> system aims to elevate the interaction between users and their music player by seamlessly integrating facial emotion recognition technology. This innovative approach involves capturing user’s facial expressions in real time, allowing for a dynamic understanding of their emotional states.</a:t>
            </a:r>
          </a:p>
          <a:p>
            <a:pPr marL="285750" indent="-285750" algn="just">
              <a:buFont typeface="Arial" panose="020B0604020202020204" pitchFamily="34" charset="0"/>
              <a:buChar char="•"/>
            </a:pPr>
            <a:endParaRPr lang="en-US" sz="15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The system employs a Convolutional Neural Network (CNN) to predict emotions from the gathered facial data. This advanced machine learning technique ensures accurate recognition, enhancing the system's ability to interpret the subtleties of user’s emotional responses.</a:t>
            </a:r>
          </a:p>
          <a:p>
            <a:pPr marL="285750" indent="-285750" algn="just">
              <a:buFont typeface="Arial" panose="020B0604020202020204" pitchFamily="34" charset="0"/>
              <a:buChar char="•"/>
            </a:pPr>
            <a:endParaRPr lang="en-US" sz="15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Personalized music recommendations form the core of the system's functionality, driven by the real-time detection of user’s emotional states with the help of API. The integration of emotion-based algorithms ensures that the music suggestions align with their immediate emotional contexts.</a:t>
            </a:r>
          </a:p>
          <a:p>
            <a:pPr marL="285750" indent="-285750" algn="just">
              <a:buFont typeface="Arial" panose="020B0604020202020204" pitchFamily="34" charset="0"/>
              <a:buChar char="•"/>
            </a:pPr>
            <a:endParaRPr lang="en-US" sz="15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The platform is designed to provide users with an immersive and emotionally resonant music experience. By dynamically tailoring recommendations based on real-time facial expressions, the system aims to create a more engaging and personalized musical journey for each user.</a:t>
            </a:r>
          </a:p>
          <a:p>
            <a:pPr marL="285750" indent="-285750" algn="just">
              <a:buFont typeface="Arial" panose="020B0604020202020204" pitchFamily="34" charset="0"/>
              <a:buChar char="•"/>
            </a:pPr>
            <a:endParaRPr lang="en-US" sz="15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Leveraging state-of-the-art emotion recognition algorithms and a user-centric design approach, the envisioned system not only prioritizes accuracy in emotion prediction but also focuses on delivering a seamless and intuitive user experience, ultimately enhancing the overall enjoyment of the music.</a:t>
            </a:r>
            <a:endParaRPr lang="en-IN" sz="1500" dirty="0">
              <a:latin typeface="Arial" panose="020B0604020202020204" pitchFamily="34" charset="0"/>
              <a:cs typeface="Arial" panose="020B0604020202020204" pitchFamily="34" charset="0"/>
            </a:endParaRPr>
          </a:p>
        </p:txBody>
      </p:sp>
      <p:sp>
        <p:nvSpPr>
          <p:cNvPr id="147" name="Google Shape;147;p19"/>
          <p:cNvSpPr txBox="1"/>
          <p:nvPr/>
        </p:nvSpPr>
        <p:spPr>
          <a:xfrm>
            <a:off x="3424518" y="639390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imes New Roman"/>
                <a:ea typeface="Times New Roman"/>
                <a:cs typeface="Times New Roman"/>
                <a:sym typeface="Times New Roman"/>
              </a:rPr>
              <a:t>Music Recommendation Based on Face Emotion Recognition</a:t>
            </a:r>
            <a:endParaRPr/>
          </a:p>
        </p:txBody>
      </p:sp>
      <p:sp>
        <p:nvSpPr>
          <p:cNvPr id="2" name="TextBox 1">
            <a:extLst>
              <a:ext uri="{FF2B5EF4-FFF2-40B4-BE49-F238E27FC236}">
                <a16:creationId xmlns:a16="http://schemas.microsoft.com/office/drawing/2014/main" id="{D37E50CA-25D7-FD1C-0035-DD11381B779D}"/>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2"/>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71" name="Google Shape;171;p22"/>
          <p:cNvSpPr txBox="1"/>
          <p:nvPr/>
        </p:nvSpPr>
        <p:spPr>
          <a:xfrm>
            <a:off x="11576649" y="6352860"/>
            <a:ext cx="501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72" name="Google Shape;172;p22"/>
          <p:cNvSpPr txBox="1"/>
          <p:nvPr/>
        </p:nvSpPr>
        <p:spPr>
          <a:xfrm>
            <a:off x="3042250" y="357159"/>
            <a:ext cx="61075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mj-lt"/>
                <a:ea typeface="Times New Roman"/>
                <a:cs typeface="Times New Roman"/>
                <a:sym typeface="Times New Roman"/>
              </a:rPr>
              <a:t>ARCHITECTURE</a:t>
            </a:r>
            <a:endParaRPr sz="3200" b="1" dirty="0">
              <a:solidFill>
                <a:schemeClr val="dk1"/>
              </a:solidFill>
              <a:latin typeface="+mj-lt"/>
              <a:ea typeface="Times New Roman"/>
              <a:cs typeface="Times New Roman"/>
              <a:sym typeface="Times New Roman"/>
            </a:endParaRPr>
          </a:p>
        </p:txBody>
      </p:sp>
      <p:sp>
        <p:nvSpPr>
          <p:cNvPr id="173" name="Google Shape;173;p22"/>
          <p:cNvSpPr txBox="1"/>
          <p:nvPr/>
        </p:nvSpPr>
        <p:spPr>
          <a:xfrm>
            <a:off x="3047992" y="6352863"/>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imes New Roman"/>
                <a:ea typeface="Times New Roman"/>
                <a:cs typeface="Times New Roman"/>
                <a:sym typeface="Times New Roman"/>
              </a:rPr>
              <a:t>Music Recommendation Based on Face Emotion Recognition</a:t>
            </a:r>
            <a:endParaRPr/>
          </a:p>
        </p:txBody>
      </p:sp>
      <p:pic>
        <p:nvPicPr>
          <p:cNvPr id="174" name="Google Shape;174;p22"/>
          <p:cNvPicPr preferRelativeResize="0"/>
          <p:nvPr/>
        </p:nvPicPr>
        <p:blipFill>
          <a:blip r:embed="rId4">
            <a:alphaModFix/>
          </a:blip>
          <a:stretch>
            <a:fillRect/>
          </a:stretch>
        </p:blipFill>
        <p:spPr>
          <a:xfrm>
            <a:off x="405439" y="2087040"/>
            <a:ext cx="11422124" cy="3513101"/>
          </a:xfrm>
          <a:prstGeom prst="rect">
            <a:avLst/>
          </a:prstGeom>
          <a:noFill/>
          <a:ln>
            <a:noFill/>
          </a:ln>
        </p:spPr>
      </p:pic>
      <p:sp>
        <p:nvSpPr>
          <p:cNvPr id="2" name="TextBox 1">
            <a:extLst>
              <a:ext uri="{FF2B5EF4-FFF2-40B4-BE49-F238E27FC236}">
                <a16:creationId xmlns:a16="http://schemas.microsoft.com/office/drawing/2014/main" id="{385D26F3-75C0-DD6A-6C11-90CE4C6041D8}"/>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2"/>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71" name="Google Shape;171;p22"/>
          <p:cNvSpPr txBox="1"/>
          <p:nvPr/>
        </p:nvSpPr>
        <p:spPr>
          <a:xfrm>
            <a:off x="11576649" y="6352860"/>
            <a:ext cx="501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72" name="Google Shape;172;p22"/>
          <p:cNvSpPr txBox="1"/>
          <p:nvPr/>
        </p:nvSpPr>
        <p:spPr>
          <a:xfrm>
            <a:off x="3042250" y="357159"/>
            <a:ext cx="6107500" cy="492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dirty="0">
                <a:solidFill>
                  <a:schemeClr val="dk1"/>
                </a:solidFill>
                <a:latin typeface="+mj-lt"/>
                <a:ea typeface="Times New Roman"/>
                <a:cs typeface="Times New Roman" panose="02020603050405020304" pitchFamily="18" charset="0"/>
                <a:sym typeface="Times New Roman"/>
              </a:rPr>
              <a:t>Algorithm</a:t>
            </a:r>
            <a:endParaRPr sz="2600" b="1" dirty="0">
              <a:solidFill>
                <a:schemeClr val="dk1"/>
              </a:solidFill>
              <a:latin typeface="+mj-lt"/>
              <a:ea typeface="Times New Roman"/>
              <a:cs typeface="Times New Roman" panose="02020603050405020304" pitchFamily="18" charset="0"/>
              <a:sym typeface="Times New Roman"/>
            </a:endParaRPr>
          </a:p>
        </p:txBody>
      </p:sp>
      <p:sp>
        <p:nvSpPr>
          <p:cNvPr id="173" name="Google Shape;173;p22"/>
          <p:cNvSpPr txBox="1"/>
          <p:nvPr/>
        </p:nvSpPr>
        <p:spPr>
          <a:xfrm>
            <a:off x="3047992" y="6352863"/>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7F7F7F"/>
                </a:solidFill>
                <a:latin typeface="Times New Roman"/>
                <a:ea typeface="Times New Roman"/>
                <a:cs typeface="Times New Roman"/>
                <a:sym typeface="Times New Roman"/>
              </a:rPr>
              <a:t>Music Recommendation Based on Face Emotion Recognition</a:t>
            </a:r>
            <a:endParaRPr dirty="0"/>
          </a:p>
        </p:txBody>
      </p:sp>
      <p:sp>
        <p:nvSpPr>
          <p:cNvPr id="7" name="Google Shape;173;p22">
            <a:extLst>
              <a:ext uri="{FF2B5EF4-FFF2-40B4-BE49-F238E27FC236}">
                <a16:creationId xmlns:a16="http://schemas.microsoft.com/office/drawing/2014/main" id="{D4FB4DBB-B659-4D74-B464-60EA457244C6}"/>
              </a:ext>
            </a:extLst>
          </p:cNvPr>
          <p:cNvSpPr txBox="1"/>
          <p:nvPr/>
        </p:nvSpPr>
        <p:spPr>
          <a:xfrm>
            <a:off x="862133" y="1249752"/>
            <a:ext cx="9286240" cy="4278054"/>
          </a:xfrm>
          <a:prstGeom prst="rect">
            <a:avLst/>
          </a:prstGeom>
          <a:noFill/>
          <a:ln>
            <a:noFill/>
          </a:ln>
        </p:spPr>
        <p:txBody>
          <a:bodyPr spcFirstLastPara="1" wrap="square" lIns="91425" tIns="45700" rIns="91425" bIns="45700" anchor="t" anchorCtr="0">
            <a:spAutoFit/>
          </a:bodyPr>
          <a:lstStyle/>
          <a:p>
            <a:pPr lvl="0" algn="just"/>
            <a:r>
              <a:rPr lang="en-US" sz="1900" b="1" dirty="0">
                <a:latin typeface="+mj-lt"/>
                <a:cs typeface="Times New Roman" panose="02020603050405020304" pitchFamily="18" charset="0"/>
              </a:rPr>
              <a:t>CNN(-Convolutional Neural Network):</a:t>
            </a:r>
          </a:p>
          <a:p>
            <a:pPr lvl="0" algn="just"/>
            <a:endParaRPr lang="en-US" sz="1500" b="1" dirty="0"/>
          </a:p>
          <a:p>
            <a:pPr marL="285750" indent="-285750" algn="just">
              <a:buFont typeface="Arial" panose="020B0604020202020204" pitchFamily="34" charset="0"/>
              <a:buChar char="•"/>
            </a:pPr>
            <a:r>
              <a:rPr lang="en-US" sz="1500" dirty="0"/>
              <a:t>A Convolutional Neural Network (CNN) is a type of artificial neural network designed specifically for processing and analyzing visual data, such as images. In the context of the provided code:</a:t>
            </a:r>
          </a:p>
          <a:p>
            <a:pPr marL="285750" indent="-285750" algn="just">
              <a:buFont typeface="Arial" panose="020B0604020202020204" pitchFamily="34" charset="0"/>
              <a:buChar char="•"/>
            </a:pPr>
            <a:endParaRPr lang="en-US" sz="1500" dirty="0"/>
          </a:p>
          <a:p>
            <a:pPr marL="285750" indent="-285750" algn="just">
              <a:buFont typeface="Arial" panose="020B0604020202020204" pitchFamily="34" charset="0"/>
              <a:buChar char="•"/>
            </a:pPr>
            <a:r>
              <a:rPr lang="en-US" sz="1800" b="1" dirty="0">
                <a:latin typeface="+mj-lt"/>
                <a:cs typeface="Times New Roman" panose="02020603050405020304" pitchFamily="18" charset="0"/>
              </a:rPr>
              <a:t>Convolutional Layers (Conv2D): </a:t>
            </a:r>
            <a:r>
              <a:rPr lang="en-US" sz="1500" dirty="0"/>
              <a:t>These layers perform convolution operations on the input images. They use filters or kernels to slide across the input image, extracting features by detecting patterns of pixel values.</a:t>
            </a:r>
          </a:p>
          <a:p>
            <a:pPr marL="285750" indent="-285750" algn="just">
              <a:buFont typeface="Arial" panose="020B0604020202020204" pitchFamily="34" charset="0"/>
              <a:buChar char="•"/>
            </a:pPr>
            <a:endParaRPr lang="en-US" sz="1500" dirty="0">
              <a:latin typeface="+mj-lt"/>
            </a:endParaRPr>
          </a:p>
          <a:p>
            <a:pPr marL="285750" indent="-285750" algn="just">
              <a:buFont typeface="Arial" panose="020B0604020202020204" pitchFamily="34" charset="0"/>
              <a:buChar char="•"/>
            </a:pPr>
            <a:r>
              <a:rPr lang="en-US" sz="1800" b="1" dirty="0">
                <a:latin typeface="+mj-lt"/>
                <a:cs typeface="Times New Roman" panose="02020603050405020304" pitchFamily="18" charset="0"/>
              </a:rPr>
              <a:t>Activation Function (</a:t>
            </a:r>
            <a:r>
              <a:rPr lang="en-US" sz="1800" b="1" dirty="0" err="1">
                <a:latin typeface="+mj-lt"/>
                <a:cs typeface="Times New Roman" panose="02020603050405020304" pitchFamily="18" charset="0"/>
              </a:rPr>
              <a:t>ReLU</a:t>
            </a:r>
            <a:r>
              <a:rPr lang="en-US" sz="1800" b="1" dirty="0">
                <a:latin typeface="+mj-lt"/>
                <a:cs typeface="Times New Roman" panose="02020603050405020304" pitchFamily="18" charset="0"/>
              </a:rPr>
              <a:t>): </a:t>
            </a:r>
            <a:r>
              <a:rPr lang="en-US" sz="1500" dirty="0"/>
              <a:t>Rectified Linear Unit (</a:t>
            </a:r>
            <a:r>
              <a:rPr lang="en-US" sz="1500" dirty="0" err="1"/>
              <a:t>ReLU</a:t>
            </a:r>
            <a:r>
              <a:rPr lang="en-US" sz="1500" dirty="0"/>
              <a:t>) is commonly used as the activation function in CNNs. It introduces non-linearity to the model, allowing it to learn complex patterns and relationships in the data.</a:t>
            </a:r>
          </a:p>
          <a:p>
            <a:pPr marL="285750" indent="-285750" algn="just">
              <a:buFont typeface="Arial" panose="020B0604020202020204" pitchFamily="34" charset="0"/>
              <a:buChar char="•"/>
            </a:pPr>
            <a:endParaRPr lang="en-US" sz="1500" dirty="0"/>
          </a:p>
          <a:p>
            <a:pPr marL="285750" indent="-285750" algn="just">
              <a:buFont typeface="Arial" panose="020B0604020202020204" pitchFamily="34" charset="0"/>
              <a:buChar char="•"/>
            </a:pPr>
            <a:r>
              <a:rPr lang="en-US" sz="1800" b="1" dirty="0">
                <a:latin typeface="+mj-lt"/>
                <a:cs typeface="Times New Roman" panose="02020603050405020304" pitchFamily="18" charset="0"/>
              </a:rPr>
              <a:t>Pooling Layers (MaxPooling2D): </a:t>
            </a:r>
            <a:r>
              <a:rPr lang="en-US" sz="1500" dirty="0"/>
              <a:t>These layers </a:t>
            </a:r>
            <a:r>
              <a:rPr lang="en-US" sz="1500" dirty="0" err="1"/>
              <a:t>downsample</a:t>
            </a:r>
            <a:r>
              <a:rPr lang="en-US" sz="1500" dirty="0"/>
              <a:t> the spatial dimensions of the input feature maps, reducing their size and computational complexity. Max pooling, in particular, retains the most significant information from the input.</a:t>
            </a:r>
          </a:p>
          <a:p>
            <a:pPr marL="285750" lvl="0" indent="-285750" algn="just">
              <a:buFont typeface="Arial" panose="020B0604020202020204" pitchFamily="34" charset="0"/>
              <a:buChar char="•"/>
            </a:pPr>
            <a:endParaRPr sz="1800" b="1" dirty="0">
              <a:latin typeface="+mn-lt"/>
            </a:endParaRPr>
          </a:p>
        </p:txBody>
      </p:sp>
      <p:sp>
        <p:nvSpPr>
          <p:cNvPr id="2" name="TextBox 1">
            <a:extLst>
              <a:ext uri="{FF2B5EF4-FFF2-40B4-BE49-F238E27FC236}">
                <a16:creationId xmlns:a16="http://schemas.microsoft.com/office/drawing/2014/main" id="{41627112-052F-6165-A189-BBED7CBA4F66}"/>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7</a:t>
            </a:fld>
            <a:endParaRPr lang="en-US" dirty="0"/>
          </a:p>
        </p:txBody>
      </p:sp>
    </p:spTree>
    <p:extLst>
      <p:ext uri="{BB962C8B-B14F-4D97-AF65-F5344CB8AC3E}">
        <p14:creationId xmlns:p14="http://schemas.microsoft.com/office/powerpoint/2010/main" val="58417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B2A58835-5C34-E823-D63B-DC8A173A15E2}"/>
            </a:ext>
          </a:extLst>
        </p:cNvPr>
        <p:cNvGrpSpPr/>
        <p:nvPr/>
      </p:nvGrpSpPr>
      <p:grpSpPr>
        <a:xfrm>
          <a:off x="0" y="0"/>
          <a:ext cx="0" cy="0"/>
          <a:chOff x="0" y="0"/>
          <a:chExt cx="0" cy="0"/>
        </a:xfrm>
      </p:grpSpPr>
      <p:pic>
        <p:nvPicPr>
          <p:cNvPr id="170" name="Google Shape;170;p22">
            <a:extLst>
              <a:ext uri="{FF2B5EF4-FFF2-40B4-BE49-F238E27FC236}">
                <a16:creationId xmlns:a16="http://schemas.microsoft.com/office/drawing/2014/main" id="{9D880F4E-0807-A0B8-545E-444967C9F726}"/>
              </a:ext>
            </a:extLst>
          </p:cNvPr>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71" name="Google Shape;171;p22">
            <a:extLst>
              <a:ext uri="{FF2B5EF4-FFF2-40B4-BE49-F238E27FC236}">
                <a16:creationId xmlns:a16="http://schemas.microsoft.com/office/drawing/2014/main" id="{543B41FA-3F99-7517-5BAF-CB09C5CF53B7}"/>
              </a:ext>
            </a:extLst>
          </p:cNvPr>
          <p:cNvSpPr txBox="1"/>
          <p:nvPr/>
        </p:nvSpPr>
        <p:spPr>
          <a:xfrm>
            <a:off x="11576649" y="6352860"/>
            <a:ext cx="501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72" name="Google Shape;172;p22">
            <a:extLst>
              <a:ext uri="{FF2B5EF4-FFF2-40B4-BE49-F238E27FC236}">
                <a16:creationId xmlns:a16="http://schemas.microsoft.com/office/drawing/2014/main" id="{CB44D49E-1920-1421-7075-21D306996508}"/>
              </a:ext>
            </a:extLst>
          </p:cNvPr>
          <p:cNvSpPr txBox="1"/>
          <p:nvPr/>
        </p:nvSpPr>
        <p:spPr>
          <a:xfrm>
            <a:off x="3042250" y="357159"/>
            <a:ext cx="6107500" cy="492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dirty="0">
                <a:solidFill>
                  <a:schemeClr val="dk1"/>
                </a:solidFill>
                <a:latin typeface="+mj-lt"/>
                <a:ea typeface="Times New Roman"/>
                <a:cs typeface="Times New Roman" panose="02020603050405020304" pitchFamily="18" charset="0"/>
                <a:sym typeface="Times New Roman"/>
              </a:rPr>
              <a:t>Algorithm</a:t>
            </a:r>
            <a:endParaRPr sz="2600" b="1" dirty="0">
              <a:solidFill>
                <a:schemeClr val="dk1"/>
              </a:solidFill>
              <a:latin typeface="+mj-lt"/>
              <a:ea typeface="Times New Roman"/>
              <a:cs typeface="Times New Roman" panose="02020603050405020304" pitchFamily="18" charset="0"/>
              <a:sym typeface="Times New Roman"/>
            </a:endParaRPr>
          </a:p>
        </p:txBody>
      </p:sp>
      <p:sp>
        <p:nvSpPr>
          <p:cNvPr id="173" name="Google Shape;173;p22">
            <a:extLst>
              <a:ext uri="{FF2B5EF4-FFF2-40B4-BE49-F238E27FC236}">
                <a16:creationId xmlns:a16="http://schemas.microsoft.com/office/drawing/2014/main" id="{809C6AB4-61A0-0056-BB01-73DD4D0C7287}"/>
              </a:ext>
            </a:extLst>
          </p:cNvPr>
          <p:cNvSpPr txBox="1"/>
          <p:nvPr/>
        </p:nvSpPr>
        <p:spPr>
          <a:xfrm>
            <a:off x="3047992" y="6352863"/>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7F7F7F"/>
                </a:solidFill>
                <a:latin typeface="Times New Roman"/>
                <a:ea typeface="Times New Roman"/>
                <a:cs typeface="Times New Roman"/>
                <a:sym typeface="Times New Roman"/>
              </a:rPr>
              <a:t>Music Recommendation Based on Face Emotion Recognition</a:t>
            </a:r>
            <a:endParaRPr dirty="0"/>
          </a:p>
        </p:txBody>
      </p:sp>
      <p:sp>
        <p:nvSpPr>
          <p:cNvPr id="7" name="Google Shape;173;p22">
            <a:extLst>
              <a:ext uri="{FF2B5EF4-FFF2-40B4-BE49-F238E27FC236}">
                <a16:creationId xmlns:a16="http://schemas.microsoft.com/office/drawing/2014/main" id="{ED5DF1B9-171D-431E-690F-023DC36C1293}"/>
              </a:ext>
            </a:extLst>
          </p:cNvPr>
          <p:cNvSpPr txBox="1"/>
          <p:nvPr/>
        </p:nvSpPr>
        <p:spPr>
          <a:xfrm>
            <a:off x="490194" y="1298847"/>
            <a:ext cx="11189616" cy="4093388"/>
          </a:xfrm>
          <a:prstGeom prst="rect">
            <a:avLst/>
          </a:prstGeom>
          <a:noFill/>
          <a:ln>
            <a:noFill/>
          </a:ln>
        </p:spPr>
        <p:txBody>
          <a:bodyPr spcFirstLastPara="1" wrap="square" lIns="91425" tIns="45700" rIns="91425" bIns="45700" anchor="t" anchorCtr="0">
            <a:spAutoFit/>
          </a:bodyPr>
          <a:lstStyle/>
          <a:p>
            <a:pPr lvl="0"/>
            <a:r>
              <a:rPr lang="en-US" sz="1800" b="1" dirty="0">
                <a:latin typeface="+mj-lt"/>
                <a:cs typeface="Times New Roman" panose="02020603050405020304" pitchFamily="18" charset="0"/>
              </a:rPr>
              <a:t>CNN(-Convolutional Neural Network):</a:t>
            </a:r>
          </a:p>
          <a:p>
            <a:pPr lvl="0"/>
            <a:endParaRPr lang="en-US" sz="1800" dirty="0"/>
          </a:p>
          <a:p>
            <a:pPr marL="285750" lvl="0" indent="-285750" algn="just">
              <a:buFont typeface="Arial" panose="020B0604020202020204" pitchFamily="34" charset="0"/>
              <a:buChar char="•"/>
            </a:pPr>
            <a:r>
              <a:rPr lang="en-US" sz="1800" b="1" dirty="0">
                <a:latin typeface="+mj-lt"/>
                <a:cs typeface="Times New Roman" panose="02020603050405020304" pitchFamily="18" charset="0"/>
              </a:rPr>
              <a:t>Dropout Layers (Dropout): </a:t>
            </a:r>
            <a:r>
              <a:rPr lang="en-US" sz="1600" dirty="0"/>
              <a:t>Dropout is a regularization technique used to prevent overfitting. It randomly drops a fraction of the neurons during training, forcing the network to rely on different pathways and improving generalization.</a:t>
            </a:r>
          </a:p>
          <a:p>
            <a:pPr marL="285750" lvl="0" indent="-285750" algn="just">
              <a:buFont typeface="Arial" panose="020B0604020202020204" pitchFamily="34" charset="0"/>
              <a:buChar char="•"/>
            </a:pPr>
            <a:endParaRPr lang="en-US" sz="1800" dirty="0"/>
          </a:p>
          <a:p>
            <a:pPr marL="285750" lvl="0" indent="-285750" algn="just">
              <a:buFont typeface="Arial" panose="020B0604020202020204" pitchFamily="34" charset="0"/>
              <a:buChar char="•"/>
            </a:pPr>
            <a:r>
              <a:rPr lang="en-US" sz="1800" b="1" dirty="0">
                <a:latin typeface="+mj-lt"/>
                <a:cs typeface="Times New Roman" panose="02020603050405020304" pitchFamily="18" charset="0"/>
              </a:rPr>
              <a:t>Flatten Layer (Flatten): </a:t>
            </a:r>
            <a:r>
              <a:rPr lang="en-US" sz="1600" dirty="0"/>
              <a:t>This layer flattens the 2D feature maps into a 1D vector, preparing the data for input to fully connected layers.</a:t>
            </a:r>
          </a:p>
          <a:p>
            <a:pPr marL="285750" lvl="0" indent="-285750" algn="just">
              <a:buFont typeface="Arial" panose="020B0604020202020204" pitchFamily="34" charset="0"/>
              <a:buChar char="•"/>
            </a:pPr>
            <a:endParaRPr lang="en-US" sz="1800" dirty="0"/>
          </a:p>
          <a:p>
            <a:pPr marL="285750" lvl="0" indent="-285750" algn="just">
              <a:buFont typeface="Arial" panose="020B0604020202020204" pitchFamily="34" charset="0"/>
              <a:buChar char="•"/>
            </a:pPr>
            <a:r>
              <a:rPr lang="en-US" sz="1800" b="1" dirty="0">
                <a:latin typeface="+mj-lt"/>
                <a:cs typeface="Times New Roman" panose="02020603050405020304" pitchFamily="18" charset="0"/>
              </a:rPr>
              <a:t>Fully Connected Layers (Dense): </a:t>
            </a:r>
            <a:r>
              <a:rPr lang="en-US" sz="1600" dirty="0"/>
              <a:t>These layers connect every neuron from one layer to every neuron in the next layer. They are responsible for combining high-level features and making predictions.</a:t>
            </a:r>
          </a:p>
          <a:p>
            <a:pPr marL="285750" lvl="0" indent="-285750" algn="just">
              <a:buFont typeface="Arial" panose="020B0604020202020204" pitchFamily="34" charset="0"/>
              <a:buChar char="•"/>
            </a:pPr>
            <a:endParaRPr lang="en-US" sz="1800" dirty="0"/>
          </a:p>
          <a:p>
            <a:pPr marL="285750" lvl="0" indent="-285750" algn="just">
              <a:buFont typeface="Arial" panose="020B0604020202020204" pitchFamily="34" charset="0"/>
              <a:buChar char="•"/>
            </a:pPr>
            <a:r>
              <a:rPr lang="en-US" sz="1800" b="1" dirty="0">
                <a:latin typeface="+mj-lt"/>
                <a:cs typeface="Times New Roman" panose="02020603050405020304" pitchFamily="18" charset="0"/>
              </a:rPr>
              <a:t>Softmax Activation (Softmax): </a:t>
            </a:r>
            <a:r>
              <a:rPr lang="en-US" sz="1600" dirty="0"/>
              <a:t>Applied in the output layer, the </a:t>
            </a:r>
            <a:r>
              <a:rPr lang="en-US" sz="1600" dirty="0" err="1"/>
              <a:t>softmax</a:t>
            </a:r>
            <a:r>
              <a:rPr lang="en-US" sz="1600" dirty="0"/>
              <a:t> activation function normalizes the output values into a probability distribution, allowing the model to predict the class probabilities for multiclass classification problems.</a:t>
            </a:r>
          </a:p>
          <a:p>
            <a:pPr marL="285750" lvl="0" indent="-285750" algn="just">
              <a:buFont typeface="Arial" panose="020B0604020202020204" pitchFamily="34" charset="0"/>
              <a:buChar char="•"/>
            </a:pPr>
            <a:endParaRPr sz="1800" b="1" dirty="0">
              <a:latin typeface="+mn-lt"/>
            </a:endParaRPr>
          </a:p>
        </p:txBody>
      </p:sp>
      <p:sp>
        <p:nvSpPr>
          <p:cNvPr id="2" name="TextBox 1">
            <a:extLst>
              <a:ext uri="{FF2B5EF4-FFF2-40B4-BE49-F238E27FC236}">
                <a16:creationId xmlns:a16="http://schemas.microsoft.com/office/drawing/2014/main" id="{67A8488D-F0B2-FFEA-53A1-8E021EED6AB1}"/>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8</a:t>
            </a:fld>
            <a:endParaRPr lang="en-US" dirty="0"/>
          </a:p>
        </p:txBody>
      </p:sp>
    </p:spTree>
    <p:extLst>
      <p:ext uri="{BB962C8B-B14F-4D97-AF65-F5344CB8AC3E}">
        <p14:creationId xmlns:p14="http://schemas.microsoft.com/office/powerpoint/2010/main" val="177752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54E1701B-04B0-2672-B572-6E1284572624}"/>
            </a:ext>
          </a:extLst>
        </p:cNvPr>
        <p:cNvGrpSpPr/>
        <p:nvPr/>
      </p:nvGrpSpPr>
      <p:grpSpPr>
        <a:xfrm>
          <a:off x="0" y="0"/>
          <a:ext cx="0" cy="0"/>
          <a:chOff x="0" y="0"/>
          <a:chExt cx="0" cy="0"/>
        </a:xfrm>
      </p:grpSpPr>
      <p:pic>
        <p:nvPicPr>
          <p:cNvPr id="170" name="Google Shape;170;p22">
            <a:extLst>
              <a:ext uri="{FF2B5EF4-FFF2-40B4-BE49-F238E27FC236}">
                <a16:creationId xmlns:a16="http://schemas.microsoft.com/office/drawing/2014/main" id="{CAC3B2B9-AC80-FE5D-33B9-7FC0611AD62F}"/>
              </a:ext>
            </a:extLst>
          </p:cNvPr>
          <p:cNvPicPr preferRelativeResize="0"/>
          <p:nvPr/>
        </p:nvPicPr>
        <p:blipFill rotWithShape="1">
          <a:blip r:embed="rId3">
            <a:alphaModFix/>
          </a:blip>
          <a:srcRect/>
          <a:stretch/>
        </p:blipFill>
        <p:spPr>
          <a:xfrm>
            <a:off x="9323001" y="94767"/>
            <a:ext cx="2764100" cy="714567"/>
          </a:xfrm>
          <a:prstGeom prst="rect">
            <a:avLst/>
          </a:prstGeom>
          <a:noFill/>
          <a:ln>
            <a:noFill/>
          </a:ln>
        </p:spPr>
      </p:pic>
      <p:sp>
        <p:nvSpPr>
          <p:cNvPr id="171" name="Google Shape;171;p22">
            <a:extLst>
              <a:ext uri="{FF2B5EF4-FFF2-40B4-BE49-F238E27FC236}">
                <a16:creationId xmlns:a16="http://schemas.microsoft.com/office/drawing/2014/main" id="{6A6F384C-DD29-23FF-6B8D-4061183A69DD}"/>
              </a:ext>
            </a:extLst>
          </p:cNvPr>
          <p:cNvSpPr txBox="1"/>
          <p:nvPr/>
        </p:nvSpPr>
        <p:spPr>
          <a:xfrm>
            <a:off x="11576649" y="6352860"/>
            <a:ext cx="501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72" name="Google Shape;172;p22">
            <a:extLst>
              <a:ext uri="{FF2B5EF4-FFF2-40B4-BE49-F238E27FC236}">
                <a16:creationId xmlns:a16="http://schemas.microsoft.com/office/drawing/2014/main" id="{89197433-4CF9-363C-29D8-B6967D480E0E}"/>
              </a:ext>
            </a:extLst>
          </p:cNvPr>
          <p:cNvSpPr txBox="1"/>
          <p:nvPr/>
        </p:nvSpPr>
        <p:spPr>
          <a:xfrm>
            <a:off x="3042250" y="357159"/>
            <a:ext cx="6107500" cy="492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dirty="0">
                <a:solidFill>
                  <a:schemeClr val="dk1"/>
                </a:solidFill>
                <a:latin typeface="+mj-lt"/>
                <a:ea typeface="Times New Roman"/>
                <a:cs typeface="Times New Roman" panose="02020603050405020304" pitchFamily="18" charset="0"/>
                <a:sym typeface="Times New Roman"/>
              </a:rPr>
              <a:t>Algorithm</a:t>
            </a:r>
            <a:endParaRPr sz="2600" b="1" dirty="0">
              <a:solidFill>
                <a:schemeClr val="dk1"/>
              </a:solidFill>
              <a:latin typeface="+mj-lt"/>
              <a:ea typeface="Times New Roman"/>
              <a:cs typeface="Times New Roman" panose="02020603050405020304" pitchFamily="18" charset="0"/>
              <a:sym typeface="Times New Roman"/>
            </a:endParaRPr>
          </a:p>
        </p:txBody>
      </p:sp>
      <p:sp>
        <p:nvSpPr>
          <p:cNvPr id="173" name="Google Shape;173;p22">
            <a:extLst>
              <a:ext uri="{FF2B5EF4-FFF2-40B4-BE49-F238E27FC236}">
                <a16:creationId xmlns:a16="http://schemas.microsoft.com/office/drawing/2014/main" id="{F62BA410-2986-F467-5177-DDFF48265B4C}"/>
              </a:ext>
            </a:extLst>
          </p:cNvPr>
          <p:cNvSpPr txBox="1"/>
          <p:nvPr/>
        </p:nvSpPr>
        <p:spPr>
          <a:xfrm>
            <a:off x="3047992" y="6352863"/>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7F7F7F"/>
                </a:solidFill>
                <a:latin typeface="Times New Roman"/>
                <a:ea typeface="Times New Roman"/>
                <a:cs typeface="Times New Roman"/>
                <a:sym typeface="Times New Roman"/>
              </a:rPr>
              <a:t>Music Recommendation Based on Face Emotion Recognition</a:t>
            </a:r>
            <a:endParaRPr dirty="0"/>
          </a:p>
        </p:txBody>
      </p:sp>
      <p:sp>
        <p:nvSpPr>
          <p:cNvPr id="7" name="Google Shape;173;p22">
            <a:extLst>
              <a:ext uri="{FF2B5EF4-FFF2-40B4-BE49-F238E27FC236}">
                <a16:creationId xmlns:a16="http://schemas.microsoft.com/office/drawing/2014/main" id="{5AEB8FFF-C40B-F57F-9C37-943BB0229AC6}"/>
              </a:ext>
            </a:extLst>
          </p:cNvPr>
          <p:cNvSpPr txBox="1"/>
          <p:nvPr/>
        </p:nvSpPr>
        <p:spPr>
          <a:xfrm>
            <a:off x="490194" y="1298847"/>
            <a:ext cx="11189616" cy="2031285"/>
          </a:xfrm>
          <a:prstGeom prst="rect">
            <a:avLst/>
          </a:prstGeom>
          <a:noFill/>
          <a:ln>
            <a:noFill/>
          </a:ln>
        </p:spPr>
        <p:txBody>
          <a:bodyPr spcFirstLastPara="1" wrap="square" lIns="91425" tIns="45700" rIns="91425" bIns="45700" anchor="t" anchorCtr="0">
            <a:spAutoFit/>
          </a:bodyPr>
          <a:lstStyle/>
          <a:p>
            <a:pPr lvl="0"/>
            <a:r>
              <a:rPr lang="en-US" sz="1800" b="1" dirty="0">
                <a:latin typeface="+mj-lt"/>
                <a:cs typeface="Times New Roman" panose="02020603050405020304" pitchFamily="18" charset="0"/>
              </a:rPr>
              <a:t>CNN(-Convolutional Neural Network):</a:t>
            </a:r>
          </a:p>
          <a:p>
            <a:pPr lvl="0"/>
            <a:endParaRPr lang="en-US" sz="1800" dirty="0"/>
          </a:p>
          <a:p>
            <a:pPr marL="285750" lvl="0" indent="-285750" algn="just">
              <a:buFont typeface="Arial" panose="020B0604020202020204" pitchFamily="34" charset="0"/>
              <a:buChar char="•"/>
            </a:pPr>
            <a:r>
              <a:rPr lang="en-US" sz="1800" b="1" dirty="0">
                <a:latin typeface="+mj-lt"/>
                <a:cs typeface="Times New Roman" panose="02020603050405020304" pitchFamily="18" charset="0"/>
              </a:rPr>
              <a:t>Loss Function (Categorical Cross-entropy): </a:t>
            </a:r>
            <a:r>
              <a:rPr lang="en-US" sz="1800" dirty="0">
                <a:latin typeface="+mj-lt"/>
              </a:rPr>
              <a:t>T</a:t>
            </a:r>
            <a:r>
              <a:rPr lang="en-US" sz="1600" dirty="0">
                <a:latin typeface="+mj-lt"/>
              </a:rPr>
              <a:t>his is a measure of how well the predicted probabilities match the true distribution of classes. It is minimized during training to improve the model's accuracy.</a:t>
            </a:r>
          </a:p>
          <a:p>
            <a:pPr marL="285750" lvl="0" indent="-285750" algn="just">
              <a:buFont typeface="Arial" panose="020B0604020202020204" pitchFamily="34" charset="0"/>
              <a:buChar char="•"/>
            </a:pPr>
            <a:endParaRPr lang="en-US" sz="1800" b="1" dirty="0">
              <a:latin typeface="+mj-lt"/>
            </a:endParaRPr>
          </a:p>
          <a:p>
            <a:pPr marL="285750" lvl="0" indent="-285750" algn="just">
              <a:buFont typeface="Arial" panose="020B0604020202020204" pitchFamily="34" charset="0"/>
              <a:buChar char="•"/>
            </a:pPr>
            <a:r>
              <a:rPr lang="en-US" sz="1800" b="1" dirty="0">
                <a:latin typeface="+mj-lt"/>
                <a:cs typeface="Times New Roman" panose="02020603050405020304" pitchFamily="18" charset="0"/>
              </a:rPr>
              <a:t>Optimizer (Adam): </a:t>
            </a:r>
            <a:r>
              <a:rPr lang="en-US" sz="1600" dirty="0">
                <a:latin typeface="+mj-lt"/>
              </a:rPr>
              <a:t>Adam is an optimization algorithm used to update the weights of the network during training, aiming to minimize the loss function efficiently.</a:t>
            </a:r>
            <a:endParaRPr sz="1600" dirty="0">
              <a:latin typeface="+mj-lt"/>
            </a:endParaRPr>
          </a:p>
        </p:txBody>
      </p:sp>
      <p:sp>
        <p:nvSpPr>
          <p:cNvPr id="2" name="TextBox 1">
            <a:extLst>
              <a:ext uri="{FF2B5EF4-FFF2-40B4-BE49-F238E27FC236}">
                <a16:creationId xmlns:a16="http://schemas.microsoft.com/office/drawing/2014/main" id="{A442DC4F-842C-3195-0C8E-20A313F3D1BB}"/>
              </a:ext>
            </a:extLst>
          </p:cNvPr>
          <p:cNvSpPr txBox="1"/>
          <p:nvPr/>
        </p:nvSpPr>
        <p:spPr>
          <a:xfrm>
            <a:off x="11183266" y="6519903"/>
            <a:ext cx="1008668" cy="307777"/>
          </a:xfrm>
          <a:prstGeom prst="rect">
            <a:avLst/>
          </a:prstGeom>
          <a:noFill/>
        </p:spPr>
        <p:txBody>
          <a:bodyPr wrap="square" rtlCol="0">
            <a:spAutoFit/>
          </a:bodyPr>
          <a:lstStyle/>
          <a:p>
            <a:fld id="{A3B47414-49D6-4E6B-A240-EAE08D20E3C3}" type="slidenum">
              <a:rPr lang="en-US" smtClean="0"/>
              <a:t>9</a:t>
            </a:fld>
            <a:endParaRPr lang="en-US" dirty="0"/>
          </a:p>
        </p:txBody>
      </p:sp>
    </p:spTree>
    <p:extLst>
      <p:ext uri="{BB962C8B-B14F-4D97-AF65-F5344CB8AC3E}">
        <p14:creationId xmlns:p14="http://schemas.microsoft.com/office/powerpoint/2010/main" val="26996159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2060</Words>
  <Application>Microsoft Office PowerPoint</Application>
  <PresentationFormat>Widescreen</PresentationFormat>
  <Paragraphs>207</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Facial Emotion Detection Accuracy: Our facial emotion detection accuracy, at 80%, ensures precise music recommendations to users' emotional states.  Music Recommendation Functionality: Emotion-based detection effectively drives Music recommendations.  User Interface and Experience: The interface is intuitive, clean, and user-friendly, enhancing the overall experience.  Integration with Music Platforms: The interface is intuitive, clean, and user-friendly, enhancing the overall great music experience.</vt:lpstr>
      <vt:lpstr>RESULT AND ANALYSIS</vt:lpstr>
      <vt:lpstr>CONCLUSION </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Humayoon Niyaz</cp:lastModifiedBy>
  <cp:revision>54</cp:revision>
  <dcterms:modified xsi:type="dcterms:W3CDTF">2024-05-08T17:45:39Z</dcterms:modified>
</cp:coreProperties>
</file>