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iuQE/v4UpCAT29m9c/Y0Zty6Kk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Tahoma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Tahoma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c49de6eb_2_23:notes"/>
          <p:cNvSpPr txBox="1"/>
          <p:nvPr>
            <p:ph idx="1" type="body"/>
          </p:nvPr>
        </p:nvSpPr>
        <p:spPr>
          <a:xfrm>
            <a:off x="685489" y="4343869"/>
            <a:ext cx="5487000" cy="4114200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a6c49de6eb_2_23:notes"/>
          <p:cNvSpPr/>
          <p:nvPr>
            <p:ph idx="2" type="sldImg"/>
          </p:nvPr>
        </p:nvSpPr>
        <p:spPr>
          <a:xfrm>
            <a:off x="1154917" y="685956"/>
            <a:ext cx="45483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6c49de6eb_2_19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a6c49de6eb_2_19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6c49de6eb_2_20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a6c49de6eb_2_20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6c49de6eb_2_21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a6c49de6eb_2_21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6c49de6eb_2_21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a6c49de6eb_2_21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6c49de6eb_2_22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a6c49de6eb_2_22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6c49de6eb_2_23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a6c49de6eb_2_23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6c49de6eb_2_24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a6c49de6eb_2_24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6c49de6eb_2_25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a6c49de6eb_2_25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6c49de6eb_2_25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a6c49de6eb_2_25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6c49de6eb_2_26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a6c49de6eb_2_26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6c49de6eb_2_131:notes"/>
          <p:cNvSpPr txBox="1"/>
          <p:nvPr>
            <p:ph idx="1" type="body"/>
          </p:nvPr>
        </p:nvSpPr>
        <p:spPr>
          <a:xfrm>
            <a:off x="685489" y="4343869"/>
            <a:ext cx="5487000" cy="4114200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6c49de6eb_2_131:notes"/>
          <p:cNvSpPr/>
          <p:nvPr>
            <p:ph idx="2" type="sldImg"/>
          </p:nvPr>
        </p:nvSpPr>
        <p:spPr>
          <a:xfrm>
            <a:off x="1154917" y="685956"/>
            <a:ext cx="45483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6c49de6eb_2_27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a6c49de6eb_2_27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6c49de6eb_2_28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a6c49de6eb_2_28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6c49de6eb_2_29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a6c49de6eb_2_29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6c49de6eb_2_29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a6c49de6eb_2_29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6c49de6eb_2_30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a6c49de6eb_2_30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6c49de6eb_2_31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a6c49de6eb_2_31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6c49de6eb_2_32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a6c49de6eb_2_32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6c49de6eb_2_33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a6c49de6eb_2_33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6c49de6eb_2_33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a6c49de6eb_2_33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6c49de6eb_2_34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a6c49de6eb_2_34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6c49de6eb_2_13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a6c49de6eb_2_13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6c49de6eb_2_35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a6c49de6eb_2_35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6c49de6eb_2_36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a6c49de6eb_2_36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a6c49de6eb_2_37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a6c49de6eb_2_37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6c49de6eb_2_37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2a6c49de6eb_2_37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6c49de6eb_2_38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a6c49de6eb_2_38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6c49de6eb_2_14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a6c49de6eb_2_14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6c49de6eb_2_155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a6c49de6eb_2_155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6c49de6eb_2_163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a6c49de6eb_2_163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6c49de6eb_2_171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a6c49de6eb_2_171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6c49de6eb_2_179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6c49de6eb_2_179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6c49de6eb_2_187:notes"/>
          <p:cNvSpPr txBox="1"/>
          <p:nvPr>
            <p:ph idx="1" type="body"/>
          </p:nvPr>
        </p:nvSpPr>
        <p:spPr>
          <a:xfrm>
            <a:off x="685489" y="4343869"/>
            <a:ext cx="5487022" cy="4114174"/>
          </a:xfrm>
          <a:prstGeom prst="rect">
            <a:avLst/>
          </a:prstGeom>
        </p:spPr>
        <p:txBody>
          <a:bodyPr anchorCtr="0" anchor="t" bIns="89675" lIns="89675" spcFirstLastPara="1" rIns="89675" wrap="square" tIns="8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a6c49de6eb_2_187:notes"/>
          <p:cNvSpPr/>
          <p:nvPr>
            <p:ph idx="2" type="sldImg"/>
          </p:nvPr>
        </p:nvSpPr>
        <p:spPr>
          <a:xfrm>
            <a:off x="1154917" y="685956"/>
            <a:ext cx="4548166" cy="3428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27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5" name="Google Shape;85;p2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c49de6eb_2_17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a6c49de6eb_2_17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g2a6c49de6eb_2_17"/>
          <p:cNvSpPr txBox="1"/>
          <p:nvPr>
            <p:ph idx="10" type="dt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a6c49de6eb_2_17"/>
          <p:cNvSpPr txBox="1"/>
          <p:nvPr>
            <p:ph idx="11" type="ftr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a6c49de6eb_2_17"/>
          <p:cNvSpPr txBox="1"/>
          <p:nvPr>
            <p:ph idx="12" type="sldNum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c49de6eb_2_4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a6c49de6eb_2_4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1" name="Google Shape;151;g2a6c49de6eb_2_4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a6c49de6eb_2_4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a6c49de6eb_2_4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c49de6eb_2_5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a6c49de6eb_2_5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57" name="Google Shape;157;g2a6c49de6eb_2_5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58" name="Google Shape;158;g2a6c49de6eb_2_5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2a6c49de6eb_2_5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a6c49de6eb_2_5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c49de6eb_2_62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a6c49de6eb_2_62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4" name="Google Shape;164;g2a6c49de6eb_2_6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a6c49de6eb_2_6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a6c49de6eb_2_6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c49de6eb_2_68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a6c49de6eb_2_68"/>
          <p:cNvSpPr txBox="1"/>
          <p:nvPr>
            <p:ph idx="1" type="body"/>
          </p:nvPr>
        </p:nvSpPr>
        <p:spPr>
          <a:xfrm rot="5400000">
            <a:off x="1843087" y="927099"/>
            <a:ext cx="3881437" cy="634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0" name="Google Shape;170;g2a6c49de6eb_2_6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a6c49de6eb_2_6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2a6c49de6eb_2_6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c49de6eb_2_74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2a6c49de6eb_2_7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6" name="Google Shape;176;g2a6c49de6eb_2_7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g2a6c49de6eb_2_7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a6c49de6eb_2_7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2a6c49de6eb_2_7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c49de6eb_2_81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a6c49de6eb_2_81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g2a6c49de6eb_2_8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a6c49de6eb_2_8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a6c49de6eb_2_8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c49de6eb_2_87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a6c49de6eb_2_87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g2a6c49de6eb_2_8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2a6c49de6eb_2_8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a6c49de6eb_2_8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6c49de6eb_2_93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a6c49de6eb_2_93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g2a6c49de6eb_2_93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g2a6c49de6eb_2_9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2a6c49de6eb_2_9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a6c49de6eb_2_9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c49de6eb_2_100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2a6c49de6eb_2_100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2" name="Google Shape;202;g2a6c49de6eb_2_100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203" name="Google Shape;203;g2a6c49de6eb_2_10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2a6c49de6eb_2_10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2a6c49de6eb_2_10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6c49de6eb_2_10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a6c49de6eb_2_10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a6c49de6eb_2_10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6c49de6eb_2_111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a6c49de6eb_2_11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a6c49de6eb_2_11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2a6c49de6eb_2_11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c49de6eb_2_1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2a6c49de6eb_2_11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g2a6c49de6eb_2_11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9" name="Google Shape;219;g2a6c49de6eb_2_11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0" name="Google Shape;220;g2a6c49de6eb_2_11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1" name="Google Shape;221;g2a6c49de6eb_2_11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a6c49de6eb_2_11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a6c49de6eb_2_11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6c49de6eb_2_125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a6c49de6eb_2_125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g2a6c49de6eb_2_12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a6c49de6eb_2_12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a6c49de6eb_2_12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 rot="5400000">
            <a:off x="1843087" y="927099"/>
            <a:ext cx="3881437" cy="634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1" name="Google Shape;11;p17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7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" name="Google Shape;14;p1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g2a6c49de6eb_2_0"/>
          <p:cNvGrpSpPr/>
          <p:nvPr/>
        </p:nvGrpSpPr>
        <p:grpSpPr>
          <a:xfrm>
            <a:off x="-7937" y="-7937"/>
            <a:ext cx="9169804" cy="6873560"/>
            <a:chOff x="-8466" y="-8468"/>
            <a:chExt cx="9169804" cy="6874935"/>
          </a:xfrm>
        </p:grpSpPr>
        <p:cxnSp>
          <p:nvCxnSpPr>
            <p:cNvPr id="110" name="Google Shape;110;g2a6c49de6eb_2_0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g2a6c49de6eb_2_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" name="Google Shape;112;g2a6c49de6eb_2_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3" name="Google Shape;113;g2a6c49de6eb_2_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g2a6c49de6eb_2_0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g2a6c49de6eb_2_0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g2a6c49de6eb_2_0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g2a6c49de6eb_2_0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g2a6c49de6eb_2_0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1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g2a6c49de6eb_2_0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0" name="Google Shape;120;g2a6c49de6eb_2_0"/>
          <p:cNvSpPr txBox="1"/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g2a6c49de6eb_2_0"/>
          <p:cNvSpPr txBox="1"/>
          <p:nvPr>
            <p:ph idx="1" type="body"/>
          </p:nvPr>
        </p:nvSpPr>
        <p:spPr>
          <a:xfrm>
            <a:off x="609600" y="2160587"/>
            <a:ext cx="6348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g2a6c49de6eb_2_0"/>
          <p:cNvSpPr txBox="1"/>
          <p:nvPr>
            <p:ph idx="10" type="dt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g2a6c49de6eb_2_0"/>
          <p:cNvSpPr txBox="1"/>
          <p:nvPr>
            <p:ph idx="11" type="ftr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g2a6c49de6eb_2_0"/>
          <p:cNvSpPr txBox="1"/>
          <p:nvPr>
            <p:ph idx="12" type="sldNum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a6c49de6eb_2_32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33" name="Google Shape;133;g2a6c49de6eb_2_32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34" name="Google Shape;134;g2a6c49de6eb_2_3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g2a6c49de6eb_2_3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" name="Google Shape;136;g2a6c49de6eb_2_3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g2a6c49de6eb_2_3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g2a6c49de6eb_2_3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g2a6c49de6eb_2_3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g2a6c49de6eb_2_3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g2a6c49de6eb_2_3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g2a6c49de6eb_2_3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g2a6c49de6eb_2_32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g2a6c49de6eb_2_32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g2a6c49de6eb_2_3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g2a6c49de6eb_2_3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g2a6c49de6eb_2_3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s.kent.edu/~mscherge/ICP/PythonBookExamples/chap07/read_it.py" TargetMode="External"/><Relationship Id="rId4" Type="http://schemas.openxmlformats.org/officeDocument/2006/relationships/hyperlink" Target="http://www.cs.kent.edu/~mscherge/ICP/PythonBookExamples/chap07/read_it.tx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s.kent.edu/~mscherge/ICP/PythonBookExamples/chap07/write_it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cs.kent.edu/~mscherge/ICP/PythonBookExamples/chap07/pickle_it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cs.kent.edu/~mscherge/ICP/PythonBookExamples/chap07/handle_it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.kent.edu/~mscherge/ICP/PythonBookExamples/chap07/trivia_challenge.py" TargetMode="External"/><Relationship Id="rId4" Type="http://schemas.openxmlformats.org/officeDocument/2006/relationships/hyperlink" Target="http://www.cs.kent.edu/~mscherge/ICP/PythonBookExamples/chap07/trivia.tx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cs.kent.edu/~mscherge/ICP/PythonBookExamples/chap07/trivia_challenge.py" TargetMode="External"/><Relationship Id="rId4" Type="http://schemas.openxmlformats.org/officeDocument/2006/relationships/hyperlink" Target="http://www.cs.kent.edu/~mscherge/ICP/PythonBookExamples/chap07/trivia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6c49de6eb_2_23"/>
          <p:cNvSpPr txBox="1"/>
          <p:nvPr>
            <p:ph type="ctrTitle"/>
          </p:nvPr>
        </p:nvSpPr>
        <p:spPr>
          <a:xfrm>
            <a:off x="609600" y="1082825"/>
            <a:ext cx="49386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800"/>
              <a:t>Chapter 7: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800"/>
              <a:t>Files and Exceptions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t/>
            </a:r>
            <a:endParaRPr sz="3000"/>
          </a:p>
        </p:txBody>
      </p:sp>
      <p:sp>
        <p:nvSpPr>
          <p:cNvPr id="235" name="Google Shape;235;g2a6c49de6eb_2_23"/>
          <p:cNvSpPr txBox="1"/>
          <p:nvPr>
            <p:ph idx="1" type="subTitle"/>
          </p:nvPr>
        </p:nvSpPr>
        <p:spPr>
          <a:xfrm flipH="1">
            <a:off x="492025" y="3429000"/>
            <a:ext cx="46227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2400"/>
              <a:t> </a:t>
            </a:r>
            <a:r>
              <a:rPr lang="en-US" sz="2400">
                <a:solidFill>
                  <a:schemeClr val="dk1"/>
                </a:solidFill>
              </a:rPr>
              <a:t>Python Mini-Course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University of Oklahoma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Department of Psychology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/>
          </a:p>
        </p:txBody>
      </p:sp>
      <p:sp>
        <p:nvSpPr>
          <p:cNvPr id="236" name="Google Shape;236;g2a6c49de6eb_2_23"/>
          <p:cNvSpPr txBox="1"/>
          <p:nvPr/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g2a6c49de6eb_2_23"/>
          <p:cNvSpPr txBox="1"/>
          <p:nvPr/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g2a6c49de6eb_2_23"/>
          <p:cNvSpPr txBox="1"/>
          <p:nvPr/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39" name="Google Shape;239;g2a6c49de6eb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00" y="-76200"/>
            <a:ext cx="3911700" cy="21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6c49de6eb_2_19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317" name="Google Shape;317;g2a6c49de6eb_2_19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all lines into a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way to work with lines from a file is to read each line (string) into a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method read_lines() is used to read all the lines from a text file and store them into a list of lines (strings)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any_list = any_file.readlines()</a:t>
            </a:r>
            <a:endParaRPr/>
          </a:p>
          <a:p>
            <a:pPr indent="-2717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g2a6c49de6eb_2_19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2a6c49de6eb_2_19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2a6c49de6eb_2_19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6c49de6eb_2_20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326" name="Google Shape;326;g2a6c49de6eb_2_20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Looping through a text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 files are a type of sequence delimited by lines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programs can also read and process lines from text files by using iteration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any_file: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line</a:t>
            </a:r>
            <a:endParaRPr/>
          </a:p>
        </p:txBody>
      </p:sp>
      <p:sp>
        <p:nvSpPr>
          <p:cNvPr id="327" name="Google Shape;327;g2a6c49de6eb_2_20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g2a6c49de6eb_2_20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g2a6c49de6eb_2_20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6c49de6eb_2_21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335" name="Google Shape;335;g2a6c49de6eb_2_21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18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 It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File: </a:t>
            </a:r>
            <a:r>
              <a:rPr b="0" i="0" lang="en-US" sz="18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read_it.txt</a:t>
            </a:r>
            <a:endParaRPr/>
          </a:p>
        </p:txBody>
      </p:sp>
      <p:sp>
        <p:nvSpPr>
          <p:cNvPr id="336" name="Google Shape;336;g2a6c49de6eb_2_21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g2a6c49de6eb_2_21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g2a6c49de6eb_2_21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6c49de6eb_2_21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To A Text File</a:t>
            </a:r>
            <a:endParaRPr/>
          </a:p>
        </p:txBody>
      </p:sp>
      <p:sp>
        <p:nvSpPr>
          <p:cNvPr id="344" name="Google Shape;344;g2a6c49de6eb_2_21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 must also be able to write data to files for other programs (or humans) to 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Many text files are created (written to) automatically and as needed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Automatic creation of web 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and program log files</a:t>
            </a:r>
            <a:endParaRPr/>
          </a:p>
        </p:txBody>
      </p:sp>
      <p:sp>
        <p:nvSpPr>
          <p:cNvPr id="345" name="Google Shape;345;g2a6c49de6eb_2_21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g2a6c49de6eb_2_21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g2a6c49de6eb_2_21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6c49de6eb_2_22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To A Text File</a:t>
            </a:r>
            <a:endParaRPr/>
          </a:p>
        </p:txBody>
      </p:sp>
      <p:sp>
        <p:nvSpPr>
          <p:cNvPr id="353" name="Google Shape;353;g2a6c49de6eb_2_22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strings to a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several functions for writing data to a file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write a single string to a text file use the write() method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any_file.write(“This is a test…\n”)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any_file.write(“This is only a test\n” 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Note both strings could have been concatenated together into one string and have the same result using one write statement</a:t>
            </a:r>
            <a:endParaRPr/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g2a6c49de6eb_2_22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g2a6c49de6eb_2_22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g2a6c49de6eb_2_22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6c49de6eb_2_23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To A Text File</a:t>
            </a:r>
            <a:endParaRPr/>
          </a:p>
        </p:txBody>
      </p:sp>
      <p:sp>
        <p:nvSpPr>
          <p:cNvPr id="362" name="Google Shape;362;g2a6c49de6eb_2_23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a list of strings to a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writelines() method is the complement function to readlines()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 takes a list of strings and prints them to a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any_file.writelines( any_list 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newline characters must be embedded in each string for proper formatting (as needed)</a:t>
            </a:r>
            <a:endParaRPr/>
          </a:p>
        </p:txBody>
      </p:sp>
      <p:sp>
        <p:nvSpPr>
          <p:cNvPr id="363" name="Google Shape;363;g2a6c49de6eb_2_23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g2a6c49de6eb_2_23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g2a6c49de6eb_2_23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6c49de6eb_2_24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To A Text File</a:t>
            </a:r>
            <a:endParaRPr/>
          </a:p>
        </p:txBody>
      </p:sp>
      <p:sp>
        <p:nvSpPr>
          <p:cNvPr id="371" name="Google Shape;371;g2a6c49de6eb_2_24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18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 It Program</a:t>
            </a:r>
            <a:endParaRPr/>
          </a:p>
        </p:txBody>
      </p:sp>
      <p:sp>
        <p:nvSpPr>
          <p:cNvPr id="372" name="Google Shape;372;g2a6c49de6eb_2_24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g2a6c49de6eb_2_24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g2a6c49de6eb_2_24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6c49de6eb_2_25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380" name="Google Shape;380;g2a6c49de6eb_2_25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 files are convenient  because humans can read and manipulate the data (strings)</a:t>
            </a:r>
            <a:endParaRPr/>
          </a:p>
          <a:p>
            <a:pPr indent="-22098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and writing more complex data structures such as dictionaries may require more parsing on the part of the programmer</a:t>
            </a:r>
            <a:endParaRPr/>
          </a:p>
          <a:p>
            <a:pPr indent="-22098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provides a method of storing complex data using “pickling” which is a form of “serialization”</a:t>
            </a:r>
            <a:endParaRPr/>
          </a:p>
        </p:txBody>
      </p:sp>
      <p:sp>
        <p:nvSpPr>
          <p:cNvPr id="381" name="Google Shape;381;g2a6c49de6eb_2_25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g2a6c49de6eb_2_25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g2a6c49de6eb_2_25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6c49de6eb_2_25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389" name="Google Shape;389;g2a6c49de6eb_2_25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Pickling data and writing it to a file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the pickling functions your program must include the cPickle module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import cPickle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Next open a file exactly the same way for text files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car_file = open( “cars.dat”, “w” )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Store your data by “dumping it”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car_list = [“Chevy”, “Ford”, “Dodge”, “V W”, “Honda”, “Toyota”]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cPickle.dump( car_list, car_file )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Close the file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car_file.close()</a:t>
            </a:r>
            <a:endParaRPr/>
          </a:p>
        </p:txBody>
      </p:sp>
      <p:sp>
        <p:nvSpPr>
          <p:cNvPr id="390" name="Google Shape;390;g2a6c49de6eb_2_25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g2a6c49de6eb_2_25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g2a6c49de6eb_2_25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6c49de6eb_2_26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398" name="Google Shape;398;g2a6c49de6eb_2_26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data from a file and unpickling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 the data (pickle) file</a:t>
            </a:r>
            <a:endParaRPr/>
          </a:p>
          <a:p>
            <a:pPr indent="-2044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 the information using the load() method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car_list = cPickle.load( car_file )</a:t>
            </a:r>
            <a:endParaRPr/>
          </a:p>
          <a:p>
            <a:pPr indent="-2044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Close the file</a:t>
            </a:r>
            <a:endParaRPr/>
          </a:p>
        </p:txBody>
      </p:sp>
      <p:sp>
        <p:nvSpPr>
          <p:cNvPr id="399" name="Google Shape;399;g2a6c49de6eb_2_26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g2a6c49de6eb_2_26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g2a6c49de6eb_2_26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6c49de6eb_2_131"/>
          <p:cNvSpPr txBox="1"/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/>
          </a:p>
        </p:txBody>
      </p:sp>
      <p:sp>
        <p:nvSpPr>
          <p:cNvPr id="245" name="Google Shape;245;g2a6c49de6eb_2_131"/>
          <p:cNvSpPr txBox="1"/>
          <p:nvPr>
            <p:ph idx="1" type="body"/>
          </p:nvPr>
        </p:nvSpPr>
        <p:spPr>
          <a:xfrm>
            <a:off x="609600" y="2160587"/>
            <a:ext cx="6348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 from text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Write to text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 and write complex data with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File examples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Exceptions and error handling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Exception and error handling examples </a:t>
            </a:r>
            <a:endParaRPr/>
          </a:p>
        </p:txBody>
      </p:sp>
      <p:sp>
        <p:nvSpPr>
          <p:cNvPr id="246" name="Google Shape;246;g2a6c49de6eb_2_131"/>
          <p:cNvSpPr txBox="1"/>
          <p:nvPr/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g2a6c49de6eb_2_131"/>
          <p:cNvSpPr txBox="1"/>
          <p:nvPr/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g2a6c49de6eb_2_131"/>
          <p:cNvSpPr txBox="1"/>
          <p:nvPr/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6c49de6eb_2_27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407" name="Google Shape;407;g2a6c49de6eb_2_27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shelf to store pickled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shelf can be thought of as a dictionary in a disk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add key/value pairs to the shelf (dictionary) they are written to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Periodically the program must use the sync() method to copy the shelf changes to disk</a:t>
            </a:r>
            <a:endParaRPr/>
          </a:p>
        </p:txBody>
      </p:sp>
      <p:sp>
        <p:nvSpPr>
          <p:cNvPr id="408" name="Google Shape;408;g2a6c49de6eb_2_27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g2a6c49de6eb_2_27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g2a6c49de6eb_2_27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6c49de6eb_2_28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416" name="Google Shape;416;g2a6c49de6eb_2_28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shelf to store pickled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a shelf, the program must import shelve (note the name change!!!)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import shelve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Next open a shelve file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stuff = shelve.open( “data.dat” 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Write data to the shelve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stuff[‘cars’] = [‘Chevy’, ‘Ford’, ‘Dodge’]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Synchronize the data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stuff.sync()</a:t>
            </a:r>
            <a:endParaRPr/>
          </a:p>
        </p:txBody>
      </p:sp>
      <p:sp>
        <p:nvSpPr>
          <p:cNvPr id="417" name="Google Shape;417;g2a6c49de6eb_2_28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g2a6c49de6eb_2_28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g2a6c49de6eb_2_28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6c49de6eb_2_29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425" name="Google Shape;425;g2a6c49de6eb_2_29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shelf to retrieve pickled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read information out of the shelf treat it as a dictionary and supply a key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stuff.keys():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key, stuff[key]</a:t>
            </a:r>
            <a:endParaRPr/>
          </a:p>
        </p:txBody>
      </p:sp>
      <p:sp>
        <p:nvSpPr>
          <p:cNvPr id="426" name="Google Shape;426;g2a6c49de6eb_2_29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g2a6c49de6eb_2_29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g2a6c49de6eb_2_29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a6c49de6eb_2_29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Complex Data in Files</a:t>
            </a:r>
            <a:endParaRPr/>
          </a:p>
        </p:txBody>
      </p:sp>
      <p:sp>
        <p:nvSpPr>
          <p:cNvPr id="434" name="Google Shape;434;g2a6c49de6eb_2_29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18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Pickle It Program</a:t>
            </a:r>
            <a:endParaRPr/>
          </a:p>
        </p:txBody>
      </p:sp>
      <p:sp>
        <p:nvSpPr>
          <p:cNvPr id="435" name="Google Shape;435;g2a6c49de6eb_2_29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g2a6c49de6eb_2_29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g2a6c49de6eb_2_29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6c49de6eb_2_30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43" name="Google Shape;443;g2a6c49de6eb_2_30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Python (or any programming language) has an error, it stops the current execution and displays an error message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“It raises an exception”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1/0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t/>
            </a:r>
            <a:endParaRPr b="0" i="0" sz="12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"&lt;pyshell#0&gt;", line 1, in -toplevel-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1/0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ZeroDivisionError: integer division or modulo by zero</a:t>
            </a:r>
            <a:endParaRPr/>
          </a:p>
        </p:txBody>
      </p:sp>
      <p:sp>
        <p:nvSpPr>
          <p:cNvPr id="444" name="Google Shape;444;g2a6c49de6eb_2_30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g2a6c49de6eb_2_30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g2a6c49de6eb_2_30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6c49de6eb_2_31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52" name="Google Shape;452;g2a6c49de6eb_2_31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18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Handle It Program</a:t>
            </a:r>
            <a:endParaRPr/>
          </a:p>
        </p:txBody>
      </p:sp>
      <p:sp>
        <p:nvSpPr>
          <p:cNvPr id="453" name="Google Shape;453;g2a6c49de6eb_2_31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g2a6c49de6eb_2_31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g2a6c49de6eb_2_31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6c49de6eb_2_32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61" name="Google Shape;461;g2a6c49de6eb_2_32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try statement with an except clause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basic way to “handle” (or trap) an exception is to use the Python “try” and “except” clause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 raw_input( “Enter a number” ))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“Something went wrong”</a:t>
            </a:r>
            <a:endParaRPr/>
          </a:p>
        </p:txBody>
      </p:sp>
      <p:sp>
        <p:nvSpPr>
          <p:cNvPr id="462" name="Google Shape;462;g2a6c49de6eb_2_32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g2a6c49de6eb_2_32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g2a6c49de6eb_2_32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6c49de6eb_2_33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70" name="Google Shape;470;g2a6c49de6eb_2_33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</a:pPr>
            <a:r>
              <a:rPr b="0" i="0" lang="en-US" sz="13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Specifying an exception type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►"/>
            </a:pPr>
            <a:r>
              <a:rPr b="0" i="0" lang="en-US" sz="11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different type of exceptions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IOError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an I/O operation fails, such as opening a non-existent file for reading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sequence is indexed with a number out of range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KeyError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dictionary key is not found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name of variable or function is not found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SyntaxError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syntax error is found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built-in operation or function is applied to an object with the wrong type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a built-in operation or function received an argument that has the right type but inappropriate value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</a:pPr>
            <a:r>
              <a:rPr b="0" i="0" lang="en-US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ZeroDivisionError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Char char="►"/>
            </a:pPr>
            <a:r>
              <a:rPr b="0" i="0" lang="en-US" sz="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Raised when the second argument of a division or modulo operation is zero</a:t>
            </a:r>
            <a:endParaRPr/>
          </a:p>
        </p:txBody>
      </p:sp>
      <p:sp>
        <p:nvSpPr>
          <p:cNvPr id="471" name="Google Shape;471;g2a6c49de6eb_2_33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2a6c49de6eb_2_33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g2a6c49de6eb_2_33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6c49de6eb_2_33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79" name="Google Shape;479;g2a6c49de6eb_2_33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Specifying an exception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 raw_input( “Enter a number” ))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except(ValueError):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“Something went wrong”</a:t>
            </a:r>
            <a:endParaRPr/>
          </a:p>
          <a:p>
            <a:pPr indent="-2044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print statement is only executed if the ValueError exception is raised</a:t>
            </a:r>
            <a:endParaRPr/>
          </a:p>
        </p:txBody>
      </p:sp>
      <p:sp>
        <p:nvSpPr>
          <p:cNvPr id="480" name="Google Shape;480;g2a6c49de6eb_2_33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g2a6c49de6eb_2_33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g2a6c49de6eb_2_33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6c49de6eb_2_34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88" name="Google Shape;488;g2a6c49de6eb_2_34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should you trap exceptions?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Any point of external interaction with your program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Opening a file for reading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data from an outside source such as a user</a:t>
            </a:r>
            <a:endParaRPr/>
          </a:p>
          <a:p>
            <a:pPr indent="-1574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do not know what exception to trap, test it in interactive mode with Python</a:t>
            </a:r>
            <a:endParaRPr/>
          </a:p>
        </p:txBody>
      </p:sp>
      <p:sp>
        <p:nvSpPr>
          <p:cNvPr id="489" name="Google Shape;489;g2a6c49de6eb_2_34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g2a6c49de6eb_2_34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g2a6c49de6eb_2_34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6c49de6eb_2_13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Trivia Challenge Game</a:t>
            </a:r>
            <a:endParaRPr/>
          </a:p>
        </p:txBody>
      </p:sp>
      <p:sp>
        <p:nvSpPr>
          <p:cNvPr id="254" name="Google Shape;254;g2a6c49de6eb_2_13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1800" u="sng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Trivia Challenge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File: </a:t>
            </a:r>
            <a:r>
              <a:rPr b="0" i="0" lang="en-US" sz="1800" u="sng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trivia.txt</a:t>
            </a:r>
            <a:endParaRPr/>
          </a:p>
        </p:txBody>
      </p:sp>
      <p:sp>
        <p:nvSpPr>
          <p:cNvPr id="255" name="Google Shape;255;g2a6c49de6eb_2_13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2a6c49de6eb_2_13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g2a6c49de6eb_2_13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6c49de6eb_2_35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497" name="Google Shape;497;g2a6c49de6eb_2_35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multiple exception types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except clauses can trap multiple types of exceptions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value in (None, “Hello”):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“Attempting to convert”, value, “-&gt;”,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float( value )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except(TypeError, ValueError):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“An error occurred”</a:t>
            </a:r>
            <a:endParaRPr/>
          </a:p>
        </p:txBody>
      </p:sp>
      <p:sp>
        <p:nvSpPr>
          <p:cNvPr id="498" name="Google Shape;498;g2a6c49de6eb_2_35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g2a6c49de6eb_2_35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g2a6c49de6eb_2_35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6c49de6eb_2_36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506" name="Google Shape;506;g2a6c49de6eb_2_36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multiple exception types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value in (None, “Hello”):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4" marL="20574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“Attempting to convert”, value, “-&gt;”,</a:t>
            </a:r>
            <a:endParaRPr/>
          </a:p>
          <a:p>
            <a:pPr indent="-228600" lvl="4" marL="20574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float( value )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except(TypeError):</a:t>
            </a:r>
            <a:endParaRPr/>
          </a:p>
          <a:p>
            <a:pPr indent="-228600" lvl="4" marL="20574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“Can only convert a string or a number”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except(ValueError):</a:t>
            </a:r>
            <a:endParaRPr/>
          </a:p>
          <a:p>
            <a:pPr indent="-228600" lvl="4" marL="20574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“Problem converting a string of digits”</a:t>
            </a:r>
            <a:endParaRPr/>
          </a:p>
        </p:txBody>
      </p:sp>
      <p:sp>
        <p:nvSpPr>
          <p:cNvPr id="507" name="Google Shape;507;g2a6c49de6eb_2_36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g2a6c49de6eb_2_36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g2a6c49de6eb_2_36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6c49de6eb_2_37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515" name="Google Shape;515;g2a6c49de6eb_2_37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an exception’s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allows the program to get the actual error message…(useful for debugging)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 raw_input( “Enter a number” ))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except(ValueError), e: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“Data entered was not a number”, e</a:t>
            </a:r>
            <a:endParaRPr/>
          </a:p>
          <a:p>
            <a:pPr indent="-2819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g2a6c49de6eb_2_37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7" name="Google Shape;517;g2a6c49de6eb_2_37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8" name="Google Shape;518;g2a6c49de6eb_2_37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6c49de6eb_2_37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Exceptions</a:t>
            </a:r>
            <a:endParaRPr/>
          </a:p>
        </p:txBody>
      </p:sp>
      <p:sp>
        <p:nvSpPr>
          <p:cNvPr id="524" name="Google Shape;524;g2a6c49de6eb_2_37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an else clause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 raw_input( “Enter a number” ))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except(ValueError), e: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“Data entered was not a number”, 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“The value of num is”, num</a:t>
            </a:r>
            <a:endParaRPr/>
          </a:p>
        </p:txBody>
      </p:sp>
      <p:sp>
        <p:nvSpPr>
          <p:cNvPr id="525" name="Google Shape;525;g2a6c49de6eb_2_37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g2a6c49de6eb_2_37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g2a6c49de6eb_2_37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6c49de6eb_2_38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Trivia Challenge Game (Again)</a:t>
            </a:r>
            <a:endParaRPr/>
          </a:p>
        </p:txBody>
      </p:sp>
      <p:sp>
        <p:nvSpPr>
          <p:cNvPr id="533" name="Google Shape;533;g2a6c49de6eb_2_387"/>
          <p:cNvSpPr txBox="1"/>
          <p:nvPr>
            <p:ph idx="1" type="body"/>
          </p:nvPr>
        </p:nvSpPr>
        <p:spPr>
          <a:xfrm>
            <a:off x="609600" y="2160587"/>
            <a:ext cx="3087687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b="0" i="0" lang="en-US" sz="26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Trivia Challenge Program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File: </a:t>
            </a:r>
            <a:r>
              <a:rPr b="0" i="0" lang="en-US" sz="26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trivia.txt</a:t>
            </a:r>
            <a:endParaRPr/>
          </a:p>
        </p:txBody>
      </p:sp>
      <p:sp>
        <p:nvSpPr>
          <p:cNvPr id="534" name="Google Shape;534;g2a6c49de6eb_2_387"/>
          <p:cNvSpPr txBox="1"/>
          <p:nvPr>
            <p:ph idx="2" type="body"/>
          </p:nvPr>
        </p:nvSpPr>
        <p:spPr>
          <a:xfrm>
            <a:off x="3868737" y="2160587"/>
            <a:ext cx="3089275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file format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&lt;category&gt;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&lt;question&gt;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&lt;answer 1&gt;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&lt;answer 1&gt;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&lt;answer 1&gt;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&lt;answer 1&gt;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&lt;correct answer&gt;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&lt;explanation&gt;</a:t>
            </a:r>
            <a:endParaRPr/>
          </a:p>
        </p:txBody>
      </p:sp>
      <p:sp>
        <p:nvSpPr>
          <p:cNvPr id="535" name="Google Shape;535;g2a6c49de6eb_2_38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6" name="Google Shape;536;g2a6c49de6eb_2_38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7" name="Google Shape;537;g2a6c49de6eb_2_38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6c49de6eb_2_14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263" name="Google Shape;263;g2a6c49de6eb_2_14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Secondary storage is the computer’s hardware unit for the long term storage of data.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Hard disks are the most popular, but tapes, floppy disks, CF cards, and USB drives are other hardware devices for storing data persistently.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file is a sequence of characters stored on a disk drive.  Files have a name and an optional file extension.</a:t>
            </a:r>
            <a:endParaRPr/>
          </a:p>
        </p:txBody>
      </p:sp>
      <p:sp>
        <p:nvSpPr>
          <p:cNvPr id="264" name="Google Shape;264;g2a6c49de6eb_2_14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g2a6c49de6eb_2_14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a6c49de6eb_2_14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6c49de6eb_2_155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272" name="Google Shape;272;g2a6c49de6eb_2_155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Opening and closing a text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Files have to be opened before a program can read (write) data from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Syntax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 = open( “data.dat”, “r” 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Files also have to be closed when a program is finished with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Syntax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any_file.close()</a:t>
            </a:r>
            <a:endParaRPr/>
          </a:p>
        </p:txBody>
      </p:sp>
      <p:sp>
        <p:nvSpPr>
          <p:cNvPr id="273" name="Google Shape;273;g2a6c49de6eb_2_155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g2a6c49de6eb_2_155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g2a6c49de6eb_2_155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6c49de6eb_2_163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281" name="Google Shape;281;g2a6c49de6eb_2_163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Opening and closing a text file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subdirectory path may have to be included in the file name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 = open( “c:\ICP10061\exams\test1.txt”, “r” )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“r” is called the “access mode”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 is for reading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file does not exist, an error is raised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 is for writing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file exists, the contents are overwritten.  If the file does not exist, it will be created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is for appending</a:t>
            </a:r>
            <a:endParaRPr/>
          </a:p>
          <a:p>
            <a:pPr indent="-228600" lvl="3" marL="1600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file exists new data is appended to the end of the file.  If the file does not exist, it will be created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others listed in the text book</a:t>
            </a:r>
            <a:endParaRPr/>
          </a:p>
        </p:txBody>
      </p:sp>
      <p:sp>
        <p:nvSpPr>
          <p:cNvPr id="282" name="Google Shape;282;g2a6c49de6eb_2_16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g2a6c49de6eb_2_163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2a6c49de6eb_2_163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6c49de6eb_2_17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290" name="Google Shape;290;g2a6c49de6eb_2_17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characters from a text file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several functions and methods for reading data from a file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read() method allows a program to read a specified number of characters from a file and returns them as a string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 = open( “test.txt”, “r” )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any_file.read(5)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any_file.read(4)</a:t>
            </a:r>
            <a:endParaRPr/>
          </a:p>
          <a:p>
            <a:pPr indent="-228600" lvl="2" marL="11430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any_file.close()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remembers where the file last read data by using a “file pointer” or “bookmark”</a:t>
            </a:r>
            <a:endParaRPr/>
          </a:p>
        </p:txBody>
      </p:sp>
      <p:sp>
        <p:nvSpPr>
          <p:cNvPr id="291" name="Google Shape;291;g2a6c49de6eb_2_171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g2a6c49de6eb_2_171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g2a6c49de6eb_2_171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6c49de6eb_2_17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299" name="Google Shape;299;g2a6c49de6eb_2_17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characters from a text file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All files have a “end of file” indicator (EOF) that signals to your program that there is no more data to read in a file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Trying to read past the end of the file will return an empty string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 = open( “test.txt”, “r” 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all_the_data = any_file.read()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any_file.close()</a:t>
            </a:r>
            <a:endParaRPr/>
          </a:p>
        </p:txBody>
      </p:sp>
      <p:sp>
        <p:nvSpPr>
          <p:cNvPr id="300" name="Google Shape;300;g2a6c49de6eb_2_179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g2a6c49de6eb_2_179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g2a6c49de6eb_2_179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6c49de6eb_2_18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From Text Files</a:t>
            </a:r>
            <a:endParaRPr/>
          </a:p>
        </p:txBody>
      </p:sp>
      <p:sp>
        <p:nvSpPr>
          <p:cNvPr id="308" name="Google Shape;308;g2a6c49de6eb_2_18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Reading characters from a line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 files are often line oriented and your program may have to read and process one line at a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method read_line() is used to read characters </a:t>
            </a:r>
            <a:r>
              <a:rPr b="0" i="1" lang="en-US" sz="1600" u="sng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current line only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anystring = any_file.readline(1)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anystring = any_file.readline(5)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anystring = any_file.readline()</a:t>
            </a:r>
            <a:endParaRPr/>
          </a:p>
        </p:txBody>
      </p:sp>
      <p:sp>
        <p:nvSpPr>
          <p:cNvPr id="309" name="Google Shape;309;g2a6c49de6eb_2_187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g2a6c49de6eb_2_187"/>
          <p:cNvSpPr txBox="1"/>
          <p:nvPr/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2a6c49de6eb_2_187"/>
          <p:cNvSpPr txBox="1"/>
          <p:nvPr/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2008-02-27T19:42:30Z</dcterms:created>
  <dc:creator>Ryan</dc:creator>
</cp:coreProperties>
</file>