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embeddedFontLst>
    <p:embeddedFont>
      <p:font typeface="Amatic SC"/>
      <p:regular r:id="rId22"/>
      <p:bold r:id="rId23"/>
    </p:embeddedFont>
    <p:embeddedFont>
      <p:font typeface="Source Code Pr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8" roundtripDataSignature="AMtx7mjnfAkLDrJxiXMmH1mFp7ZD8tfC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regular.fntdata"/><Relationship Id="rId21" Type="http://schemas.openxmlformats.org/officeDocument/2006/relationships/slide" Target="slides/slide16.xml"/><Relationship Id="rId24" Type="http://schemas.openxmlformats.org/officeDocument/2006/relationships/font" Target="fonts/SourceCodePro-regular.fntdata"/><Relationship Id="rId23" Type="http://schemas.openxmlformats.org/officeDocument/2006/relationships/font" Target="fonts/AmaticS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italic.fntdata"/><Relationship Id="rId25" Type="http://schemas.openxmlformats.org/officeDocument/2006/relationships/font" Target="fonts/SourceCodePro-bold.fntdata"/><Relationship Id="rId28" Type="http://customschemas.google.com/relationships/presentationmetadata" Target="metadata"/><Relationship Id="rId27"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1pPr>
            <a:lvl2pPr lvl="1"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2pPr>
            <a:lvl3pPr lvl="2"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3pPr>
            <a:lvl4pPr lvl="3"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4pPr>
            <a:lvl5pPr lvl="4"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5pPr>
            <a:lvl6pPr lvl="5"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6pPr>
            <a:lvl7pPr lvl="6"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7pPr>
            <a:lvl8pPr lvl="7"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8pPr>
            <a:lvl9pPr lvl="8" marR="0" rtl="0" algn="l">
              <a:lnSpc>
                <a:spcPct val="100000"/>
              </a:lnSpc>
              <a:spcBef>
                <a:spcPts val="0"/>
              </a:spcBef>
              <a:spcAft>
                <a:spcPts val="0"/>
              </a:spcAft>
              <a:buSzPts val="1400"/>
              <a:buNone/>
              <a:defRPr b="0" i="0" sz="1800" u="none" cap="none" strike="noStrike">
                <a:solidFill>
                  <a:srgbClr val="000000"/>
                </a:solidFill>
                <a:latin typeface="Trebuchet MS"/>
                <a:ea typeface="Trebuchet MS"/>
                <a:cs typeface="Trebuchet MS"/>
                <a:sym typeface="Trebuchet MS"/>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a:solidFill>
                  <a:srgbClr val="000000"/>
                </a:solidFill>
                <a:latin typeface="Times"/>
                <a:ea typeface="Times"/>
                <a:cs typeface="Times"/>
                <a:sym typeface="Times"/>
              </a:rPr>
              <a:t>‹#›</a:t>
            </a:fld>
            <a:endParaRPr/>
          </a:p>
        </p:txBody>
      </p:sp>
      <p:sp>
        <p:nvSpPr>
          <p:cNvPr id="64" name="Google Shape;6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 name="Google Shape;65;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 name="Shape 13"/>
        <p:cNvGrpSpPr/>
        <p:nvPr/>
      </p:nvGrpSpPr>
      <p:grpSpPr>
        <a:xfrm>
          <a:off x="0" y="0"/>
          <a:ext cx="0" cy="0"/>
          <a:chOff x="0" y="0"/>
          <a:chExt cx="0" cy="0"/>
        </a:xfrm>
      </p:grpSpPr>
      <p:sp>
        <p:nvSpPr>
          <p:cNvPr id="14" name="Google Shape;14;g1611f889f34_0_180"/>
          <p:cNvSpPr/>
          <p:nvPr/>
        </p:nvSpPr>
        <p:spPr>
          <a:xfrm>
            <a:off x="0" y="0"/>
            <a:ext cx="9144000" cy="4572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g1611f889f34_0_180"/>
          <p:cNvSpPr txBox="1"/>
          <p:nvPr>
            <p:ph type="ctrTitle"/>
          </p:nvPr>
        </p:nvSpPr>
        <p:spPr>
          <a:xfrm>
            <a:off x="311700" y="522867"/>
            <a:ext cx="8520600" cy="3587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6" name="Google Shape;16;g1611f889f34_0_180"/>
          <p:cNvSpPr txBox="1"/>
          <p:nvPr>
            <p:ph idx="1" type="subTitle"/>
          </p:nvPr>
        </p:nvSpPr>
        <p:spPr>
          <a:xfrm>
            <a:off x="311700" y="5187200"/>
            <a:ext cx="8520600" cy="9417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7" name="Google Shape;17;g1611f889f34_0_18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g1611f889f34_0_217"/>
          <p:cNvSpPr txBox="1"/>
          <p:nvPr>
            <p:ph hasCustomPrompt="1" type="title"/>
          </p:nvPr>
        </p:nvSpPr>
        <p:spPr>
          <a:xfrm>
            <a:off x="311700" y="1653700"/>
            <a:ext cx="8520600" cy="26424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52" name="Google Shape;52;g1611f889f34_0_217"/>
          <p:cNvSpPr txBox="1"/>
          <p:nvPr>
            <p:ph idx="1" type="body"/>
          </p:nvPr>
        </p:nvSpPr>
        <p:spPr>
          <a:xfrm>
            <a:off x="311700" y="44061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53" name="Google Shape;53;g1611f889f34_0_21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g1611f889f34_0_22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g1611f889f34_0_223"/>
          <p:cNvSpPr txBox="1"/>
          <p:nvPr>
            <p:ph type="title"/>
          </p:nvPr>
        </p:nvSpPr>
        <p:spPr>
          <a:xfrm>
            <a:off x="609600" y="609600"/>
            <a:ext cx="6348300" cy="13209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Clr>
                <a:schemeClr val="accent1"/>
              </a:buClr>
              <a:buSzPts val="1800"/>
              <a:buNone/>
              <a:defRPr/>
            </a:lvl1pPr>
            <a:lvl2pPr lvl="1" rtl="0" algn="l">
              <a:spcBef>
                <a:spcPts val="0"/>
              </a:spcBef>
              <a:spcAft>
                <a:spcPts val="0"/>
              </a:spcAft>
              <a:buSzPts val="4200"/>
              <a:buNone/>
              <a:defRPr/>
            </a:lvl2pPr>
            <a:lvl3pPr lvl="2" rtl="0" algn="l">
              <a:spcBef>
                <a:spcPts val="0"/>
              </a:spcBef>
              <a:spcAft>
                <a:spcPts val="0"/>
              </a:spcAft>
              <a:buSzPts val="4200"/>
              <a:buNone/>
              <a:defRPr/>
            </a:lvl3pPr>
            <a:lvl4pPr lvl="3" rtl="0" algn="l">
              <a:spcBef>
                <a:spcPts val="0"/>
              </a:spcBef>
              <a:spcAft>
                <a:spcPts val="0"/>
              </a:spcAft>
              <a:buSzPts val="4200"/>
              <a:buNone/>
              <a:defRPr/>
            </a:lvl4pPr>
            <a:lvl5pPr lvl="4" rtl="0" algn="l">
              <a:spcBef>
                <a:spcPts val="0"/>
              </a:spcBef>
              <a:spcAft>
                <a:spcPts val="0"/>
              </a:spcAft>
              <a:buSzPts val="4200"/>
              <a:buNone/>
              <a:defRPr/>
            </a:lvl5pPr>
            <a:lvl6pPr lvl="5" rtl="0" algn="l">
              <a:spcBef>
                <a:spcPts val="0"/>
              </a:spcBef>
              <a:spcAft>
                <a:spcPts val="0"/>
              </a:spcAft>
              <a:buSzPts val="4200"/>
              <a:buNone/>
              <a:defRPr/>
            </a:lvl6pPr>
            <a:lvl7pPr lvl="6" rtl="0" algn="l">
              <a:spcBef>
                <a:spcPts val="0"/>
              </a:spcBef>
              <a:spcAft>
                <a:spcPts val="0"/>
              </a:spcAft>
              <a:buSzPts val="4200"/>
              <a:buNone/>
              <a:defRPr/>
            </a:lvl7pPr>
            <a:lvl8pPr lvl="7" rtl="0" algn="l">
              <a:spcBef>
                <a:spcPts val="0"/>
              </a:spcBef>
              <a:spcAft>
                <a:spcPts val="0"/>
              </a:spcAft>
              <a:buSzPts val="4200"/>
              <a:buNone/>
              <a:defRPr/>
            </a:lvl8pPr>
            <a:lvl9pPr lvl="8" rtl="0" algn="l">
              <a:spcBef>
                <a:spcPts val="0"/>
              </a:spcBef>
              <a:spcAft>
                <a:spcPts val="0"/>
              </a:spcAft>
              <a:buSzPts val="4200"/>
              <a:buNone/>
              <a:defRPr/>
            </a:lvl9pPr>
          </a:lstStyle>
          <a:p/>
        </p:txBody>
      </p:sp>
      <p:sp>
        <p:nvSpPr>
          <p:cNvPr id="58" name="Google Shape;58;g1611f889f34_0_223"/>
          <p:cNvSpPr txBox="1"/>
          <p:nvPr>
            <p:ph idx="1" type="body"/>
          </p:nvPr>
        </p:nvSpPr>
        <p:spPr>
          <a:xfrm>
            <a:off x="609600" y="2160587"/>
            <a:ext cx="6348300" cy="3881400"/>
          </a:xfrm>
          <a:prstGeom prst="rect">
            <a:avLst/>
          </a:prstGeom>
          <a:noFill/>
          <a:ln>
            <a:noFill/>
          </a:ln>
        </p:spPr>
        <p:txBody>
          <a:bodyPr anchorCtr="0" anchor="t" bIns="45700" lIns="91425" spcFirstLastPara="1" rIns="91425" wrap="square" tIns="45700">
            <a:noAutofit/>
          </a:bodyPr>
          <a:lstStyle>
            <a:lvl1pPr indent="-320040" lvl="0" marL="457200" rtl="0" algn="l">
              <a:spcBef>
                <a:spcPts val="1000"/>
              </a:spcBef>
              <a:spcAft>
                <a:spcPts val="0"/>
              </a:spcAft>
              <a:buSzPts val="1440"/>
              <a:buChar char="●"/>
              <a:defRPr/>
            </a:lvl1pPr>
            <a:lvl2pPr indent="-320040" lvl="1" marL="914400" rtl="0" algn="l">
              <a:spcBef>
                <a:spcPts val="1000"/>
              </a:spcBef>
              <a:spcAft>
                <a:spcPts val="0"/>
              </a:spcAft>
              <a:buSzPts val="1440"/>
              <a:buChar char="○"/>
              <a:defRPr/>
            </a:lvl2pPr>
            <a:lvl3pPr indent="-320039" lvl="2" marL="1371600" rtl="0" algn="l">
              <a:spcBef>
                <a:spcPts val="1000"/>
              </a:spcBef>
              <a:spcAft>
                <a:spcPts val="0"/>
              </a:spcAft>
              <a:buSzPts val="1440"/>
              <a:buChar char="■"/>
              <a:defRPr/>
            </a:lvl3pPr>
            <a:lvl4pPr indent="-320039" lvl="3" marL="1828800" rtl="0" algn="l">
              <a:spcBef>
                <a:spcPts val="1000"/>
              </a:spcBef>
              <a:spcAft>
                <a:spcPts val="0"/>
              </a:spcAft>
              <a:buSzPts val="1440"/>
              <a:buChar char="●"/>
              <a:defRPr/>
            </a:lvl4pPr>
            <a:lvl5pPr indent="-320039" lvl="4" marL="2286000" rtl="0" algn="l">
              <a:spcBef>
                <a:spcPts val="1000"/>
              </a:spcBef>
              <a:spcAft>
                <a:spcPts val="0"/>
              </a:spcAft>
              <a:buSzPts val="1440"/>
              <a:buChar char="○"/>
              <a:defRPr/>
            </a:lvl5pPr>
            <a:lvl6pPr indent="-320039" lvl="5" marL="2743200" rtl="0" algn="l">
              <a:spcBef>
                <a:spcPts val="1000"/>
              </a:spcBef>
              <a:spcAft>
                <a:spcPts val="0"/>
              </a:spcAft>
              <a:buSzPts val="1440"/>
              <a:buChar char="■"/>
              <a:defRPr/>
            </a:lvl6pPr>
            <a:lvl7pPr indent="-320039" lvl="6" marL="3200400" rtl="0" algn="l">
              <a:spcBef>
                <a:spcPts val="1000"/>
              </a:spcBef>
              <a:spcAft>
                <a:spcPts val="0"/>
              </a:spcAft>
              <a:buSzPts val="1440"/>
              <a:buChar char="●"/>
              <a:defRPr/>
            </a:lvl7pPr>
            <a:lvl8pPr indent="-320040" lvl="7" marL="3657600" rtl="0" algn="l">
              <a:spcBef>
                <a:spcPts val="1000"/>
              </a:spcBef>
              <a:spcAft>
                <a:spcPts val="0"/>
              </a:spcAft>
              <a:buSzPts val="1440"/>
              <a:buChar char="○"/>
              <a:defRPr/>
            </a:lvl8pPr>
            <a:lvl9pPr indent="-320040" lvl="8" marL="4114800" rtl="0" algn="l">
              <a:spcBef>
                <a:spcPts val="1000"/>
              </a:spcBef>
              <a:spcAft>
                <a:spcPts val="0"/>
              </a:spcAft>
              <a:buSzPts val="1440"/>
              <a:buChar char="■"/>
              <a:defRPr/>
            </a:lvl9pPr>
          </a:lstStyle>
          <a:p/>
        </p:txBody>
      </p:sp>
      <p:sp>
        <p:nvSpPr>
          <p:cNvPr id="59" name="Google Shape;59;g1611f889f34_0_223"/>
          <p:cNvSpPr txBox="1"/>
          <p:nvPr>
            <p:ph idx="10" type="dt"/>
          </p:nvPr>
        </p:nvSpPr>
        <p:spPr>
          <a:xfrm>
            <a:off x="5405437" y="6042025"/>
            <a:ext cx="684300" cy="3651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g1611f889f34_0_223"/>
          <p:cNvSpPr txBox="1"/>
          <p:nvPr>
            <p:ph idx="11" type="ftr"/>
          </p:nvPr>
        </p:nvSpPr>
        <p:spPr>
          <a:xfrm>
            <a:off x="609600" y="6042025"/>
            <a:ext cx="46227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1" name="Google Shape;61;g1611f889f34_0_223"/>
          <p:cNvSpPr txBox="1"/>
          <p:nvPr>
            <p:ph idx="12" type="sldNum"/>
          </p:nvPr>
        </p:nvSpPr>
        <p:spPr>
          <a:xfrm>
            <a:off x="6445250" y="6042025"/>
            <a:ext cx="512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chemeClr val="accent1"/>
              </a:buClr>
              <a:buSzPts val="900"/>
              <a:buFont typeface="Trebuchet MS"/>
              <a:buNone/>
              <a:defRPr b="0" i="0" sz="900" u="non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r>
              <a:rPr lang="en-US"/>
              <a:t>1-</a:t>
            </a:r>
            <a:fld id="{00000000-1234-1234-1234-123412341234}" type="slidenum">
              <a:rPr lang="en-US"/>
              <a:t>‹#›</a:t>
            </a:fld>
            <a:endParaRPr sz="1000">
              <a:latin typeface="Source Code Pro"/>
              <a:ea typeface="Source Code Pro"/>
              <a:cs typeface="Source Code Pro"/>
              <a:sym typeface="Source Code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g1611f889f34_0_185"/>
          <p:cNvSpPr txBox="1"/>
          <p:nvPr>
            <p:ph type="title"/>
          </p:nvPr>
        </p:nvSpPr>
        <p:spPr>
          <a:xfrm>
            <a:off x="2802750" y="1070000"/>
            <a:ext cx="3538500" cy="47181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0" name="Google Shape;20;g1611f889f34_0_18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g1611f889f34_0_188"/>
          <p:cNvSpPr txBox="1"/>
          <p:nvPr>
            <p:ph type="title"/>
          </p:nvPr>
        </p:nvSpPr>
        <p:spPr>
          <a:xfrm>
            <a:off x="311700" y="390467"/>
            <a:ext cx="8520600" cy="1068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g1611f889f34_0_188"/>
          <p:cNvSpPr txBox="1"/>
          <p:nvPr>
            <p:ph idx="1" type="body"/>
          </p:nvPr>
        </p:nvSpPr>
        <p:spPr>
          <a:xfrm>
            <a:off x="311700" y="1638233"/>
            <a:ext cx="8520600" cy="44535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g1611f889f34_0_18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g1611f889f34_0_192"/>
          <p:cNvSpPr txBox="1"/>
          <p:nvPr>
            <p:ph type="title"/>
          </p:nvPr>
        </p:nvSpPr>
        <p:spPr>
          <a:xfrm>
            <a:off x="311700" y="390467"/>
            <a:ext cx="8520600" cy="1068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g1611f889f34_0_192"/>
          <p:cNvSpPr txBox="1"/>
          <p:nvPr>
            <p:ph idx="1" type="body"/>
          </p:nvPr>
        </p:nvSpPr>
        <p:spPr>
          <a:xfrm>
            <a:off x="311700" y="1638233"/>
            <a:ext cx="3999900" cy="4453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611f889f34_0_192"/>
          <p:cNvSpPr txBox="1"/>
          <p:nvPr>
            <p:ph idx="2" type="body"/>
          </p:nvPr>
        </p:nvSpPr>
        <p:spPr>
          <a:xfrm>
            <a:off x="4832400" y="1638233"/>
            <a:ext cx="3999900" cy="4453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g1611f889f34_0_19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g1611f889f34_0_197"/>
          <p:cNvSpPr txBox="1"/>
          <p:nvPr>
            <p:ph type="title"/>
          </p:nvPr>
        </p:nvSpPr>
        <p:spPr>
          <a:xfrm>
            <a:off x="304800" y="412467"/>
            <a:ext cx="8537700" cy="9975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32" name="Google Shape;32;g1611f889f34_0_19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g1611f889f34_0_200"/>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5" name="Google Shape;35;g1611f889f34_0_200"/>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g1611f889f34_0_20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7" name="Shape 37"/>
        <p:cNvGrpSpPr/>
        <p:nvPr/>
      </p:nvGrpSpPr>
      <p:grpSpPr>
        <a:xfrm>
          <a:off x="0" y="0"/>
          <a:ext cx="0" cy="0"/>
          <a:chOff x="0" y="0"/>
          <a:chExt cx="0" cy="0"/>
        </a:xfrm>
      </p:grpSpPr>
      <p:sp>
        <p:nvSpPr>
          <p:cNvPr id="38" name="Google Shape;38;g1611f889f34_0_204"/>
          <p:cNvSpPr txBox="1"/>
          <p:nvPr>
            <p:ph type="title"/>
          </p:nvPr>
        </p:nvSpPr>
        <p:spPr>
          <a:xfrm>
            <a:off x="490250" y="701800"/>
            <a:ext cx="56187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9" name="Google Shape;39;g1611f889f34_0_20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g1611f889f34_0_207"/>
          <p:cNvSpPr/>
          <p:nvPr/>
        </p:nvSpPr>
        <p:spPr>
          <a:xfrm>
            <a:off x="4572000" y="-33"/>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g1611f889f34_0_207"/>
          <p:cNvCxnSpPr/>
          <p:nvPr/>
        </p:nvCxnSpPr>
        <p:spPr>
          <a:xfrm>
            <a:off x="5029675" y="5994000"/>
            <a:ext cx="468300" cy="0"/>
          </a:xfrm>
          <a:prstGeom prst="straightConnector1">
            <a:avLst/>
          </a:prstGeom>
          <a:noFill/>
          <a:ln cap="flat" cmpd="sng" w="28575">
            <a:solidFill>
              <a:schemeClr val="lt1"/>
            </a:solidFill>
            <a:prstDash val="solid"/>
            <a:round/>
            <a:headEnd len="sm" w="sm" type="none"/>
            <a:tailEnd len="sm" w="sm" type="none"/>
          </a:ln>
        </p:spPr>
      </p:cxnSp>
      <p:sp>
        <p:nvSpPr>
          <p:cNvPr id="43" name="Google Shape;43;g1611f889f34_0_207"/>
          <p:cNvSpPr txBox="1"/>
          <p:nvPr>
            <p:ph type="title"/>
          </p:nvPr>
        </p:nvSpPr>
        <p:spPr>
          <a:xfrm>
            <a:off x="265500" y="1441867"/>
            <a:ext cx="4045200" cy="228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4" name="Google Shape;44;g1611f889f34_0_207"/>
          <p:cNvSpPr txBox="1"/>
          <p:nvPr>
            <p:ph idx="1" type="subTitle"/>
          </p:nvPr>
        </p:nvSpPr>
        <p:spPr>
          <a:xfrm>
            <a:off x="265500" y="3793630"/>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5" name="Google Shape;45;g1611f889f34_0_207"/>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6" name="Google Shape;46;g1611f889f34_0_20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g1611f889f34_0_214"/>
          <p:cNvSpPr txBox="1"/>
          <p:nvPr>
            <p:ph idx="1" type="body"/>
          </p:nvPr>
        </p:nvSpPr>
        <p:spPr>
          <a:xfrm>
            <a:off x="319500" y="56407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9" name="Google Shape;49;g1611f889f34_0_21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9" name="Shape 9"/>
        <p:cNvGrpSpPr/>
        <p:nvPr/>
      </p:nvGrpSpPr>
      <p:grpSpPr>
        <a:xfrm>
          <a:off x="0" y="0"/>
          <a:ext cx="0" cy="0"/>
          <a:chOff x="0" y="0"/>
          <a:chExt cx="0" cy="0"/>
        </a:xfrm>
      </p:grpSpPr>
      <p:sp>
        <p:nvSpPr>
          <p:cNvPr id="10" name="Google Shape;10;g1611f889f34_0_176"/>
          <p:cNvSpPr txBox="1"/>
          <p:nvPr>
            <p:ph type="title"/>
          </p:nvPr>
        </p:nvSpPr>
        <p:spPr>
          <a:xfrm>
            <a:off x="311700" y="390467"/>
            <a:ext cx="8520600" cy="1068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11" name="Google Shape;11;g1611f889f34_0_176"/>
          <p:cNvSpPr txBox="1"/>
          <p:nvPr>
            <p:ph idx="1" type="body"/>
          </p:nvPr>
        </p:nvSpPr>
        <p:spPr>
          <a:xfrm>
            <a:off x="311700" y="1638233"/>
            <a:ext cx="8520600" cy="44535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12" name="Google Shape;12;g1611f889f34_0_17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title"/>
          </p:nvPr>
        </p:nvSpPr>
        <p:spPr>
          <a:xfrm>
            <a:off x="609600" y="609600"/>
            <a:ext cx="6348412" cy="132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1" i="0" lang="en-US" sz="3600" u="none">
                <a:solidFill>
                  <a:schemeClr val="accent1"/>
                </a:solidFill>
                <a:latin typeface="Trebuchet MS"/>
                <a:ea typeface="Trebuchet MS"/>
                <a:cs typeface="Trebuchet MS"/>
                <a:sym typeface="Trebuchet MS"/>
              </a:rPr>
              <a:t>14. Python - Functions</a:t>
            </a:r>
            <a:endParaRPr/>
          </a:p>
        </p:txBody>
      </p:sp>
      <p:sp>
        <p:nvSpPr>
          <p:cNvPr id="68" name="Google Shape;68;p1"/>
          <p:cNvSpPr txBox="1"/>
          <p:nvPr>
            <p:ph idx="1" type="body"/>
          </p:nvPr>
        </p:nvSpPr>
        <p:spPr>
          <a:xfrm>
            <a:off x="609600" y="1371600"/>
            <a:ext cx="8153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cap="none" strike="noStrike">
                <a:solidFill>
                  <a:srgbClr val="404040"/>
                </a:solidFill>
                <a:latin typeface="Trebuchet MS"/>
                <a:ea typeface="Trebuchet MS"/>
                <a:cs typeface="Trebuchet MS"/>
                <a:sym typeface="Trebuchet MS"/>
              </a:rPr>
              <a:t>A function is a block of organized, reusable code that is used to perform a single, related action. Functions provides better modularity for your application and a high degree of code reusing.</a:t>
            </a:r>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cap="none" strike="noStrike">
                <a:solidFill>
                  <a:srgbClr val="404040"/>
                </a:solidFill>
                <a:latin typeface="Trebuchet MS"/>
                <a:ea typeface="Trebuchet MS"/>
                <a:cs typeface="Trebuchet MS"/>
                <a:sym typeface="Trebuchet MS"/>
              </a:rPr>
              <a:t>As you already know, Python gives you many built-in functions like print() etc. but you can also create your own functions. These functions are called </a:t>
            </a:r>
            <a:r>
              <a:rPr b="0" i="1" lang="en-US" sz="1800" u="none" cap="none" strike="noStrike">
                <a:solidFill>
                  <a:srgbClr val="404040"/>
                </a:solidFill>
                <a:latin typeface="Trebuchet MS"/>
                <a:ea typeface="Trebuchet MS"/>
                <a:cs typeface="Trebuchet MS"/>
                <a:sym typeface="Trebuchet MS"/>
              </a:rPr>
              <a:t>user-defined functions.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idx="1" type="body"/>
          </p:nvPr>
        </p:nvSpPr>
        <p:spPr>
          <a:xfrm>
            <a:off x="609600" y="1295400"/>
            <a:ext cx="8153400" cy="51816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1"/>
              </a:buClr>
              <a:buSzPts val="1600"/>
              <a:buFont typeface="Noto Sans Symbols"/>
              <a:buNone/>
            </a:pPr>
            <a:r>
              <a:rPr b="1" i="0" lang="en-US" sz="2000" u="none" cap="none" strike="noStrike">
                <a:solidFill>
                  <a:srgbClr val="404040"/>
                </a:solidFill>
                <a:latin typeface="Trebuchet MS"/>
                <a:ea typeface="Trebuchet MS"/>
                <a:cs typeface="Trebuchet MS"/>
                <a:sym typeface="Trebuchet MS"/>
              </a:rPr>
              <a:t>Default arguments:</a:t>
            </a:r>
            <a:endParaRPr/>
          </a:p>
          <a:p>
            <a:pPr indent="-342900" lvl="0" marL="342900" marR="0" rtl="0" algn="l">
              <a:lnSpc>
                <a:spcPct val="90000"/>
              </a:lnSpc>
              <a:spcBef>
                <a:spcPts val="1000"/>
              </a:spcBef>
              <a:spcAft>
                <a:spcPts val="0"/>
              </a:spcAft>
              <a:buClr>
                <a:schemeClr val="accent1"/>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A default argument is an argument that assumes a default value if a value is not provided in the function call for that argument.</a:t>
            </a:r>
            <a:endParaRPr/>
          </a:p>
          <a:p>
            <a:pPr indent="-342900" lvl="0" marL="342900" marR="0" rtl="0" algn="l">
              <a:lnSpc>
                <a:spcPct val="90000"/>
              </a:lnSpc>
              <a:spcBef>
                <a:spcPts val="1000"/>
              </a:spcBef>
              <a:spcAft>
                <a:spcPts val="0"/>
              </a:spcAft>
              <a:buClr>
                <a:schemeClr val="accent1"/>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Following example gives idea on default arguments, it would print default age if it is not passed:</a:t>
            </a:r>
            <a:endParaRPr/>
          </a:p>
          <a:p>
            <a:pPr indent="-285750" lvl="1" marL="742950" marR="0" rtl="0" algn="l">
              <a:lnSpc>
                <a:spcPct val="9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def printinfo( name, age = 35 ): “Test function" </a:t>
            </a:r>
            <a:endParaRPr/>
          </a:p>
          <a:p>
            <a:pPr indent="-285750" lvl="1" marL="742950" marR="0" rtl="0" algn="l">
              <a:lnSpc>
                <a:spcPct val="9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	print "Name: ", name; </a:t>
            </a:r>
            <a:endParaRPr/>
          </a:p>
          <a:p>
            <a:pPr indent="-285750" lvl="1" marL="742950" marR="0" rtl="0" algn="l">
              <a:lnSpc>
                <a:spcPct val="9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	print "Age ", age; </a:t>
            </a:r>
            <a:endParaRPr/>
          </a:p>
          <a:p>
            <a:pPr indent="-285750" lvl="1" marL="742950" marR="0" rtl="0" algn="l">
              <a:lnSpc>
                <a:spcPct val="9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	return; </a:t>
            </a:r>
            <a:endParaRPr/>
          </a:p>
          <a:p>
            <a:pPr indent="-285750" lvl="1" marL="742950" marR="0" rtl="0" algn="l">
              <a:lnSpc>
                <a:spcPct val="9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printinfo( age=50, name="miki" ); </a:t>
            </a:r>
            <a:endParaRPr/>
          </a:p>
          <a:p>
            <a:pPr indent="-285750" lvl="1" marL="742950" marR="0" rtl="0" algn="l">
              <a:lnSpc>
                <a:spcPct val="9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printinfo( name="miki" ); </a:t>
            </a:r>
            <a:endParaRPr/>
          </a:p>
          <a:p>
            <a:pPr indent="-342900" lvl="0" marL="342900" marR="0" rtl="0" algn="l">
              <a:lnSpc>
                <a:spcPct val="90000"/>
              </a:lnSpc>
              <a:spcBef>
                <a:spcPts val="1000"/>
              </a:spcBef>
              <a:spcAft>
                <a:spcPts val="0"/>
              </a:spcAft>
              <a:buClr>
                <a:schemeClr val="accent1"/>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This would produce following result:</a:t>
            </a:r>
            <a:endParaRPr/>
          </a:p>
          <a:p>
            <a:pPr indent="-285750" lvl="1" marL="742950" marR="0" rtl="0" algn="l">
              <a:lnSpc>
                <a:spcPct val="9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Name: miki Age 50 Name: miki Age 35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1"/>
          <p:cNvSpPr txBox="1"/>
          <p:nvPr>
            <p:ph idx="1" type="body"/>
          </p:nvPr>
        </p:nvSpPr>
        <p:spPr>
          <a:xfrm>
            <a:off x="609600" y="862500"/>
            <a:ext cx="8153400" cy="5309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00"/>
              <a:buFont typeface="Noto Sans Symbols"/>
              <a:buNone/>
            </a:pPr>
            <a:r>
              <a:rPr b="1" i="0" lang="en-US" sz="2000" u="none" cap="none" strike="noStrike">
                <a:solidFill>
                  <a:srgbClr val="404040"/>
                </a:solidFill>
                <a:latin typeface="Trebuchet MS"/>
                <a:ea typeface="Trebuchet MS"/>
                <a:cs typeface="Trebuchet MS"/>
                <a:sym typeface="Trebuchet MS"/>
              </a:rPr>
              <a:t>Variable-length arguments:</a:t>
            </a:r>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You may need to process a function for more arguments than you specified while defining the function. These arguments are called </a:t>
            </a:r>
            <a:r>
              <a:rPr b="0" i="1" lang="en-US" sz="2000" u="none" cap="none" strike="noStrike">
                <a:solidFill>
                  <a:srgbClr val="404040"/>
                </a:solidFill>
                <a:latin typeface="Trebuchet MS"/>
                <a:ea typeface="Trebuchet MS"/>
                <a:cs typeface="Trebuchet MS"/>
                <a:sym typeface="Trebuchet MS"/>
              </a:rPr>
              <a:t>variable-length</a:t>
            </a:r>
            <a:r>
              <a:rPr b="0" i="0" lang="en-US" sz="2000" u="none" cap="none" strike="noStrike">
                <a:solidFill>
                  <a:srgbClr val="404040"/>
                </a:solidFill>
                <a:latin typeface="Trebuchet MS"/>
                <a:ea typeface="Trebuchet MS"/>
                <a:cs typeface="Trebuchet MS"/>
                <a:sym typeface="Trebuchet MS"/>
              </a:rPr>
              <a:t> arguments and are not named in the function definition, unlike required and default arguments.</a:t>
            </a:r>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The general syntax for a function with non-keyword variable arguments is this:</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def functionname([formal_args,] *var_args_tuple ):</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	"function_docstring" </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	function_suite </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	return [expression]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2"/>
          <p:cNvSpPr txBox="1"/>
          <p:nvPr/>
        </p:nvSpPr>
        <p:spPr>
          <a:xfrm>
            <a:off x="0" y="1066800"/>
            <a:ext cx="8915400" cy="304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30" name="Google Shape;130;p12"/>
          <p:cNvSpPr txBox="1"/>
          <p:nvPr>
            <p:ph idx="1" type="body"/>
          </p:nvPr>
        </p:nvSpPr>
        <p:spPr>
          <a:xfrm>
            <a:off x="609600" y="304800"/>
            <a:ext cx="8153400" cy="6172200"/>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lnSpc>
                <a:spcPct val="90000"/>
              </a:lnSpc>
              <a:spcBef>
                <a:spcPts val="0"/>
              </a:spcBef>
              <a:spcAft>
                <a:spcPts val="0"/>
              </a:spcAft>
              <a:buClr>
                <a:schemeClr val="accent1"/>
              </a:buClr>
              <a:buSzPts val="1360"/>
              <a:buFont typeface="Noto Sans Symbols"/>
              <a:buChar char="►"/>
            </a:pPr>
            <a:r>
              <a:rPr b="0" i="0" lang="en-US" sz="1700" u="none" cap="none" strike="noStrike">
                <a:solidFill>
                  <a:srgbClr val="404040"/>
                </a:solidFill>
                <a:latin typeface="Trebuchet MS"/>
                <a:ea typeface="Trebuchet MS"/>
                <a:cs typeface="Trebuchet MS"/>
                <a:sym typeface="Trebuchet MS"/>
              </a:rPr>
              <a:t>An asterisk (*) is placed before the variable name that will hold the values of all nonkeyword variable arguments. This tuple remains empty if no additional arguments are specified during the function call. For example:</a:t>
            </a:r>
            <a:endParaRPr/>
          </a:p>
          <a:p>
            <a:pPr indent="-285750" lvl="1" marL="742950" marR="0" rtl="0" algn="l">
              <a:lnSpc>
                <a:spcPct val="90000"/>
              </a:lnSpc>
              <a:spcBef>
                <a:spcPts val="1000"/>
              </a:spcBef>
              <a:spcAft>
                <a:spcPts val="0"/>
              </a:spcAft>
              <a:buClr>
                <a:schemeClr val="accent1"/>
              </a:buClr>
              <a:buSzPts val="1200"/>
              <a:buFont typeface="Noto Sans Symbols"/>
              <a:buNone/>
            </a:pPr>
            <a:r>
              <a:rPr b="0" i="0" lang="en-US" sz="1500" u="none" cap="none" strike="noStrike">
                <a:solidFill>
                  <a:srgbClr val="404040"/>
                </a:solidFill>
                <a:latin typeface="Courier New"/>
                <a:ea typeface="Courier New"/>
                <a:cs typeface="Courier New"/>
                <a:sym typeface="Courier New"/>
              </a:rPr>
              <a:t>def printinfo( arg1, *vartuple ): </a:t>
            </a:r>
            <a:endParaRPr/>
          </a:p>
          <a:p>
            <a:pPr indent="-285750" lvl="1" marL="742950" marR="0" rtl="0" algn="l">
              <a:lnSpc>
                <a:spcPct val="90000"/>
              </a:lnSpc>
              <a:spcBef>
                <a:spcPts val="1000"/>
              </a:spcBef>
              <a:spcAft>
                <a:spcPts val="0"/>
              </a:spcAft>
              <a:buClr>
                <a:schemeClr val="accent1"/>
              </a:buClr>
              <a:buSzPts val="1200"/>
              <a:buFont typeface="Noto Sans Symbols"/>
              <a:buNone/>
            </a:pPr>
            <a:r>
              <a:rPr b="0" i="0" lang="en-US" sz="1500" u="none" cap="none" strike="noStrike">
                <a:solidFill>
                  <a:srgbClr val="404040"/>
                </a:solidFill>
                <a:latin typeface="Courier New"/>
                <a:ea typeface="Courier New"/>
                <a:cs typeface="Courier New"/>
                <a:sym typeface="Courier New"/>
              </a:rPr>
              <a:t>	"This is test" </a:t>
            </a:r>
            <a:endParaRPr/>
          </a:p>
          <a:p>
            <a:pPr indent="-285750" lvl="1" marL="742950" marR="0" rtl="0" algn="l">
              <a:lnSpc>
                <a:spcPct val="90000"/>
              </a:lnSpc>
              <a:spcBef>
                <a:spcPts val="1000"/>
              </a:spcBef>
              <a:spcAft>
                <a:spcPts val="0"/>
              </a:spcAft>
              <a:buClr>
                <a:schemeClr val="accent1"/>
              </a:buClr>
              <a:buSzPts val="1200"/>
              <a:buFont typeface="Noto Sans Symbols"/>
              <a:buNone/>
            </a:pPr>
            <a:r>
              <a:rPr b="0" i="0" lang="en-US" sz="1500" u="none" cap="none" strike="noStrike">
                <a:solidFill>
                  <a:srgbClr val="404040"/>
                </a:solidFill>
                <a:latin typeface="Courier New"/>
                <a:ea typeface="Courier New"/>
                <a:cs typeface="Courier New"/>
                <a:sym typeface="Courier New"/>
              </a:rPr>
              <a:t>	print "Output is: " </a:t>
            </a:r>
            <a:endParaRPr/>
          </a:p>
          <a:p>
            <a:pPr indent="-285750" lvl="1" marL="742950" marR="0" rtl="0" algn="l">
              <a:lnSpc>
                <a:spcPct val="90000"/>
              </a:lnSpc>
              <a:spcBef>
                <a:spcPts val="1000"/>
              </a:spcBef>
              <a:spcAft>
                <a:spcPts val="0"/>
              </a:spcAft>
              <a:buClr>
                <a:schemeClr val="accent1"/>
              </a:buClr>
              <a:buSzPts val="1200"/>
              <a:buFont typeface="Noto Sans Symbols"/>
              <a:buNone/>
            </a:pPr>
            <a:r>
              <a:rPr b="0" i="0" lang="en-US" sz="1500" u="none" cap="none" strike="noStrike">
                <a:solidFill>
                  <a:srgbClr val="404040"/>
                </a:solidFill>
                <a:latin typeface="Courier New"/>
                <a:ea typeface="Courier New"/>
                <a:cs typeface="Courier New"/>
                <a:sym typeface="Courier New"/>
              </a:rPr>
              <a:t>	print arg1 </a:t>
            </a:r>
            <a:endParaRPr/>
          </a:p>
          <a:p>
            <a:pPr indent="-285750" lvl="1" marL="742950" marR="0" rtl="0" algn="l">
              <a:lnSpc>
                <a:spcPct val="90000"/>
              </a:lnSpc>
              <a:spcBef>
                <a:spcPts val="1000"/>
              </a:spcBef>
              <a:spcAft>
                <a:spcPts val="0"/>
              </a:spcAft>
              <a:buClr>
                <a:schemeClr val="accent1"/>
              </a:buClr>
              <a:buSzPts val="1200"/>
              <a:buFont typeface="Noto Sans Symbols"/>
              <a:buNone/>
            </a:pPr>
            <a:r>
              <a:rPr b="0" i="0" lang="en-US" sz="1500" u="none" cap="none" strike="noStrike">
                <a:solidFill>
                  <a:srgbClr val="404040"/>
                </a:solidFill>
                <a:latin typeface="Courier New"/>
                <a:ea typeface="Courier New"/>
                <a:cs typeface="Courier New"/>
                <a:sym typeface="Courier New"/>
              </a:rPr>
              <a:t>	for var in vartuple: </a:t>
            </a:r>
            <a:endParaRPr/>
          </a:p>
          <a:p>
            <a:pPr indent="-285750" lvl="1" marL="742950" marR="0" rtl="0" algn="l">
              <a:lnSpc>
                <a:spcPct val="90000"/>
              </a:lnSpc>
              <a:spcBef>
                <a:spcPts val="1000"/>
              </a:spcBef>
              <a:spcAft>
                <a:spcPts val="0"/>
              </a:spcAft>
              <a:buClr>
                <a:schemeClr val="accent1"/>
              </a:buClr>
              <a:buSzPts val="1200"/>
              <a:buFont typeface="Noto Sans Symbols"/>
              <a:buNone/>
            </a:pPr>
            <a:r>
              <a:rPr b="0" i="0" lang="en-US" sz="1500" u="none" cap="none" strike="noStrike">
                <a:solidFill>
                  <a:srgbClr val="404040"/>
                </a:solidFill>
                <a:latin typeface="Courier New"/>
                <a:ea typeface="Courier New"/>
                <a:cs typeface="Courier New"/>
                <a:sym typeface="Courier New"/>
              </a:rPr>
              <a:t>			print var </a:t>
            </a:r>
            <a:endParaRPr/>
          </a:p>
          <a:p>
            <a:pPr indent="-285750" lvl="1" marL="742950" marR="0" rtl="0" algn="l">
              <a:lnSpc>
                <a:spcPct val="90000"/>
              </a:lnSpc>
              <a:spcBef>
                <a:spcPts val="1000"/>
              </a:spcBef>
              <a:spcAft>
                <a:spcPts val="0"/>
              </a:spcAft>
              <a:buClr>
                <a:schemeClr val="accent1"/>
              </a:buClr>
              <a:buSzPts val="1200"/>
              <a:buFont typeface="Noto Sans Symbols"/>
              <a:buNone/>
            </a:pPr>
            <a:r>
              <a:rPr b="0" i="0" lang="en-US" sz="1500" u="none" cap="none" strike="noStrike">
                <a:solidFill>
                  <a:srgbClr val="404040"/>
                </a:solidFill>
                <a:latin typeface="Courier New"/>
                <a:ea typeface="Courier New"/>
                <a:cs typeface="Courier New"/>
                <a:sym typeface="Courier New"/>
              </a:rPr>
              <a:t>	return; </a:t>
            </a:r>
            <a:endParaRPr/>
          </a:p>
          <a:p>
            <a:pPr indent="-285750" lvl="1" marL="742950" marR="0" rtl="0" algn="l">
              <a:lnSpc>
                <a:spcPct val="90000"/>
              </a:lnSpc>
              <a:spcBef>
                <a:spcPts val="1000"/>
              </a:spcBef>
              <a:spcAft>
                <a:spcPts val="0"/>
              </a:spcAft>
              <a:buClr>
                <a:schemeClr val="accent1"/>
              </a:buClr>
              <a:buSzPts val="1200"/>
              <a:buFont typeface="Noto Sans Symbols"/>
              <a:buNone/>
            </a:pPr>
            <a:r>
              <a:rPr b="0" i="0" lang="en-US" sz="1500" u="none" cap="none" strike="noStrike">
                <a:solidFill>
                  <a:srgbClr val="404040"/>
                </a:solidFill>
                <a:latin typeface="Courier New"/>
                <a:ea typeface="Courier New"/>
                <a:cs typeface="Courier New"/>
                <a:sym typeface="Courier New"/>
              </a:rPr>
              <a:t>printinfo( 10 ); </a:t>
            </a:r>
            <a:endParaRPr/>
          </a:p>
          <a:p>
            <a:pPr indent="-285750" lvl="1" marL="742950" marR="0" rtl="0" algn="l">
              <a:lnSpc>
                <a:spcPct val="90000"/>
              </a:lnSpc>
              <a:spcBef>
                <a:spcPts val="1000"/>
              </a:spcBef>
              <a:spcAft>
                <a:spcPts val="0"/>
              </a:spcAft>
              <a:buClr>
                <a:schemeClr val="accent1"/>
              </a:buClr>
              <a:buSzPts val="1200"/>
              <a:buFont typeface="Noto Sans Symbols"/>
              <a:buNone/>
            </a:pPr>
            <a:r>
              <a:rPr b="0" i="0" lang="en-US" sz="1500" u="none" cap="none" strike="noStrike">
                <a:solidFill>
                  <a:srgbClr val="404040"/>
                </a:solidFill>
                <a:latin typeface="Courier New"/>
                <a:ea typeface="Courier New"/>
                <a:cs typeface="Courier New"/>
                <a:sym typeface="Courier New"/>
              </a:rPr>
              <a:t>printinfo( 70, 60, 50 ); </a:t>
            </a:r>
            <a:endParaRPr/>
          </a:p>
          <a:p>
            <a:pPr indent="-342900" lvl="0" marL="342900" marR="0" rtl="0" algn="l">
              <a:lnSpc>
                <a:spcPct val="90000"/>
              </a:lnSpc>
              <a:spcBef>
                <a:spcPts val="1000"/>
              </a:spcBef>
              <a:spcAft>
                <a:spcPts val="0"/>
              </a:spcAft>
              <a:buClr>
                <a:schemeClr val="accent1"/>
              </a:buClr>
              <a:buSzPts val="1360"/>
              <a:buFont typeface="Noto Sans Symbols"/>
              <a:buChar char="►"/>
            </a:pPr>
            <a:r>
              <a:rPr b="0" i="0" lang="en-US" sz="1700" u="none" cap="none" strike="noStrike">
                <a:solidFill>
                  <a:srgbClr val="404040"/>
                </a:solidFill>
                <a:latin typeface="Trebuchet MS"/>
                <a:ea typeface="Trebuchet MS"/>
                <a:cs typeface="Trebuchet MS"/>
                <a:sym typeface="Trebuchet MS"/>
              </a:rPr>
              <a:t>This would produce following result:</a:t>
            </a:r>
            <a:endParaRPr/>
          </a:p>
          <a:p>
            <a:pPr indent="-285750" lvl="1" marL="742950" marR="0" rtl="0" algn="l">
              <a:lnSpc>
                <a:spcPct val="90000"/>
              </a:lnSpc>
              <a:spcBef>
                <a:spcPts val="1000"/>
              </a:spcBef>
              <a:spcAft>
                <a:spcPts val="0"/>
              </a:spcAft>
              <a:buClr>
                <a:schemeClr val="accent1"/>
              </a:buClr>
              <a:buSzPts val="1120"/>
              <a:buFont typeface="Noto Sans Symbols"/>
              <a:buNone/>
            </a:pPr>
            <a:r>
              <a:rPr b="0" i="0" lang="en-US" sz="1400" u="none" cap="none" strike="noStrike">
                <a:solidFill>
                  <a:srgbClr val="404040"/>
                </a:solidFill>
                <a:latin typeface="Courier New"/>
                <a:ea typeface="Courier New"/>
                <a:cs typeface="Courier New"/>
                <a:sym typeface="Courier New"/>
              </a:rPr>
              <a:t>Output is: </a:t>
            </a:r>
            <a:endParaRPr/>
          </a:p>
          <a:p>
            <a:pPr indent="-285750" lvl="1" marL="742950" marR="0" rtl="0" algn="l">
              <a:lnSpc>
                <a:spcPct val="90000"/>
              </a:lnSpc>
              <a:spcBef>
                <a:spcPts val="1000"/>
              </a:spcBef>
              <a:spcAft>
                <a:spcPts val="0"/>
              </a:spcAft>
              <a:buClr>
                <a:schemeClr val="accent1"/>
              </a:buClr>
              <a:buSzPts val="1120"/>
              <a:buFont typeface="Noto Sans Symbols"/>
              <a:buNone/>
            </a:pPr>
            <a:r>
              <a:rPr b="0" i="0" lang="en-US" sz="1400" u="none" cap="none" strike="noStrike">
                <a:solidFill>
                  <a:srgbClr val="404040"/>
                </a:solidFill>
                <a:latin typeface="Courier New"/>
                <a:ea typeface="Courier New"/>
                <a:cs typeface="Courier New"/>
                <a:sym typeface="Courier New"/>
              </a:rPr>
              <a:t>10 </a:t>
            </a:r>
            <a:endParaRPr/>
          </a:p>
          <a:p>
            <a:pPr indent="-285750" lvl="1" marL="742950" marR="0" rtl="0" algn="l">
              <a:lnSpc>
                <a:spcPct val="90000"/>
              </a:lnSpc>
              <a:spcBef>
                <a:spcPts val="1000"/>
              </a:spcBef>
              <a:spcAft>
                <a:spcPts val="0"/>
              </a:spcAft>
              <a:buClr>
                <a:schemeClr val="accent1"/>
              </a:buClr>
              <a:buSzPts val="1120"/>
              <a:buFont typeface="Noto Sans Symbols"/>
              <a:buNone/>
            </a:pPr>
            <a:r>
              <a:rPr b="0" i="0" lang="en-US" sz="1400" u="none" cap="none" strike="noStrike">
                <a:solidFill>
                  <a:srgbClr val="404040"/>
                </a:solidFill>
                <a:latin typeface="Courier New"/>
                <a:ea typeface="Courier New"/>
                <a:cs typeface="Courier New"/>
                <a:sym typeface="Courier New"/>
              </a:rPr>
              <a:t>Output is: </a:t>
            </a:r>
            <a:endParaRPr/>
          </a:p>
          <a:p>
            <a:pPr indent="-285750" lvl="1" marL="742950" marR="0" rtl="0" algn="l">
              <a:lnSpc>
                <a:spcPct val="90000"/>
              </a:lnSpc>
              <a:spcBef>
                <a:spcPts val="1000"/>
              </a:spcBef>
              <a:spcAft>
                <a:spcPts val="0"/>
              </a:spcAft>
              <a:buClr>
                <a:schemeClr val="accent1"/>
              </a:buClr>
              <a:buSzPts val="1120"/>
              <a:buFont typeface="Noto Sans Symbols"/>
              <a:buNone/>
            </a:pPr>
            <a:r>
              <a:rPr b="0" i="0" lang="en-US" sz="1400" u="none" cap="none" strike="noStrike">
                <a:solidFill>
                  <a:srgbClr val="404040"/>
                </a:solidFill>
                <a:latin typeface="Courier New"/>
                <a:ea typeface="Courier New"/>
                <a:cs typeface="Courier New"/>
                <a:sym typeface="Courier New"/>
              </a:rPr>
              <a:t>70 </a:t>
            </a:r>
            <a:endParaRPr/>
          </a:p>
          <a:p>
            <a:pPr indent="-285750" lvl="1" marL="742950" marR="0" rtl="0" algn="l">
              <a:lnSpc>
                <a:spcPct val="90000"/>
              </a:lnSpc>
              <a:spcBef>
                <a:spcPts val="1000"/>
              </a:spcBef>
              <a:spcAft>
                <a:spcPts val="0"/>
              </a:spcAft>
              <a:buClr>
                <a:schemeClr val="accent1"/>
              </a:buClr>
              <a:buSzPts val="1120"/>
              <a:buFont typeface="Noto Sans Symbols"/>
              <a:buNone/>
            </a:pPr>
            <a:r>
              <a:rPr b="0" i="0" lang="en-US" sz="1400" u="none" cap="none" strike="noStrike">
                <a:solidFill>
                  <a:srgbClr val="404040"/>
                </a:solidFill>
                <a:latin typeface="Courier New"/>
                <a:ea typeface="Courier New"/>
                <a:cs typeface="Courier New"/>
                <a:sym typeface="Courier New"/>
              </a:rPr>
              <a:t>60 </a:t>
            </a:r>
            <a:endParaRPr/>
          </a:p>
          <a:p>
            <a:pPr indent="-285750" lvl="1" marL="742950" marR="0" rtl="0" algn="l">
              <a:lnSpc>
                <a:spcPct val="90000"/>
              </a:lnSpc>
              <a:spcBef>
                <a:spcPts val="1000"/>
              </a:spcBef>
              <a:spcAft>
                <a:spcPts val="0"/>
              </a:spcAft>
              <a:buClr>
                <a:schemeClr val="accent1"/>
              </a:buClr>
              <a:buSzPts val="1120"/>
              <a:buFont typeface="Noto Sans Symbols"/>
              <a:buNone/>
            </a:pPr>
            <a:r>
              <a:rPr b="0" i="0" lang="en-US" sz="1400" u="none" cap="none" strike="noStrike">
                <a:solidFill>
                  <a:srgbClr val="404040"/>
                </a:solidFill>
                <a:latin typeface="Courier New"/>
                <a:ea typeface="Courier New"/>
                <a:cs typeface="Courier New"/>
                <a:sym typeface="Courier New"/>
              </a:rPr>
              <a:t>50 </a:t>
            </a:r>
            <a:endParaRPr/>
          </a:p>
          <a:p>
            <a:pPr indent="-271780" lvl="0" marL="342900" marR="0" rtl="0" algn="l">
              <a:spcBef>
                <a:spcPts val="1000"/>
              </a:spcBef>
              <a:spcAft>
                <a:spcPts val="0"/>
              </a:spcAft>
              <a:buClr>
                <a:schemeClr val="accent1"/>
              </a:buClr>
              <a:buSzPts val="1120"/>
              <a:buFont typeface="Noto Sans Symbols"/>
              <a:buNone/>
            </a:pPr>
            <a:r>
              <a:t/>
            </a:r>
            <a:endParaRPr b="0" i="0" sz="1400" u="none" cap="none" strike="noStrike">
              <a:solidFill>
                <a:srgbClr val="404040"/>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txBox="1"/>
          <p:nvPr/>
        </p:nvSpPr>
        <p:spPr>
          <a:xfrm>
            <a:off x="0" y="1066800"/>
            <a:ext cx="8915400" cy="304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36" name="Google Shape;136;p13"/>
          <p:cNvSpPr txBox="1"/>
          <p:nvPr>
            <p:ph idx="1" type="body"/>
          </p:nvPr>
        </p:nvSpPr>
        <p:spPr>
          <a:xfrm>
            <a:off x="609600" y="304800"/>
            <a:ext cx="8153400" cy="5867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1"/>
              </a:buClr>
              <a:buSzPts val="1440"/>
              <a:buFont typeface="Noto Sans Symbols"/>
              <a:buNone/>
            </a:pPr>
            <a:r>
              <a:rPr b="1" i="0" lang="en-US" sz="1800" u="none">
                <a:solidFill>
                  <a:srgbClr val="404040"/>
                </a:solidFill>
                <a:latin typeface="Trebuchet MS"/>
                <a:ea typeface="Trebuchet MS"/>
                <a:cs typeface="Trebuchet MS"/>
                <a:sym typeface="Trebuchet MS"/>
              </a:rPr>
              <a:t>The </a:t>
            </a:r>
            <a:r>
              <a:rPr b="1" i="1" lang="en-US" sz="1800" u="none">
                <a:solidFill>
                  <a:srgbClr val="404040"/>
                </a:solidFill>
                <a:latin typeface="Trebuchet MS"/>
                <a:ea typeface="Trebuchet MS"/>
                <a:cs typeface="Trebuchet MS"/>
                <a:sym typeface="Trebuchet MS"/>
              </a:rPr>
              <a:t>Anonymous</a:t>
            </a:r>
            <a:r>
              <a:rPr b="1" i="0" lang="en-US" sz="1800" u="none">
                <a:solidFill>
                  <a:srgbClr val="404040"/>
                </a:solidFill>
                <a:latin typeface="Trebuchet MS"/>
                <a:ea typeface="Trebuchet MS"/>
                <a:cs typeface="Trebuchet MS"/>
                <a:sym typeface="Trebuchet MS"/>
              </a:rPr>
              <a:t> Functions:</a:t>
            </a:r>
            <a:endParaRPr/>
          </a:p>
          <a:p>
            <a:pPr indent="-342900" lvl="0" marL="342900" marR="0" rtl="0" algn="l">
              <a:lnSpc>
                <a:spcPct val="90000"/>
              </a:lnSpc>
              <a:spcBef>
                <a:spcPts val="1000"/>
              </a:spcBef>
              <a:spcAft>
                <a:spcPts val="0"/>
              </a:spcAft>
              <a:buClr>
                <a:schemeClr val="accent1"/>
              </a:buClr>
              <a:buSzPts val="1440"/>
              <a:buFont typeface="Noto Sans Symbols"/>
              <a:buNone/>
            </a:pPr>
            <a:r>
              <a:rPr b="0" i="0" lang="en-US" sz="1800" u="none">
                <a:solidFill>
                  <a:srgbClr val="404040"/>
                </a:solidFill>
                <a:latin typeface="Trebuchet MS"/>
                <a:ea typeface="Trebuchet MS"/>
                <a:cs typeface="Trebuchet MS"/>
                <a:sym typeface="Trebuchet MS"/>
              </a:rPr>
              <a:t>You can use the </a:t>
            </a:r>
            <a:r>
              <a:rPr b="0" i="1" lang="en-US" sz="1800" u="none">
                <a:solidFill>
                  <a:srgbClr val="404040"/>
                </a:solidFill>
                <a:latin typeface="Trebuchet MS"/>
                <a:ea typeface="Trebuchet MS"/>
                <a:cs typeface="Trebuchet MS"/>
                <a:sym typeface="Trebuchet MS"/>
              </a:rPr>
              <a:t>lambda</a:t>
            </a:r>
            <a:r>
              <a:rPr b="0" i="0" lang="en-US" sz="1800" u="none">
                <a:solidFill>
                  <a:srgbClr val="404040"/>
                </a:solidFill>
                <a:latin typeface="Trebuchet MS"/>
                <a:ea typeface="Trebuchet MS"/>
                <a:cs typeface="Trebuchet MS"/>
                <a:sym typeface="Trebuchet MS"/>
              </a:rPr>
              <a:t> keyword to create small anonymous functions. These functions are called anonymous because they are not declared in the standard manner by using the </a:t>
            </a:r>
            <a:r>
              <a:rPr b="0" i="1" lang="en-US" sz="1800" u="none">
                <a:solidFill>
                  <a:srgbClr val="404040"/>
                </a:solidFill>
                <a:latin typeface="Trebuchet MS"/>
                <a:ea typeface="Trebuchet MS"/>
                <a:cs typeface="Trebuchet MS"/>
                <a:sym typeface="Trebuchet MS"/>
              </a:rPr>
              <a:t>def</a:t>
            </a:r>
            <a:r>
              <a:rPr b="0" i="0" lang="en-US" sz="1800" u="none">
                <a:solidFill>
                  <a:srgbClr val="404040"/>
                </a:solidFill>
                <a:latin typeface="Trebuchet MS"/>
                <a:ea typeface="Trebuchet MS"/>
                <a:cs typeface="Trebuchet MS"/>
                <a:sym typeface="Trebuchet MS"/>
              </a:rPr>
              <a:t> keyword.</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Lambda forms can take any number of arguments but return just one value in the form of an expression. They cannot contain commands or multiple expressions.</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An anonymous function cannot be a direct call to print because lambda requires an expression.</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Lambda functions have their own local namespace and cannot access variables other than those in their parameter list and those in the global namespace.</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Although it appears that lambda's are a one-line version of a function, they are not equivalent to </a:t>
            </a:r>
            <a:r>
              <a:rPr b="0" i="1" lang="en-US" sz="1800" u="none">
                <a:solidFill>
                  <a:srgbClr val="404040"/>
                </a:solidFill>
                <a:latin typeface="Trebuchet MS"/>
                <a:ea typeface="Trebuchet MS"/>
                <a:cs typeface="Trebuchet MS"/>
                <a:sym typeface="Trebuchet MS"/>
              </a:rPr>
              <a:t>inline</a:t>
            </a:r>
            <a:r>
              <a:rPr b="0" i="0" lang="en-US" sz="1800" u="none">
                <a:solidFill>
                  <a:srgbClr val="404040"/>
                </a:solidFill>
                <a:latin typeface="Trebuchet MS"/>
                <a:ea typeface="Trebuchet MS"/>
                <a:cs typeface="Trebuchet MS"/>
                <a:sym typeface="Trebuchet MS"/>
              </a:rPr>
              <a:t> statements in C or C++, whose purpose is by passing function stack allocation during invocation for performance reasons.</a:t>
            </a:r>
            <a:endParaRPr/>
          </a:p>
          <a:p>
            <a:pPr indent="-251459" lvl="0" marL="342900" marR="0" rtl="0" algn="l">
              <a:lnSpc>
                <a:spcPct val="90000"/>
              </a:lnSpc>
              <a:spcBef>
                <a:spcPts val="1000"/>
              </a:spcBef>
              <a:spcAft>
                <a:spcPts val="0"/>
              </a:spcAft>
              <a:buClr>
                <a:schemeClr val="accent1"/>
              </a:buClr>
              <a:buSzPts val="1440"/>
              <a:buFont typeface="Noto Sans Symbols"/>
              <a:buNone/>
            </a:pPr>
            <a:r>
              <a:t/>
            </a:r>
            <a:endParaRPr b="1" i="0" sz="1800" u="none">
              <a:solidFill>
                <a:srgbClr val="404040"/>
              </a:solidFill>
              <a:latin typeface="Trebuchet MS"/>
              <a:ea typeface="Trebuchet MS"/>
              <a:cs typeface="Trebuchet MS"/>
              <a:sym typeface="Trebuchet MS"/>
            </a:endParaRPr>
          </a:p>
          <a:p>
            <a:pPr indent="-342900" lvl="0" marL="342900" marR="0" rtl="0" algn="l">
              <a:lnSpc>
                <a:spcPct val="90000"/>
              </a:lnSpc>
              <a:spcBef>
                <a:spcPts val="1000"/>
              </a:spcBef>
              <a:spcAft>
                <a:spcPts val="0"/>
              </a:spcAft>
              <a:buClr>
                <a:schemeClr val="accent1"/>
              </a:buClr>
              <a:buSzPts val="1440"/>
              <a:buFont typeface="Noto Sans Symbols"/>
              <a:buChar char="►"/>
            </a:pPr>
            <a:r>
              <a:rPr b="1" i="0" lang="en-US" sz="1800" u="none">
                <a:solidFill>
                  <a:srgbClr val="404040"/>
                </a:solidFill>
                <a:latin typeface="Trebuchet MS"/>
                <a:ea typeface="Trebuchet MS"/>
                <a:cs typeface="Trebuchet MS"/>
                <a:sym typeface="Trebuchet MS"/>
              </a:rPr>
              <a:t>Syntax:</a:t>
            </a:r>
            <a:endParaRPr/>
          </a:p>
          <a:p>
            <a:pPr indent="-285750" lvl="1" marL="742950" marR="0" rtl="0" algn="l">
              <a:lnSpc>
                <a:spcPct val="9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lambda [arg1 [,arg2,.....argn]]:expression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nvSpPr>
        <p:spPr>
          <a:xfrm>
            <a:off x="228600" y="990600"/>
            <a:ext cx="8915400" cy="6096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42" name="Google Shape;142;p14"/>
          <p:cNvSpPr txBox="1"/>
          <p:nvPr>
            <p:ph idx="1" type="body"/>
          </p:nvPr>
        </p:nvSpPr>
        <p:spPr>
          <a:xfrm>
            <a:off x="609600" y="381000"/>
            <a:ext cx="8153400" cy="6096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00"/>
              <a:buFont typeface="Noto Sans Symbols"/>
              <a:buNone/>
            </a:pPr>
            <a:r>
              <a:rPr b="1" i="0" lang="en-US" sz="2000" u="none">
                <a:solidFill>
                  <a:srgbClr val="404040"/>
                </a:solidFill>
                <a:latin typeface="Trebuchet MS"/>
                <a:ea typeface="Trebuchet MS"/>
                <a:cs typeface="Trebuchet MS"/>
                <a:sym typeface="Trebuchet MS"/>
              </a:rPr>
              <a:t>Example:</a:t>
            </a:r>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a:solidFill>
                  <a:srgbClr val="404040"/>
                </a:solidFill>
                <a:latin typeface="Trebuchet MS"/>
                <a:ea typeface="Trebuchet MS"/>
                <a:cs typeface="Trebuchet MS"/>
                <a:sym typeface="Trebuchet MS"/>
              </a:rPr>
              <a:t>Following is the example to show how </a:t>
            </a:r>
            <a:r>
              <a:rPr b="0" i="1" lang="en-US" sz="2000" u="none">
                <a:solidFill>
                  <a:srgbClr val="404040"/>
                </a:solidFill>
                <a:latin typeface="Trebuchet MS"/>
                <a:ea typeface="Trebuchet MS"/>
                <a:cs typeface="Trebuchet MS"/>
                <a:sym typeface="Trebuchet MS"/>
              </a:rPr>
              <a:t>lembda</a:t>
            </a:r>
            <a:r>
              <a:rPr b="0" i="0" lang="en-US" sz="2000" u="none">
                <a:solidFill>
                  <a:srgbClr val="404040"/>
                </a:solidFill>
                <a:latin typeface="Trebuchet MS"/>
                <a:ea typeface="Trebuchet MS"/>
                <a:cs typeface="Trebuchet MS"/>
                <a:sym typeface="Trebuchet MS"/>
              </a:rPr>
              <a:t> form of function works:</a:t>
            </a:r>
            <a:endParaRPr/>
          </a:p>
          <a:p>
            <a:pPr indent="-285750" lvl="1" marL="742950" marR="0" rtl="0" algn="l">
              <a:lnSpc>
                <a:spcPct val="10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sum = lambda arg1, arg2: arg1 + arg2;</a:t>
            </a:r>
            <a:endParaRPr/>
          </a:p>
          <a:p>
            <a:pPr indent="-285750" lvl="1" marL="742950" marR="0" rtl="0" algn="l">
              <a:lnSpc>
                <a:spcPct val="10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print "Value of total : ", sum( 10, 20 ) </a:t>
            </a:r>
            <a:endParaRPr/>
          </a:p>
          <a:p>
            <a:pPr indent="-285750" lvl="1" marL="742950" marR="0" rtl="0" algn="l">
              <a:lnSpc>
                <a:spcPct val="10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print "Value of total : ", sum( 20, 20 ) </a:t>
            </a:r>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a:solidFill>
                  <a:srgbClr val="404040"/>
                </a:solidFill>
                <a:latin typeface="Trebuchet MS"/>
                <a:ea typeface="Trebuchet MS"/>
                <a:cs typeface="Trebuchet MS"/>
                <a:sym typeface="Trebuchet MS"/>
              </a:rPr>
              <a:t>This would produce following result:</a:t>
            </a:r>
            <a:endParaRPr/>
          </a:p>
          <a:p>
            <a:pPr indent="-285750" lvl="1" marL="742950" marR="0" rtl="0" algn="l">
              <a:lnSpc>
                <a:spcPct val="10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Value of total : 30 </a:t>
            </a:r>
            <a:endParaRPr/>
          </a:p>
          <a:p>
            <a:pPr indent="-285750" lvl="1" marL="742950" marR="0" rtl="0" algn="l">
              <a:lnSpc>
                <a:spcPct val="10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Value of total : 40</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609600" y="381000"/>
            <a:ext cx="8153400" cy="609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200"/>
              <a:buFont typeface="Trebuchet MS"/>
              <a:buNone/>
            </a:pPr>
            <a:r>
              <a:rPr b="1" i="0" lang="en-US" sz="3200" u="none">
                <a:solidFill>
                  <a:schemeClr val="accent1"/>
                </a:solidFill>
                <a:latin typeface="Trebuchet MS"/>
                <a:ea typeface="Trebuchet MS"/>
                <a:cs typeface="Trebuchet MS"/>
                <a:sym typeface="Trebuchet MS"/>
              </a:rPr>
              <a:t>Scope of Variables:</a:t>
            </a:r>
            <a:endParaRPr/>
          </a:p>
        </p:txBody>
      </p:sp>
      <p:sp>
        <p:nvSpPr>
          <p:cNvPr id="148" name="Google Shape;148;p15"/>
          <p:cNvSpPr txBox="1"/>
          <p:nvPr>
            <p:ph idx="1" type="body"/>
          </p:nvPr>
        </p:nvSpPr>
        <p:spPr>
          <a:xfrm>
            <a:off x="609600" y="1371600"/>
            <a:ext cx="8153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All variables in a program may not be accessible at all locations in that program. This depends on where you have declared a variable.</a:t>
            </a:r>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The scope of a variable determines the portion of the program where you can access a particular identifier. There are two basic scopes of variables in Python:</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Global variables</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Local variables</a:t>
            </a:r>
            <a:endParaRPr/>
          </a:p>
          <a:p>
            <a:pPr indent="-342900" lvl="0" marL="342900" marR="0" rtl="0" algn="l">
              <a:lnSpc>
                <a:spcPct val="100000"/>
              </a:lnSpc>
              <a:spcBef>
                <a:spcPts val="1000"/>
              </a:spcBef>
              <a:spcAft>
                <a:spcPts val="0"/>
              </a:spcAft>
              <a:buClr>
                <a:schemeClr val="accent1"/>
              </a:buClr>
              <a:buSzPts val="1440"/>
              <a:buFont typeface="Noto Sans Symbols"/>
              <a:buChar char="►"/>
            </a:pPr>
            <a:r>
              <a:rPr b="1" i="0" lang="en-US" sz="1800" u="none">
                <a:solidFill>
                  <a:srgbClr val="404040"/>
                </a:solidFill>
                <a:latin typeface="Trebuchet MS"/>
                <a:ea typeface="Trebuchet MS"/>
                <a:cs typeface="Trebuchet MS"/>
                <a:sym typeface="Trebuchet MS"/>
              </a:rPr>
              <a:t>Global vs. Local variables:</a:t>
            </a:r>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Variables that are defined inside a function body have a local scope, and those defined outside have a global scope.</a:t>
            </a:r>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a:solidFill>
                  <a:srgbClr val="404040"/>
                </a:solidFill>
                <a:latin typeface="Trebuchet MS"/>
                <a:ea typeface="Trebuchet MS"/>
                <a:cs typeface="Trebuchet MS"/>
                <a:sym typeface="Trebuchet MS"/>
              </a:rPr>
              <a:t>This means that local variables can be accessed only inside the function in which they are declared whereas global variables can be accessed throughout the program body by all functions. When you call a function, the variables declared inside it are brought into scope.</a:t>
            </a:r>
            <a:endParaRPr/>
          </a:p>
          <a:p>
            <a:pPr indent="-251459" lvl="0" marL="342900" marR="0" rtl="0" algn="l">
              <a:spcBef>
                <a:spcPts val="1000"/>
              </a:spcBef>
              <a:spcAft>
                <a:spcPts val="0"/>
              </a:spcAft>
              <a:buClr>
                <a:schemeClr val="accent1"/>
              </a:buClr>
              <a:buSzPts val="1440"/>
              <a:buFont typeface="Noto Sans Symbols"/>
              <a:buNone/>
            </a:pPr>
            <a:r>
              <a:t/>
            </a:r>
            <a:endParaRPr b="0" i="0" sz="1800" u="none">
              <a:solidFill>
                <a:srgbClr val="404040"/>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nvSpPr>
        <p:spPr>
          <a:xfrm>
            <a:off x="228600" y="1066800"/>
            <a:ext cx="8915400" cy="304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54" name="Google Shape;154;p16"/>
          <p:cNvSpPr txBox="1"/>
          <p:nvPr>
            <p:ph idx="1" type="body"/>
          </p:nvPr>
        </p:nvSpPr>
        <p:spPr>
          <a:xfrm>
            <a:off x="609600" y="304800"/>
            <a:ext cx="81534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00"/>
              <a:buFont typeface="Noto Sans Symbols"/>
              <a:buChar char="►"/>
            </a:pPr>
            <a:r>
              <a:rPr b="1" i="0" lang="en-US" sz="2000" u="none">
                <a:solidFill>
                  <a:srgbClr val="404040"/>
                </a:solidFill>
                <a:latin typeface="Trebuchet MS"/>
                <a:ea typeface="Trebuchet MS"/>
                <a:cs typeface="Trebuchet MS"/>
                <a:sym typeface="Trebuchet MS"/>
              </a:rPr>
              <a:t>Example:</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total = 0; # This is global variable. </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def sum( arg1, arg2 ): </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	"Add both the parameters"</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	total = arg1 + arg2; </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	print "Inside the function local total : ", total </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	return total; </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 Now you can call sum function </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sum( 10, 20 ); </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print "Outside the function global total : ", total</a:t>
            </a:r>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a:solidFill>
                  <a:srgbClr val="404040"/>
                </a:solidFill>
                <a:latin typeface="Trebuchet MS"/>
                <a:ea typeface="Trebuchet MS"/>
                <a:cs typeface="Trebuchet MS"/>
                <a:sym typeface="Trebuchet MS"/>
              </a:rPr>
              <a:t> This would produce following result:</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Inside the function local total : 30 </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Outside the function global total : 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609600" y="381000"/>
            <a:ext cx="8153400" cy="68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1" i="0" lang="en-US" sz="3600" u="none">
                <a:solidFill>
                  <a:schemeClr val="accent1"/>
                </a:solidFill>
                <a:latin typeface="Trebuchet MS"/>
                <a:ea typeface="Trebuchet MS"/>
                <a:cs typeface="Trebuchet MS"/>
                <a:sym typeface="Trebuchet MS"/>
              </a:rPr>
              <a:t>Defining a Function</a:t>
            </a:r>
            <a:endParaRPr/>
          </a:p>
        </p:txBody>
      </p:sp>
      <p:sp>
        <p:nvSpPr>
          <p:cNvPr id="74" name="Google Shape;74;p2"/>
          <p:cNvSpPr txBox="1"/>
          <p:nvPr>
            <p:ph idx="1" type="body"/>
          </p:nvPr>
        </p:nvSpPr>
        <p:spPr>
          <a:xfrm>
            <a:off x="609600" y="1371600"/>
            <a:ext cx="8153400" cy="5105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1"/>
              </a:buClr>
              <a:buSzPts val="1440"/>
              <a:buFont typeface="Noto Sans Symbols"/>
              <a:buNone/>
            </a:pPr>
            <a:r>
              <a:rPr b="0" i="0" lang="en-US" sz="1800" u="none" cap="none" strike="noStrike">
                <a:solidFill>
                  <a:srgbClr val="404040"/>
                </a:solidFill>
                <a:latin typeface="Trebuchet MS"/>
                <a:ea typeface="Trebuchet MS"/>
                <a:cs typeface="Trebuchet MS"/>
                <a:sym typeface="Trebuchet MS"/>
              </a:rPr>
              <a:t>Here are simple rules to define a function in Python:</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0" lang="en-US" sz="1800" u="none" cap="none" strike="noStrike">
                <a:solidFill>
                  <a:srgbClr val="404040"/>
                </a:solidFill>
                <a:latin typeface="Trebuchet MS"/>
                <a:ea typeface="Trebuchet MS"/>
                <a:cs typeface="Trebuchet MS"/>
                <a:sym typeface="Trebuchet MS"/>
              </a:rPr>
              <a:t>Function blocks begin with the keyword </a:t>
            </a:r>
            <a:r>
              <a:rPr b="1" i="0" lang="en-US" sz="1800" u="none" cap="none" strike="noStrike">
                <a:solidFill>
                  <a:srgbClr val="404040"/>
                </a:solidFill>
                <a:latin typeface="Trebuchet MS"/>
                <a:ea typeface="Trebuchet MS"/>
                <a:cs typeface="Trebuchet MS"/>
                <a:sym typeface="Trebuchet MS"/>
              </a:rPr>
              <a:t>def</a:t>
            </a:r>
            <a:r>
              <a:rPr b="0" i="0" lang="en-US" sz="1800" u="none" cap="none" strike="noStrike">
                <a:solidFill>
                  <a:srgbClr val="404040"/>
                </a:solidFill>
                <a:latin typeface="Trebuchet MS"/>
                <a:ea typeface="Trebuchet MS"/>
                <a:cs typeface="Trebuchet MS"/>
                <a:sym typeface="Trebuchet MS"/>
              </a:rPr>
              <a:t> followed by the function name and parentheses ( ( ) ).</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0" lang="en-US" sz="1800" u="none" cap="none" strike="noStrike">
                <a:solidFill>
                  <a:srgbClr val="404040"/>
                </a:solidFill>
                <a:latin typeface="Trebuchet MS"/>
                <a:ea typeface="Trebuchet MS"/>
                <a:cs typeface="Trebuchet MS"/>
                <a:sym typeface="Trebuchet MS"/>
              </a:rPr>
              <a:t>Any input parameters or arguments should be placed within these parentheses. You can also define parameters inside these parentheses.</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0" lang="en-US" sz="1800" u="none" cap="none" strike="noStrike">
                <a:solidFill>
                  <a:srgbClr val="404040"/>
                </a:solidFill>
                <a:latin typeface="Trebuchet MS"/>
                <a:ea typeface="Trebuchet MS"/>
                <a:cs typeface="Trebuchet MS"/>
                <a:sym typeface="Trebuchet MS"/>
              </a:rPr>
              <a:t>The first statement of a function can be an optional statement - the documentation string of the function or </a:t>
            </a:r>
            <a:r>
              <a:rPr b="0" i="1" lang="en-US" sz="1800" u="none" cap="none" strike="noStrike">
                <a:solidFill>
                  <a:srgbClr val="404040"/>
                </a:solidFill>
                <a:latin typeface="Trebuchet MS"/>
                <a:ea typeface="Trebuchet MS"/>
                <a:cs typeface="Trebuchet MS"/>
                <a:sym typeface="Trebuchet MS"/>
              </a:rPr>
              <a:t>docstring</a:t>
            </a:r>
            <a:r>
              <a:rPr b="0" i="0" lang="en-US" sz="1800" u="none" cap="none" strike="noStrike">
                <a:solidFill>
                  <a:srgbClr val="404040"/>
                </a:solidFill>
                <a:latin typeface="Trebuchet MS"/>
                <a:ea typeface="Trebuchet MS"/>
                <a:cs typeface="Trebuchet MS"/>
                <a:sym typeface="Trebuchet MS"/>
              </a:rPr>
              <a:t>.</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0" lang="en-US" sz="1800" u="none" cap="none" strike="noStrike">
                <a:solidFill>
                  <a:srgbClr val="404040"/>
                </a:solidFill>
                <a:latin typeface="Trebuchet MS"/>
                <a:ea typeface="Trebuchet MS"/>
                <a:cs typeface="Trebuchet MS"/>
                <a:sym typeface="Trebuchet MS"/>
              </a:rPr>
              <a:t>The code block within every function starts with a colon (:) and is indented.</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0" lang="en-US" sz="1800" u="none" cap="none" strike="noStrike">
                <a:solidFill>
                  <a:srgbClr val="404040"/>
                </a:solidFill>
                <a:latin typeface="Trebuchet MS"/>
                <a:ea typeface="Trebuchet MS"/>
                <a:cs typeface="Trebuchet MS"/>
                <a:sym typeface="Trebuchet MS"/>
              </a:rPr>
              <a:t>The statement return [expression] exits a function, optionally passing back an expression to the caller. A return statement with no arguments is the same as return None.</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1" i="0" lang="en-US" sz="1800" u="none" cap="none" strike="noStrike">
                <a:solidFill>
                  <a:srgbClr val="404040"/>
                </a:solidFill>
                <a:latin typeface="Trebuchet MS"/>
                <a:ea typeface="Trebuchet MS"/>
                <a:cs typeface="Trebuchet MS"/>
                <a:sym typeface="Trebuchet MS"/>
              </a:rPr>
              <a:t>Syntax:</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0" lang="en-US" sz="1800" u="none" cap="none" strike="noStrike">
                <a:solidFill>
                  <a:srgbClr val="404040"/>
                </a:solidFill>
                <a:latin typeface="Trebuchet MS"/>
                <a:ea typeface="Trebuchet MS"/>
                <a:cs typeface="Trebuchet MS"/>
                <a:sym typeface="Trebuchet MS"/>
              </a:rPr>
              <a:t>def functionname( parameters ): </a:t>
            </a:r>
            <a:endParaRPr/>
          </a:p>
          <a:p>
            <a:pPr indent="-342900" lvl="0" marL="342900" marR="0" rtl="0" algn="l">
              <a:lnSpc>
                <a:spcPct val="90000"/>
              </a:lnSpc>
              <a:spcBef>
                <a:spcPts val="1000"/>
              </a:spcBef>
              <a:spcAft>
                <a:spcPts val="0"/>
              </a:spcAft>
              <a:buClr>
                <a:schemeClr val="accent1"/>
              </a:buClr>
              <a:buSzPts val="1440"/>
              <a:buFont typeface="Noto Sans Symbols"/>
              <a:buChar char="►"/>
            </a:pPr>
            <a:r>
              <a:rPr b="0" i="0" lang="en-US" sz="1800" u="none" cap="none" strike="noStrike">
                <a:solidFill>
                  <a:srgbClr val="404040"/>
                </a:solidFill>
                <a:latin typeface="Trebuchet MS"/>
                <a:ea typeface="Trebuchet MS"/>
                <a:cs typeface="Trebuchet MS"/>
                <a:sym typeface="Trebuchet MS"/>
              </a:rPr>
              <a:t>"function_docstring" function_suite return [expression]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609600" y="609600"/>
            <a:ext cx="6348300" cy="111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sz="3600">
                <a:solidFill>
                  <a:schemeClr val="accent1"/>
                </a:solidFill>
                <a:latin typeface="Trebuchet MS"/>
                <a:ea typeface="Trebuchet MS"/>
                <a:cs typeface="Trebuchet MS"/>
                <a:sym typeface="Trebuchet MS"/>
              </a:rPr>
              <a:t>Syntax:</a:t>
            </a:r>
            <a:endParaRPr sz="3600">
              <a:solidFill>
                <a:schemeClr val="accent1"/>
              </a:solidFill>
              <a:latin typeface="Trebuchet MS"/>
              <a:ea typeface="Trebuchet MS"/>
              <a:cs typeface="Trebuchet MS"/>
              <a:sym typeface="Trebuchet MS"/>
            </a:endParaRPr>
          </a:p>
        </p:txBody>
      </p:sp>
      <p:sp>
        <p:nvSpPr>
          <p:cNvPr id="80" name="Google Shape;80;p3"/>
          <p:cNvSpPr txBox="1"/>
          <p:nvPr>
            <p:ph idx="1" type="body"/>
          </p:nvPr>
        </p:nvSpPr>
        <p:spPr>
          <a:xfrm>
            <a:off x="609600" y="1295400"/>
            <a:ext cx="8153400" cy="4876800"/>
          </a:xfrm>
          <a:prstGeom prst="rect">
            <a:avLst/>
          </a:prstGeom>
          <a:noFill/>
          <a:ln>
            <a:noFill/>
          </a:ln>
        </p:spPr>
        <p:txBody>
          <a:bodyPr anchorCtr="0" anchor="t" bIns="45700" lIns="91425" spcFirstLastPara="1" rIns="91425" wrap="square" tIns="45700">
            <a:normAutofit/>
          </a:bodyPr>
          <a:lstStyle/>
          <a:p>
            <a:pPr indent="0" lvl="0" marL="342900" marR="0" rtl="0" algn="l">
              <a:lnSpc>
                <a:spcPct val="90000"/>
              </a:lnSpc>
              <a:spcBef>
                <a:spcPts val="0"/>
              </a:spcBef>
              <a:spcAft>
                <a:spcPts val="0"/>
              </a:spcAft>
              <a:buNone/>
            </a:pPr>
            <a:r>
              <a:t/>
            </a:r>
            <a:endParaRPr/>
          </a:p>
          <a:p>
            <a:pPr indent="-285750" lvl="1" marL="742950" marR="0" rtl="0" algn="l">
              <a:lnSpc>
                <a:spcPct val="9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def functionname( parameters ): </a:t>
            </a:r>
            <a:endParaRPr/>
          </a:p>
          <a:p>
            <a:pPr indent="-285750" lvl="1" marL="742950" marR="0" rtl="0" algn="l">
              <a:lnSpc>
                <a:spcPct val="9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	"function_docstring" </a:t>
            </a:r>
            <a:endParaRPr/>
          </a:p>
          <a:p>
            <a:pPr indent="-285750" lvl="1" marL="742950" marR="0" rtl="0" algn="l">
              <a:lnSpc>
                <a:spcPct val="9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	function_suite </a:t>
            </a:r>
            <a:endParaRPr/>
          </a:p>
          <a:p>
            <a:pPr indent="-285750" lvl="1" marL="742950" marR="0" rtl="0" algn="l">
              <a:lnSpc>
                <a:spcPct val="9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	return [expression] </a:t>
            </a:r>
            <a:endParaRPr/>
          </a:p>
          <a:p>
            <a:pPr indent="-342900" lvl="0" marL="342900" marR="0" rtl="0" algn="l">
              <a:lnSpc>
                <a:spcPct val="9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Trebuchet MS"/>
                <a:ea typeface="Trebuchet MS"/>
                <a:cs typeface="Trebuchet MS"/>
                <a:sym typeface="Trebuchet MS"/>
              </a:rPr>
              <a:t>By default, parameters have a positional behavior, and you need to inform them in the same order that they were defined.</a:t>
            </a:r>
            <a:endParaRPr/>
          </a:p>
          <a:p>
            <a:pPr indent="-342900" lvl="0" marL="342900" marR="0" rtl="0" algn="l">
              <a:lnSpc>
                <a:spcPct val="90000"/>
              </a:lnSpc>
              <a:spcBef>
                <a:spcPts val="1000"/>
              </a:spcBef>
              <a:spcAft>
                <a:spcPts val="0"/>
              </a:spcAft>
              <a:buClr>
                <a:schemeClr val="accent1"/>
              </a:buClr>
              <a:buSzPts val="1600"/>
              <a:buFont typeface="Noto Sans Symbols"/>
              <a:buChar char="►"/>
            </a:pPr>
            <a:r>
              <a:rPr b="1" i="0" lang="en-US" sz="2000" u="none" cap="none" strike="noStrike">
                <a:solidFill>
                  <a:srgbClr val="404040"/>
                </a:solidFill>
                <a:latin typeface="Trebuchet MS"/>
                <a:ea typeface="Trebuchet MS"/>
                <a:cs typeface="Trebuchet MS"/>
                <a:sym typeface="Trebuchet MS"/>
              </a:rPr>
              <a:t>Example:</a:t>
            </a:r>
            <a:endParaRPr/>
          </a:p>
          <a:p>
            <a:pPr indent="-285750" lvl="1" marL="742950" marR="0" rtl="0" algn="l">
              <a:lnSpc>
                <a:spcPct val="9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def printme( str ): </a:t>
            </a:r>
            <a:endParaRPr/>
          </a:p>
          <a:p>
            <a:pPr indent="-285750" lvl="1" marL="742950" marR="0" rtl="0" algn="l">
              <a:lnSpc>
                <a:spcPct val="9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	"This prints a passed string function" </a:t>
            </a:r>
            <a:endParaRPr/>
          </a:p>
          <a:p>
            <a:pPr indent="-285750" lvl="1" marL="742950" marR="0" rtl="0" algn="l">
              <a:lnSpc>
                <a:spcPct val="9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	print str </a:t>
            </a:r>
            <a:endParaRPr/>
          </a:p>
          <a:p>
            <a:pPr indent="-285750" lvl="1" marL="742950" marR="0" rtl="0" algn="l">
              <a:lnSpc>
                <a:spcPct val="9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	return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609600" y="381000"/>
            <a:ext cx="8153400" cy="68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1" i="0" lang="en-US" sz="3600" u="none">
                <a:solidFill>
                  <a:schemeClr val="accent1"/>
                </a:solidFill>
                <a:latin typeface="Trebuchet MS"/>
                <a:ea typeface="Trebuchet MS"/>
                <a:cs typeface="Trebuchet MS"/>
                <a:sym typeface="Trebuchet MS"/>
              </a:rPr>
              <a:t>Calling a Function</a:t>
            </a:r>
            <a:endParaRPr/>
          </a:p>
        </p:txBody>
      </p:sp>
      <p:sp>
        <p:nvSpPr>
          <p:cNvPr id="86" name="Google Shape;86;p4"/>
          <p:cNvSpPr txBox="1"/>
          <p:nvPr>
            <p:ph idx="1" type="body"/>
          </p:nvPr>
        </p:nvSpPr>
        <p:spPr>
          <a:xfrm>
            <a:off x="609600" y="1371600"/>
            <a:ext cx="81534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cap="none" strike="noStrike">
                <a:solidFill>
                  <a:srgbClr val="404040"/>
                </a:solidFill>
                <a:latin typeface="Trebuchet MS"/>
                <a:ea typeface="Trebuchet MS"/>
                <a:cs typeface="Trebuchet MS"/>
                <a:sym typeface="Trebuchet MS"/>
              </a:rPr>
              <a:t>Following is the example to call printme() function:</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def printme( str ): "This is a print function“</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	print str; </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	return; </a:t>
            </a:r>
            <a:endParaRPr/>
          </a:p>
          <a:p>
            <a:pPr indent="-285750" lvl="1" marL="742950" marR="0" rtl="0" algn="l">
              <a:lnSpc>
                <a:spcPct val="100000"/>
              </a:lnSpc>
              <a:spcBef>
                <a:spcPts val="1000"/>
              </a:spcBef>
              <a:spcAft>
                <a:spcPts val="0"/>
              </a:spcAft>
              <a:buClr>
                <a:schemeClr val="accent1"/>
              </a:buClr>
              <a:buSzPts val="1440"/>
              <a:buFont typeface="Noto Sans Symbols"/>
              <a:buNone/>
            </a:pPr>
            <a:r>
              <a:t/>
            </a:r>
            <a:endParaRPr b="0" i="0" sz="1800" u="none" cap="none" strike="noStrike">
              <a:solidFill>
                <a:srgbClr val="404040"/>
              </a:solidFill>
              <a:latin typeface="Courier New"/>
              <a:ea typeface="Courier New"/>
              <a:cs typeface="Courier New"/>
              <a:sym typeface="Courier New"/>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printme("I'm first call to user defined function!"); </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printme("Again second call to the same function");</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 </a:t>
            </a:r>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cap="none" strike="noStrike">
                <a:solidFill>
                  <a:srgbClr val="404040"/>
                </a:solidFill>
                <a:latin typeface="Trebuchet MS"/>
                <a:ea typeface="Trebuchet MS"/>
                <a:cs typeface="Trebuchet MS"/>
                <a:sym typeface="Trebuchet MS"/>
              </a:rPr>
              <a:t>This would produce following result:</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I'm first call to user defined function! </a:t>
            </a:r>
            <a:endParaRPr/>
          </a:p>
          <a:p>
            <a:pPr indent="-285750" lvl="1" marL="742950" marR="0" rtl="0" algn="l">
              <a:lnSpc>
                <a:spcPct val="100000"/>
              </a:lnSpc>
              <a:spcBef>
                <a:spcPts val="1000"/>
              </a:spcBef>
              <a:spcAft>
                <a:spcPts val="0"/>
              </a:spcAft>
              <a:buClr>
                <a:schemeClr val="accent1"/>
              </a:buClr>
              <a:buSzPts val="1440"/>
              <a:buFont typeface="Noto Sans Symbols"/>
              <a:buNone/>
            </a:pPr>
            <a:r>
              <a:rPr b="0" i="0" lang="en-US" sz="1800" u="none" cap="none" strike="noStrike">
                <a:solidFill>
                  <a:srgbClr val="404040"/>
                </a:solidFill>
                <a:latin typeface="Courier New"/>
                <a:ea typeface="Courier New"/>
                <a:cs typeface="Courier New"/>
                <a:sym typeface="Courier New"/>
              </a:rPr>
              <a:t>Again second call to the same function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609600" y="381000"/>
            <a:ext cx="8153400" cy="685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1"/>
              </a:buClr>
              <a:buSzPts val="3600"/>
              <a:buFont typeface="Trebuchet MS"/>
              <a:buNone/>
            </a:pPr>
            <a:r>
              <a:rPr b="1" i="0" lang="en-US" sz="3600" u="none">
                <a:solidFill>
                  <a:schemeClr val="accent1"/>
                </a:solidFill>
                <a:latin typeface="Trebuchet MS"/>
                <a:ea typeface="Trebuchet MS"/>
                <a:cs typeface="Trebuchet MS"/>
                <a:sym typeface="Trebuchet MS"/>
              </a:rPr>
              <a:t>Pass by reference vs value</a:t>
            </a:r>
            <a:endParaRPr/>
          </a:p>
        </p:txBody>
      </p:sp>
      <p:sp>
        <p:nvSpPr>
          <p:cNvPr id="92" name="Google Shape;92;p5"/>
          <p:cNvSpPr txBox="1"/>
          <p:nvPr>
            <p:ph idx="1" type="body"/>
          </p:nvPr>
        </p:nvSpPr>
        <p:spPr>
          <a:xfrm>
            <a:off x="609600" y="1295400"/>
            <a:ext cx="8153400" cy="4876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1"/>
              </a:buClr>
              <a:buSzPts val="1360"/>
              <a:buFont typeface="Noto Sans Symbols"/>
              <a:buNone/>
            </a:pPr>
            <a:r>
              <a:rPr b="0" i="0" lang="en-US" sz="1700" u="none" cap="none" strike="noStrike">
                <a:solidFill>
                  <a:srgbClr val="404040"/>
                </a:solidFill>
                <a:latin typeface="Trebuchet MS"/>
                <a:ea typeface="Trebuchet MS"/>
                <a:cs typeface="Trebuchet MS"/>
                <a:sym typeface="Trebuchet MS"/>
              </a:rPr>
              <a:t>All parameters (arguments) in the Python language are passed by reference. It means if you change what a parameter refers to within a function, the change also reflects back in the calling function. For example:</a:t>
            </a:r>
            <a:endParaRPr/>
          </a:p>
          <a:p>
            <a:pPr indent="-285750" lvl="1" marL="74295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def changeme( mylist ): "This changes a passed list“</a:t>
            </a:r>
            <a:endParaRPr/>
          </a:p>
          <a:p>
            <a:pPr indent="-285750" lvl="1" marL="74295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	mylist.append([1,2,3,4]); </a:t>
            </a:r>
            <a:endParaRPr/>
          </a:p>
          <a:p>
            <a:pPr indent="-285750" lvl="1" marL="74295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	print "Values inside the function: ", mylist </a:t>
            </a:r>
            <a:endParaRPr/>
          </a:p>
          <a:p>
            <a:pPr indent="-285750" lvl="1" marL="74295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	return </a:t>
            </a:r>
            <a:endParaRPr/>
          </a:p>
          <a:p>
            <a:pPr indent="-285750" lvl="1" marL="74295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mylist = [10,20,30]; </a:t>
            </a:r>
            <a:endParaRPr/>
          </a:p>
          <a:p>
            <a:pPr indent="-285750" lvl="1" marL="74295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changeme( mylist ); </a:t>
            </a:r>
            <a:endParaRPr/>
          </a:p>
          <a:p>
            <a:pPr indent="-285750" lvl="1" marL="74295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print "Values outside the function: ", mylist </a:t>
            </a:r>
            <a:endParaRPr/>
          </a:p>
          <a:p>
            <a:pPr indent="-285750" lvl="1" marL="742950" marR="0" rtl="0" algn="l">
              <a:lnSpc>
                <a:spcPct val="90000"/>
              </a:lnSpc>
              <a:spcBef>
                <a:spcPts val="1000"/>
              </a:spcBef>
              <a:spcAft>
                <a:spcPts val="0"/>
              </a:spcAft>
              <a:buClr>
                <a:schemeClr val="accent1"/>
              </a:buClr>
              <a:buSzPts val="1360"/>
              <a:buFont typeface="Noto Sans Symbols"/>
              <a:buNone/>
            </a:pPr>
            <a:r>
              <a:t/>
            </a:r>
            <a:endParaRPr b="0" i="0" sz="1700" u="none" cap="none" strike="noStrike">
              <a:solidFill>
                <a:srgbClr val="404040"/>
              </a:solidFill>
              <a:latin typeface="Courier New"/>
              <a:ea typeface="Courier New"/>
              <a:cs typeface="Courier New"/>
              <a:sym typeface="Courier New"/>
            </a:endParaRPr>
          </a:p>
          <a:p>
            <a:pPr indent="-342900" lvl="0" marL="342900" marR="0" rtl="0" algn="l">
              <a:lnSpc>
                <a:spcPct val="90000"/>
              </a:lnSpc>
              <a:spcBef>
                <a:spcPts val="1000"/>
              </a:spcBef>
              <a:spcAft>
                <a:spcPts val="0"/>
              </a:spcAft>
              <a:buClr>
                <a:schemeClr val="accent1"/>
              </a:buClr>
              <a:buSzPts val="1360"/>
              <a:buFont typeface="Noto Sans Symbols"/>
              <a:buChar char="►"/>
            </a:pPr>
            <a:r>
              <a:rPr b="0" i="0" lang="en-US" sz="1700" u="none" cap="none" strike="noStrike">
                <a:solidFill>
                  <a:srgbClr val="404040"/>
                </a:solidFill>
                <a:latin typeface="Trebuchet MS"/>
                <a:ea typeface="Trebuchet MS"/>
                <a:cs typeface="Trebuchet MS"/>
                <a:sym typeface="Trebuchet MS"/>
              </a:rPr>
              <a:t>So this would produce following result:</a:t>
            </a:r>
            <a:endParaRPr/>
          </a:p>
          <a:p>
            <a:pPr indent="-342900" lvl="0" marL="34290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Values inside the function: [10, 20, 30, [1, 2, 3, 4]] </a:t>
            </a:r>
            <a:endParaRPr/>
          </a:p>
          <a:p>
            <a:pPr indent="-342900" lvl="0" marL="34290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Values outside the function: [10, 20, 30, [1, 2, 3, 4]]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idx="1" type="body"/>
          </p:nvPr>
        </p:nvSpPr>
        <p:spPr>
          <a:xfrm>
            <a:off x="457200" y="1371600"/>
            <a:ext cx="8686800" cy="51816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1"/>
              </a:buClr>
              <a:buSzPts val="1360"/>
              <a:buFont typeface="Noto Sans Symbols"/>
              <a:buNone/>
            </a:pPr>
            <a:r>
              <a:rPr b="0" i="0" lang="en-US" sz="1700" u="none" cap="none" strike="noStrike">
                <a:solidFill>
                  <a:srgbClr val="404040"/>
                </a:solidFill>
                <a:latin typeface="Trebuchet MS"/>
                <a:ea typeface="Trebuchet MS"/>
                <a:cs typeface="Trebuchet MS"/>
                <a:sym typeface="Trebuchet MS"/>
              </a:rPr>
              <a:t>There is one more example where argument is being passed by reference but inside the function, but the reference is being over-written.</a:t>
            </a:r>
            <a:endParaRPr/>
          </a:p>
          <a:p>
            <a:pPr indent="-285750" lvl="1" marL="74295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def changeme( mylist ): "This changes a passed list" </a:t>
            </a:r>
            <a:endParaRPr/>
          </a:p>
          <a:p>
            <a:pPr indent="-285750" lvl="1" marL="74295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	mylist = [1,2,3,4]; </a:t>
            </a:r>
            <a:endParaRPr/>
          </a:p>
          <a:p>
            <a:pPr indent="-285750" lvl="1" marL="74295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	print "Values inside the function: ", mylist </a:t>
            </a:r>
            <a:endParaRPr/>
          </a:p>
          <a:p>
            <a:pPr indent="-285750" lvl="1" marL="74295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	return </a:t>
            </a:r>
            <a:endParaRPr/>
          </a:p>
          <a:p>
            <a:pPr indent="-285750" lvl="1" marL="74295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mylist = [10,20,30]; </a:t>
            </a:r>
            <a:endParaRPr/>
          </a:p>
          <a:p>
            <a:pPr indent="-285750" lvl="1" marL="74295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changeme( mylist ); </a:t>
            </a:r>
            <a:endParaRPr/>
          </a:p>
          <a:p>
            <a:pPr indent="-285750" lvl="1" marL="74295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print "Values outside the function: ", mylist</a:t>
            </a:r>
            <a:endParaRPr/>
          </a:p>
          <a:p>
            <a:pPr indent="-285750" lvl="1" marL="742950" marR="0" rtl="0" algn="l">
              <a:lnSpc>
                <a:spcPct val="90000"/>
              </a:lnSpc>
              <a:spcBef>
                <a:spcPts val="1000"/>
              </a:spcBef>
              <a:spcAft>
                <a:spcPts val="0"/>
              </a:spcAft>
              <a:buClr>
                <a:schemeClr val="accent1"/>
              </a:buClr>
              <a:buSzPts val="1360"/>
              <a:buFont typeface="Noto Sans Symbols"/>
              <a:buNone/>
            </a:pPr>
            <a:r>
              <a:t/>
            </a:r>
            <a:endParaRPr b="0" i="0" sz="1700" u="none" cap="none" strike="noStrike">
              <a:solidFill>
                <a:srgbClr val="404040"/>
              </a:solidFill>
              <a:latin typeface="Courier New"/>
              <a:ea typeface="Courier New"/>
              <a:cs typeface="Courier New"/>
              <a:sym typeface="Courier New"/>
            </a:endParaRPr>
          </a:p>
          <a:p>
            <a:pPr indent="-342900" lvl="0" marL="342900" marR="0" rtl="0" algn="l">
              <a:lnSpc>
                <a:spcPct val="90000"/>
              </a:lnSpc>
              <a:spcBef>
                <a:spcPts val="1000"/>
              </a:spcBef>
              <a:spcAft>
                <a:spcPts val="0"/>
              </a:spcAft>
              <a:buClr>
                <a:schemeClr val="accent1"/>
              </a:buClr>
              <a:buSzPts val="1360"/>
              <a:buFont typeface="Noto Sans Symbols"/>
              <a:buChar char="►"/>
            </a:pPr>
            <a:r>
              <a:rPr b="0" i="0" lang="en-US" sz="1700" u="none" cap="none" strike="noStrike">
                <a:solidFill>
                  <a:srgbClr val="404040"/>
                </a:solidFill>
                <a:latin typeface="Trebuchet MS"/>
                <a:ea typeface="Trebuchet MS"/>
                <a:cs typeface="Trebuchet MS"/>
                <a:sym typeface="Trebuchet MS"/>
              </a:rPr>
              <a:t>The parameter mylist is local to the function changeme. Changing mylist within the function does not affect mylist. The function accomplishes nothing and finally this would produce following result:</a:t>
            </a:r>
            <a:endParaRPr/>
          </a:p>
          <a:p>
            <a:pPr indent="-285750" lvl="1" marL="74295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Values inside the function: [1, 2, 3, 4] </a:t>
            </a:r>
            <a:endParaRPr/>
          </a:p>
          <a:p>
            <a:pPr indent="-285750" lvl="1" marL="742950" marR="0" rtl="0" algn="l">
              <a:lnSpc>
                <a:spcPct val="9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Values outside the function: [10, 20, 30]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nvSpPr>
        <p:spPr>
          <a:xfrm>
            <a:off x="381000" y="990600"/>
            <a:ext cx="8763000" cy="381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03" name="Google Shape;103;p7"/>
          <p:cNvSpPr txBox="1"/>
          <p:nvPr>
            <p:ph idx="1" type="body"/>
          </p:nvPr>
        </p:nvSpPr>
        <p:spPr>
          <a:xfrm>
            <a:off x="381000" y="304800"/>
            <a:ext cx="8382000" cy="5867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accent1"/>
              </a:buClr>
              <a:buSzPts val="1360"/>
              <a:buFont typeface="Noto Sans Symbols"/>
              <a:buNone/>
            </a:pPr>
            <a:r>
              <a:rPr b="1" i="0" lang="en-US" sz="1700" u="none" cap="none" strike="noStrike">
                <a:solidFill>
                  <a:srgbClr val="404040"/>
                </a:solidFill>
                <a:latin typeface="Trebuchet MS"/>
                <a:ea typeface="Trebuchet MS"/>
                <a:cs typeface="Trebuchet MS"/>
                <a:sym typeface="Trebuchet MS"/>
              </a:rPr>
              <a:t>Function Arguments:</a:t>
            </a:r>
            <a:endParaRPr/>
          </a:p>
          <a:p>
            <a:pPr indent="-342900" lvl="0" marL="342900" marR="0" rtl="0" algn="l">
              <a:lnSpc>
                <a:spcPct val="8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Trebuchet MS"/>
                <a:ea typeface="Trebuchet MS"/>
                <a:cs typeface="Trebuchet MS"/>
                <a:sym typeface="Trebuchet MS"/>
              </a:rPr>
              <a:t>	A function by using the following types of formal arguments::</a:t>
            </a:r>
            <a:endParaRPr/>
          </a:p>
          <a:p>
            <a:pPr indent="-285750" lvl="1" marL="742950" marR="0" rtl="0" algn="l">
              <a:lnSpc>
                <a:spcPct val="80000"/>
              </a:lnSpc>
              <a:spcBef>
                <a:spcPts val="1000"/>
              </a:spcBef>
              <a:spcAft>
                <a:spcPts val="0"/>
              </a:spcAft>
              <a:buClr>
                <a:schemeClr val="accent1"/>
              </a:buClr>
              <a:buSzPts val="1360"/>
              <a:buFont typeface="Noto Sans Symbols"/>
              <a:buChar char="►"/>
            </a:pPr>
            <a:r>
              <a:rPr b="0" i="0" lang="en-US" sz="1700" u="none" cap="none" strike="noStrike">
                <a:solidFill>
                  <a:srgbClr val="404040"/>
                </a:solidFill>
                <a:latin typeface="Trebuchet MS"/>
                <a:ea typeface="Trebuchet MS"/>
                <a:cs typeface="Trebuchet MS"/>
                <a:sym typeface="Trebuchet MS"/>
              </a:rPr>
              <a:t>Required arguments</a:t>
            </a:r>
            <a:endParaRPr/>
          </a:p>
          <a:p>
            <a:pPr indent="-285750" lvl="1" marL="742950" marR="0" rtl="0" algn="l">
              <a:lnSpc>
                <a:spcPct val="80000"/>
              </a:lnSpc>
              <a:spcBef>
                <a:spcPts val="1000"/>
              </a:spcBef>
              <a:spcAft>
                <a:spcPts val="0"/>
              </a:spcAft>
              <a:buClr>
                <a:schemeClr val="accent1"/>
              </a:buClr>
              <a:buSzPts val="1360"/>
              <a:buFont typeface="Noto Sans Symbols"/>
              <a:buChar char="►"/>
            </a:pPr>
            <a:r>
              <a:rPr b="0" i="0" lang="en-US" sz="1700" u="none" cap="none" strike="noStrike">
                <a:solidFill>
                  <a:srgbClr val="404040"/>
                </a:solidFill>
                <a:latin typeface="Trebuchet MS"/>
                <a:ea typeface="Trebuchet MS"/>
                <a:cs typeface="Trebuchet MS"/>
                <a:sym typeface="Trebuchet MS"/>
              </a:rPr>
              <a:t>Keyword arguments</a:t>
            </a:r>
            <a:endParaRPr/>
          </a:p>
          <a:p>
            <a:pPr indent="-285750" lvl="1" marL="742950" marR="0" rtl="0" algn="l">
              <a:lnSpc>
                <a:spcPct val="80000"/>
              </a:lnSpc>
              <a:spcBef>
                <a:spcPts val="1000"/>
              </a:spcBef>
              <a:spcAft>
                <a:spcPts val="0"/>
              </a:spcAft>
              <a:buClr>
                <a:schemeClr val="accent1"/>
              </a:buClr>
              <a:buSzPts val="1360"/>
              <a:buFont typeface="Noto Sans Symbols"/>
              <a:buChar char="►"/>
            </a:pPr>
            <a:r>
              <a:rPr b="0" i="0" lang="en-US" sz="1700" u="none" cap="none" strike="noStrike">
                <a:solidFill>
                  <a:srgbClr val="404040"/>
                </a:solidFill>
                <a:latin typeface="Trebuchet MS"/>
                <a:ea typeface="Trebuchet MS"/>
                <a:cs typeface="Trebuchet MS"/>
                <a:sym typeface="Trebuchet MS"/>
              </a:rPr>
              <a:t>Default arguments</a:t>
            </a:r>
            <a:endParaRPr/>
          </a:p>
          <a:p>
            <a:pPr indent="-285750" lvl="1" marL="742950" marR="0" rtl="0" algn="l">
              <a:lnSpc>
                <a:spcPct val="80000"/>
              </a:lnSpc>
              <a:spcBef>
                <a:spcPts val="1000"/>
              </a:spcBef>
              <a:spcAft>
                <a:spcPts val="0"/>
              </a:spcAft>
              <a:buClr>
                <a:schemeClr val="accent1"/>
              </a:buClr>
              <a:buSzPts val="1360"/>
              <a:buFont typeface="Noto Sans Symbols"/>
              <a:buChar char="►"/>
            </a:pPr>
            <a:r>
              <a:rPr b="0" i="0" lang="en-US" sz="1700" u="none" cap="none" strike="noStrike">
                <a:solidFill>
                  <a:srgbClr val="404040"/>
                </a:solidFill>
                <a:latin typeface="Trebuchet MS"/>
                <a:ea typeface="Trebuchet MS"/>
                <a:cs typeface="Trebuchet MS"/>
                <a:sym typeface="Trebuchet MS"/>
              </a:rPr>
              <a:t>Variable-length arguments</a:t>
            </a:r>
            <a:endParaRPr/>
          </a:p>
          <a:p>
            <a:pPr indent="-342900" lvl="0" marL="342900" marR="0" rtl="0" algn="l">
              <a:lnSpc>
                <a:spcPct val="80000"/>
              </a:lnSpc>
              <a:spcBef>
                <a:spcPts val="1000"/>
              </a:spcBef>
              <a:spcAft>
                <a:spcPts val="0"/>
              </a:spcAft>
              <a:buClr>
                <a:schemeClr val="accent1"/>
              </a:buClr>
              <a:buSzPts val="1360"/>
              <a:buFont typeface="Noto Sans Symbols"/>
              <a:buNone/>
            </a:pPr>
            <a:r>
              <a:rPr b="1" i="0" lang="en-US" sz="1700" u="none" cap="none" strike="noStrike">
                <a:solidFill>
                  <a:srgbClr val="404040"/>
                </a:solidFill>
                <a:latin typeface="Trebuchet MS"/>
                <a:ea typeface="Trebuchet MS"/>
                <a:cs typeface="Trebuchet MS"/>
                <a:sym typeface="Trebuchet MS"/>
              </a:rPr>
              <a:t>Required arguments:</a:t>
            </a:r>
            <a:endParaRPr/>
          </a:p>
          <a:p>
            <a:pPr indent="-342900" lvl="0" marL="342900" marR="0" rtl="0" algn="l">
              <a:lnSpc>
                <a:spcPct val="80000"/>
              </a:lnSpc>
              <a:spcBef>
                <a:spcPts val="1000"/>
              </a:spcBef>
              <a:spcAft>
                <a:spcPts val="0"/>
              </a:spcAft>
              <a:buClr>
                <a:schemeClr val="accent1"/>
              </a:buClr>
              <a:buSzPts val="1360"/>
              <a:buFont typeface="Noto Sans Symbols"/>
              <a:buChar char="►"/>
            </a:pPr>
            <a:r>
              <a:rPr b="0" i="0" lang="en-US" sz="1700" u="none" cap="none" strike="noStrike">
                <a:solidFill>
                  <a:srgbClr val="404040"/>
                </a:solidFill>
                <a:latin typeface="Trebuchet MS"/>
                <a:ea typeface="Trebuchet MS"/>
                <a:cs typeface="Trebuchet MS"/>
                <a:sym typeface="Trebuchet MS"/>
              </a:rPr>
              <a:t>Required arguments are the arguments passed to a function in correct positional order. </a:t>
            </a:r>
            <a:endParaRPr/>
          </a:p>
          <a:p>
            <a:pPr indent="-285750" lvl="1" marL="742950" marR="0" rtl="0" algn="l">
              <a:lnSpc>
                <a:spcPct val="8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def printme( str ): "This prints a passed string" </a:t>
            </a:r>
            <a:endParaRPr/>
          </a:p>
          <a:p>
            <a:pPr indent="-285750" lvl="1" marL="742950" marR="0" rtl="0" algn="l">
              <a:lnSpc>
                <a:spcPct val="8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	print str; </a:t>
            </a:r>
            <a:endParaRPr/>
          </a:p>
          <a:p>
            <a:pPr indent="-285750" lvl="1" marL="742950" marR="0" rtl="0" algn="l">
              <a:lnSpc>
                <a:spcPct val="8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	return; </a:t>
            </a:r>
            <a:endParaRPr/>
          </a:p>
          <a:p>
            <a:pPr indent="-285750" lvl="1" marL="742950" marR="0" rtl="0" algn="l">
              <a:lnSpc>
                <a:spcPct val="8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printme(); </a:t>
            </a:r>
            <a:endParaRPr/>
          </a:p>
          <a:p>
            <a:pPr indent="-342900" lvl="0" marL="342900" marR="0" rtl="0" algn="l">
              <a:lnSpc>
                <a:spcPct val="80000"/>
              </a:lnSpc>
              <a:spcBef>
                <a:spcPts val="1000"/>
              </a:spcBef>
              <a:spcAft>
                <a:spcPts val="0"/>
              </a:spcAft>
              <a:buClr>
                <a:schemeClr val="accent1"/>
              </a:buClr>
              <a:buSzPts val="1360"/>
              <a:buFont typeface="Noto Sans Symbols"/>
              <a:buChar char="►"/>
            </a:pPr>
            <a:r>
              <a:rPr b="0" i="0" lang="en-US" sz="1700" u="none" cap="none" strike="noStrike">
                <a:solidFill>
                  <a:srgbClr val="404040"/>
                </a:solidFill>
                <a:latin typeface="Trebuchet MS"/>
                <a:ea typeface="Trebuchet MS"/>
                <a:cs typeface="Trebuchet MS"/>
                <a:sym typeface="Trebuchet MS"/>
              </a:rPr>
              <a:t>This would produce following result:</a:t>
            </a:r>
            <a:endParaRPr/>
          </a:p>
          <a:p>
            <a:pPr indent="-285750" lvl="1" marL="742950" marR="0" rtl="0" algn="l">
              <a:lnSpc>
                <a:spcPct val="8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Traceback (most recent call last): </a:t>
            </a:r>
            <a:endParaRPr/>
          </a:p>
          <a:p>
            <a:pPr indent="-285750" lvl="1" marL="742950" marR="0" rtl="0" algn="l">
              <a:lnSpc>
                <a:spcPct val="8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File "test.py", line 11, in &lt;module&gt; printme(); </a:t>
            </a:r>
            <a:endParaRPr/>
          </a:p>
          <a:p>
            <a:pPr indent="-285750" lvl="1" marL="742950" marR="0" rtl="0" algn="l">
              <a:lnSpc>
                <a:spcPct val="80000"/>
              </a:lnSpc>
              <a:spcBef>
                <a:spcPts val="1000"/>
              </a:spcBef>
              <a:spcAft>
                <a:spcPts val="0"/>
              </a:spcAft>
              <a:buClr>
                <a:schemeClr val="accent1"/>
              </a:buClr>
              <a:buSzPts val="1360"/>
              <a:buFont typeface="Noto Sans Symbols"/>
              <a:buNone/>
            </a:pPr>
            <a:r>
              <a:rPr b="0" i="0" lang="en-US" sz="1700" u="none" cap="none" strike="noStrike">
                <a:solidFill>
                  <a:srgbClr val="404040"/>
                </a:solidFill>
                <a:latin typeface="Courier New"/>
                <a:ea typeface="Courier New"/>
                <a:cs typeface="Courier New"/>
                <a:sym typeface="Courier New"/>
              </a:rPr>
              <a:t>TypeError: printme() takes exactly 1 argument (0 given)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nvSpPr>
        <p:spPr>
          <a:xfrm>
            <a:off x="0" y="1066800"/>
            <a:ext cx="8839200" cy="3048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rebuchet MS"/>
              <a:ea typeface="Trebuchet MS"/>
              <a:cs typeface="Trebuchet MS"/>
              <a:sym typeface="Trebuchet MS"/>
            </a:endParaRPr>
          </a:p>
        </p:txBody>
      </p:sp>
      <p:sp>
        <p:nvSpPr>
          <p:cNvPr id="109" name="Google Shape;109;p8"/>
          <p:cNvSpPr txBox="1"/>
          <p:nvPr>
            <p:ph idx="1" type="body"/>
          </p:nvPr>
        </p:nvSpPr>
        <p:spPr>
          <a:xfrm>
            <a:off x="609600" y="304800"/>
            <a:ext cx="8153400" cy="586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00"/>
              <a:buFont typeface="Noto Sans Symbols"/>
              <a:buNone/>
            </a:pPr>
            <a:r>
              <a:rPr b="1" i="0" lang="en-US" sz="2000" u="none" cap="none" strike="noStrike">
                <a:solidFill>
                  <a:srgbClr val="404040"/>
                </a:solidFill>
                <a:latin typeface="Trebuchet MS"/>
                <a:ea typeface="Trebuchet MS"/>
                <a:cs typeface="Trebuchet MS"/>
                <a:sym typeface="Trebuchet MS"/>
              </a:rPr>
              <a:t>Keyword arguments:</a:t>
            </a:r>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Keyword arguments are related to the function calls. When you use keyword arguments in a function call, the caller identifies the arguments by the parameter name.</a:t>
            </a:r>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This allows you to skip arguments or place them out of order because the Python interpreter is able to use the keywords provided to match the values with parameters.</a:t>
            </a:r>
            <a:endParaRPr/>
          </a:p>
          <a:p>
            <a:pPr indent="-285750" lvl="1" marL="742950" marR="0" rtl="0" algn="l">
              <a:lnSpc>
                <a:spcPct val="10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def printme( str ): "This prints a passed string" </a:t>
            </a:r>
            <a:endParaRPr/>
          </a:p>
          <a:p>
            <a:pPr indent="-285750" lvl="1" marL="742950" marR="0" rtl="0" algn="l">
              <a:lnSpc>
                <a:spcPct val="10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	print str; </a:t>
            </a:r>
            <a:endParaRPr/>
          </a:p>
          <a:p>
            <a:pPr indent="-285750" lvl="1" marL="742950" marR="0" rtl="0" algn="l">
              <a:lnSpc>
                <a:spcPct val="10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	return; </a:t>
            </a:r>
            <a:endParaRPr/>
          </a:p>
          <a:p>
            <a:pPr indent="-285750" lvl="1" marL="742950" marR="0" rtl="0" algn="l">
              <a:lnSpc>
                <a:spcPct val="10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printme( str = "My string"); </a:t>
            </a:r>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This would produce following result:</a:t>
            </a:r>
            <a:endParaRPr/>
          </a:p>
          <a:p>
            <a:pPr indent="-342900" lvl="0" marL="342900" marR="0" rtl="0" algn="l">
              <a:lnSpc>
                <a:spcPct val="10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	My string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idx="1" type="body"/>
          </p:nvPr>
        </p:nvSpPr>
        <p:spPr>
          <a:xfrm>
            <a:off x="609600" y="1295400"/>
            <a:ext cx="81534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00"/>
              <a:buFont typeface="Noto Sans Symbols"/>
              <a:buNone/>
            </a:pPr>
            <a:r>
              <a:rPr b="0" i="0" lang="en-US" sz="2000" u="none" cap="none" strike="noStrike">
                <a:solidFill>
                  <a:srgbClr val="404040"/>
                </a:solidFill>
                <a:latin typeface="Trebuchet MS"/>
                <a:ea typeface="Trebuchet MS"/>
                <a:cs typeface="Trebuchet MS"/>
                <a:sym typeface="Trebuchet MS"/>
              </a:rPr>
              <a:t>Following example gives more clear picture. Note, here order of the parameter does not matter:</a:t>
            </a:r>
            <a:endParaRPr/>
          </a:p>
          <a:p>
            <a:pPr indent="-285750" lvl="1" marL="742950" marR="0" rtl="0" algn="l">
              <a:lnSpc>
                <a:spcPct val="10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def printinfo( name, age ): "Test function" </a:t>
            </a:r>
            <a:endParaRPr/>
          </a:p>
          <a:p>
            <a:pPr indent="-285750" lvl="1" marL="742950" marR="0" rtl="0" algn="l">
              <a:lnSpc>
                <a:spcPct val="10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	print "Name: ", name; </a:t>
            </a:r>
            <a:endParaRPr/>
          </a:p>
          <a:p>
            <a:pPr indent="-285750" lvl="1" marL="742950" marR="0" rtl="0" algn="l">
              <a:lnSpc>
                <a:spcPct val="10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	print "Age ", age; </a:t>
            </a:r>
            <a:endParaRPr/>
          </a:p>
          <a:p>
            <a:pPr indent="-285750" lvl="1" marL="742950" marR="0" rtl="0" algn="l">
              <a:lnSpc>
                <a:spcPct val="10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	return; </a:t>
            </a:r>
            <a:endParaRPr/>
          </a:p>
          <a:p>
            <a:pPr indent="-342900" lvl="0" marL="342900" marR="0" rtl="0" algn="l">
              <a:lnSpc>
                <a:spcPct val="10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	printinfo( age=50, name="miki" ); </a:t>
            </a:r>
            <a:endParaRPr/>
          </a:p>
          <a:p>
            <a:pPr indent="-342900" lvl="0" marL="3429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rgbClr val="404040"/>
                </a:solidFill>
                <a:latin typeface="Trebuchet MS"/>
                <a:ea typeface="Trebuchet MS"/>
                <a:cs typeface="Trebuchet MS"/>
                <a:sym typeface="Trebuchet MS"/>
              </a:rPr>
              <a:t>This would produce following result:</a:t>
            </a:r>
            <a:endParaRPr/>
          </a:p>
          <a:p>
            <a:pPr indent="-285750" lvl="1" marL="742950" marR="0" rtl="0" algn="l">
              <a:lnSpc>
                <a:spcPct val="100000"/>
              </a:lnSpc>
              <a:spcBef>
                <a:spcPts val="1000"/>
              </a:spcBef>
              <a:spcAft>
                <a:spcPts val="0"/>
              </a:spcAft>
              <a:buClr>
                <a:schemeClr val="accent1"/>
              </a:buClr>
              <a:buSzPts val="1600"/>
              <a:buFont typeface="Noto Sans Symbols"/>
              <a:buNone/>
            </a:pPr>
            <a:r>
              <a:rPr b="0" i="0" lang="en-US" sz="2000" u="none" cap="none" strike="noStrike">
                <a:solidFill>
                  <a:srgbClr val="404040"/>
                </a:solidFill>
                <a:latin typeface="Courier New"/>
                <a:ea typeface="Courier New"/>
                <a:cs typeface="Courier New"/>
                <a:sym typeface="Courier New"/>
              </a:rPr>
              <a:t>Name: miki Age 50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2003-08-01T12:29:19Z</dcterms:created>
  <dc:creator>David Garrett</dc:creator>
</cp:coreProperties>
</file>