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7559675" cx="10080625"/>
  <p:notesSz cx="7772400" cy="10058400"/>
  <p:embeddedFontLst>
    <p:embeddedFont>
      <p:font typeface="Inconsolata"/>
      <p:regular r:id="rId67"/>
      <p:bold r:id="rId68"/>
    </p:embeddedFont>
    <p:embeddedFont>
      <p:font typeface="Oi"/>
      <p:regular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70" roundtripDataSignature="AMtx7miXbgsJTj507DTkYpVCAfztYvg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7D7B3-99E3-443B-9B24-794F00449341}">
  <a:tblStyle styleId="{B397D7B3-99E3-443B-9B24-794F004493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customschemas.google.com/relationships/presentationmetadata" Target="meta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Inconsolata-bold.fntdata"/><Relationship Id="rId23" Type="http://schemas.openxmlformats.org/officeDocument/2006/relationships/slide" Target="slides/slide16.xml"/><Relationship Id="rId67" Type="http://schemas.openxmlformats.org/officeDocument/2006/relationships/font" Target="fonts/Inconsolata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Oi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77875" y="4776787"/>
            <a:ext cx="6218237" cy="4435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2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" name="Google Shape;205;p2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6" name="Google Shape;206;p2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8" name="Google Shape;218;p2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p2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" name="Google Shape;230;p2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30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6" name="Google Shape;236;p30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3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2" name="Google Shape;242;p3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3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8" name="Google Shape;248;p3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4" name="Google Shape;254;p3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3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0" name="Google Shape;260;p3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6" name="Google Shape;266;p3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3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2" name="Google Shape;272;p3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2" name="Google Shape;282;p3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3" name="Google Shape;283;p3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9" name="Google Shape;289;p3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40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5" name="Google Shape;295;p40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4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1" name="Google Shape;301;p4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4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p4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3" name="Google Shape;313;p4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4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9" name="Google Shape;319;p4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4" name="Google Shape;324;p4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5" name="Google Shape;325;p4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1" name="Google Shape;331;p4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4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p4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4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4" name="Google Shape;344;p4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4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1" name="Google Shape;351;p4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50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8" name="Google Shape;358;p50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5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5" name="Google Shape;365;p5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5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2" name="Google Shape;372;p5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7" name="Google Shape;377;p5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8" name="Google Shape;378;p5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4" name="Google Shape;384;p5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5" name="Google Shape;385;p5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5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2" name="Google Shape;392;p5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5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5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5" name="Google Shape;405;p5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6" name="Google Shape;406;p5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3" name="Google Shape;413;p5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4" name="Google Shape;414;p5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p5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0" name="Google Shape;420;p5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/>
        </p:nvSpPr>
        <p:spPr>
          <a:xfrm>
            <a:off x="446087" y="6948487"/>
            <a:ext cx="19653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Oi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Oi"/>
                <a:ea typeface="Oi"/>
                <a:cs typeface="Oi"/>
                <a:sym typeface="Oi"/>
              </a:rPr>
              <a:t>Sets and Dictionaries</a:t>
            </a:r>
            <a:endParaRPr/>
          </a:p>
        </p:txBody>
      </p:sp>
      <p:sp>
        <p:nvSpPr>
          <p:cNvPr id="11" name="Google Shape;11;p60"/>
          <p:cNvSpPr txBox="1"/>
          <p:nvPr/>
        </p:nvSpPr>
        <p:spPr>
          <a:xfrm>
            <a:off x="8361362" y="6948487"/>
            <a:ext cx="12795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600"/>
              <a:buFont typeface="Oi"/>
              <a:buNone/>
            </a:pPr>
            <a:r>
              <a:rPr b="0" i="0" lang="en-US" sz="1600" u="none" cap="none" strike="noStrike">
                <a:solidFill>
                  <a:srgbClr val="280099"/>
                </a:solidFill>
                <a:latin typeface="Oi"/>
                <a:ea typeface="Oi"/>
                <a:cs typeface="Oi"/>
                <a:sym typeface="Oi"/>
              </a:rPr>
              <a:t>Introduction</a:t>
            </a:r>
            <a:endParaRPr/>
          </a:p>
        </p:txBody>
      </p:sp>
      <p:pic>
        <p:nvPicPr>
          <p:cNvPr id="12" name="Google Shape;12;p6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89850" y="228600"/>
            <a:ext cx="2139950" cy="3571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60"/>
          <p:cNvGrpSpPr/>
          <p:nvPr/>
        </p:nvGrpSpPr>
        <p:grpSpPr>
          <a:xfrm>
            <a:off x="228600" y="192798"/>
            <a:ext cx="9753599" cy="6755689"/>
            <a:chOff x="144" y="121"/>
            <a:chExt cx="6144" cy="4344"/>
          </a:xfrm>
        </p:grpSpPr>
        <p:cxnSp>
          <p:nvCxnSpPr>
            <p:cNvPr id="14" name="Google Shape;14;p60"/>
            <p:cNvCxnSpPr/>
            <p:nvPr/>
          </p:nvCxnSpPr>
          <p:spPr>
            <a:xfrm>
              <a:off x="288" y="4464"/>
              <a:ext cx="570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" name="Google Shape;15;p60"/>
            <p:cNvCxnSpPr/>
            <p:nvPr/>
          </p:nvCxnSpPr>
          <p:spPr>
            <a:xfrm rot="10800000">
              <a:off x="144" y="421"/>
              <a:ext cx="0" cy="390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" name="Google Shape;16;p60"/>
            <p:cNvCxnSpPr/>
            <p:nvPr/>
          </p:nvCxnSpPr>
          <p:spPr>
            <a:xfrm>
              <a:off x="288" y="144"/>
              <a:ext cx="600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" name="Google Shape;17;p60"/>
            <p:cNvCxnSpPr/>
            <p:nvPr/>
          </p:nvCxnSpPr>
          <p:spPr>
            <a:xfrm rot="10800000">
              <a:off x="6192" y="121"/>
              <a:ext cx="0" cy="420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" name="Google Shape;18;p60"/>
            <p:cNvCxnSpPr/>
            <p:nvPr/>
          </p:nvCxnSpPr>
          <p:spPr>
            <a:xfrm>
              <a:off x="144" y="28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" name="Google Shape;19;p60"/>
            <p:cNvCxnSpPr/>
            <p:nvPr/>
          </p:nvCxnSpPr>
          <p:spPr>
            <a:xfrm>
              <a:off x="6048" y="44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" name="Google Shape;20;p60"/>
            <p:cNvCxnSpPr/>
            <p:nvPr/>
          </p:nvCxnSpPr>
          <p:spPr>
            <a:xfrm>
              <a:off x="144" y="432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/>
          <p:nvPr/>
        </p:nvSpPr>
        <p:spPr>
          <a:xfrm>
            <a:off x="446087" y="6948487"/>
            <a:ext cx="19653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Oi"/>
              <a:buNone/>
            </a:pPr>
            <a:r>
              <a:rPr b="0" i="0" lang="en-US" sz="1600" u="none">
                <a:solidFill>
                  <a:srgbClr val="000080"/>
                </a:solidFill>
                <a:latin typeface="Oi"/>
                <a:ea typeface="Oi"/>
                <a:cs typeface="Oi"/>
                <a:sym typeface="Oi"/>
              </a:rPr>
              <a:t>Sets and Dictionaries</a:t>
            </a:r>
            <a:endParaRPr/>
          </a:p>
        </p:txBody>
      </p:sp>
      <p:sp>
        <p:nvSpPr>
          <p:cNvPr id="25" name="Google Shape;25;p62"/>
          <p:cNvSpPr txBox="1"/>
          <p:nvPr/>
        </p:nvSpPr>
        <p:spPr>
          <a:xfrm>
            <a:off x="8361362" y="6948487"/>
            <a:ext cx="12795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600"/>
              <a:buFont typeface="Oi"/>
              <a:buNone/>
            </a:pPr>
            <a:r>
              <a:rPr b="0" i="0" lang="en-US" sz="1600" u="none">
                <a:solidFill>
                  <a:srgbClr val="280099"/>
                </a:solidFill>
                <a:latin typeface="Oi"/>
                <a:ea typeface="Oi"/>
                <a:cs typeface="Oi"/>
                <a:sym typeface="Oi"/>
              </a:rPr>
              <a:t>Introduction</a:t>
            </a:r>
            <a:endParaRPr/>
          </a:p>
        </p:txBody>
      </p:sp>
      <p:pic>
        <p:nvPicPr>
          <p:cNvPr id="26" name="Google Shape;26;p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96200" y="225425"/>
            <a:ext cx="2139950" cy="3571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62"/>
          <p:cNvGrpSpPr/>
          <p:nvPr/>
        </p:nvGrpSpPr>
        <p:grpSpPr>
          <a:xfrm>
            <a:off x="228600" y="192798"/>
            <a:ext cx="9753599" cy="6755689"/>
            <a:chOff x="144" y="121"/>
            <a:chExt cx="6144" cy="4344"/>
          </a:xfrm>
        </p:grpSpPr>
        <p:cxnSp>
          <p:nvCxnSpPr>
            <p:cNvPr id="28" name="Google Shape;28;p62"/>
            <p:cNvCxnSpPr/>
            <p:nvPr/>
          </p:nvCxnSpPr>
          <p:spPr>
            <a:xfrm>
              <a:off x="288" y="4464"/>
              <a:ext cx="570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" name="Google Shape;29;p62"/>
            <p:cNvCxnSpPr/>
            <p:nvPr/>
          </p:nvCxnSpPr>
          <p:spPr>
            <a:xfrm rot="10800000">
              <a:off x="144" y="421"/>
              <a:ext cx="0" cy="390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" name="Google Shape;30;p62"/>
            <p:cNvCxnSpPr/>
            <p:nvPr/>
          </p:nvCxnSpPr>
          <p:spPr>
            <a:xfrm>
              <a:off x="288" y="144"/>
              <a:ext cx="600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" name="Google Shape;31;p62"/>
            <p:cNvCxnSpPr/>
            <p:nvPr/>
          </p:nvCxnSpPr>
          <p:spPr>
            <a:xfrm rot="10800000">
              <a:off x="6192" y="121"/>
              <a:ext cx="0" cy="420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" name="Google Shape;32;p62"/>
            <p:cNvCxnSpPr/>
            <p:nvPr/>
          </p:nvCxnSpPr>
          <p:spPr>
            <a:xfrm>
              <a:off x="144" y="28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" name="Google Shape;33;p62"/>
            <p:cNvCxnSpPr/>
            <p:nvPr/>
          </p:nvCxnSpPr>
          <p:spPr>
            <a:xfrm>
              <a:off x="6048" y="44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" name="Google Shape;34;p62"/>
            <p:cNvCxnSpPr/>
            <p:nvPr/>
          </p:nvCxnSpPr>
          <p:spPr>
            <a:xfrm>
              <a:off x="144" y="432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28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300" y="1055687"/>
            <a:ext cx="71437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/>
        </p:nvSpPr>
        <p:spPr>
          <a:xfrm>
            <a:off x="1152525" y="4716462"/>
            <a:ext cx="7929562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Introduction</a:t>
            </a:r>
            <a:endParaRPr/>
          </a:p>
        </p:txBody>
      </p:sp>
      <p:pic>
        <p:nvPicPr>
          <p:cNvPr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50" y="6194425"/>
            <a:ext cx="2266950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3116262" y="6186487"/>
            <a:ext cx="64785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Copyright © Software Carpentry 2010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This work is licensed under the Creative Commons Attribution License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See http://software-carpentry.org/license.html for more information.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1497012" y="3348037"/>
            <a:ext cx="71437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Oi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Sets and Dictionaries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925512" y="841375"/>
            <a:ext cx="72215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 were added to Python after most of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language was already defined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- But at least they're there...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/>
        </p:nvSpPr>
        <p:spPr>
          <a:xfrm>
            <a:off x="925512" y="841375"/>
            <a:ext cx="72215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 were added to Python after most of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language was already defined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- But at least they're there...</a:t>
            </a:r>
            <a:endParaRPr/>
          </a:p>
        </p:txBody>
      </p:sp>
      <p:graphicFrame>
        <p:nvGraphicFramePr>
          <p:cNvPr id="105" name="Google Shape;105;p11"/>
          <p:cNvGraphicFramePr/>
          <p:nvPr/>
        </p:nvGraphicFramePr>
        <p:xfrm>
          <a:off x="1008062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{B397D7B3-99E3-443B-9B24-794F00449341}</a:tableStyleId>
              </a:tblPr>
              <a:tblGrid>
                <a:gridCol w="4032250"/>
                <a:gridCol w="380205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1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primes = set([2, 3, 5])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/>
        </p:nvSpPr>
        <p:spPr>
          <a:xfrm>
            <a:off x="925512" y="841375"/>
            <a:ext cx="72215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 were added to Python after most of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language was already defined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- But at least they're there...</a:t>
            </a:r>
            <a:endParaRPr/>
          </a:p>
        </p:txBody>
      </p:sp>
      <p:graphicFrame>
        <p:nvGraphicFramePr>
          <p:cNvPr id="112" name="Google Shape;112;p12"/>
          <p:cNvGraphicFramePr/>
          <p:nvPr/>
        </p:nvGraphicFramePr>
        <p:xfrm>
          <a:off x="1008062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{B397D7B3-99E3-443B-9B24-794F00449341}</a:tableStyleId>
              </a:tblPr>
              <a:tblGrid>
                <a:gridCol w="4032250"/>
                <a:gridCol w="380205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primes = set([2, 3, 5])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primes = {2, 3, 5}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/>
        </p:nvSpPr>
        <p:spPr>
          <a:xfrm>
            <a:off x="925512" y="841375"/>
            <a:ext cx="72215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 were added to Python after most of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language was already defined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- But at least they're there...</a:t>
            </a:r>
            <a:endParaRPr/>
          </a:p>
        </p:txBody>
      </p:sp>
      <p:graphicFrame>
        <p:nvGraphicFramePr>
          <p:cNvPr id="119" name="Google Shape;119;p13"/>
          <p:cNvGraphicFramePr/>
          <p:nvPr/>
        </p:nvGraphicFramePr>
        <p:xfrm>
          <a:off x="1008062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{B397D7B3-99E3-443B-9B24-794F00449341}</a:tableStyleId>
              </a:tblPr>
              <a:tblGrid>
                <a:gridCol w="4032250"/>
                <a:gridCol w="380205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primes = set([2, 3, 5])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empty = set()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primes = {2, 3, 5}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empty = set()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925512" y="841375"/>
            <a:ext cx="72215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 were added to Python after most of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language was already defined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- But at least they're there...</a:t>
            </a:r>
            <a:endParaRPr/>
          </a:p>
        </p:txBody>
      </p:sp>
      <p:graphicFrame>
        <p:nvGraphicFramePr>
          <p:cNvPr id="126" name="Google Shape;126;p14"/>
          <p:cNvGraphicFramePr/>
          <p:nvPr/>
        </p:nvGraphicFramePr>
        <p:xfrm>
          <a:off x="1008062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{B397D7B3-99E3-443B-9B24-794F00449341}</a:tableStyleId>
              </a:tblPr>
              <a:tblGrid>
                <a:gridCol w="4032250"/>
                <a:gridCol w="380205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primes = set([2, 3, 5])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empty = set()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primes = {2, 3, 5}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empty = set()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930275" y="4948237"/>
            <a:ext cx="786288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Because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{}</a:t>
            </a: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was already used for something else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/>
        </p:nvSpPr>
        <p:spPr>
          <a:xfrm>
            <a:off x="925512" y="841375"/>
            <a:ext cx="72215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 were added to Python after most of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language was already defined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- But at least they're there...</a:t>
            </a:r>
            <a:endParaRPr/>
          </a:p>
        </p:txBody>
      </p:sp>
      <p:graphicFrame>
        <p:nvGraphicFramePr>
          <p:cNvPr id="134" name="Google Shape;134;p15"/>
          <p:cNvGraphicFramePr/>
          <p:nvPr/>
        </p:nvGraphicFramePr>
        <p:xfrm>
          <a:off x="1008062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{B397D7B3-99E3-443B-9B24-794F00449341}</a:tableStyleId>
              </a:tblPr>
              <a:tblGrid>
                <a:gridCol w="4032250"/>
                <a:gridCol w="380205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2.6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Python 3.1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primes = set([2, 3, 5])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empty = set()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primes = {2, 3, 5}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chemeClr val="lt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empty = set()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35" name="Google Shape;135;p15"/>
          <p:cNvSpPr txBox="1"/>
          <p:nvPr/>
        </p:nvSpPr>
        <p:spPr>
          <a:xfrm>
            <a:off x="930275" y="4948237"/>
            <a:ext cx="7939087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Because </a:t>
            </a:r>
            <a:r>
              <a:rPr b="0" i="0" lang="en-US" sz="28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{}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was already used for something else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We'll use Python 2.7 notation in this lecture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/>
        </p:nvSpPr>
        <p:spPr>
          <a:xfrm>
            <a:off x="546100" y="773112"/>
            <a:ext cx="81359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Naturally used to find unique items in a collection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546100" y="1573212"/>
            <a:ext cx="8666162" cy="338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What letters are used?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letters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char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'ichthyosaur':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letters.add(char)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letters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set(['a', 'c', 'i', 'h', 'o', 's', 'r', 'u', 't', 'y'])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546100" y="773112"/>
            <a:ext cx="81359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Naturally used to find unique items in a collection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546100" y="1573212"/>
            <a:ext cx="8666162" cy="338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What letters are used?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letters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char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'ichthyosaur':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letters.add(char)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letters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set(['a', 'c', 'i', 'h', 'o', 's', 'r', 'u', 't', 'y'])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46100" y="773112"/>
            <a:ext cx="81359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Naturally used to find unique items in a collection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44512" y="5005387"/>
            <a:ext cx="8243887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Not ordered alphabetically or by order of addition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546100" y="1573212"/>
            <a:ext cx="8666162" cy="338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What letters are used?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letters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char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'ichthyosaur':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letters.add(char)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letters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set(['a', 'c', 'i', 'h', 'o', 's', 'r', 'u', 't', 'y'])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46100" y="773112"/>
            <a:ext cx="81359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Naturally used to find unique items in a collection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544512" y="5005387"/>
            <a:ext cx="8243887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 ordered alphabetically or by order of addition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Because set elements are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not ordered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925512" y="841375"/>
            <a:ext cx="6657975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The world is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made of lists and arrays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546100" y="773112"/>
            <a:ext cx="801528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A much shorter way to accomplish the same goal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546100" y="1573212"/>
            <a:ext cx="8666162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What letters are used?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set('ichthyosaur')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set(['a', 'c', 'i', 'h', 'o', 's', 'r', 'u', 't', 'y'])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546100" y="773112"/>
            <a:ext cx="801528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 much shorter way to accomplish the same goal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546100" y="1573212"/>
            <a:ext cx="8666162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What letters are used?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set('ichthyosaur')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set(['a', 'c', 'i', 'h', 'o', 's', 'r', 'u', 't', 'y'])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546100" y="773112"/>
            <a:ext cx="801528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 much shorter way to accomplish the same goal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44512" y="3663950"/>
            <a:ext cx="8012112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If you can loop over it, you can build a set from 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546100" y="1573212"/>
            <a:ext cx="8666162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What letters are used?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set('ichthyosaur')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set(['a', 'c', 'i', 'h', 'o', 's', 'r', 'u', 't', 'y'])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546100" y="773112"/>
            <a:ext cx="801528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 much shorter way to accomplish the same goal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44512" y="3663950"/>
            <a:ext cx="8012112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If you can loop over it, you can build a set from it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Can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build a set from several separate items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546100" y="1573212"/>
            <a:ext cx="8666162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What letters are used?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set('ichthyosaur')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set(['a', 'c', 'i', 'h', 'o', 's', 'r', 'u', 't', 'y'])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46100" y="773112"/>
            <a:ext cx="801528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 much shorter way to accomplish the same goal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544512" y="3663950"/>
            <a:ext cx="8012112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If you can loop over it, you can build a set from it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Can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build a set from several separate items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547687" y="5162550"/>
            <a:ext cx="8666162" cy="14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set('a', 'e', 'i', 'o', 'u')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660066"/>
                </a:solidFill>
                <a:latin typeface="Inconsolata"/>
                <a:ea typeface="Inconsolata"/>
                <a:cs typeface="Inconsolata"/>
                <a:sym typeface="Inconsolata"/>
              </a:rPr>
              <a:t>TypeError: set expected at most 1 arguments, got 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546100" y="773112"/>
            <a:ext cx="8666162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ten = set(range(10))    </a:t>
            </a: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{0...9}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 = {0, 1, 2, 3, 4}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odds = {1, 3, 5, 7, 9}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546100" y="773112"/>
            <a:ext cx="8666162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ten = set(range(10))    # {0...9}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 = {0, 1, 2, 3, 4}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odds = {1, 3, 5, 7, 9}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add an element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lows.add(9)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set([0, 1, 2, 3, 4, 9])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46100" y="773112"/>
            <a:ext cx="8666162" cy="605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ten = set(range(10))    # {0...9}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 = {0, 1, 2, 3, 4}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odds = {1, 3, 5, 7, 9}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add an element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lows.add(9)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set([0, 1, 2, 3, 4, 9])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remove all elements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lows.clear()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546100" y="773112"/>
            <a:ext cx="8666162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difference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lows.difference(odds)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set([0, 2, 4])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546100" y="773112"/>
            <a:ext cx="8666162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difference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lows.difference(odds)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set([0, 2, 4])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intersection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lows.intersection(odds)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set([1, 3])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/>
        </p:nvSpPr>
        <p:spPr>
          <a:xfrm>
            <a:off x="925512" y="841375"/>
            <a:ext cx="6721475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The world is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made of lists and arrays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Mathematicians uses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sets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far more often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546100" y="773112"/>
            <a:ext cx="8666162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difference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lows.difference(odds)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set([0, 2, 4])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intersection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lows.intersection(odds)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set([1, 3])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subset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lows.issubset(ten)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546100" y="773112"/>
            <a:ext cx="8666162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superset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lows.issuperset(odds)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546100" y="773112"/>
            <a:ext cx="8666162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superset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lows.issuperset(odds)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remove an element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lows.remove(0)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set([1, 2, 3, 4])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/>
        </p:nvSpPr>
        <p:spPr>
          <a:xfrm>
            <a:off x="546100" y="773112"/>
            <a:ext cx="8666162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superset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lows.issuperset(odds)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remove an element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lows.remove(0)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set([1, 2, 3, 4])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symmetric difference (also called "exclusive or")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lows.symmetric_difference(odds)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 cap="none" strike="noStrik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set([2, 4, 5, 7, 9])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546100" y="773112"/>
            <a:ext cx="8666162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union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lows.union(odds)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set([1, 2, 3, 4, 5, 7, 9])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union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lows.union(odds)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set([1, 2, 3, 4, 5, 7, 9])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size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len(odds)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# union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lows.union(odds)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1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set([1, 2, 3, 4, 5, 7, 9])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rgbClr val="A50021"/>
                </a:solidFill>
                <a:latin typeface="Inconsolata"/>
                <a:ea typeface="Inconsolata"/>
                <a:cs typeface="Inconsolata"/>
                <a:sym typeface="Inconsolata"/>
              </a:rPr>
              <a:t># size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len(odds)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7</a:t>
            </a:r>
            <a:endParaRPr b="0" i="0" sz="2400" u="non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0000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rgbClr val="C00000"/>
                </a:solidFill>
                <a:latin typeface="Inconsolata"/>
                <a:ea typeface="Inconsolata"/>
                <a:cs typeface="Inconsolata"/>
                <a:sym typeface="Inconsolata"/>
              </a:rPr>
              <a:t># membership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6 in odds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Inconsolata"/>
              <a:buNone/>
            </a:pPr>
            <a:r>
              <a:rPr b="0" i="1" lang="en-US" sz="2400" u="none">
                <a:solidFill>
                  <a:srgbClr val="000066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7"/>
          <p:cNvGraphicFramePr/>
          <p:nvPr/>
        </p:nvGraphicFramePr>
        <p:xfrm>
          <a:off x="835025" y="12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{B397D7B3-99E3-443B-9B24-794F00449341}</a:tableStyleId>
              </a:tblPr>
              <a:tblGrid>
                <a:gridCol w="5299075"/>
                <a:gridCol w="2765425"/>
              </a:tblGrid>
              <a:tr h="6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Methods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O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 Operators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lows.difference(odds)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lows.intersection(odds)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lows.issubset(ten)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000000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lows.issuperset(ten)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000000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lows.symmetric_difference(odds)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lows.union(odds)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- odds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&amp; odds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&lt;= ten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&lt; ten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&gt;= odds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&gt; odds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^ odds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Inconsolat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lows | odds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925512" y="841375"/>
            <a:ext cx="338455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Cannot </a:t>
            </a:r>
            <a:r>
              <a:rPr b="0" i="1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negate</a:t>
            </a: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 set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925512" y="841375"/>
            <a:ext cx="4545012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Cannot </a:t>
            </a:r>
            <a:r>
              <a:rPr b="0" i="1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negate</a:t>
            </a: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a set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Common in mathematics...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925512" y="841375"/>
            <a:ext cx="67627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The world is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made of lists and arrays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Mathematicians uses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far more often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An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unordered collection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distinct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items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/>
        </p:nvSpPr>
        <p:spPr>
          <a:xfrm>
            <a:off x="925512" y="841375"/>
            <a:ext cx="7940675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Cannot </a:t>
            </a:r>
            <a:r>
              <a:rPr b="0" i="1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negate</a:t>
            </a: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a set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Common in mathematics...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...but what's the negation of {1, 2} in a program?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/>
        </p:nvSpPr>
        <p:spPr>
          <a:xfrm>
            <a:off x="925512" y="841375"/>
            <a:ext cx="7940675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Cannot </a:t>
            </a:r>
            <a:r>
              <a:rPr b="0" i="1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negate</a:t>
            </a: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a set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Common in mathematics...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...but what's the negation of {1, 2} in a program?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We'll solve this problem when we get to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925512" y="841375"/>
            <a:ext cx="6570662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Problem: cleaning up field observations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/>
        </p:nvSpPr>
        <p:spPr>
          <a:xfrm>
            <a:off x="925512" y="841375"/>
            <a:ext cx="766286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Problem: cleaning up field observations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One file has the names of birds our supervisor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thinks are uninteresting.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/>
        </p:nvSpPr>
        <p:spPr>
          <a:xfrm>
            <a:off x="925512" y="841375"/>
            <a:ext cx="8297862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Problem: cleaning up field observations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One file has the names of birds our supervisor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thinks are uninteresting.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Another contains the names of all birds observed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during a three-week period in a mosquito-infested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hellhole in northern Ontario.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925512" y="841375"/>
            <a:ext cx="8296275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Problem: cleaning up field observations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One file has the names of birds our supervisor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thinks are uninteresting.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Another contains the names of all birds observed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during a three-week period in a mosquito-infested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hellhole in northern Ontario.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Copy the observation file, removing uninteresting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birds along the way.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546100" y="773112"/>
            <a:ext cx="8666162" cy="605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rgbClr val="006600"/>
                </a:solidFill>
                <a:latin typeface="Inconsolata"/>
                <a:ea typeface="Inconsolata"/>
                <a:cs typeface="Inconsolata"/>
                <a:sym typeface="Inconsolata"/>
              </a:rPr>
              <a:t>'''Copy file, removing items along the way.'''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sys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__name__ == '__main__':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to_remove = read_set(sys.argv[1])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(sys.argv[2],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writer =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(sys.argv[3], 'w')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reader: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if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not in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to_remove: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writer.write(line)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writer.close()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'''Copy file, removing items along the way.'''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sys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__name__ == '__main__':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to_remove = read_set(sys.argv[1])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(sys.argv[2],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(sys.argv[3], 'w')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reader: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not 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to_remove: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  writer.write(line)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writer.close()</a:t>
            </a:r>
            <a:endParaRPr/>
          </a:p>
        </p:txBody>
      </p:sp>
      <p:sp>
        <p:nvSpPr>
          <p:cNvPr id="340" name="Google Shape;340;p47"/>
          <p:cNvSpPr/>
          <p:nvPr/>
        </p:nvSpPr>
        <p:spPr>
          <a:xfrm flipH="1" rot="5400000">
            <a:off x="316706" y="2799556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'''Copy file, removing items along the way.'''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sys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__name__ == '__main__':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to_remove = read_set(sys.argv[1])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(sys.argv[2],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writer =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(sys.argv[3], 'w')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reader: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not 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to_remove: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  writer.write(line)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writer.close()</a:t>
            </a:r>
            <a:endParaRPr/>
          </a:p>
        </p:txBody>
      </p:sp>
      <p:sp>
        <p:nvSpPr>
          <p:cNvPr id="347" name="Google Shape;347;p48"/>
          <p:cNvSpPr/>
          <p:nvPr/>
        </p:nvSpPr>
        <p:spPr>
          <a:xfrm flipH="1" rot="5400000">
            <a:off x="315912" y="3260725"/>
            <a:ext cx="231775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'''Copy file, removing items along the way.'''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sys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__name__ == '__main__':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to_remove = read_set(sys.argv[1])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(sys.argv[2],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(sys.argv[3], 'w')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reader: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not 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to_remove: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  writer.write(line)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writer.close()</a:t>
            </a:r>
            <a:endParaRPr/>
          </a:p>
        </p:txBody>
      </p:sp>
      <p:sp>
        <p:nvSpPr>
          <p:cNvPr id="354" name="Google Shape;354;p49"/>
          <p:cNvSpPr/>
          <p:nvPr/>
        </p:nvSpPr>
        <p:spPr>
          <a:xfrm flipH="1" rot="5400000">
            <a:off x="316706" y="4125118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/>
        </p:nvSpPr>
        <p:spPr>
          <a:xfrm>
            <a:off x="925512" y="841375"/>
            <a:ext cx="676275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The world is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made of lists and arrays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Mathematicians uses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far more often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An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unordered collection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of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distinct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items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Collection: contains zero or more items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'''Copy file, removing items along the way.'''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sys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__name__ == '__main__':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to_remove = read_set(sys.argv[1])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(sys.argv[2],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(sys.argv[3], 'w')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reader: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if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not in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to_remove: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writer.write(line)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writer.close()</a:t>
            </a:r>
            <a:endParaRPr/>
          </a:p>
        </p:txBody>
      </p:sp>
      <p:sp>
        <p:nvSpPr>
          <p:cNvPr id="361" name="Google Shape;361;p50"/>
          <p:cNvSpPr/>
          <p:nvPr/>
        </p:nvSpPr>
        <p:spPr>
          <a:xfrm flipH="1" rot="5400000">
            <a:off x="316706" y="5045868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'''Copy file, removing items along the way.'''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sys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__name__ == '__main__':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to_remove = read_set(sys.argv[1])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(sys.argv[2],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writer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(sys.argv[3], 'w')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reader: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if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not 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to_remove: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  writer.write(line)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writer.close()</a:t>
            </a:r>
            <a:endParaRPr/>
          </a:p>
        </p:txBody>
      </p:sp>
      <p:sp>
        <p:nvSpPr>
          <p:cNvPr id="368" name="Google Shape;368;p51"/>
          <p:cNvSpPr/>
          <p:nvPr/>
        </p:nvSpPr>
        <p:spPr>
          <a:xfrm flipH="1" rot="5400000">
            <a:off x="316706" y="5968206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read_set(filename):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0" i="0" lang="en-US" sz="2400" u="none">
                <a:solidFill>
                  <a:srgbClr val="006600"/>
                </a:solidFill>
                <a:latin typeface="Inconsolata"/>
                <a:ea typeface="Inconsolata"/>
                <a:cs typeface="Inconsolata"/>
                <a:sym typeface="Inconsolata"/>
              </a:rPr>
              <a:t>'''Read set elements from a file.'''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b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result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(filename,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result: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set.add(line)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result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def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read_set(filename):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'''Read set elements from a file.'''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b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result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(filename,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result: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set.add(line)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result</a:t>
            </a:r>
            <a:endParaRPr/>
          </a:p>
        </p:txBody>
      </p:sp>
      <p:sp>
        <p:nvSpPr>
          <p:cNvPr id="381" name="Google Shape;381;p53"/>
          <p:cNvSpPr/>
          <p:nvPr/>
        </p:nvSpPr>
        <p:spPr>
          <a:xfrm flipH="1" rot="5400000">
            <a:off x="316706" y="2339181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def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read_set(filename):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'''Read set elements from a file.'''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b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result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(filename,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result: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set.add(line)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result</a:t>
            </a:r>
            <a:endParaRPr/>
          </a:p>
        </p:txBody>
      </p:sp>
      <p:sp>
        <p:nvSpPr>
          <p:cNvPr id="388" name="Google Shape;388;p54"/>
          <p:cNvSpPr/>
          <p:nvPr/>
        </p:nvSpPr>
        <p:spPr>
          <a:xfrm flipH="1" rot="5400000">
            <a:off x="316706" y="3202781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def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read_set(filename):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'''Read set elements from a file.'''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b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result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(filename,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result: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set.add(line)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result</a:t>
            </a:r>
            <a:endParaRPr/>
          </a:p>
        </p:txBody>
      </p:sp>
      <p:sp>
        <p:nvSpPr>
          <p:cNvPr id="395" name="Google Shape;395;p55"/>
          <p:cNvSpPr/>
          <p:nvPr/>
        </p:nvSpPr>
        <p:spPr>
          <a:xfrm flipH="1" rot="5400000">
            <a:off x="316706" y="4125118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/>
        </p:nvSpPr>
        <p:spPr>
          <a:xfrm>
            <a:off x="546100" y="773112"/>
            <a:ext cx="8666162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def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read_set(filename):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'''Read set elements from a file.'''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b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result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reader =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(filename,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result: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set.add(line)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0" i="0" lang="en-US" sz="24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result</a:t>
            </a:r>
            <a:endParaRPr/>
          </a:p>
        </p:txBody>
      </p:sp>
      <p:sp>
        <p:nvSpPr>
          <p:cNvPr id="402" name="Google Shape;402;p56"/>
          <p:cNvSpPr/>
          <p:nvPr/>
        </p:nvSpPr>
        <p:spPr>
          <a:xfrm flipH="1" rot="5400000">
            <a:off x="316706" y="4642643"/>
            <a:ext cx="230187" cy="231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/>
        </p:nvSpPr>
        <p:spPr>
          <a:xfrm>
            <a:off x="5500687" y="773112"/>
            <a:ext cx="3629025" cy="577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result = set()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reader = </a:t>
            </a: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(filename,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result: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set.add(line)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result</a:t>
            </a:r>
            <a:endParaRPr/>
          </a:p>
        </p:txBody>
      </p:sp>
      <p:sp>
        <p:nvSpPr>
          <p:cNvPr id="409" name="Google Shape;409;p57"/>
          <p:cNvSpPr txBox="1"/>
          <p:nvPr/>
        </p:nvSpPr>
        <p:spPr>
          <a:xfrm>
            <a:off x="719137" y="773112"/>
            <a:ext cx="4460875" cy="580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to_remove = read_set(sys.argv[1])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reader = </a:t>
            </a: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(sys.argv[2], 'r')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writer = </a:t>
            </a: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open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(sys.argv[3], 'w')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reader: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line = line.strip()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if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line </a:t>
            </a:r>
            <a:r>
              <a:rPr b="1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not in</a:t>
            </a: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to_remove: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writer.write(line)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reader.close()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writer.close()</a:t>
            </a:r>
            <a:endParaRPr/>
          </a:p>
        </p:txBody>
      </p:sp>
      <p:cxnSp>
        <p:nvCxnSpPr>
          <p:cNvPr id="410" name="Google Shape;410;p57"/>
          <p:cNvCxnSpPr/>
          <p:nvPr/>
        </p:nvCxnSpPr>
        <p:spPr>
          <a:xfrm rot="5400000">
            <a:off x="2102643" y="3491706"/>
            <a:ext cx="5875337" cy="0"/>
          </a:xfrm>
          <a:prstGeom prst="straightConnector1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Google Shape;416;p58"/>
          <p:cNvGraphicFramePr/>
          <p:nvPr/>
        </p:nvGraphicFramePr>
        <p:xfrm>
          <a:off x="719137" y="95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{B397D7B3-99E3-443B-9B24-794F00449341}</a:tableStyleId>
              </a:tblPr>
              <a:tblGrid>
                <a:gridCol w="2898775"/>
                <a:gridCol w="2900350"/>
                <a:gridCol w="2898775"/>
              </a:tblGrid>
              <a:tr h="4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removals.txt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observations.txt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result.txt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ostrich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ostrich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ostrich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ostrich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ostrich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ostrich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125" y="1055687"/>
            <a:ext cx="71437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i"/>
              <a:buNone/>
            </a:pPr>
            <a:r>
              <a:rPr b="0" i="0" lang="en-US" sz="2600" u="non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July 2010</a:t>
            </a:r>
            <a:endParaRPr/>
          </a:p>
        </p:txBody>
      </p:sp>
      <p:sp>
        <p:nvSpPr>
          <p:cNvPr id="424" name="Google Shape;424;p59"/>
          <p:cNvSpPr txBox="1"/>
          <p:nvPr/>
        </p:nvSpPr>
        <p:spPr>
          <a:xfrm>
            <a:off x="4284662" y="3046412"/>
            <a:ext cx="159067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i"/>
              <a:buNone/>
            </a:pPr>
            <a:r>
              <a:rPr b="0" i="0" lang="en-US" sz="2600" u="non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created by</a:t>
            </a:r>
            <a:endParaRPr/>
          </a:p>
        </p:txBody>
      </p:sp>
      <p:sp>
        <p:nvSpPr>
          <p:cNvPr id="425" name="Google Shape;425;p59"/>
          <p:cNvSpPr txBox="1"/>
          <p:nvPr/>
        </p:nvSpPr>
        <p:spPr>
          <a:xfrm>
            <a:off x="3983037" y="3911600"/>
            <a:ext cx="2193925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i"/>
              <a:buNone/>
            </a:pPr>
            <a:r>
              <a:rPr b="0" i="0" lang="en-US" sz="3200" u="non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Greg Wilson</a:t>
            </a:r>
            <a:endParaRPr/>
          </a:p>
        </p:txBody>
      </p:sp>
      <p:pic>
        <p:nvPicPr>
          <p:cNvPr id="426" name="Google Shape;42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50" y="6194425"/>
            <a:ext cx="2266950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9"/>
          <p:cNvSpPr txBox="1"/>
          <p:nvPr/>
        </p:nvSpPr>
        <p:spPr>
          <a:xfrm>
            <a:off x="3116262" y="6186487"/>
            <a:ext cx="64785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i"/>
              <a:buNone/>
            </a:pPr>
            <a:r>
              <a:rPr b="0" i="0" lang="en-US" sz="1400" u="non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Copyright © Software Carpentry 2010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i"/>
              <a:buNone/>
            </a:pPr>
            <a:r>
              <a:rPr b="0" i="0" lang="en-US" sz="1400" u="non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This work is licensed under the Creative Commons Attribution License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i"/>
              <a:buNone/>
            </a:pPr>
            <a:r>
              <a:rPr b="0" i="0" lang="en-US" sz="1400" u="non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See http://software-carpentry.org/license.html for more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/>
        </p:nvSpPr>
        <p:spPr>
          <a:xfrm>
            <a:off x="925512" y="841375"/>
            <a:ext cx="6877050" cy="324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The world is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made of lists and arrays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Mathematicians uses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far more often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An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unordered collection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of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distinct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items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Collection: contains zero or more items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Distinct: no item appears more than once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/>
        </p:nvSpPr>
        <p:spPr>
          <a:xfrm>
            <a:off x="925512" y="841375"/>
            <a:ext cx="7169150" cy="389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The world is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made of lists and arrays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Mathematicians uses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far more often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An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unordered collection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of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distinct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items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Collection: contains zero or more items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Distinct: no item appears more than once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Unordered: no such thing as "first" or "last"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925512" y="841375"/>
            <a:ext cx="7589837" cy="454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The world is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not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made of lists and arrays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Mathematicians uses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sets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far more often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An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unordered collection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of </a:t>
            </a:r>
            <a:r>
              <a:rPr b="0" i="1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distinct</a:t>
            </a: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 items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Collection: contains zero or more items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Distinct: no item appears more than once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Oi"/>
                <a:ea typeface="Oi"/>
                <a:cs typeface="Oi"/>
                <a:sym typeface="Oi"/>
              </a:rPr>
              <a:t>Unordered: no such thing as "first" or "last"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- This is the part people tend to trip over most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/>
        </p:nvSpPr>
        <p:spPr>
          <a:xfrm>
            <a:off x="925512" y="841375"/>
            <a:ext cx="72216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Sets were added to Python after most of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language was already defined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2010-05-24T21:29:39Z</dcterms:created>
  <dc:creator>Greg Wilson</dc:creator>
</cp:coreProperties>
</file>