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45B0-0A3D-4DF8-BAE1-29D0C3F4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54EE-E01F-4F12-9FAB-D52EF6CD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E98E-5867-4FF0-B681-5F884068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5557-993A-464E-8E47-B345D491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8291-8132-4403-AECA-03DAC347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E7D3-17CB-4529-9AB0-8767444B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FD93E-B267-4B80-AE3D-246340B5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D3B8-60F9-454C-8BBD-EF6227C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4CF7-24A2-48A0-8611-C1F6507C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BCED-E720-4AF3-B048-1A67219E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F35A2-0632-463A-89C4-4FF4993D2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6D1C7-50BA-4356-9EC3-3E8F0C70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0439-7145-4A72-851F-A1A2FFF9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C06B-566E-4EAF-A150-548B209F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AC0B-1DDA-4441-BA37-F7916A4C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1BD6-2E25-427F-8EC2-D1D3926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D4BE-D96A-4392-A812-C07E6B55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363D-0C08-4027-B819-50F1F4AA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272A-D758-4F51-AD8C-E385DD84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3D18-7838-442C-85B1-6EC33E62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80C8-9320-4A52-875F-F828CF65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2792-B369-495B-85B3-401E333D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035D-FD8D-4DC7-A49A-F724A542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E9AB-6FD0-43EB-A3BC-71D1BEE5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F5AC-FCC4-4ACB-82D4-A8AF169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E371-DAA4-4415-A5BA-82A4FF1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DC3F-2AC2-4CB8-B1A3-D40E44005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6FB1-34EA-48B1-BE40-6D2AD126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EDEFD-518A-41EF-99BD-ED8B4866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32F6-FB25-442D-A2DF-724CDCE8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63E6F-E09A-4659-AB71-BB5F30C3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F32-46FD-43C9-8553-910904B0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A3B72-5961-48F7-88D3-0A89A402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BD4EF-E853-4146-AC3C-AA60C5397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A42FB-3249-4459-8EC9-B4F0E87EF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983C6-5169-4018-86BE-5EEE13598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DA9A6-E557-4ED9-A55D-97678242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D4537-6F69-41DC-BCA6-FDC74826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F48B6-A393-4C82-B30A-52BE9764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801A-CCBD-4BB6-B250-5AF98310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C7592-C95A-4249-B407-3C511C59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54920-0FC1-4588-9FC0-7B93C09D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BB0B-99B9-41B8-831C-212DB55B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A62BB-A3C3-44A7-BEB6-84B995D7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5964F-8F51-4D80-A19C-98213EA6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054B-002F-4BAD-AAFF-9A205021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802B-7691-4523-8BB3-72C58F22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D1F8-CC6F-4873-8D96-4441C76C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6166-B8F2-4628-BDA1-AD83FCB33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A33B8-D032-4F01-A9BC-AF961168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D21E-D421-443D-BC82-EC60C9F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F7DDC-D988-4125-ADEB-498DD433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5D99-6E46-4A0E-BC9F-D93038A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48939-10AA-4D7F-8E29-FAFB5091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50042-785D-4297-8A42-603DFA0F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1E714-EBC4-48E6-B826-1C1F0985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7B86-C4DD-42FA-B9E5-BF26F9B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6E5-4517-4FF2-9E13-7E199AE9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11836-691A-428C-97F7-466A57BF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BDA3C-ED87-4180-AFD7-67C80D13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507D-903D-430A-A6BC-AB10CEB4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7F77-5C0A-4014-A706-17DCD6CAEDC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5DB7-7C15-474F-8D1B-C9C1B85E0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EDD7-D3E3-458C-8FE6-EE0737ED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C1BC-1986-4161-A995-D02CBB67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https://doi.org/2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hyperlink" Target="https://www.pearson.com/us/higher-education/program/Aho-Compilers-Principles-Techniques-and-Tools-2nd-Edition/PGM16706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7th%20Semester-20181116T123654Z-001\7th%20Semester\Compiler%20Construction%20ym\Books\Compiler%20Construction%20Boo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Zeeshan%20Ameer%20Error%20Recovery%20Slides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98D3-419D-46DB-9293-238E28476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1"/>
            <a:ext cx="9528313" cy="5121621"/>
          </a:xfrm>
        </p:spPr>
        <p:txBody>
          <a:bodyPr>
            <a:noAutofit/>
          </a:bodyPr>
          <a:lstStyle/>
          <a:p>
            <a:r>
              <a:rPr lang="en-US" b="1" u="sng" dirty="0"/>
              <a:t>Group members</a:t>
            </a:r>
            <a:r>
              <a:rPr lang="en-US" b="1" dirty="0"/>
              <a:t> :</a:t>
            </a:r>
            <a:br>
              <a:rPr lang="en-US" b="1" dirty="0"/>
            </a:br>
            <a:br>
              <a:rPr lang="en-US" b="1" dirty="0"/>
            </a:br>
            <a:r>
              <a:rPr lang="en-US" sz="4800" b="1" dirty="0">
                <a:solidFill>
                  <a:srgbClr val="FF0000"/>
                </a:solidFill>
              </a:rPr>
              <a:t>Qazi Danish Ayub [FA15-BSCS-420]</a:t>
            </a:r>
            <a:br>
              <a:rPr lang="en-US" sz="4800" b="1" dirty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Bilal Ahmad [FA15-BSCS-418]</a:t>
            </a:r>
            <a:br>
              <a:rPr lang="en-US" sz="4800" b="1" dirty="0">
                <a:solidFill>
                  <a:srgbClr val="FF0000"/>
                </a:solidFill>
              </a:rPr>
            </a:br>
            <a:br>
              <a:rPr lang="en-US" sz="4800" dirty="0"/>
            </a:br>
            <a:r>
              <a:rPr lang="en-US" b="1" u="sng" dirty="0"/>
              <a:t>Topic</a:t>
            </a:r>
            <a:r>
              <a:rPr lang="en-US" b="1" dirty="0"/>
              <a:t> : </a:t>
            </a:r>
            <a:r>
              <a:rPr lang="en-US" b="1" dirty="0">
                <a:solidFill>
                  <a:srgbClr val="FF0000"/>
                </a:solidFill>
              </a:rPr>
              <a:t>Error Recovery</a:t>
            </a:r>
          </a:p>
        </p:txBody>
      </p:sp>
    </p:spTree>
    <p:extLst>
      <p:ext uri="{BB962C8B-B14F-4D97-AF65-F5344CB8AC3E}">
        <p14:creationId xmlns:p14="http://schemas.microsoft.com/office/powerpoint/2010/main" val="28850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94DE-1BA3-495D-8104-A0C1DE8FE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8" y="340485"/>
            <a:ext cx="9144000" cy="82570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EF463-F9B2-491B-A358-474122D7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44" y="1656522"/>
            <a:ext cx="9144000" cy="308444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Haseeb, Z. A. and H. A. (2018). Zeeshan Ameer Error Recovery Slides. </a:t>
            </a:r>
            <a:r>
              <a:rPr lang="en-US" dirty="0" err="1"/>
              <a:t>LAhore</a:t>
            </a:r>
            <a:r>
              <a:rPr lang="en-US" dirty="0"/>
              <a:t>: Zeeshan. </a:t>
            </a:r>
            <a:r>
              <a:rPr lang="en-US" dirty="0">
                <a:hlinkClick r:id="rId2"/>
              </a:rPr>
              <a:t>https://doi.org/2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[2]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 &amp;amp; Ullman, Compilers: Principles, Techniques, and Tools, 2nd Edition | Pearson. (n.d.). Retrieved December 26, 2018, from </a:t>
            </a:r>
            <a:r>
              <a:rPr lang="en-US" dirty="0">
                <a:hlinkClick r:id="rId4"/>
              </a:rPr>
              <a:t>https://www.pearson.com/us/higher-education/program/Aho-Compilers-Principles-Techniques-and-Tools-2nd-Edition/PGM167067.html</a:t>
            </a:r>
            <a:r>
              <a:rPr lang="en-US" dirty="0"/>
              <a:t> </a:t>
            </a:r>
            <a:r>
              <a:rPr lang="en-US" dirty="0">
                <a:hlinkClick r:id="rId5" action="ppaction://hlinksldjump"/>
              </a:rPr>
              <a:t>[1]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59E-BADD-4799-962B-619D1B0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Error Handling </a:t>
            </a:r>
            <a:r>
              <a:rPr lang="en-US" sz="1400" dirty="0">
                <a:hlinkClick r:id="rId2" action="ppaction://hlinkfile"/>
              </a:rPr>
              <a:t>[1]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9082-3E82-4967-9BB2-AA145E53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Lexical errors</a:t>
            </a:r>
            <a:r>
              <a:rPr lang="en-US" b="1" dirty="0"/>
              <a:t> </a:t>
            </a:r>
            <a:r>
              <a:rPr lang="en-US" dirty="0"/>
              <a:t>(misspellings of identifiers, keywords, or operators)       e.g. “identifier </a:t>
            </a:r>
            <a:r>
              <a:rPr lang="en-US" dirty="0" err="1"/>
              <a:t>elipseSize</a:t>
            </a:r>
            <a:r>
              <a:rPr lang="en-US" dirty="0"/>
              <a:t> instead of </a:t>
            </a:r>
            <a:r>
              <a:rPr lang="en-US" dirty="0" err="1"/>
              <a:t>ellipseSize</a:t>
            </a:r>
            <a:r>
              <a:rPr lang="en-US" dirty="0"/>
              <a:t>” </a:t>
            </a:r>
          </a:p>
          <a:p>
            <a:r>
              <a:rPr lang="en-US" b="1" dirty="0">
                <a:solidFill>
                  <a:srgbClr val="FF0000"/>
                </a:solidFill>
              </a:rPr>
              <a:t>Syntactic errors </a:t>
            </a:r>
            <a:r>
              <a:rPr lang="en-US" dirty="0"/>
              <a:t>(misplaced semicolons or extra or missing braces)    e.g. "{" or "}." </a:t>
            </a:r>
          </a:p>
          <a:p>
            <a:r>
              <a:rPr lang="en-US" b="1" dirty="0">
                <a:solidFill>
                  <a:srgbClr val="FF0000"/>
                </a:solidFill>
              </a:rPr>
              <a:t>Semantic errors</a:t>
            </a:r>
            <a:r>
              <a:rPr lang="en-US" b="1" dirty="0"/>
              <a:t> </a:t>
            </a:r>
            <a:r>
              <a:rPr lang="en-US" dirty="0"/>
              <a:t>(mismatches between operators and operands) </a:t>
            </a:r>
            <a:br>
              <a:rPr lang="en-US" dirty="0"/>
            </a:br>
            <a:r>
              <a:rPr lang="en-US" dirty="0"/>
              <a:t>e.g. “</a:t>
            </a:r>
            <a:r>
              <a:rPr lang="en-US" b="1" dirty="0"/>
              <a:t>return</a:t>
            </a:r>
            <a:r>
              <a:rPr lang="en-US" dirty="0"/>
              <a:t> statement in a Java method with result type </a:t>
            </a:r>
            <a:r>
              <a:rPr lang="en-US" b="1" dirty="0"/>
              <a:t>void</a:t>
            </a:r>
            <a:r>
              <a:rPr lang="en-US" dirty="0"/>
              <a:t>”    </a:t>
            </a:r>
          </a:p>
          <a:p>
            <a:r>
              <a:rPr lang="en-US" b="1" dirty="0">
                <a:solidFill>
                  <a:srgbClr val="FF0000"/>
                </a:solidFill>
              </a:rPr>
              <a:t> Logical errors </a:t>
            </a:r>
            <a:r>
              <a:rPr lang="en-US" dirty="0"/>
              <a:t>(incorrect reasoning) </a:t>
            </a:r>
            <a:br>
              <a:rPr lang="en-US" dirty="0"/>
            </a:br>
            <a:r>
              <a:rPr lang="en-US" dirty="0"/>
              <a:t>e.g. “assignment operator</a:t>
            </a:r>
            <a:r>
              <a:rPr lang="en-US" b="1" dirty="0"/>
              <a:t> = </a:t>
            </a:r>
            <a:r>
              <a:rPr lang="en-US" dirty="0"/>
              <a:t>instead of the comparison operator </a:t>
            </a:r>
            <a:r>
              <a:rPr lang="en-US" b="1" dirty="0"/>
              <a:t>==</a:t>
            </a:r>
            <a:r>
              <a:rPr lang="en-US" dirty="0"/>
              <a:t>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04B2-4F09-4B6D-BDE5-721C30F1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339"/>
            <a:ext cx="10515600" cy="1282285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The </a:t>
            </a:r>
            <a:r>
              <a:rPr lang="en-US" sz="4900" b="1" u="sng" dirty="0"/>
              <a:t>error handler in a parser </a:t>
            </a:r>
            <a:r>
              <a:rPr lang="en-US" sz="4900" b="1" dirty="0"/>
              <a:t>has goals that are simple to state but challenging to realize: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B73C-182D-4028-8334-7EBFCD5D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the presence of errors clearly and accurately.</a:t>
            </a:r>
          </a:p>
          <a:p>
            <a:r>
              <a:rPr lang="en-US" dirty="0"/>
              <a:t>Recover from each error quickly enough to detect subsequent errors.</a:t>
            </a:r>
          </a:p>
          <a:p>
            <a:r>
              <a:rPr lang="en-US" dirty="0"/>
              <a:t>Add minimal overhead to the processing of correct programs.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D167-AFD7-48C1-87D1-CCD9A1CC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2" y="325368"/>
            <a:ext cx="10515600" cy="1325563"/>
          </a:xfrm>
        </p:spPr>
        <p:txBody>
          <a:bodyPr/>
          <a:lstStyle/>
          <a:p>
            <a:r>
              <a:rPr lang="en-US" b="1" dirty="0"/>
              <a:t>How should an error handler report the presence of an error?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4BC3-23E5-4CF2-A47D-9F6640C9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very least, it must report the place in the source program where an error is detected, because there is a good chance that the actual error occurred within the previous few tokens. A common strategy is to print the offending line with a pointer to the position at which an error is detected. </a:t>
            </a:r>
          </a:p>
        </p:txBody>
      </p:sp>
    </p:spTree>
    <p:extLst>
      <p:ext uri="{BB962C8B-B14F-4D97-AF65-F5344CB8AC3E}">
        <p14:creationId xmlns:p14="http://schemas.microsoft.com/office/powerpoint/2010/main" val="41058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80DC-6B0B-4C6B-A85F-49990A99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Error-Recovery Strategies </a:t>
            </a:r>
            <a:r>
              <a:rPr lang="en-US" sz="1400" dirty="0">
                <a:hlinkClick r:id="rId2" action="ppaction://hlinkpres?slideindex=1&amp;slidetitle="/>
              </a:rPr>
              <a:t>[2]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9533-F2ED-4DE4-BE21-8A2E0A4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Panic Mode Recovery</a:t>
            </a:r>
          </a:p>
          <a:p>
            <a:r>
              <a:rPr lang="en-US" dirty="0"/>
              <a:t>Statement mode</a:t>
            </a:r>
          </a:p>
          <a:p>
            <a:r>
              <a:rPr lang="en-US" dirty="0"/>
              <a:t>Error productions</a:t>
            </a:r>
          </a:p>
          <a:p>
            <a:r>
              <a:rPr lang="en-US" dirty="0"/>
              <a:t>Global correction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implement and guarantees not to go to infinite loop</a:t>
            </a:r>
          </a:p>
          <a:p>
            <a:r>
              <a:rPr lang="en-US" dirty="0" err="1"/>
              <a:t>Skiping</a:t>
            </a:r>
            <a:r>
              <a:rPr lang="en-US" dirty="0"/>
              <a:t> the input symbols until a </a:t>
            </a:r>
            <a:r>
              <a:rPr lang="en-US" dirty="0" err="1"/>
              <a:t>syncrhonizing</a:t>
            </a:r>
            <a:r>
              <a:rPr lang="en-US" dirty="0"/>
              <a:t> token is found like ; }</a:t>
            </a:r>
          </a:p>
          <a:p>
            <a:r>
              <a:rPr lang="en-US" dirty="0"/>
              <a:t>Disadvantage is that a considerable amount of input is skipped without checking it for additional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Statement mode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72261"/>
            <a:ext cx="8229600" cy="4525963"/>
          </a:xfrm>
        </p:spPr>
        <p:txBody>
          <a:bodyPr/>
          <a:lstStyle/>
          <a:p>
            <a:r>
              <a:rPr lang="en-US" dirty="0"/>
              <a:t>This method perform local correction on remaining input when error is discovered</a:t>
            </a:r>
          </a:p>
          <a:p>
            <a:r>
              <a:rPr lang="en-US" dirty="0"/>
              <a:t>Inserting a missing semicolon</a:t>
            </a:r>
          </a:p>
          <a:p>
            <a:r>
              <a:rPr lang="en-US" dirty="0"/>
              <a:t>Replacing comma with a semicolon </a:t>
            </a:r>
          </a:p>
          <a:p>
            <a:r>
              <a:rPr lang="en-US" dirty="0"/>
              <a:t>It is used with the panic mode to allow less</a:t>
            </a:r>
          </a:p>
          <a:p>
            <a:r>
              <a:rPr lang="en-US" dirty="0">
                <a:sym typeface="+mn-ea"/>
              </a:rPr>
              <a:t>input to skip</a:t>
            </a:r>
            <a:endParaRPr lang="en-US" dirty="0"/>
          </a:p>
          <a:p>
            <a:r>
              <a:rPr lang="en-US" b="1" dirty="0"/>
              <a:t>While(b==4)</a:t>
            </a:r>
          </a:p>
          <a:p>
            <a:r>
              <a:rPr lang="en-US" b="1" dirty="0"/>
              <a:t>y=</a:t>
            </a:r>
            <a:r>
              <a:rPr lang="en-US" b="1" dirty="0" err="1"/>
              <a:t>a+b</a:t>
            </a:r>
            <a:r>
              <a:rPr lang="en-US" dirty="0"/>
              <a:t> (it will add do to fix the </a:t>
            </a:r>
            <a:r>
              <a:rPr lang="en-US" dirty="0" err="1"/>
              <a:t>statment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compiler designers sometimes know that certain errors may occur in the code</a:t>
            </a:r>
          </a:p>
          <a:p>
            <a:r>
              <a:rPr lang="en-US"/>
              <a:t> such instances, augmented grammar is created by the designers as productions which generate constructs during the time of occurrence of errors</a:t>
            </a:r>
          </a:p>
          <a:p>
            <a:r>
              <a:rPr lang="en-US"/>
              <a:t> during parsing appropriate error messages can be generated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examines the whole program and tries to find out the closest match for it which is error free.</a:t>
            </a:r>
          </a:p>
          <a:p>
            <a:r>
              <a:rPr lang="en-US" dirty="0"/>
              <a:t>The closest match program has less number of insertions, deletions and changes of tokens to recover from erroneous input.</a:t>
            </a:r>
          </a:p>
          <a:p>
            <a:r>
              <a:rPr lang="en-US" dirty="0">
                <a:sym typeface="+mn-ea"/>
              </a:rPr>
              <a:t>Due to high time and space complexity, this method is not implemented practically.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Group members :  Qazi Danish Ayub [FA15-BSCS-420] Bilal Ahmad [FA15-BSCS-418]  Topic : Error Recovery</vt:lpstr>
      <vt:lpstr>Syntax Error Handling [1]</vt:lpstr>
      <vt:lpstr>The error handler in a parser has goals that are simple to state but challenging to realize: </vt:lpstr>
      <vt:lpstr>How should an error handler report the presence of an error? </vt:lpstr>
      <vt:lpstr>Error-Recovery Strategies [2]</vt:lpstr>
      <vt:lpstr>Panic mode</vt:lpstr>
      <vt:lpstr>Statement mode recovery</vt:lpstr>
      <vt:lpstr>Error production</vt:lpstr>
      <vt:lpstr>Global Correction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Qazi Danish Ayub</dc:creator>
  <cp:lastModifiedBy>Qazi Danish Ayub</cp:lastModifiedBy>
  <cp:revision>16</cp:revision>
  <dcterms:created xsi:type="dcterms:W3CDTF">2018-12-17T04:49:46Z</dcterms:created>
  <dcterms:modified xsi:type="dcterms:W3CDTF">2018-12-25T21:26:34Z</dcterms:modified>
</cp:coreProperties>
</file>