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355" r:id="rId3"/>
    <p:sldId id="291" r:id="rId4"/>
    <p:sldId id="577" r:id="rId5"/>
    <p:sldId id="292" r:id="rId6"/>
    <p:sldId id="293" r:id="rId7"/>
    <p:sldId id="257" r:id="rId8"/>
    <p:sldId id="308" r:id="rId9"/>
    <p:sldId id="259" r:id="rId10"/>
    <p:sldId id="268" r:id="rId11"/>
    <p:sldId id="260" r:id="rId12"/>
    <p:sldId id="578" r:id="rId13"/>
    <p:sldId id="267" r:id="rId14"/>
    <p:sldId id="270" r:id="rId15"/>
    <p:sldId id="394" r:id="rId16"/>
    <p:sldId id="395" r:id="rId17"/>
    <p:sldId id="396" r:id="rId18"/>
    <p:sldId id="349" r:id="rId19"/>
    <p:sldId id="579" r:id="rId20"/>
    <p:sldId id="262" r:id="rId21"/>
    <p:sldId id="311" r:id="rId22"/>
    <p:sldId id="312" r:id="rId23"/>
    <p:sldId id="313" r:id="rId24"/>
    <p:sldId id="294" r:id="rId25"/>
    <p:sldId id="295" r:id="rId26"/>
    <p:sldId id="372" r:id="rId27"/>
    <p:sldId id="368" r:id="rId28"/>
    <p:sldId id="371" r:id="rId29"/>
    <p:sldId id="580" r:id="rId30"/>
    <p:sldId id="370" r:id="rId31"/>
    <p:sldId id="3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21"/>
    <p:restoredTop sz="85442"/>
  </p:normalViewPr>
  <p:slideViewPr>
    <p:cSldViewPr snapToGrid="0" snapToObjects="1">
      <p:cViewPr varScale="1">
        <p:scale>
          <a:sx n="108" d="100"/>
          <a:sy n="108" d="100"/>
        </p:scale>
        <p:origin x="15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21:51:42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21:51:52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24575,'-5'11'0,"1"-3"0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21:51:53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21:51:56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21:52:00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24B80-CCC2-7746-ACD0-8857A991CEE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1FC62-5A4D-9D48-990F-00F4DF0EE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45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1FC62-5A4D-9D48-990F-00F4DF0EEF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63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1FC62-5A4D-9D48-990F-00F4DF0EEF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50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1FC62-5A4D-9D48-990F-00F4DF0EEF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47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3B2A9810-D709-3B4B-B21D-002E42C742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4C95E76-2380-B245-8896-CED4941DD3FE}" type="slidenum">
              <a:rPr lang="en-GB" altLang="en-US"/>
              <a:pPr>
                <a:spcBef>
                  <a:spcPct val="0"/>
                </a:spcBef>
              </a:pPr>
              <a:t>9</a:t>
            </a:fld>
            <a:endParaRPr lang="en-GB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2C0994B7-C13F-FB4B-AC51-7575B0A7D3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6125" y="754063"/>
            <a:ext cx="5421313" cy="3051175"/>
          </a:xfrm>
          <a:ln w="12700" cap="flat">
            <a:solidFill>
              <a:schemeClr val="tx1"/>
            </a:solidFill>
          </a:ln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615ADD1-10E9-6641-B87B-640AB1259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8163"/>
            <a:ext cx="5029200" cy="3848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GB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5873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>
            <a:extLst>
              <a:ext uri="{FF2B5EF4-FFF2-40B4-BE49-F238E27FC236}">
                <a16:creationId xmlns:a16="http://schemas.microsoft.com/office/drawing/2014/main" id="{ACA84F7E-1B17-404E-B774-F9C5BC6426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Notes Placeholder 2">
            <a:extLst>
              <a:ext uri="{FF2B5EF4-FFF2-40B4-BE49-F238E27FC236}">
                <a16:creationId xmlns:a16="http://schemas.microsoft.com/office/drawing/2014/main" id="{4CBE1053-EEA8-ED46-A7D0-8427875D6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8274308A-E818-BB4C-9488-DA717B618C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68443FC-7244-0547-859B-60597893AC0A}" type="slidenum">
              <a:rPr lang="en-GB" altLang="en-US"/>
              <a:pPr>
                <a:spcBef>
                  <a:spcPct val="0"/>
                </a:spcBef>
              </a:pPr>
              <a:t>14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82783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Normalize Prop = fitness value \ sum</a:t>
            </a:r>
          </a:p>
          <a:p>
            <a:r>
              <a:rPr lang="en-US" dirty="0"/>
              <a:t>Expected count  = no. of pop * prop.</a:t>
            </a:r>
          </a:p>
          <a:p>
            <a:r>
              <a:rPr lang="en-US" dirty="0"/>
              <a:t>Actual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1FC62-5A4D-9D48-990F-00F4DF0EEF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64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1FC62-5A4D-9D48-990F-00F4DF0EEF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10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1FC62-5A4D-9D48-990F-00F4DF0EEF5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14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87875-EF79-394C-8234-71010124F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9A58B-70EF-6146-93DE-C36677547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entury Schoolbook" panose="020406040505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EE174-AB37-1541-A4FC-CE8141649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A035-1D5C-BE4F-88CA-F4FA84EC4BF2}" type="datetime1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B1698-55F1-7345-A1E3-D6516B227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2D4C1-C7A7-0948-A169-E9607B79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EFA8-9643-3F4F-BEB2-473241F930F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177765-00EF-C745-AE16-776AAAAFE4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99827" y="394389"/>
            <a:ext cx="2682321" cy="103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8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1D678-7388-9F42-A09C-E3B598BE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5A036-4723-A84F-BF3B-E2FE62C3D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entury Schoolbook" panose="02040604050505020304" pitchFamily="18" charset="0"/>
              </a:defRPr>
            </a:lvl1pPr>
            <a:lvl2pPr>
              <a:defRPr>
                <a:latin typeface="Century Schoolbook" panose="02040604050505020304" pitchFamily="18" charset="0"/>
              </a:defRPr>
            </a:lvl2pPr>
            <a:lvl3pPr>
              <a:defRPr>
                <a:latin typeface="Century Schoolbook" panose="02040604050505020304" pitchFamily="18" charset="0"/>
              </a:defRPr>
            </a:lvl3pPr>
            <a:lvl4pPr>
              <a:defRPr>
                <a:latin typeface="Century Schoolbook" panose="02040604050505020304" pitchFamily="18" charset="0"/>
              </a:defRPr>
            </a:lvl4pPr>
            <a:lvl5pPr>
              <a:defRPr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2E645-16FA-2449-88A6-9865A78D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0DE52-C27F-CA47-8E4B-157383BF1565}" type="datetime1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70B9D-5154-4D42-983D-D28770C1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C7C00-0CD7-5149-BE88-49334519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EFA8-9643-3F4F-BEB2-473241F930F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949DA1-462B-4243-A9D8-52132E545C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99827" y="394389"/>
            <a:ext cx="2682321" cy="103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5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362468-E3F6-D642-AE5A-2C25EA926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29ECB-5A07-0844-B28F-A92071398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Century Schoolbook" panose="02040604050505020304" pitchFamily="18" charset="0"/>
              </a:defRPr>
            </a:lvl1pPr>
            <a:lvl2pPr>
              <a:defRPr>
                <a:latin typeface="Century Schoolbook" panose="02040604050505020304" pitchFamily="18" charset="0"/>
              </a:defRPr>
            </a:lvl2pPr>
            <a:lvl3pPr>
              <a:defRPr>
                <a:latin typeface="Century Schoolbook" panose="02040604050505020304" pitchFamily="18" charset="0"/>
              </a:defRPr>
            </a:lvl3pPr>
            <a:lvl4pPr>
              <a:defRPr>
                <a:latin typeface="Century Schoolbook" panose="02040604050505020304" pitchFamily="18" charset="0"/>
              </a:defRPr>
            </a:lvl4pPr>
            <a:lvl5pPr>
              <a:defRPr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2B0B3-672A-7F41-9951-6F9ED8C8B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DE7F-49E4-2940-945F-F1CBE7686EA6}" type="datetime1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30403-46B9-614E-86E0-419E717F4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F28EB-ABF7-A340-B5E1-2B776462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EFA8-9643-3F4F-BEB2-473241F930F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245290-175F-B846-9290-C1B7AD53E9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99827" y="394389"/>
            <a:ext cx="2682321" cy="103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9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7DB1-02FD-D249-9B39-88C2FAB38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90884-455A-9E4C-9228-FF8BCA9D5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  <a:lvl2pPr>
              <a:defRPr>
                <a:latin typeface="Century Schoolbook" panose="02040604050505020304" pitchFamily="18" charset="0"/>
              </a:defRPr>
            </a:lvl2pPr>
            <a:lvl3pPr>
              <a:defRPr>
                <a:latin typeface="Century Schoolbook" panose="02040604050505020304" pitchFamily="18" charset="0"/>
              </a:defRPr>
            </a:lvl3pPr>
            <a:lvl4pPr>
              <a:defRPr>
                <a:latin typeface="Century Schoolbook" panose="02040604050505020304" pitchFamily="18" charset="0"/>
              </a:defRPr>
            </a:lvl4pPr>
            <a:lvl5pPr>
              <a:defRPr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0AEE-F8BC-5B4A-B3AA-CFBD456C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D875-9E35-E548-A49D-53BF017AFDA8}" type="datetime1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38717-71DD-F445-A3C1-6D870F555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D1685-0F26-1645-902C-FA849D1A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EFA8-9643-3F4F-BEB2-473241F930F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9FF796-19CB-184C-BAD6-31DFA5A540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99827" y="394389"/>
            <a:ext cx="2682321" cy="103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BD4CC-5A0D-F247-876B-01FD59646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B4540-B976-B046-86E3-9D80E933D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81B3C-1473-194D-8B30-23F35308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AF59-4A0E-5F41-A553-CF9A67D9103D}" type="datetime1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477D3-CA6B-1049-9741-D7887B61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88DA0-B803-7749-9ABB-D8A1CF3A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EFA8-9643-3F4F-BEB2-473241F930F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C91456-52FE-F749-9594-BD552A2AB8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99827" y="394389"/>
            <a:ext cx="2682321" cy="103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8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9BD89-F7E7-094D-8C56-43624AD00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54FB1-A7B6-754B-A097-5D2802124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  <a:lvl2pPr>
              <a:defRPr>
                <a:latin typeface="Century Schoolbook" panose="02040604050505020304" pitchFamily="18" charset="0"/>
              </a:defRPr>
            </a:lvl2pPr>
            <a:lvl3pPr>
              <a:defRPr>
                <a:latin typeface="Century Schoolbook" panose="02040604050505020304" pitchFamily="18" charset="0"/>
              </a:defRPr>
            </a:lvl3pPr>
            <a:lvl4pPr>
              <a:defRPr>
                <a:latin typeface="Century Schoolbook" panose="02040604050505020304" pitchFamily="18" charset="0"/>
              </a:defRPr>
            </a:lvl4pPr>
            <a:lvl5pPr>
              <a:defRPr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22753-F274-7347-914E-362498C9A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  <a:lvl2pPr>
              <a:defRPr>
                <a:latin typeface="Century Schoolbook" panose="02040604050505020304" pitchFamily="18" charset="0"/>
              </a:defRPr>
            </a:lvl2pPr>
            <a:lvl3pPr>
              <a:defRPr>
                <a:latin typeface="Century Schoolbook" panose="02040604050505020304" pitchFamily="18" charset="0"/>
              </a:defRPr>
            </a:lvl3pPr>
            <a:lvl4pPr>
              <a:defRPr>
                <a:latin typeface="Century Schoolbook" panose="02040604050505020304" pitchFamily="18" charset="0"/>
              </a:defRPr>
            </a:lvl4pPr>
            <a:lvl5pPr>
              <a:defRPr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2C85E-FF14-9F4F-B469-B45423617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D292-70DB-B843-994A-41B8142D1537}" type="datetime1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304A4-6C58-1549-9B5D-8FC5365D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8133B-7CB5-6A4D-A293-EEEB1130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EFA8-9643-3F4F-BEB2-473241F930F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4815CD-BFF4-DA4C-BEED-3BADDFDB9C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99827" y="394389"/>
            <a:ext cx="2682321" cy="103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7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AF481-2709-024F-B46C-E83B595D5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569F6-70BF-0A4A-884D-666CB98D3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44FAD-926B-EB45-8AE2-A50FADC66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  <a:lvl2pPr>
              <a:defRPr>
                <a:latin typeface="Century Schoolbook" panose="02040604050505020304" pitchFamily="18" charset="0"/>
              </a:defRPr>
            </a:lvl2pPr>
            <a:lvl3pPr>
              <a:defRPr>
                <a:latin typeface="Century Schoolbook" panose="02040604050505020304" pitchFamily="18" charset="0"/>
              </a:defRPr>
            </a:lvl3pPr>
            <a:lvl4pPr>
              <a:defRPr>
                <a:latin typeface="Century Schoolbook" panose="02040604050505020304" pitchFamily="18" charset="0"/>
              </a:defRPr>
            </a:lvl4pPr>
            <a:lvl5pPr>
              <a:defRPr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66DA2-6161-E14E-BC64-3650C9CB2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F0E0A0-70C8-0D4A-859C-3367CBBCF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  <a:lvl2pPr>
              <a:defRPr>
                <a:latin typeface="Century Schoolbook" panose="02040604050505020304" pitchFamily="18" charset="0"/>
              </a:defRPr>
            </a:lvl2pPr>
            <a:lvl3pPr>
              <a:defRPr>
                <a:latin typeface="Century Schoolbook" panose="02040604050505020304" pitchFamily="18" charset="0"/>
              </a:defRPr>
            </a:lvl3pPr>
            <a:lvl4pPr>
              <a:defRPr>
                <a:latin typeface="Century Schoolbook" panose="02040604050505020304" pitchFamily="18" charset="0"/>
              </a:defRPr>
            </a:lvl4pPr>
            <a:lvl5pPr>
              <a:defRPr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09B7EF-AF8C-B049-8BE4-C5F41949B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7D6B-A1BE-9C46-9222-4C2DE6C1ACB9}" type="datetime1">
              <a:rPr lang="en-US" smtClean="0"/>
              <a:t>9/20/21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F28C0F-9948-4543-852D-C22D9DCF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C7CFC1-D527-3345-A30B-10651ACC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EFA8-9643-3F4F-BEB2-473241F930F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EEA49B-CB64-A444-946E-D705C94357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99827" y="394389"/>
            <a:ext cx="2682321" cy="103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8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74EB5-7FE1-0442-91C8-B76451DB9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51835F-42B2-674C-8A3F-E7F0B756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DB4A-1795-6049-B9C3-C81BA395DB91}" type="datetime1">
              <a:rPr lang="en-US" smtClean="0"/>
              <a:t>9/20/21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868C00-EB77-CF4A-87AD-5CD12D8A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04693D-C4E1-E448-917C-8386DB8B4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EFA8-9643-3F4F-BEB2-473241F930F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F3C919-EB2D-F544-B2A2-BC825B2D4D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99827" y="394389"/>
            <a:ext cx="2682321" cy="103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3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2A36B-3A00-6447-AAAE-5A87C52B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24F2-A71B-1947-AC30-17DBE76F3D07}" type="datetime1">
              <a:rPr lang="en-US" smtClean="0"/>
              <a:t>9/20/21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760866-B45A-C64D-94AE-3DA9C026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AFE57-EA1F-EC4E-9607-69F41B4E0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EFA8-9643-3F4F-BEB2-473241F930F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AF206-08C3-A345-AE7C-0DD79363DE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99827" y="394389"/>
            <a:ext cx="2682321" cy="103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D2576-4E4E-6B4D-BAE5-49586E67E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E4230-0488-AF47-A40C-0C4865CD0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Century Schoolbook" panose="02040604050505020304" pitchFamily="18" charset="0"/>
              </a:defRPr>
            </a:lvl1pPr>
            <a:lvl2pPr>
              <a:defRPr sz="2800">
                <a:latin typeface="Century Schoolbook" panose="02040604050505020304" pitchFamily="18" charset="0"/>
              </a:defRPr>
            </a:lvl2pPr>
            <a:lvl3pPr>
              <a:defRPr sz="2400">
                <a:latin typeface="Century Schoolbook" panose="02040604050505020304" pitchFamily="18" charset="0"/>
              </a:defRPr>
            </a:lvl3pPr>
            <a:lvl4pPr>
              <a:defRPr sz="2000">
                <a:latin typeface="Century Schoolbook" panose="02040604050505020304" pitchFamily="18" charset="0"/>
              </a:defRPr>
            </a:lvl4pPr>
            <a:lvl5pPr>
              <a:defRPr sz="2000">
                <a:latin typeface="Century Schoolbook" panose="020406040505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5F594-A75D-8242-85DA-4C30F9A1F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Century Schoolbook" panose="020406040505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C24AB-6D32-6D47-B6D5-744EBF7FE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4BA-D017-3841-A538-26DC8466FCFB}" type="datetime1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14FDA-6395-DB4D-A402-53087C96E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6FC5D-8A9D-1C48-810F-AFC23FECD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EFA8-9643-3F4F-BEB2-473241F930F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A94C30-41C6-FB4D-8AD1-556B9605CF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99827" y="394389"/>
            <a:ext cx="2682321" cy="103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38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E7197-1E0C-8C46-820D-E21808A37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466D22-E9E2-904D-887B-176839BED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Century Schoolbook" panose="020406040505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6B9C8-A506-CA49-8103-EE1CA8AA8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Century Schoolbook" panose="020406040505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81725-2373-4649-9640-C571170F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F0C8-38FF-8B46-B8F3-CC2BAAE84F31}" type="datetime1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5FCCE-82AA-8949-BFAB-8E1EE93C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CCC88-F570-E042-8409-417CC0E0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EFA8-9643-3F4F-BEB2-473241F930F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E33379-6622-7E45-8305-03BC79BD71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99827" y="394389"/>
            <a:ext cx="2682321" cy="103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6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92227-C09D-FD42-B443-BCA1D4BE2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E52AF-AB2F-C643-8E3D-C9884B1FB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BE814-2D7A-DC4C-9FC7-945FBAA07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1B183-916F-D74D-B31E-582E7D7B09D0}" type="datetime1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60C0B-C0E5-D643-8C12-59103DF79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8753F-245C-1341-BF01-F21EECE12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AEFA8-9643-3F4F-BEB2-473241F930F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60106B-707D-3F40-B70C-C6EDF20D105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099827" y="394389"/>
            <a:ext cx="2682321" cy="103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0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Schoolbook" panose="020406040505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rainz.org/15-real-world-applications-genetic-algorithm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7" Type="http://schemas.openxmlformats.org/officeDocument/2006/relationships/customXml" Target="../ink/ink5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27.png"/><Relationship Id="rId4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1E99-451C-F443-8A73-D451CC3BA2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Century Schoolbook" panose="02040604050505020304" pitchFamily="18" charset="0"/>
              </a:rPr>
              <a:t>Problem Solving Using Search </a:t>
            </a:r>
            <a:endParaRPr lang="en-US" dirty="0">
              <a:latin typeface="Century Schoolbook" panose="020406040505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4EB59-81B8-194E-8C23-83C77E0A76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IT426: Artificial Intelligence</a:t>
            </a:r>
          </a:p>
          <a:p>
            <a:r>
              <a:rPr lang="en-US" dirty="0">
                <a:latin typeface="Century Schoolbook"/>
              </a:rPr>
              <a:t>First </a:t>
            </a:r>
            <a:r>
              <a:rPr lang="en-US">
                <a:latin typeface="Century Schoolbook"/>
              </a:rPr>
              <a:t>Semester 1443-1444</a:t>
            </a:r>
            <a:endParaRPr lang="en-US" dirty="0"/>
          </a:p>
          <a:p>
            <a:r>
              <a:rPr lang="en-US" dirty="0"/>
              <a:t>Information Technology Department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7B8226-8F8B-524D-AA17-B44E5A87A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827" y="394389"/>
            <a:ext cx="2682321" cy="10350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E4793-9272-C049-8A64-A51AEEE3C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EFA8-9643-3F4F-BEB2-473241F930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01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66BDA2-974F-4D63-9E1A-FF3946B2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SGA Reproduction Cycle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4F502-E4AA-407B-A819-058319C9E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20000"/>
              </a:lnSpc>
              <a:spcBef>
                <a:spcPct val="20000"/>
              </a:spcBef>
              <a:buClrTx/>
              <a:buFont typeface="+mj-lt"/>
              <a:buAutoNum type="arabicPeriod"/>
            </a:pPr>
            <a:r>
              <a:rPr lang="en-GB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Select</a:t>
            </a: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</a:rPr>
              <a:t> parents for the mating pool 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</a:rPr>
              <a:t>(size of mating pool = population size)</a:t>
            </a:r>
          </a:p>
          <a:p>
            <a:pPr>
              <a:spcBef>
                <a:spcPct val="20000"/>
              </a:spcBef>
              <a:buClrTx/>
              <a:buFontTx/>
              <a:buNone/>
            </a:pPr>
            <a:endParaRPr lang="en-GB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ClrTx/>
              <a:buFontTx/>
              <a:buAutoNum type="arabicPeriod" startAt="2"/>
            </a:pP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lang="en-GB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Shuffle</a:t>
            </a: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</a:rPr>
              <a:t> the mating pool</a:t>
            </a:r>
          </a:p>
          <a:p>
            <a:pPr>
              <a:spcBef>
                <a:spcPct val="20000"/>
              </a:spcBef>
              <a:buClrTx/>
              <a:buFontTx/>
              <a:buAutoNum type="arabicPeriod" startAt="2"/>
            </a:pPr>
            <a:endParaRPr lang="en-GB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Tx/>
              <a:buAutoNum type="arabicPeriod" startAt="2"/>
            </a:pP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For each </a:t>
            </a:r>
            <a:r>
              <a:rPr lang="en-GB" altLang="en-US" u="sng" dirty="0">
                <a:solidFill>
                  <a:schemeClr val="tx1"/>
                </a:solidFill>
                <a:latin typeface="Arial" panose="020B0604020202020204" pitchFamily="34" charset="0"/>
              </a:rPr>
              <a:t>consecutive pair</a:t>
            </a: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</a:rPr>
              <a:t>, apply </a:t>
            </a:r>
            <a:r>
              <a:rPr lang="en-GB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crossover</a:t>
            </a: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</a:rPr>
              <a:t> with probability </a:t>
            </a:r>
            <a:r>
              <a:rPr lang="en-GB" altLang="en-US" i="1" dirty="0">
                <a:solidFill>
                  <a:schemeClr val="tx1"/>
                </a:solidFill>
                <a:latin typeface="Arial" panose="020B0604020202020204" pitchFamily="34" charset="0"/>
              </a:rPr>
              <a:t>p</a:t>
            </a:r>
            <a:r>
              <a:rPr lang="en-GB" altLang="en-US" i="1" baseline="-25000" dirty="0">
                <a:solidFill>
                  <a:schemeClr val="tx1"/>
                </a:solidFill>
                <a:latin typeface="Arial" panose="020B0604020202020204" pitchFamily="34" charset="0"/>
              </a:rPr>
              <a:t>c</a:t>
            </a:r>
            <a:r>
              <a:rPr lang="en-GB" altLang="en-US" i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</a:rPr>
              <a:t>Otherwise copy parents</a:t>
            </a:r>
          </a:p>
          <a:p>
            <a:pPr>
              <a:spcBef>
                <a:spcPct val="20000"/>
              </a:spcBef>
              <a:buClrTx/>
              <a:buFontTx/>
              <a:buAutoNum type="arabicPeriod" startAt="2"/>
            </a:pPr>
            <a:endParaRPr lang="en-GB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Tx/>
              <a:buAutoNum type="arabicPeriod" startAt="2"/>
            </a:pP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For each </a:t>
            </a:r>
            <a:r>
              <a:rPr lang="en-GB" altLang="en-US" u="sng" dirty="0">
                <a:solidFill>
                  <a:schemeClr val="tx1"/>
                </a:solidFill>
                <a:latin typeface="Arial" panose="020B0604020202020204" pitchFamily="34" charset="0"/>
              </a:rPr>
              <a:t>offspring</a:t>
            </a: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</a:rPr>
              <a:t>, apply </a:t>
            </a:r>
            <a:r>
              <a:rPr lang="en-GB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mutation</a:t>
            </a: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</a:rPr>
              <a:t>(bit-flip with probability </a:t>
            </a:r>
            <a:r>
              <a:rPr lang="en-GB" altLang="en-US" i="1" dirty="0">
                <a:solidFill>
                  <a:schemeClr val="tx1"/>
                </a:solidFill>
                <a:latin typeface="Arial" panose="020B0604020202020204" pitchFamily="34" charset="0"/>
              </a:rPr>
              <a:t>p</a:t>
            </a:r>
            <a:r>
              <a:rPr lang="en-GB" altLang="en-US" i="1" baseline="-25000" dirty="0">
                <a:solidFill>
                  <a:schemeClr val="tx1"/>
                </a:solidFill>
                <a:latin typeface="Arial" panose="020B0604020202020204" pitchFamily="34" charset="0"/>
              </a:rPr>
              <a:t>m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independently for each bit)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Tx/>
              <a:buAutoNum type="arabicPeriod" startAt="2"/>
            </a:pPr>
            <a:endParaRPr lang="en-US" altLang="en-US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Tx/>
              <a:buAutoNum type="arabicPeriod" startAt="2"/>
            </a:pP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lang="en-GB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Replace</a:t>
            </a: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</a:rPr>
              <a:t> the whole population with the resulting offspring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8674" name="Slide Number Placeholder 3">
            <a:extLst>
              <a:ext uri="{FF2B5EF4-FFF2-40B4-BE49-F238E27FC236}">
                <a16:creationId xmlns:a16="http://schemas.microsoft.com/office/drawing/2014/main" id="{648430D0-BDD9-3041-9157-DAC59FD3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0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 sz="24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B0BCC1"/>
              </a:buClr>
              <a:buFont typeface="Arial" panose="020B0604020202020204" pitchFamily="34" charset="0"/>
              <a:buChar char="•"/>
              <a:defRPr sz="22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 sz="20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B0BCC1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87244DE-0002-AA41-B268-84D385D7494B}" type="slidenum">
              <a:rPr lang="nl-NL" altLang="en-US" sz="1200">
                <a:solidFill>
                  <a:srgbClr val="B0BCC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nl-NL" altLang="en-US" sz="1200">
              <a:solidFill>
                <a:srgbClr val="B0BC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54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>
            <a:extLst>
              <a:ext uri="{FF2B5EF4-FFF2-40B4-BE49-F238E27FC236}">
                <a16:creationId xmlns:a16="http://schemas.microsoft.com/office/drawing/2014/main" id="{16207093-F0D3-694F-B085-725C55D4F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438" y="3830637"/>
            <a:ext cx="5448300" cy="266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7" name="Rectangle 2">
            <a:extLst>
              <a:ext uri="{FF2B5EF4-FFF2-40B4-BE49-F238E27FC236}">
                <a16:creationId xmlns:a16="http://schemas.microsoft.com/office/drawing/2014/main" id="{8BD51936-687E-4F4F-AD33-A6D406C2C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212" y="365125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200" dirty="0">
                <a:ea typeface="ＭＳ Ｐゴシック" panose="020B0600070205080204" pitchFamily="34" charset="-128"/>
              </a:rPr>
              <a:t>SGA Operators: 1-point Crossover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37B30E78-F21E-6C48-8512-77221FB8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en-GB" altLang="en-US" dirty="0">
                <a:ea typeface="ＭＳ Ｐゴシック" panose="020B0600070205080204" pitchFamily="34" charset="-128"/>
              </a:rPr>
              <a:t>Choose a random point on the two parents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en-GB" altLang="en-US" dirty="0">
                <a:ea typeface="ＭＳ Ｐゴシック" panose="020B0600070205080204" pitchFamily="34" charset="-128"/>
              </a:rPr>
              <a:t>Split parents at this crossover point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en-GB" altLang="en-US" dirty="0">
                <a:ea typeface="ＭＳ Ｐゴシック" panose="020B0600070205080204" pitchFamily="34" charset="-128"/>
              </a:rPr>
              <a:t>Create children by exchanging tails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en-GB" altLang="en-US" dirty="0">
                <a:ea typeface="ＭＳ Ｐゴシック" panose="020B0600070205080204" pitchFamily="34" charset="-128"/>
              </a:rPr>
              <a:t>P</a:t>
            </a:r>
            <a:r>
              <a:rPr lang="en-GB" altLang="en-US" baseline="-25000" dirty="0">
                <a:solidFill>
                  <a:schemeClr val="tx1"/>
                </a:solidFill>
                <a:latin typeface="Arial" panose="020B0604020202020204" pitchFamily="34" charset="0"/>
              </a:rPr>
              <a:t>c </a:t>
            </a:r>
            <a:r>
              <a:rPr lang="en-GB" altLang="en-US" dirty="0">
                <a:ea typeface="ＭＳ Ｐゴシック" panose="020B0600070205080204" pitchFamily="34" charset="-128"/>
              </a:rPr>
              <a:t>typically in range (0.6, 0.9)</a:t>
            </a:r>
          </a:p>
        </p:txBody>
      </p:sp>
      <p:sp>
        <p:nvSpPr>
          <p:cNvPr id="29699" name="Slide Number Placeholder 4">
            <a:extLst>
              <a:ext uri="{FF2B5EF4-FFF2-40B4-BE49-F238E27FC236}">
                <a16:creationId xmlns:a16="http://schemas.microsoft.com/office/drawing/2014/main" id="{B8302109-8EF7-874A-824A-FCA20330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0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 sz="24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B0BCC1"/>
              </a:buClr>
              <a:buFont typeface="Arial" panose="020B0604020202020204" pitchFamily="34" charset="0"/>
              <a:buChar char="•"/>
              <a:defRPr sz="22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 sz="20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B0BCC1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FC12EB2-D639-DA46-A15C-D083885A6F06}" type="slidenum">
              <a:rPr lang="nl-NL" altLang="en-US" sz="1200">
                <a:solidFill>
                  <a:srgbClr val="B0BCC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nl-NL" altLang="en-US" sz="1200">
              <a:solidFill>
                <a:srgbClr val="B0BC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154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4E78AA25-81F3-7045-964B-2396A99E93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300" dirty="0"/>
              <a:t>SGA Operators: Mutation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6A4026E7-D193-4945-9F30-58361460E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GB" altLang="en-US" dirty="0">
                <a:ea typeface="ＭＳ Ｐゴシック" panose="020B0600070205080204" pitchFamily="34" charset="-128"/>
              </a:rPr>
              <a:t>Alter each gene independently with a probability </a:t>
            </a:r>
            <a:r>
              <a:rPr lang="en-GB" altLang="en-US" i="1" dirty="0">
                <a:ea typeface="ＭＳ Ｐゴシック" panose="020B0600070205080204" pitchFamily="34" charset="-128"/>
              </a:rPr>
              <a:t>p</a:t>
            </a:r>
            <a:r>
              <a:rPr lang="en-GB" altLang="en-US" sz="2000" i="1" baseline="-25000" dirty="0">
                <a:ea typeface="ＭＳ Ｐゴシック" panose="020B0600070205080204" pitchFamily="34" charset="-128"/>
              </a:rPr>
              <a:t>m </a:t>
            </a:r>
          </a:p>
          <a:p>
            <a:pPr eaLnBrk="1" hangingPunct="1">
              <a:lnSpc>
                <a:spcPct val="100000"/>
              </a:lnSpc>
            </a:pPr>
            <a:r>
              <a:rPr lang="en-GB" altLang="en-US" i="1" dirty="0">
                <a:ea typeface="ＭＳ Ｐゴシック" panose="020B0600070205080204" pitchFamily="34" charset="-128"/>
              </a:rPr>
              <a:t>p</a:t>
            </a:r>
            <a:r>
              <a:rPr lang="en-GB" altLang="en-US" sz="2800" i="1" baseline="-25000" dirty="0">
                <a:ea typeface="ＭＳ Ｐゴシック" panose="020B0600070205080204" pitchFamily="34" charset="-128"/>
              </a:rPr>
              <a:t>m</a:t>
            </a:r>
            <a:r>
              <a:rPr lang="en-GB" altLang="en-US" dirty="0">
                <a:ea typeface="ＭＳ Ｐゴシック" panose="020B0600070205080204" pitchFamily="34" charset="-128"/>
              </a:rPr>
              <a:t> is called the mutation rate</a:t>
            </a:r>
          </a:p>
          <a:p>
            <a:pPr lvl="1" eaLnBrk="1" hangingPunct="1">
              <a:lnSpc>
                <a:spcPct val="100000"/>
              </a:lnSpc>
              <a:buClr>
                <a:srgbClr val="8D9FA6"/>
              </a:buClr>
            </a:pPr>
            <a:r>
              <a:rPr lang="en-GB" altLang="en-US" sz="2800" dirty="0">
                <a:ea typeface="ＭＳ Ｐゴシック" panose="020B0600070205080204" pitchFamily="34" charset="-128"/>
              </a:rPr>
              <a:t>Typically </a:t>
            </a:r>
            <a:r>
              <a:rPr lang="en-US" altLang="en-US" sz="2800" dirty="0">
                <a:ea typeface="ＭＳ Ｐゴシック" panose="020B0600070205080204" pitchFamily="34" charset="-128"/>
              </a:rPr>
              <a:t>between </a:t>
            </a:r>
            <a:r>
              <a:rPr lang="en-GB" altLang="en-US" sz="2800" dirty="0">
                <a:ea typeface="ＭＳ Ｐゴシック" panose="020B0600070205080204" pitchFamily="34" charset="-128"/>
              </a:rPr>
              <a:t>1/</a:t>
            </a:r>
            <a:r>
              <a:rPr lang="en-GB" altLang="en-US" sz="2800" dirty="0" err="1">
                <a:ea typeface="ＭＳ Ｐゴシック" panose="020B0600070205080204" pitchFamily="34" charset="-128"/>
              </a:rPr>
              <a:t>pop_size</a:t>
            </a:r>
            <a:r>
              <a:rPr lang="en-US" altLang="en-US" sz="2800" dirty="0">
                <a:ea typeface="ＭＳ Ｐゴシック" panose="020B0600070205080204" pitchFamily="34" charset="-128"/>
              </a:rPr>
              <a:t> and</a:t>
            </a:r>
            <a:r>
              <a:rPr lang="en-GB" altLang="en-US" sz="2800" dirty="0">
                <a:ea typeface="ＭＳ Ｐゴシック" panose="020B0600070205080204" pitchFamily="34" charset="-128"/>
              </a:rPr>
              <a:t> 1/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chromosome_length</a:t>
            </a:r>
            <a:endParaRPr lang="en-GB" altLang="en-US" sz="2800" dirty="0">
              <a:ea typeface="ＭＳ Ｐゴシック" panose="020B0600070205080204" pitchFamily="34" charset="-128"/>
            </a:endParaRPr>
          </a:p>
        </p:txBody>
      </p:sp>
      <p:sp>
        <p:nvSpPr>
          <p:cNvPr id="30723" name="Slide Number Placeholder 4">
            <a:extLst>
              <a:ext uri="{FF2B5EF4-FFF2-40B4-BE49-F238E27FC236}">
                <a16:creationId xmlns:a16="http://schemas.microsoft.com/office/drawing/2014/main" id="{4A8A58E2-83BB-5A4E-AF2B-8BC73030B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0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 sz="24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B0BCC1"/>
              </a:buClr>
              <a:buFont typeface="Arial" panose="020B0604020202020204" pitchFamily="34" charset="0"/>
              <a:buChar char="•"/>
              <a:defRPr sz="22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 sz="20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B0BCC1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87083B-04B7-AB4D-AE6E-7659039BC461}" type="slidenum">
              <a:rPr lang="nl-NL" altLang="en-US" sz="1200">
                <a:solidFill>
                  <a:srgbClr val="B0BCC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nl-NL" altLang="en-US" sz="1200">
              <a:solidFill>
                <a:srgbClr val="B0BCC1"/>
              </a:solidFill>
            </a:endParaRPr>
          </a:p>
        </p:txBody>
      </p:sp>
      <p:pic>
        <p:nvPicPr>
          <p:cNvPr id="30724" name="Picture 4">
            <a:extLst>
              <a:ext uri="{FF2B5EF4-FFF2-40B4-BE49-F238E27FC236}">
                <a16:creationId xmlns:a16="http://schemas.microsoft.com/office/drawing/2014/main" id="{2D6736FC-B595-554C-9A1D-0CB6BFE08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962400"/>
            <a:ext cx="6972300" cy="200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751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B588E27-2D7B-4E4C-B62F-3FDFB02CF1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300" dirty="0"/>
              <a:t>SGA Operators: Selection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AE903812-57CC-C243-BB0F-E843FD4D0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Main</a:t>
            </a:r>
            <a:r>
              <a:rPr lang="en-GB" altLang="en-US" dirty="0">
                <a:ea typeface="ＭＳ Ｐゴシック" panose="020B0600070205080204" pitchFamily="34" charset="-128"/>
              </a:rPr>
              <a:t> idea: </a:t>
            </a:r>
            <a:r>
              <a:rPr lang="en-US" altLang="en-US" dirty="0">
                <a:ea typeface="ＭＳ Ｐゴシック" panose="020B0600070205080204" pitchFamily="34" charset="-128"/>
              </a:rPr>
              <a:t>better individuals get higher chance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Chances </a:t>
            </a:r>
            <a:r>
              <a:rPr lang="en-GB" altLang="en-US" sz="2200" dirty="0">
                <a:ea typeface="ＭＳ Ｐゴシック" panose="020B0600070205080204" pitchFamily="34" charset="-128"/>
              </a:rPr>
              <a:t>proportional </a:t>
            </a:r>
            <a:r>
              <a:rPr lang="en-US" altLang="en-US" sz="2200" dirty="0">
                <a:ea typeface="ＭＳ Ｐゴシック" panose="020B0600070205080204" pitchFamily="34" charset="-128"/>
              </a:rPr>
              <a:t>to fitness</a:t>
            </a:r>
          </a:p>
          <a:p>
            <a:pPr lvl="1" eaLnBrk="1" hangingPunct="1">
              <a:lnSpc>
                <a:spcPct val="100000"/>
              </a:lnSpc>
            </a:pPr>
            <a:r>
              <a:rPr lang="en-GB" altLang="en-US" sz="2200" dirty="0">
                <a:ea typeface="ＭＳ Ｐゴシック" panose="020B0600070205080204" pitchFamily="34" charset="-128"/>
              </a:rPr>
              <a:t>Implementation: </a:t>
            </a:r>
            <a:r>
              <a:rPr lang="en-GB" altLang="en-US" sz="2200" u="sng" dirty="0">
                <a:ea typeface="ＭＳ Ｐゴシック" panose="020B0600070205080204" pitchFamily="34" charset="-128"/>
              </a:rPr>
              <a:t>roulette wheel technique</a:t>
            </a:r>
          </a:p>
          <a:p>
            <a:pPr lvl="4">
              <a:lnSpc>
                <a:spcPct val="100000"/>
              </a:lnSpc>
            </a:pPr>
            <a:r>
              <a:rPr lang="en-GB" altLang="en-US" sz="2000" dirty="0">
                <a:ea typeface="ＭＳ Ｐゴシック" panose="020B0600070205080204" pitchFamily="34" charset="-128"/>
              </a:rPr>
              <a:t>Assign to each individual a part of the roulette wheel</a:t>
            </a:r>
          </a:p>
          <a:p>
            <a:pPr lvl="4" eaLnBrk="1" hangingPunct="1">
              <a:lnSpc>
                <a:spcPct val="100000"/>
              </a:lnSpc>
            </a:pPr>
            <a:r>
              <a:rPr lang="en-GB" altLang="en-US" sz="2000" dirty="0">
                <a:ea typeface="ＭＳ Ｐゴシック" panose="020B0600070205080204" pitchFamily="34" charset="-128"/>
              </a:rPr>
              <a:t> Spin the wheel </a:t>
            </a:r>
            <a:r>
              <a:rPr lang="en-GB" altLang="en-US" sz="2000" i="1" dirty="0">
                <a:ea typeface="ＭＳ Ｐゴシック" panose="020B0600070205080204" pitchFamily="34" charset="-128"/>
              </a:rPr>
              <a:t>n</a:t>
            </a:r>
            <a:r>
              <a:rPr lang="en-GB" altLang="en-US" sz="2000" dirty="0">
                <a:ea typeface="ＭＳ Ｐゴシック" panose="020B0600070205080204" pitchFamily="34" charset="-128"/>
              </a:rPr>
              <a:t> times to select</a:t>
            </a:r>
            <a:r>
              <a:rPr lang="en-GB" altLang="en-US" sz="2000" i="1" dirty="0">
                <a:ea typeface="ＭＳ Ｐゴシック" panose="020B0600070205080204" pitchFamily="34" charset="-128"/>
              </a:rPr>
              <a:t> n </a:t>
            </a:r>
            <a:r>
              <a:rPr lang="en-GB" altLang="en-US" sz="2000" dirty="0">
                <a:ea typeface="ＭＳ Ｐゴシック" panose="020B0600070205080204" pitchFamily="34" charset="-128"/>
              </a:rPr>
              <a:t>individuals</a:t>
            </a:r>
          </a:p>
        </p:txBody>
      </p:sp>
      <p:sp>
        <p:nvSpPr>
          <p:cNvPr id="31747" name="Slide Number Placeholder 18">
            <a:extLst>
              <a:ext uri="{FF2B5EF4-FFF2-40B4-BE49-F238E27FC236}">
                <a16:creationId xmlns:a16="http://schemas.microsoft.com/office/drawing/2014/main" id="{5AADFC5E-0D60-FA44-AB9C-55081315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0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 sz="24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B0BCC1"/>
              </a:buClr>
              <a:buFont typeface="Arial" panose="020B0604020202020204" pitchFamily="34" charset="0"/>
              <a:buChar char="•"/>
              <a:defRPr sz="22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 sz="20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B0BCC1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F58AF5F-73EE-4C4B-8E8C-972C365D1AFB}" type="slidenum">
              <a:rPr lang="nl-NL" altLang="en-US" sz="1200">
                <a:solidFill>
                  <a:srgbClr val="B0BCC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nl-NL" altLang="en-US" sz="1200">
              <a:solidFill>
                <a:srgbClr val="B0BCC1"/>
              </a:solidFill>
            </a:endParaRPr>
          </a:p>
        </p:txBody>
      </p:sp>
      <p:grpSp>
        <p:nvGrpSpPr>
          <p:cNvPr id="31748" name="Group 19">
            <a:extLst>
              <a:ext uri="{FF2B5EF4-FFF2-40B4-BE49-F238E27FC236}">
                <a16:creationId xmlns:a16="http://schemas.microsoft.com/office/drawing/2014/main" id="{E56166B8-C927-8047-A473-0637F20DA4F6}"/>
              </a:ext>
            </a:extLst>
          </p:cNvPr>
          <p:cNvGrpSpPr>
            <a:grpSpLocks/>
          </p:cNvGrpSpPr>
          <p:nvPr/>
        </p:nvGrpSpPr>
        <p:grpSpPr bwMode="auto">
          <a:xfrm>
            <a:off x="7610479" y="4648202"/>
            <a:ext cx="2020889" cy="1497013"/>
            <a:chOff x="3877" y="2736"/>
            <a:chExt cx="1273" cy="943"/>
          </a:xfrm>
        </p:grpSpPr>
        <p:sp>
          <p:nvSpPr>
            <p:cNvPr id="31760" name="Rectangle 5">
              <a:extLst>
                <a:ext uri="{FF2B5EF4-FFF2-40B4-BE49-F238E27FC236}">
                  <a16:creationId xmlns:a16="http://schemas.microsoft.com/office/drawing/2014/main" id="{1FE38AC0-77F9-F84C-9CE9-2CE62298B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2" y="2736"/>
              <a:ext cx="1262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ts val="200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 sz="2400"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600"/>
                </a:spcBef>
                <a:buClr>
                  <a:srgbClr val="B0BCC1"/>
                </a:buClr>
                <a:buFont typeface="Arial" panose="020B0604020202020204" pitchFamily="34" charset="0"/>
                <a:buChar char="•"/>
                <a:defRPr sz="2200"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ts val="60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 sz="2000"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ts val="600"/>
                </a:spcBef>
                <a:buClr>
                  <a:srgbClr val="B0BCC1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ts val="60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>
                  <a:solidFill>
                    <a:schemeClr val="tx1"/>
                  </a:solidFill>
                  <a:latin typeface="Arial" panose="020B0604020202020204" pitchFamily="34" charset="0"/>
                </a:rPr>
                <a:t>fitness(A) = 3</a:t>
              </a:r>
              <a:endParaRPr lang="en-US" altLang="en-US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61" name="Rectangle 6">
              <a:extLst>
                <a:ext uri="{FF2B5EF4-FFF2-40B4-BE49-F238E27FC236}">
                  <a16:creationId xmlns:a16="http://schemas.microsoft.com/office/drawing/2014/main" id="{138C3389-1E87-4A41-9ADA-6275FD789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2" y="3063"/>
              <a:ext cx="1262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ts val="200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 sz="2400"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600"/>
                </a:spcBef>
                <a:buClr>
                  <a:srgbClr val="B0BCC1"/>
                </a:buClr>
                <a:buFont typeface="Arial" panose="020B0604020202020204" pitchFamily="34" charset="0"/>
                <a:buChar char="•"/>
                <a:defRPr sz="2200"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ts val="60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 sz="2000"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ts val="600"/>
                </a:spcBef>
                <a:buClr>
                  <a:srgbClr val="B0BCC1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ts val="60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>
                  <a:solidFill>
                    <a:schemeClr val="tx1"/>
                  </a:solidFill>
                  <a:latin typeface="Arial" panose="020B0604020202020204" pitchFamily="34" charset="0"/>
                </a:rPr>
                <a:t>fitness(B) = 1</a:t>
              </a:r>
              <a:endParaRPr lang="en-US" altLang="en-US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62" name="Rectangle 7">
              <a:extLst>
                <a:ext uri="{FF2B5EF4-FFF2-40B4-BE49-F238E27FC236}">
                  <a16:creationId xmlns:a16="http://schemas.microsoft.com/office/drawing/2014/main" id="{65A8B1FF-E69B-2C49-8B86-0CA30D4AE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7" y="3390"/>
              <a:ext cx="1273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ts val="200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 sz="2400"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600"/>
                </a:spcBef>
                <a:buClr>
                  <a:srgbClr val="B0BCC1"/>
                </a:buClr>
                <a:buFont typeface="Arial" panose="020B0604020202020204" pitchFamily="34" charset="0"/>
                <a:buChar char="•"/>
                <a:defRPr sz="2200"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ts val="60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 sz="2000"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ts val="600"/>
                </a:spcBef>
                <a:buClr>
                  <a:srgbClr val="B0BCC1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ts val="60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Arial" panose="020B0604020202020204" pitchFamily="34" charset="0"/>
                </a:rPr>
                <a:t>fitness(C) = 2</a:t>
              </a:r>
              <a:endParaRPr lang="en-US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1749" name="Line 8">
            <a:extLst>
              <a:ext uri="{FF2B5EF4-FFF2-40B4-BE49-F238E27FC236}">
                <a16:creationId xmlns:a16="http://schemas.microsoft.com/office/drawing/2014/main" id="{B24924DE-B380-7142-9273-81C4E3D86134}"/>
              </a:ext>
            </a:extLst>
          </p:cNvPr>
          <p:cNvSpPr>
            <a:spLocks noChangeShapeType="1"/>
          </p:cNvSpPr>
          <p:nvPr/>
        </p:nvSpPr>
        <p:spPr bwMode="auto">
          <a:xfrm rot="10785853">
            <a:off x="6019801" y="5181600"/>
            <a:ext cx="771525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750" name="Group 9">
            <a:extLst>
              <a:ext uri="{FF2B5EF4-FFF2-40B4-BE49-F238E27FC236}">
                <a16:creationId xmlns:a16="http://schemas.microsoft.com/office/drawing/2014/main" id="{7F7CFFF4-80C9-2E4A-99D0-6B559F1362C9}"/>
              </a:ext>
            </a:extLst>
          </p:cNvPr>
          <p:cNvGrpSpPr>
            <a:grpSpLocks/>
          </p:cNvGrpSpPr>
          <p:nvPr/>
        </p:nvGrpSpPr>
        <p:grpSpPr bwMode="auto">
          <a:xfrm>
            <a:off x="2729164" y="3998458"/>
            <a:ext cx="2919412" cy="2557462"/>
            <a:chOff x="3092" y="2152"/>
            <a:chExt cx="1983" cy="1896"/>
          </a:xfrm>
        </p:grpSpPr>
        <p:sp>
          <p:nvSpPr>
            <p:cNvPr id="31751" name="Oval 10">
              <a:extLst>
                <a:ext uri="{FF2B5EF4-FFF2-40B4-BE49-F238E27FC236}">
                  <a16:creationId xmlns:a16="http://schemas.microsoft.com/office/drawing/2014/main" id="{4FDD55D8-043E-2343-AF68-AFE5548AC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2" y="2152"/>
              <a:ext cx="1983" cy="186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200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 sz="2400"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600"/>
                </a:spcBef>
                <a:buClr>
                  <a:srgbClr val="B0BCC1"/>
                </a:buClr>
                <a:buFont typeface="Arial" panose="020B0604020202020204" pitchFamily="34" charset="0"/>
                <a:buChar char="•"/>
                <a:defRPr sz="2200"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ts val="60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 sz="2000"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ts val="600"/>
                </a:spcBef>
                <a:buClr>
                  <a:srgbClr val="B0BCC1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ts val="60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320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752" name="Rectangle 11">
              <a:extLst>
                <a:ext uri="{FF2B5EF4-FFF2-40B4-BE49-F238E27FC236}">
                  <a16:creationId xmlns:a16="http://schemas.microsoft.com/office/drawing/2014/main" id="{B1AA9AD7-D2A0-C140-A61F-7BC89C829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2" y="2738"/>
              <a:ext cx="333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ts val="200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 sz="2400"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600"/>
                </a:spcBef>
                <a:buClr>
                  <a:srgbClr val="B0BCC1"/>
                </a:buClr>
                <a:buFont typeface="Arial" panose="020B0604020202020204" pitchFamily="34" charset="0"/>
                <a:buChar char="•"/>
                <a:defRPr sz="2200"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ts val="60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 sz="2000"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ts val="600"/>
                </a:spcBef>
                <a:buClr>
                  <a:srgbClr val="B0BCC1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ts val="60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3600">
                  <a:solidFill>
                    <a:schemeClr val="tx1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1753" name="Rectangle 12">
              <a:extLst>
                <a:ext uri="{FF2B5EF4-FFF2-40B4-BE49-F238E27FC236}">
                  <a16:creationId xmlns:a16="http://schemas.microsoft.com/office/drawing/2014/main" id="{318698A2-5D3B-7649-AFB7-C2757C26E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2" y="2782"/>
              <a:ext cx="351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ts val="200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 sz="2400"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600"/>
                </a:spcBef>
                <a:buClr>
                  <a:srgbClr val="B0BCC1"/>
                </a:buClr>
                <a:buFont typeface="Arial" panose="020B0604020202020204" pitchFamily="34" charset="0"/>
                <a:buChar char="•"/>
                <a:defRPr sz="2200"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ts val="60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 sz="2000"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ts val="600"/>
                </a:spcBef>
                <a:buClr>
                  <a:srgbClr val="B0BCC1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ts val="60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3600">
                  <a:solidFill>
                    <a:schemeClr val="tx1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31754" name="Rectangle 13">
              <a:extLst>
                <a:ext uri="{FF2B5EF4-FFF2-40B4-BE49-F238E27FC236}">
                  <a16:creationId xmlns:a16="http://schemas.microsoft.com/office/drawing/2014/main" id="{E64CCEE1-C24C-554C-9B1B-32A0DCA92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2321"/>
              <a:ext cx="83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ts val="200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 sz="2400"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600"/>
                </a:spcBef>
                <a:buClr>
                  <a:srgbClr val="B0BCC1"/>
                </a:buClr>
                <a:buFont typeface="Arial" panose="020B0604020202020204" pitchFamily="34" charset="0"/>
                <a:buChar char="•"/>
                <a:defRPr sz="2200"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ts val="60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 sz="2000"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ts val="600"/>
                </a:spcBef>
                <a:buClr>
                  <a:srgbClr val="B0BCC1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ts val="60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1/6 = 17%</a:t>
              </a:r>
            </a:p>
          </p:txBody>
        </p:sp>
        <p:sp>
          <p:nvSpPr>
            <p:cNvPr id="31755" name="Rectangle 14">
              <a:extLst>
                <a:ext uri="{FF2B5EF4-FFF2-40B4-BE49-F238E27FC236}">
                  <a16:creationId xmlns:a16="http://schemas.microsoft.com/office/drawing/2014/main" id="{E10F61D3-0EC1-6E4E-8540-F44E4449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0" y="3215"/>
              <a:ext cx="83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ts val="200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 sz="2400"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600"/>
                </a:spcBef>
                <a:buClr>
                  <a:srgbClr val="B0BCC1"/>
                </a:buClr>
                <a:buFont typeface="Arial" panose="020B0604020202020204" pitchFamily="34" charset="0"/>
                <a:buChar char="•"/>
                <a:defRPr sz="2200"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ts val="60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 sz="2000"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ts val="600"/>
                </a:spcBef>
                <a:buClr>
                  <a:srgbClr val="B0BCC1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ts val="60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panose="020B0604020202020204" pitchFamily="34" charset="0"/>
                </a:rPr>
                <a:t>3/6 = 50%</a:t>
              </a:r>
            </a:p>
          </p:txBody>
        </p:sp>
        <p:sp>
          <p:nvSpPr>
            <p:cNvPr id="31756" name="Rectangle 15">
              <a:extLst>
                <a:ext uri="{FF2B5EF4-FFF2-40B4-BE49-F238E27FC236}">
                  <a16:creationId xmlns:a16="http://schemas.microsoft.com/office/drawing/2014/main" id="{5CF7AF13-9E59-7043-8ABC-D403FF7AF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" y="2515"/>
              <a:ext cx="333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ts val="200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 sz="2400"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600"/>
                </a:spcBef>
                <a:buClr>
                  <a:srgbClr val="B0BCC1"/>
                </a:buClr>
                <a:buFont typeface="Arial" panose="020B0604020202020204" pitchFamily="34" charset="0"/>
                <a:buChar char="•"/>
                <a:defRPr sz="2200"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ts val="60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 sz="2000"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ts val="600"/>
                </a:spcBef>
                <a:buClr>
                  <a:srgbClr val="B0BCC1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ts val="60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3600" dirty="0">
                  <a:solidFill>
                    <a:schemeClr val="tx1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31757" name="Rectangle 16">
              <a:extLst>
                <a:ext uri="{FF2B5EF4-FFF2-40B4-BE49-F238E27FC236}">
                  <a16:creationId xmlns:a16="http://schemas.microsoft.com/office/drawing/2014/main" id="{2D3DB42A-0C26-2F40-9A13-16A8EE75B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7" y="3211"/>
              <a:ext cx="83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ts val="200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 sz="2400"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600"/>
                </a:spcBef>
                <a:buClr>
                  <a:srgbClr val="B0BCC1"/>
                </a:buClr>
                <a:buFont typeface="Arial" panose="020B0604020202020204" pitchFamily="34" charset="0"/>
                <a:buChar char="•"/>
                <a:defRPr sz="2200"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ts val="60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 sz="2000"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ts val="600"/>
                </a:spcBef>
                <a:buClr>
                  <a:srgbClr val="B0BCC1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ts val="60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panose="020B0604020202020204" pitchFamily="34" charset="0"/>
                </a:rPr>
                <a:t>2/6 = 33%</a:t>
              </a:r>
            </a:p>
          </p:txBody>
        </p:sp>
        <p:sp>
          <p:nvSpPr>
            <p:cNvPr id="31758" name="Line 17">
              <a:extLst>
                <a:ext uri="{FF2B5EF4-FFF2-40B4-BE49-F238E27FC236}">
                  <a16:creationId xmlns:a16="http://schemas.microsoft.com/office/drawing/2014/main" id="{70369036-7238-ED45-99B8-91C42630B7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68" y="2427"/>
              <a:ext cx="718" cy="7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9" name="Line 18">
              <a:extLst>
                <a:ext uri="{FF2B5EF4-FFF2-40B4-BE49-F238E27FC236}">
                  <a16:creationId xmlns:a16="http://schemas.microsoft.com/office/drawing/2014/main" id="{E2003BF5-209F-FA49-B10E-20C2A1905A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2" y="2152"/>
              <a:ext cx="0" cy="18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6303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0387CCE0-D456-EA4B-A33E-D28C8290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GA Example (1)</a:t>
            </a:r>
            <a:endParaRPr lang="en-GB" altLang="en-US" sz="4000" dirty="0">
              <a:ea typeface="ＭＳ Ｐゴシック" panose="020B0600070205080204" pitchFamily="34" charset="-128"/>
            </a:endParaRP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D4D4700A-D9A4-8646-8426-A97F9BEEF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Simple problem: max x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 over {0,1,…,31}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GA approach: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Representation: binary code, e.g. 01101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 </a:t>
            </a:r>
            <a:r>
              <a:rPr lang="en-US" altLang="en-US" sz="2000" dirty="0">
                <a:ea typeface="ＭＳ Ｐゴシック" panose="020B0600070205080204" pitchFamily="34" charset="-128"/>
              </a:rPr>
              <a:t>13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Population size: 4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1-point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xover</a:t>
            </a:r>
            <a:r>
              <a:rPr lang="en-US" altLang="en-US" sz="2000" dirty="0">
                <a:ea typeface="ＭＳ Ｐゴシック" panose="020B0600070205080204" pitchFamily="34" charset="-128"/>
              </a:rPr>
              <a:t>, bitwise mutation 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Roulette wheel selection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Random initialization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We show one generational cycle done by hand </a:t>
            </a:r>
            <a:endParaRPr lang="en-GB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43728CBC-5CB3-7E47-97DA-B48B983A0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0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 sz="24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B0BCC1"/>
              </a:buClr>
              <a:buFont typeface="Arial" panose="020B0604020202020204" pitchFamily="34" charset="0"/>
              <a:buChar char="•"/>
              <a:defRPr sz="22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 sz="20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B0BCC1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41F8F89-E572-6A45-884C-660A350A94FE}" type="slidenum">
              <a:rPr lang="nl-NL" altLang="en-US" sz="1200">
                <a:solidFill>
                  <a:srgbClr val="B0BCC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nl-NL" altLang="en-US" sz="1200">
              <a:solidFill>
                <a:srgbClr val="B0BC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657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9">
            <a:extLst>
              <a:ext uri="{FF2B5EF4-FFF2-40B4-BE49-F238E27FC236}">
                <a16:creationId xmlns:a16="http://schemas.microsoft.com/office/drawing/2014/main" id="{A51FBA51-F710-E845-8A78-970AADBD5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2344738"/>
            <a:ext cx="83820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3" name="Rectangle 2">
            <a:extLst>
              <a:ext uri="{FF2B5EF4-FFF2-40B4-BE49-F238E27FC236}">
                <a16:creationId xmlns:a16="http://schemas.microsoft.com/office/drawing/2014/main" id="{03EFC234-9FB8-EA4B-8B8C-29A303C4E6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/>
              <a:t>X</a:t>
            </a:r>
            <a:r>
              <a:rPr lang="en-US" sz="4000" baseline="30000" dirty="0"/>
              <a:t>2  </a:t>
            </a:r>
            <a:r>
              <a:rPr lang="en-US" sz="4000" dirty="0"/>
              <a:t>Example: Selection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950388-E7F6-493F-B6D8-F7C4ADB08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4819" name="Slide Number Placeholder 4">
            <a:extLst>
              <a:ext uri="{FF2B5EF4-FFF2-40B4-BE49-F238E27FC236}">
                <a16:creationId xmlns:a16="http://schemas.microsoft.com/office/drawing/2014/main" id="{403FF141-41B2-B840-9F89-73129C02A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0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 sz="24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B0BCC1"/>
              </a:buClr>
              <a:buFont typeface="Arial" panose="020B0604020202020204" pitchFamily="34" charset="0"/>
              <a:buChar char="•"/>
              <a:defRPr sz="22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 sz="20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B0BCC1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CF4B587-010A-3343-A21D-56D60DC3708A}" type="slidenum">
              <a:rPr lang="nl-NL" altLang="en-US" sz="1200">
                <a:solidFill>
                  <a:srgbClr val="B0BCC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nl-NL" altLang="en-US" sz="1200">
              <a:solidFill>
                <a:srgbClr val="B0BCC1"/>
              </a:solidFill>
            </a:endParaRPr>
          </a:p>
        </p:txBody>
      </p:sp>
      <p:sp>
        <p:nvSpPr>
          <p:cNvPr id="34820" name="Rectangle 7">
            <a:extLst>
              <a:ext uri="{FF2B5EF4-FFF2-40B4-BE49-F238E27FC236}">
                <a16:creationId xmlns:a16="http://schemas.microsoft.com/office/drawing/2014/main" id="{4F6C3AB0-8717-AF48-995B-65491FB39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138" y="4589463"/>
            <a:ext cx="1066800" cy="1066800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20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 sz="24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B0BCC1"/>
              </a:buClr>
              <a:buFont typeface="Arial" panose="020B0604020202020204" pitchFamily="34" charset="0"/>
              <a:buChar char="•"/>
              <a:defRPr sz="22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 sz="20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B0BCC1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353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9">
            <a:extLst>
              <a:ext uri="{FF2B5EF4-FFF2-40B4-BE49-F238E27FC236}">
                <a16:creationId xmlns:a16="http://schemas.microsoft.com/office/drawing/2014/main" id="{294CFE4B-0AE0-3B48-8561-D63454A0D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2362201"/>
            <a:ext cx="823912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Slide Number Placeholder 4">
            <a:extLst>
              <a:ext uri="{FF2B5EF4-FFF2-40B4-BE49-F238E27FC236}">
                <a16:creationId xmlns:a16="http://schemas.microsoft.com/office/drawing/2014/main" id="{4CEB5C84-B456-5149-8985-E479BF7C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0113964" y="242889"/>
            <a:ext cx="55403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0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 sz="24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B0BCC1"/>
              </a:buClr>
              <a:buFont typeface="Arial" panose="020B0604020202020204" pitchFamily="34" charset="0"/>
              <a:buChar char="•"/>
              <a:defRPr sz="22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 sz="20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B0BCC1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946F326-6FF5-3A47-93C3-33CF0C1FD685}" type="slidenum">
              <a:rPr lang="nl-NL" altLang="en-US" sz="1200">
                <a:solidFill>
                  <a:srgbClr val="B0BCC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nl-NL" altLang="en-US" sz="1200">
              <a:solidFill>
                <a:srgbClr val="B0BCC1"/>
              </a:solidFill>
            </a:endParaRPr>
          </a:p>
        </p:txBody>
      </p:sp>
      <p:sp>
        <p:nvSpPr>
          <p:cNvPr id="35844" name="Rectangle 8">
            <a:extLst>
              <a:ext uri="{FF2B5EF4-FFF2-40B4-BE49-F238E27FC236}">
                <a16:creationId xmlns:a16="http://schemas.microsoft.com/office/drawing/2014/main" id="{FDAE2D8B-9432-5548-9D6F-C85F23DE1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4572000"/>
            <a:ext cx="1295400" cy="1219200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20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 sz="24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B0BCC1"/>
              </a:buClr>
              <a:buFont typeface="Arial" panose="020B0604020202020204" pitchFamily="34" charset="0"/>
              <a:buChar char="•"/>
              <a:defRPr sz="22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 sz="20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B0BCC1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3A23A39-025F-40A6-870E-80C273D3B686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panose="020406040505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/>
              <a:t>X</a:t>
            </a:r>
            <a:r>
              <a:rPr lang="en-US" sz="4000" baseline="30000" dirty="0"/>
              <a:t>2  </a:t>
            </a:r>
            <a:r>
              <a:rPr lang="en-US" sz="4000" dirty="0"/>
              <a:t>Example: </a:t>
            </a:r>
            <a:r>
              <a:rPr lang="en-US" altLang="en-US" sz="4000" dirty="0">
                <a:ea typeface="ＭＳ Ｐゴシック" panose="020B0600070205080204" pitchFamily="34" charset="-128"/>
              </a:rPr>
              <a:t>Crossover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75587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7">
            <a:extLst>
              <a:ext uri="{FF2B5EF4-FFF2-40B4-BE49-F238E27FC236}">
                <a16:creationId xmlns:a16="http://schemas.microsoft.com/office/drawing/2014/main" id="{57406027-E3FD-334F-B942-BC42C3A64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2438401"/>
            <a:ext cx="7400925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Slide Number Placeholder 6">
            <a:extLst>
              <a:ext uri="{FF2B5EF4-FFF2-40B4-BE49-F238E27FC236}">
                <a16:creationId xmlns:a16="http://schemas.microsoft.com/office/drawing/2014/main" id="{62C74C31-609E-A44A-A7C7-84DEE93A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0113964" y="242889"/>
            <a:ext cx="55403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0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 sz="24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B0BCC1"/>
              </a:buClr>
              <a:buFont typeface="Arial" panose="020B0604020202020204" pitchFamily="34" charset="0"/>
              <a:buChar char="•"/>
              <a:defRPr sz="22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 sz="20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B0BCC1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94376CA-022E-5941-B996-A519353BCA5A}" type="slidenum">
              <a:rPr lang="nl-NL" altLang="en-US" sz="1200">
                <a:solidFill>
                  <a:srgbClr val="B0BCC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nl-NL" altLang="en-US" sz="1200">
              <a:solidFill>
                <a:srgbClr val="B0BCC1"/>
              </a:solidFill>
            </a:endParaRPr>
          </a:p>
        </p:txBody>
      </p:sp>
      <p:sp>
        <p:nvSpPr>
          <p:cNvPr id="36868" name="Rectangle 6">
            <a:extLst>
              <a:ext uri="{FF2B5EF4-FFF2-40B4-BE49-F238E27FC236}">
                <a16:creationId xmlns:a16="http://schemas.microsoft.com/office/drawing/2014/main" id="{8A54CF2F-2612-FF47-94F8-EE18A9E17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4648200"/>
            <a:ext cx="1219200" cy="1143000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20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 sz="24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B0BCC1"/>
              </a:buClr>
              <a:buFont typeface="Arial" panose="020B0604020202020204" pitchFamily="34" charset="0"/>
              <a:buChar char="•"/>
              <a:defRPr sz="22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 sz="20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B0BCC1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9" name="Rectangle 9">
            <a:extLst>
              <a:ext uri="{FF2B5EF4-FFF2-40B4-BE49-F238E27FC236}">
                <a16:creationId xmlns:a16="http://schemas.microsoft.com/office/drawing/2014/main" id="{789140D4-EF7A-4E4A-A78A-ED2045B23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200400"/>
            <a:ext cx="304800" cy="381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20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 sz="24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B0BCC1"/>
              </a:buClr>
              <a:buFont typeface="Arial" panose="020B0604020202020204" pitchFamily="34" charset="0"/>
              <a:buChar char="•"/>
              <a:defRPr sz="22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 sz="20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B0BCC1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70" name="Rectangle 10">
            <a:extLst>
              <a:ext uri="{FF2B5EF4-FFF2-40B4-BE49-F238E27FC236}">
                <a16:creationId xmlns:a16="http://schemas.microsoft.com/office/drawing/2014/main" id="{CEDD90E2-871F-DD41-A4E5-EE770E7C0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267200"/>
            <a:ext cx="304800" cy="381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20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 sz="24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B0BCC1"/>
              </a:buClr>
              <a:buFont typeface="Arial" panose="020B0604020202020204" pitchFamily="34" charset="0"/>
              <a:buChar char="•"/>
              <a:defRPr sz="22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 sz="20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B0BCC1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45962A7-835D-47AE-8B42-E539285E8C6D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panose="020406040505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/>
              <a:t>X</a:t>
            </a:r>
            <a:r>
              <a:rPr lang="en-US" sz="4000" baseline="30000" dirty="0"/>
              <a:t>2  </a:t>
            </a:r>
            <a:r>
              <a:rPr lang="en-US" sz="4000" dirty="0"/>
              <a:t>Example: </a:t>
            </a:r>
            <a:r>
              <a:rPr lang="en-GB" altLang="en-US" sz="4000" dirty="0">
                <a:ea typeface="ＭＳ Ｐゴシック" panose="020B0600070205080204" pitchFamily="34" charset="-128"/>
              </a:rPr>
              <a:t>mutation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25406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1B6964BA-B52B-E848-9E9D-FB7B681A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900" dirty="0">
                <a:ea typeface="ＭＳ Ｐゴシック" panose="020B0600070205080204" pitchFamily="34" charset="-128"/>
              </a:rPr>
              <a:t>Summary of SGA Process</a:t>
            </a:r>
            <a:br>
              <a:rPr lang="en-US" altLang="en-US" sz="3900" dirty="0">
                <a:ea typeface="ＭＳ Ｐゴシック" panose="020B0600070205080204" pitchFamily="34" charset="-128"/>
              </a:rPr>
            </a:br>
            <a:r>
              <a:rPr lang="ar-SA" altLang="en-US" sz="3900" dirty="0">
                <a:latin typeface="Rockwell" panose="02060603020205020403" pitchFamily="18" charset="77"/>
                <a:ea typeface="ＭＳ Ｐゴシック" panose="020B0600070205080204" pitchFamily="34" charset="-128"/>
              </a:rPr>
              <a:t> </a:t>
            </a:r>
            <a:endParaRPr lang="en-US" altLang="en-US" sz="3900" dirty="0">
              <a:ea typeface="ＭＳ Ｐゴシック" panose="020B0600070205080204" pitchFamily="34" charset="-128"/>
            </a:endParaRPr>
          </a:p>
        </p:txBody>
      </p:sp>
      <p:sp>
        <p:nvSpPr>
          <p:cNvPr id="37890" name="Content Placeholder 2">
            <a:extLst>
              <a:ext uri="{FF2B5EF4-FFF2-40B4-BE49-F238E27FC236}">
                <a16:creationId xmlns:a16="http://schemas.microsoft.com/office/drawing/2014/main" id="{167EE4F5-AB9E-9043-9E8B-D63752D6F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332"/>
            <a:ext cx="10515600" cy="495854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800"/>
              </a:spcBef>
            </a:pPr>
            <a:r>
              <a:rPr lang="en-US" altLang="en-US" sz="2200" b="1" dirty="0">
                <a:ea typeface="ＭＳ Ｐゴシック" panose="020B0600070205080204" pitchFamily="34" charset="-128"/>
              </a:rPr>
              <a:t>Select</a:t>
            </a:r>
            <a:r>
              <a:rPr lang="en-US" altLang="en-US" sz="2200" dirty="0">
                <a:ea typeface="ＭＳ Ｐゴシック" panose="020B0600070205080204" pitchFamily="34" charset="-128"/>
              </a:rPr>
              <a:t> the </a:t>
            </a:r>
            <a:r>
              <a:rPr lang="en-US" altLang="en-US" sz="2200" b="1" dirty="0">
                <a:ea typeface="ＭＳ Ｐゴシック" panose="020B0600070205080204" pitchFamily="34" charset="-128"/>
              </a:rPr>
              <a:t>initial population </a:t>
            </a:r>
            <a:r>
              <a:rPr lang="en-US" altLang="en-US" sz="2200" dirty="0">
                <a:ea typeface="ＭＳ Ｐゴシック" panose="020B0600070205080204" pitchFamily="34" charset="-128"/>
              </a:rPr>
              <a:t>(usually randomly).</a:t>
            </a:r>
          </a:p>
          <a:p>
            <a:pPr>
              <a:lnSpc>
                <a:spcPct val="110000"/>
              </a:lnSpc>
              <a:spcBef>
                <a:spcPts val="800"/>
              </a:spcBef>
            </a:pPr>
            <a:r>
              <a:rPr lang="en-US" altLang="en-US" sz="2200" dirty="0">
                <a:ea typeface="ＭＳ Ｐゴシック" panose="020B0600070205080204" pitchFamily="34" charset="-128"/>
              </a:rPr>
              <a:t> </a:t>
            </a:r>
            <a:r>
              <a:rPr lang="en-US" altLang="en-US" sz="2200" b="1" dirty="0">
                <a:ea typeface="ＭＳ Ｐゴシック" panose="020B0600070205080204" pitchFamily="34" charset="-128"/>
              </a:rPr>
              <a:t>Select</a:t>
            </a:r>
            <a:r>
              <a:rPr lang="en-US" altLang="en-US" sz="2200" dirty="0">
                <a:ea typeface="ＭＳ Ｐゴシック" panose="020B0600070205080204" pitchFamily="34" charset="-128"/>
              </a:rPr>
              <a:t> </a:t>
            </a:r>
            <a:r>
              <a:rPr lang="en-US" altLang="en-US" sz="2200" b="1" dirty="0">
                <a:ea typeface="ＭＳ Ｐゴシック" panose="020B0600070205080204" pitchFamily="34" charset="-128"/>
              </a:rPr>
              <a:t>percent probability </a:t>
            </a:r>
            <a:r>
              <a:rPr lang="en-US" altLang="en-US" sz="2200" dirty="0">
                <a:ea typeface="ＭＳ Ｐゴシック" panose="020B0600070205080204" pitchFamily="34" charset="-128"/>
              </a:rPr>
              <a:t>of the following:</a:t>
            </a:r>
          </a:p>
          <a:p>
            <a:pPr marL="800100" lvl="1" indent="-342900">
              <a:lnSpc>
                <a:spcPct val="11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en-US" altLang="en-US" sz="1800" dirty="0">
                <a:ea typeface="ＭＳ Ｐゴシック" panose="020B0600070205080204" pitchFamily="34" charset="-128"/>
              </a:rPr>
              <a:t>Crossover (often 0.6-0.8)</a:t>
            </a:r>
          </a:p>
          <a:p>
            <a:pPr marL="800100" lvl="1" indent="-342900">
              <a:lnSpc>
                <a:spcPct val="11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en-US" altLang="en-US" sz="1800" dirty="0">
                <a:ea typeface="ＭＳ Ｐゴシック" panose="020B0600070205080204" pitchFamily="34" charset="-128"/>
              </a:rPr>
              <a:t>Mutation (often about .001).</a:t>
            </a:r>
          </a:p>
          <a:p>
            <a:pPr>
              <a:lnSpc>
                <a:spcPct val="110000"/>
              </a:lnSpc>
              <a:spcBef>
                <a:spcPts val="800"/>
              </a:spcBef>
            </a:pPr>
            <a:r>
              <a:rPr lang="en-US" altLang="en-US" sz="2200" b="1" dirty="0">
                <a:ea typeface="ＭＳ Ｐゴシック" panose="020B0600070205080204" pitchFamily="34" charset="-128"/>
              </a:rPr>
              <a:t>Calculate</a:t>
            </a:r>
            <a:r>
              <a:rPr lang="en-US" altLang="en-US" sz="2200" dirty="0">
                <a:ea typeface="ＭＳ Ｐゴシック" panose="020B0600070205080204" pitchFamily="34" charset="-128"/>
              </a:rPr>
              <a:t> the </a:t>
            </a:r>
            <a:r>
              <a:rPr lang="en-US" altLang="en-US" sz="2200" b="1" dirty="0">
                <a:ea typeface="ＭＳ Ｐゴシック" panose="020B0600070205080204" pitchFamily="34" charset="-128"/>
              </a:rPr>
              <a:t>fitness</a:t>
            </a:r>
            <a:r>
              <a:rPr lang="en-US" altLang="en-US" sz="2200" dirty="0">
                <a:ea typeface="ＭＳ Ｐゴシック" panose="020B0600070205080204" pitchFamily="34" charset="-128"/>
              </a:rPr>
              <a:t> value for each population member.</a:t>
            </a:r>
          </a:p>
          <a:p>
            <a:pPr algn="just">
              <a:lnSpc>
                <a:spcPct val="110000"/>
              </a:lnSpc>
              <a:spcBef>
                <a:spcPts val="800"/>
              </a:spcBef>
            </a:pPr>
            <a:r>
              <a:rPr lang="en-US" altLang="en-US" sz="2200" b="1" dirty="0">
                <a:ea typeface="ＭＳ Ｐゴシック" panose="020B0600070205080204" pitchFamily="34" charset="-128"/>
              </a:rPr>
              <a:t>Normalize</a:t>
            </a:r>
            <a:r>
              <a:rPr lang="en-US" altLang="en-US" sz="2200" dirty="0">
                <a:ea typeface="ＭＳ Ｐゴシック" panose="020B0600070205080204" pitchFamily="34" charset="-128"/>
              </a:rPr>
              <a:t> fitness values and use to determine probabilities for reproduction.</a:t>
            </a:r>
          </a:p>
          <a:p>
            <a:pPr>
              <a:lnSpc>
                <a:spcPct val="110000"/>
              </a:lnSpc>
              <a:spcBef>
                <a:spcPts val="800"/>
              </a:spcBef>
            </a:pPr>
            <a:r>
              <a:rPr lang="en-US" altLang="en-US" sz="2200" b="1" dirty="0">
                <a:ea typeface="ＭＳ Ｐゴシック" panose="020B0600070205080204" pitchFamily="34" charset="-128"/>
              </a:rPr>
              <a:t>Reproduce</a:t>
            </a:r>
            <a:r>
              <a:rPr lang="en-US" altLang="en-US" sz="2200" dirty="0">
                <a:ea typeface="ＭＳ Ｐゴシック" panose="020B0600070205080204" pitchFamily="34" charset="-128"/>
              </a:rPr>
              <a:t> new generation with the same number of members, using probabilities from 3.</a:t>
            </a:r>
          </a:p>
          <a:p>
            <a:pPr>
              <a:lnSpc>
                <a:spcPct val="110000"/>
              </a:lnSpc>
              <a:spcBef>
                <a:spcPts val="800"/>
              </a:spcBef>
            </a:pPr>
            <a:r>
              <a:rPr lang="en-US" altLang="en-US" sz="2200" b="1" dirty="0">
                <a:ea typeface="ＭＳ Ｐゴシック" panose="020B0600070205080204" pitchFamily="34" charset="-128"/>
              </a:rPr>
              <a:t>Pair off </a:t>
            </a:r>
            <a:r>
              <a:rPr lang="en-US" altLang="en-US" sz="2200" dirty="0">
                <a:ea typeface="ＭＳ Ｐゴシック" panose="020B0600070205080204" pitchFamily="34" charset="-128"/>
              </a:rPr>
              <a:t>strings to cross over randomly.</a:t>
            </a:r>
          </a:p>
          <a:p>
            <a:pPr>
              <a:lnSpc>
                <a:spcPct val="110000"/>
              </a:lnSpc>
              <a:spcBef>
                <a:spcPts val="800"/>
              </a:spcBef>
            </a:pPr>
            <a:r>
              <a:rPr lang="en-US" altLang="en-US" sz="2200" b="1" dirty="0">
                <a:ea typeface="ＭＳ Ｐゴシック" panose="020B0600070205080204" pitchFamily="34" charset="-128"/>
              </a:rPr>
              <a:t>Select</a:t>
            </a:r>
            <a:r>
              <a:rPr lang="en-US" altLang="en-US" sz="2200" dirty="0">
                <a:ea typeface="ＭＳ Ｐゴシック" panose="020B0600070205080204" pitchFamily="34" charset="-128"/>
              </a:rPr>
              <a:t> crossing sites (often 2) randomly for each pair.</a:t>
            </a:r>
          </a:p>
          <a:p>
            <a:pPr>
              <a:lnSpc>
                <a:spcPct val="110000"/>
              </a:lnSpc>
              <a:spcBef>
                <a:spcPts val="800"/>
              </a:spcBef>
            </a:pPr>
            <a:r>
              <a:rPr lang="en-US" altLang="en-US" sz="2200" b="1" dirty="0">
                <a:ea typeface="ＭＳ Ｐゴシック" panose="020B0600070205080204" pitchFamily="34" charset="-128"/>
              </a:rPr>
              <a:t>Mutate</a:t>
            </a:r>
            <a:r>
              <a:rPr lang="en-US" altLang="en-US" sz="2200" dirty="0">
                <a:ea typeface="ＭＳ Ｐゴシック" panose="020B0600070205080204" pitchFamily="34" charset="-128"/>
              </a:rPr>
              <a:t> on a bit-by-bit basis.</a:t>
            </a:r>
          </a:p>
          <a:p>
            <a:pPr>
              <a:lnSpc>
                <a:spcPct val="110000"/>
              </a:lnSpc>
              <a:spcBef>
                <a:spcPts val="800"/>
              </a:spcBef>
            </a:pPr>
            <a:r>
              <a:rPr lang="en-US" altLang="en-US" sz="2200" dirty="0">
                <a:ea typeface="ＭＳ Ｐゴシック" panose="020B0600070205080204" pitchFamily="34" charset="-128"/>
              </a:rPr>
              <a:t>If more generations, go to step 3.</a:t>
            </a:r>
          </a:p>
          <a:p>
            <a:pPr>
              <a:lnSpc>
                <a:spcPct val="110000"/>
              </a:lnSpc>
              <a:spcBef>
                <a:spcPts val="800"/>
              </a:spcBef>
            </a:pPr>
            <a:r>
              <a:rPr lang="en-US" altLang="en-US" sz="2200" dirty="0">
                <a:ea typeface="ＭＳ Ｐゴシック" panose="020B0600070205080204" pitchFamily="34" charset="-128"/>
              </a:rPr>
              <a:t>If completed, stop and output results</a:t>
            </a:r>
            <a:r>
              <a:rPr lang="en-US" altLang="en-US" sz="1100" dirty="0"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8CFAF2FD-7BA9-E44F-8D02-090018C7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0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 sz="24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B0BCC1"/>
              </a:buClr>
              <a:buFont typeface="Arial" panose="020B0604020202020204" pitchFamily="34" charset="0"/>
              <a:buChar char="•"/>
              <a:defRPr sz="22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 sz="20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B0BCC1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0264503-7CAD-D844-A637-3C3EEAD3E3A0}" type="slidenum">
              <a:rPr lang="nl-NL" altLang="en-US" sz="1200">
                <a:solidFill>
                  <a:srgbClr val="B0BCC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nl-NL" altLang="en-US" sz="1200">
              <a:solidFill>
                <a:srgbClr val="B0BC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999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B4D13E6C-B7CC-C14B-B1E4-88548A0928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300" dirty="0"/>
              <a:t>n-Point Crossover</a:t>
            </a:r>
            <a:br>
              <a:rPr lang="en-US" sz="4300" dirty="0"/>
            </a:br>
            <a:endParaRPr lang="en-US" sz="4300" dirty="0"/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EA56D43A-8697-9F4F-9719-E7CB03FD2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GB" altLang="en-US" sz="2400" dirty="0">
                <a:ea typeface="ＭＳ Ｐゴシック" panose="020B0600070205080204" pitchFamily="34" charset="-128"/>
              </a:rPr>
              <a:t>Choose n random crossover points</a:t>
            </a:r>
          </a:p>
          <a:p>
            <a:pPr>
              <a:spcBef>
                <a:spcPts val="800"/>
              </a:spcBef>
            </a:pPr>
            <a:r>
              <a:rPr lang="en-GB" altLang="en-US" sz="2400" dirty="0">
                <a:ea typeface="ＭＳ Ｐゴシック" panose="020B0600070205080204" pitchFamily="34" charset="-128"/>
              </a:rPr>
              <a:t>Split along those points</a:t>
            </a:r>
          </a:p>
          <a:p>
            <a:pPr>
              <a:spcBef>
                <a:spcPts val="800"/>
              </a:spcBef>
            </a:pPr>
            <a:r>
              <a:rPr lang="en-GB" altLang="en-US" sz="2400" dirty="0">
                <a:ea typeface="ＭＳ Ｐゴシック" panose="020B0600070205080204" pitchFamily="34" charset="-128"/>
              </a:rPr>
              <a:t>Glue parts, alternating between parents</a:t>
            </a:r>
          </a:p>
          <a:p>
            <a:pPr>
              <a:spcBef>
                <a:spcPts val="800"/>
              </a:spcBef>
            </a:pPr>
            <a:r>
              <a:rPr lang="en-GB" altLang="en-US" sz="2400" dirty="0">
                <a:ea typeface="ＭＳ Ｐゴシック" panose="020B0600070205080204" pitchFamily="34" charset="-128"/>
              </a:rPr>
              <a:t>Generalization of 1 point (still some positional bias)</a:t>
            </a:r>
          </a:p>
        </p:txBody>
      </p:sp>
      <p:sp>
        <p:nvSpPr>
          <p:cNvPr id="38915" name="Slide Number Placeholder 4">
            <a:extLst>
              <a:ext uri="{FF2B5EF4-FFF2-40B4-BE49-F238E27FC236}">
                <a16:creationId xmlns:a16="http://schemas.microsoft.com/office/drawing/2014/main" id="{2D575C94-FE9E-B741-88F8-E61EA9EE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0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 sz="24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B0BCC1"/>
              </a:buClr>
              <a:buFont typeface="Arial" panose="020B0604020202020204" pitchFamily="34" charset="0"/>
              <a:buChar char="•"/>
              <a:defRPr sz="22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 sz="20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B0BCC1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09D5C35-8BF9-8B4A-A643-EC2BDCC84AC2}" type="slidenum">
              <a:rPr lang="nl-NL" altLang="en-US" sz="1200">
                <a:solidFill>
                  <a:srgbClr val="B0BCC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nl-NL" altLang="en-US" sz="1200">
              <a:solidFill>
                <a:srgbClr val="B0BCC1"/>
              </a:solidFill>
            </a:endParaRPr>
          </a:p>
        </p:txBody>
      </p:sp>
      <p:pic>
        <p:nvPicPr>
          <p:cNvPr id="38916" name="Picture 4">
            <a:extLst>
              <a:ext uri="{FF2B5EF4-FFF2-40B4-BE49-F238E27FC236}">
                <a16:creationId xmlns:a16="http://schemas.microsoft.com/office/drawing/2014/main" id="{711D23F4-8F46-BA49-9742-6A0DCA7C5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733801"/>
            <a:ext cx="5549900" cy="264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827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5F343D-56DB-024C-92B2-93E8DD9FA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D22D6EE-4BEF-9F4F-A88D-E9785038B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76067"/>
          </a:xfrm>
        </p:spPr>
        <p:txBody>
          <a:bodyPr/>
          <a:lstStyle/>
          <a:p>
            <a:r>
              <a:rPr lang="en-US" dirty="0"/>
              <a:t>Genetic Algorithm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503015-E52D-3A4A-834F-3A269E5A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EFA8-9643-3F4F-BEB2-473241F930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62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492BF9D5-5F5E-BB40-AA31-A43C7FDA45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300" dirty="0"/>
              <a:t>Uniform Crossover</a:t>
            </a:r>
            <a:br>
              <a:rPr lang="en-US" sz="4300" dirty="0"/>
            </a:br>
            <a:endParaRPr lang="en-US" sz="4300" dirty="0"/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CC6F2132-2057-ED4E-A830-44EBB31EB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GB" altLang="en-US" sz="2400" dirty="0">
                <a:ea typeface="ＭＳ Ｐゴシック" panose="020B0600070205080204" pitchFamily="34" charset="-128"/>
              </a:rPr>
              <a:t>Assign 'heads' to one parent, 'tails' to the other</a:t>
            </a:r>
          </a:p>
          <a:p>
            <a:pPr>
              <a:spcBef>
                <a:spcPts val="800"/>
              </a:spcBef>
            </a:pPr>
            <a:r>
              <a:rPr lang="en-GB" altLang="en-US" sz="2400" dirty="0">
                <a:ea typeface="ＭＳ Ｐゴシック" panose="020B0600070205080204" pitchFamily="34" charset="-128"/>
              </a:rPr>
              <a:t>Flip a coin for each gene of the first child</a:t>
            </a:r>
          </a:p>
          <a:p>
            <a:pPr>
              <a:spcBef>
                <a:spcPts val="800"/>
              </a:spcBef>
            </a:pPr>
            <a:r>
              <a:rPr lang="en-GB" altLang="en-US" sz="2400" dirty="0">
                <a:ea typeface="ＭＳ Ｐゴシック" panose="020B0600070205080204" pitchFamily="34" charset="-128"/>
              </a:rPr>
              <a:t>Make an inverse copy of the gene for the second child</a:t>
            </a:r>
          </a:p>
          <a:p>
            <a:pPr>
              <a:spcBef>
                <a:spcPts val="800"/>
              </a:spcBef>
            </a:pPr>
            <a:r>
              <a:rPr lang="en-GB" altLang="en-US" sz="2400" dirty="0">
                <a:ea typeface="ＭＳ Ｐゴシック" panose="020B0600070205080204" pitchFamily="34" charset="-128"/>
              </a:rPr>
              <a:t>Inheritance is independent of position</a:t>
            </a:r>
          </a:p>
        </p:txBody>
      </p:sp>
      <p:sp>
        <p:nvSpPr>
          <p:cNvPr id="39939" name="Slide Number Placeholder 4">
            <a:extLst>
              <a:ext uri="{FF2B5EF4-FFF2-40B4-BE49-F238E27FC236}">
                <a16:creationId xmlns:a16="http://schemas.microsoft.com/office/drawing/2014/main" id="{9617DB1F-45A6-A048-B569-066FC981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0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 sz="24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B0BCC1"/>
              </a:buClr>
              <a:buFont typeface="Arial" panose="020B0604020202020204" pitchFamily="34" charset="0"/>
              <a:buChar char="•"/>
              <a:defRPr sz="22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 sz="20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B0BCC1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D5E9463-00FE-714E-93B7-749D843FF758}" type="slidenum">
              <a:rPr lang="nl-NL" altLang="en-US" sz="1200">
                <a:solidFill>
                  <a:srgbClr val="B0BCC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nl-NL" altLang="en-US" sz="1200">
              <a:solidFill>
                <a:srgbClr val="B0BCC1"/>
              </a:solidFill>
            </a:endParaRPr>
          </a:p>
        </p:txBody>
      </p:sp>
      <p:pic>
        <p:nvPicPr>
          <p:cNvPr id="39940" name="Picture 4">
            <a:extLst>
              <a:ext uri="{FF2B5EF4-FFF2-40B4-BE49-F238E27FC236}">
                <a16:creationId xmlns:a16="http://schemas.microsoft.com/office/drawing/2014/main" id="{696B2493-13C2-5547-959E-3278DECFD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3725864"/>
            <a:ext cx="6108700" cy="286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2012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489741CB-4ED3-8746-9854-2B015B0D5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Crossover OR mutation?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27F02C5F-DAF7-A142-80F4-F5F9FDDAE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Answer: depends on the problem, but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In general, it is good to have </a:t>
            </a:r>
            <a:r>
              <a:rPr lang="en-US" altLang="en-US" u="sng" dirty="0">
                <a:ea typeface="ＭＳ Ｐゴシック" panose="020B0600070205080204" pitchFamily="34" charset="-128"/>
              </a:rPr>
              <a:t>both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both have another role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Mutation-only-Evolutionary Algorithm (EA)  is possible, </a:t>
            </a:r>
            <a:r>
              <a:rPr lang="en-US" altLang="en-US" dirty="0" err="1">
                <a:ea typeface="ＭＳ Ｐゴシック" panose="020B0600070205080204" pitchFamily="34" charset="-128"/>
              </a:rPr>
              <a:t>xover</a:t>
            </a:r>
            <a:r>
              <a:rPr lang="en-US" altLang="en-US" dirty="0">
                <a:ea typeface="ＭＳ Ｐゴシック" panose="020B0600070205080204" pitchFamily="34" charset="-128"/>
              </a:rPr>
              <a:t>-only-EA would not work</a:t>
            </a:r>
          </a:p>
        </p:txBody>
      </p:sp>
      <p:sp>
        <p:nvSpPr>
          <p:cNvPr id="40963" name="Slide Number Placeholder 3">
            <a:extLst>
              <a:ext uri="{FF2B5EF4-FFF2-40B4-BE49-F238E27FC236}">
                <a16:creationId xmlns:a16="http://schemas.microsoft.com/office/drawing/2014/main" id="{51FE0885-C30F-2A4F-8A41-AE4555E1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0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 sz="24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B0BCC1"/>
              </a:buClr>
              <a:buFont typeface="Arial" panose="020B0604020202020204" pitchFamily="34" charset="0"/>
              <a:buChar char="•"/>
              <a:defRPr sz="22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 sz="20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B0BCC1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720810F-7A88-5648-A97F-3A39D40E33BC}" type="slidenum">
              <a:rPr lang="nl-NL" altLang="en-US" sz="1200">
                <a:solidFill>
                  <a:srgbClr val="B0BCC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nl-NL" altLang="en-US" sz="1200">
              <a:solidFill>
                <a:srgbClr val="B0BC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822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27">
            <a:extLst>
              <a:ext uri="{FF2B5EF4-FFF2-40B4-BE49-F238E27FC236}">
                <a16:creationId xmlns:a16="http://schemas.microsoft.com/office/drawing/2014/main" id="{661DB6C6-CD5B-D045-83DE-4E3D39ACFB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4300" dirty="0"/>
              <a:t>Crossover OR mutation?</a:t>
            </a:r>
            <a:br>
              <a:rPr lang="en-GB" sz="4300" dirty="0"/>
            </a:br>
            <a:endParaRPr lang="en-US" sz="4300" dirty="0"/>
          </a:p>
        </p:txBody>
      </p:sp>
      <p:sp>
        <p:nvSpPr>
          <p:cNvPr id="41986" name="Rectangle 1026">
            <a:extLst>
              <a:ext uri="{FF2B5EF4-FFF2-40B4-BE49-F238E27FC236}">
                <a16:creationId xmlns:a16="http://schemas.microsoft.com/office/drawing/2014/main" id="{3F4D6F6F-7F81-194A-BB7F-6C1B1779F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altLang="en-US" sz="2200" b="1" dirty="0">
                <a:solidFill>
                  <a:srgbClr val="75367A"/>
                </a:solidFill>
                <a:ea typeface="ＭＳ Ｐゴシック" panose="020B0600070205080204" pitchFamily="34" charset="-128"/>
              </a:rPr>
              <a:t>Exploration: </a:t>
            </a:r>
            <a:r>
              <a:rPr lang="en-GB" altLang="en-US" sz="2200" dirty="0">
                <a:ea typeface="ＭＳ Ｐゴシック" panose="020B0600070205080204" pitchFamily="34" charset="-128"/>
              </a:rPr>
              <a:t>Discovering promising areas in the search space, i.e. gaining information on the problem</a:t>
            </a:r>
          </a:p>
          <a:p>
            <a:pPr marL="0" indent="0">
              <a:lnSpc>
                <a:spcPct val="120000"/>
              </a:lnSpc>
              <a:buNone/>
            </a:pPr>
            <a:endParaRPr lang="en-GB" altLang="en-US" sz="22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altLang="en-US" sz="2200" b="1" dirty="0">
                <a:solidFill>
                  <a:srgbClr val="75367A"/>
                </a:solidFill>
                <a:ea typeface="ＭＳ Ｐゴシック" panose="020B0600070205080204" pitchFamily="34" charset="-128"/>
              </a:rPr>
              <a:t>Exploitation: </a:t>
            </a:r>
            <a:r>
              <a:rPr lang="en-GB" altLang="en-US" sz="2200" dirty="0">
                <a:ea typeface="ＭＳ Ｐゴシック" panose="020B0600070205080204" pitchFamily="34" charset="-128"/>
              </a:rPr>
              <a:t>Optimising within a promising area, i.e. using information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GB" altLang="en-US" sz="2200" dirty="0">
                <a:ea typeface="ＭＳ Ｐゴシック" panose="020B0600070205080204" pitchFamily="34" charset="-128"/>
              </a:rPr>
              <a:t>There is co-operation AND competition between them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endParaRPr lang="en-GB" altLang="en-US" sz="2200" dirty="0">
              <a:ea typeface="ＭＳ Ｐゴシック" panose="020B0600070205080204" pitchFamily="34" charset="-128"/>
            </a:endParaRPr>
          </a:p>
          <a:p>
            <a:pPr>
              <a:lnSpc>
                <a:spcPct val="120000"/>
              </a:lnSpc>
            </a:pPr>
            <a:r>
              <a:rPr lang="en-GB" altLang="en-US" sz="2200" dirty="0">
                <a:ea typeface="ＭＳ Ｐゴシック" panose="020B0600070205080204" pitchFamily="34" charset="-128"/>
              </a:rPr>
              <a:t> </a:t>
            </a:r>
            <a:r>
              <a:rPr lang="en-GB" altLang="en-US" sz="2200" b="1" dirty="0">
                <a:ea typeface="ＭＳ Ｐゴシック" panose="020B0600070205080204" pitchFamily="34" charset="-128"/>
              </a:rPr>
              <a:t>Crossover is explorative</a:t>
            </a:r>
            <a:r>
              <a:rPr lang="en-GB" altLang="en-US" sz="2200" dirty="0">
                <a:ea typeface="ＭＳ Ｐゴシック" panose="020B0600070205080204" pitchFamily="34" charset="-128"/>
              </a:rPr>
              <a:t>, it makes a </a:t>
            </a:r>
            <a:r>
              <a:rPr lang="en-GB" altLang="en-US" sz="2200" i="1" dirty="0">
                <a:ea typeface="ＭＳ Ｐゴシック" panose="020B0600070205080204" pitchFamily="34" charset="-128"/>
              </a:rPr>
              <a:t>big</a:t>
            </a:r>
            <a:r>
              <a:rPr lang="en-GB" altLang="en-US" sz="2200" dirty="0">
                <a:ea typeface="ＭＳ Ｐゴシック" panose="020B0600070205080204" pitchFamily="34" charset="-128"/>
              </a:rPr>
              <a:t> jump to an area somewhere “in between” two (parent) areas</a:t>
            </a:r>
          </a:p>
          <a:p>
            <a:pPr>
              <a:lnSpc>
                <a:spcPct val="120000"/>
              </a:lnSpc>
            </a:pPr>
            <a:r>
              <a:rPr lang="en-GB" altLang="en-US" sz="2200" dirty="0">
                <a:ea typeface="ＭＳ Ｐゴシック" panose="020B0600070205080204" pitchFamily="34" charset="-128"/>
              </a:rPr>
              <a:t> </a:t>
            </a:r>
            <a:r>
              <a:rPr lang="en-GB" altLang="en-US" sz="2200" b="1" dirty="0">
                <a:ea typeface="ＭＳ Ｐゴシック" panose="020B0600070205080204" pitchFamily="34" charset="-128"/>
              </a:rPr>
              <a:t>Mutation is exploitative</a:t>
            </a:r>
            <a:r>
              <a:rPr lang="en-GB" altLang="en-US" sz="2200" dirty="0">
                <a:ea typeface="ＭＳ Ｐゴシック" panose="020B0600070205080204" pitchFamily="34" charset="-128"/>
              </a:rPr>
              <a:t>, it creates random </a:t>
            </a:r>
            <a:r>
              <a:rPr lang="en-GB" altLang="en-US" sz="2200" i="1" dirty="0">
                <a:ea typeface="ＭＳ Ｐゴシック" panose="020B0600070205080204" pitchFamily="34" charset="-128"/>
              </a:rPr>
              <a:t>small</a:t>
            </a:r>
            <a:r>
              <a:rPr lang="en-GB" altLang="en-US" sz="2200" dirty="0">
                <a:ea typeface="ＭＳ Ｐゴシック" panose="020B0600070205080204" pitchFamily="34" charset="-128"/>
              </a:rPr>
              <a:t> diversions, thereby staying near (in the area of ) the parent</a:t>
            </a:r>
          </a:p>
        </p:txBody>
      </p:sp>
      <p:sp>
        <p:nvSpPr>
          <p:cNvPr id="41987" name="Slide Number Placeholder 3">
            <a:extLst>
              <a:ext uri="{FF2B5EF4-FFF2-40B4-BE49-F238E27FC236}">
                <a16:creationId xmlns:a16="http://schemas.microsoft.com/office/drawing/2014/main" id="{6258F02F-7A23-8243-B89B-A62341F1D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0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 sz="24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B0BCC1"/>
              </a:buClr>
              <a:buFont typeface="Arial" panose="020B0604020202020204" pitchFamily="34" charset="0"/>
              <a:buChar char="•"/>
              <a:defRPr sz="22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 sz="20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B0BCC1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D3C78D-6471-864E-AD51-5203E0B23118}" type="slidenum">
              <a:rPr lang="nl-NL" altLang="en-US" sz="1200">
                <a:solidFill>
                  <a:srgbClr val="B0BCC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nl-NL" altLang="en-US" sz="1200">
              <a:solidFill>
                <a:srgbClr val="B0BC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544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027">
            <a:extLst>
              <a:ext uri="{FF2B5EF4-FFF2-40B4-BE49-F238E27FC236}">
                <a16:creationId xmlns:a16="http://schemas.microsoft.com/office/drawing/2014/main" id="{188E50CD-C6CC-334F-80B7-A97082BC3B5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dirty="0">
                <a:ea typeface="ＭＳ Ｐゴシック" panose="020B0600070205080204" pitchFamily="34" charset="-128"/>
              </a:rPr>
              <a:t>Crossover OR mutation?</a:t>
            </a:r>
            <a:br>
              <a:rPr lang="en-GB" altLang="en-US" dirty="0">
                <a:ea typeface="ＭＳ Ｐゴシック" panose="020B0600070205080204" pitchFamily="34" charset="-128"/>
              </a:rPr>
            </a:br>
            <a:r>
              <a:rPr lang="en-GB" altLang="en-US" dirty="0">
                <a:ea typeface="ＭＳ Ｐゴシック" panose="020B0600070205080204" pitchFamily="34" charset="-128"/>
              </a:rPr>
              <a:t> 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3010" name="Rectangle 1026">
            <a:extLst>
              <a:ext uri="{FF2B5EF4-FFF2-40B4-BE49-F238E27FC236}">
                <a16:creationId xmlns:a16="http://schemas.microsoft.com/office/drawing/2014/main" id="{FBE725FB-C35D-4848-8A37-EB1FEE6F9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GB" altLang="en-US" sz="2400" dirty="0">
                <a:ea typeface="ＭＳ Ｐゴシック" panose="020B0600070205080204" pitchFamily="34" charset="-128"/>
              </a:rPr>
              <a:t>Only crossover can </a:t>
            </a:r>
            <a:r>
              <a:rPr lang="en-GB" altLang="en-US" sz="2400" u="sng" dirty="0">
                <a:ea typeface="ＭＳ Ｐゴシック" panose="020B0600070205080204" pitchFamily="34" charset="-128"/>
              </a:rPr>
              <a:t>combine</a:t>
            </a:r>
            <a:r>
              <a:rPr lang="en-GB" altLang="en-US" sz="2400" dirty="0">
                <a:ea typeface="ＭＳ Ｐゴシック" panose="020B0600070205080204" pitchFamily="34" charset="-128"/>
              </a:rPr>
              <a:t> information from two parents</a:t>
            </a:r>
          </a:p>
          <a:p>
            <a:pPr eaLnBrk="1" hangingPunct="1">
              <a:lnSpc>
                <a:spcPct val="120000"/>
              </a:lnSpc>
            </a:pPr>
            <a:r>
              <a:rPr lang="en-GB" altLang="en-US" sz="2400" dirty="0">
                <a:ea typeface="ＭＳ Ｐゴシック" panose="020B0600070205080204" pitchFamily="34" charset="-128"/>
              </a:rPr>
              <a:t>Only mutation can </a:t>
            </a:r>
            <a:r>
              <a:rPr lang="en-GB" altLang="en-US" sz="2400" u="sng" dirty="0">
                <a:ea typeface="ＭＳ Ｐゴシック" panose="020B0600070205080204" pitchFamily="34" charset="-128"/>
              </a:rPr>
              <a:t>introduce</a:t>
            </a:r>
            <a:r>
              <a:rPr lang="en-GB" altLang="en-US" sz="2400" dirty="0">
                <a:ea typeface="ＭＳ Ｐゴシック" panose="020B0600070205080204" pitchFamily="34" charset="-128"/>
              </a:rPr>
              <a:t> new information (alleles)</a:t>
            </a:r>
          </a:p>
          <a:p>
            <a:pPr eaLnBrk="1" hangingPunct="1">
              <a:lnSpc>
                <a:spcPct val="120000"/>
              </a:lnSpc>
            </a:pPr>
            <a:r>
              <a:rPr lang="en-GB" altLang="en-US" sz="2400" dirty="0">
                <a:ea typeface="ＭＳ Ｐゴシック" panose="020B0600070205080204" pitchFamily="34" charset="-128"/>
              </a:rPr>
              <a:t>Crossover does not change the allele frequencies of the population</a:t>
            </a:r>
          </a:p>
          <a:p>
            <a:pPr eaLnBrk="1" hangingPunct="1">
              <a:lnSpc>
                <a:spcPct val="120000"/>
              </a:lnSpc>
            </a:pPr>
            <a:r>
              <a:rPr lang="en-GB" altLang="en-US" sz="2400" dirty="0">
                <a:ea typeface="ＭＳ Ｐゴシック" panose="020B0600070205080204" pitchFamily="34" charset="-128"/>
              </a:rPr>
              <a:t>To hit the optimum you often need a ‘lucky’ mutation</a:t>
            </a:r>
          </a:p>
        </p:txBody>
      </p:sp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id="{58815A96-1E66-3F47-A0B7-F9BFF2E6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0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 sz="24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B0BCC1"/>
              </a:buClr>
              <a:buFont typeface="Arial" panose="020B0604020202020204" pitchFamily="34" charset="0"/>
              <a:buChar char="•"/>
              <a:defRPr sz="22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 sz="20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B0BCC1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6CF3699-F348-F446-BAB6-AF4B7B5947F7}" type="slidenum">
              <a:rPr lang="nl-NL" altLang="en-US" sz="1200">
                <a:solidFill>
                  <a:srgbClr val="B0BCC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nl-NL" altLang="en-US" sz="1200">
              <a:solidFill>
                <a:srgbClr val="B0BC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242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2">
            <a:extLst>
              <a:ext uri="{FF2B5EF4-FFF2-40B4-BE49-F238E27FC236}">
                <a16:creationId xmlns:a16="http://schemas.microsoft.com/office/drawing/2014/main" id="{90E5C022-8B90-0943-94C0-401B4885C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210" y="1662112"/>
            <a:ext cx="395763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4" name="Rectangle 3">
            <a:extLst>
              <a:ext uri="{FF2B5EF4-FFF2-40B4-BE49-F238E27FC236}">
                <a16:creationId xmlns:a16="http://schemas.microsoft.com/office/drawing/2014/main" id="{A8D6CE98-A9D1-0F4C-9B85-B25EFB0BF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dirty="0">
                <a:ea typeface="ＭＳ Ｐゴシック" panose="020B0600070205080204" pitchFamily="34" charset="-128"/>
              </a:rPr>
              <a:t>Permutation </a:t>
            </a:r>
            <a:r>
              <a:rPr lang="en-US" altLang="en-US" sz="3200" dirty="0">
                <a:ea typeface="ＭＳ Ｐゴシック" panose="020B0600070205080204" pitchFamily="34" charset="-128"/>
              </a:rPr>
              <a:t>representation: TSP example</a:t>
            </a:r>
            <a:br>
              <a:rPr lang="en-US" altLang="en-US" sz="3200" dirty="0">
                <a:ea typeface="ＭＳ Ｐゴシック" panose="020B0600070205080204" pitchFamily="34" charset="-128"/>
              </a:rPr>
            </a:br>
            <a:endParaRPr lang="en-US" altLang="en-US" sz="3200" dirty="0">
              <a:ea typeface="ＭＳ Ｐゴシック" panose="020B0600070205080204" pitchFamily="34" charset="-128"/>
            </a:endParaRPr>
          </a:p>
        </p:txBody>
      </p:sp>
      <p:sp>
        <p:nvSpPr>
          <p:cNvPr id="44035" name="Rectangle 4">
            <a:extLst>
              <a:ext uri="{FF2B5EF4-FFF2-40B4-BE49-F238E27FC236}">
                <a16:creationId xmlns:a16="http://schemas.microsoft.com/office/drawing/2014/main" id="{522C0031-B6BC-374B-8DC2-58300D9D7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64078" cy="43513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200" b="1" dirty="0">
                <a:ea typeface="ＭＳ Ｐゴシック" panose="020B0600070205080204" pitchFamily="34" charset="-128"/>
              </a:rPr>
              <a:t>Problem:</a:t>
            </a:r>
          </a:p>
          <a:p>
            <a:pPr lvl="1" eaLnBrk="1" hangingPunct="1">
              <a:lnSpc>
                <a:spcPct val="90000"/>
              </a:lnSpc>
              <a:buClr>
                <a:srgbClr val="8D9FA6"/>
              </a:buClr>
            </a:pPr>
            <a:r>
              <a:rPr lang="en-GB" altLang="en-US" sz="1900" dirty="0">
                <a:ea typeface="ＭＳ Ｐゴシック" panose="020B0600070205080204" pitchFamily="34" charset="-128"/>
              </a:rPr>
              <a:t>Given n cities</a:t>
            </a:r>
          </a:p>
          <a:p>
            <a:pPr lvl="1" eaLnBrk="1" hangingPunct="1">
              <a:lnSpc>
                <a:spcPct val="90000"/>
              </a:lnSpc>
              <a:buClr>
                <a:srgbClr val="8D9FA6"/>
              </a:buClr>
            </a:pPr>
            <a:r>
              <a:rPr lang="en-GB" altLang="en-US" sz="1900" dirty="0">
                <a:ea typeface="ＭＳ Ｐゴシック" panose="020B0600070205080204" pitchFamily="34" charset="-128"/>
              </a:rPr>
              <a:t>Find a complete tour with minimal length</a:t>
            </a:r>
          </a:p>
          <a:p>
            <a:pPr eaLnBrk="1" hangingPunct="1">
              <a:lnSpc>
                <a:spcPct val="90000"/>
              </a:lnSpc>
            </a:pPr>
            <a:endParaRPr lang="en-GB" altLang="en-US" sz="2200" b="1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200" b="1" dirty="0">
                <a:ea typeface="ＭＳ Ｐゴシック" panose="020B0600070205080204" pitchFamily="34" charset="-128"/>
              </a:rPr>
              <a:t>Encoding:</a:t>
            </a:r>
          </a:p>
          <a:p>
            <a:pPr lvl="1" eaLnBrk="1" hangingPunct="1">
              <a:lnSpc>
                <a:spcPct val="100000"/>
              </a:lnSpc>
              <a:buClr>
                <a:srgbClr val="8D9FA6"/>
              </a:buClr>
            </a:pPr>
            <a:r>
              <a:rPr lang="en-GB" altLang="en-US" sz="1900" dirty="0">
                <a:ea typeface="ＭＳ Ｐゴシック" panose="020B0600070205080204" pitchFamily="34" charset="-128"/>
              </a:rPr>
              <a:t>Label the cities 1, 2, … , </a:t>
            </a:r>
            <a:r>
              <a:rPr lang="en-GB" altLang="en-US" sz="1900" i="1" dirty="0">
                <a:ea typeface="ＭＳ Ｐゴシック" panose="020B0600070205080204" pitchFamily="34" charset="-128"/>
              </a:rPr>
              <a:t>n</a:t>
            </a:r>
            <a:endParaRPr lang="en-GB" altLang="en-US" sz="1900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100000"/>
              </a:lnSpc>
              <a:buClr>
                <a:srgbClr val="8D9FA6"/>
              </a:buClr>
            </a:pPr>
            <a:r>
              <a:rPr lang="en-GB" altLang="en-US" sz="1900" dirty="0">
                <a:ea typeface="ＭＳ Ｐゴシック" panose="020B0600070205080204" pitchFamily="34" charset="-128"/>
              </a:rPr>
              <a:t>One complete tour is one permutation </a:t>
            </a:r>
          </a:p>
          <a:p>
            <a:pPr marL="457200" lvl="1" indent="0" eaLnBrk="1" hangingPunct="1">
              <a:lnSpc>
                <a:spcPct val="100000"/>
              </a:lnSpc>
              <a:buClr>
                <a:srgbClr val="8D9FA6"/>
              </a:buClr>
              <a:buNone/>
            </a:pPr>
            <a:r>
              <a:rPr lang="en-GB" altLang="en-US" sz="1900" dirty="0">
                <a:ea typeface="ＭＳ Ｐゴシック" panose="020B0600070205080204" pitchFamily="34" charset="-128"/>
              </a:rPr>
              <a:t>	(e.g. for n =4 [1,2,3,4], [3,4,2,1] are OK)</a:t>
            </a:r>
          </a:p>
          <a:p>
            <a:pPr marL="457200" lvl="1" indent="0" eaLnBrk="1" hangingPunct="1">
              <a:lnSpc>
                <a:spcPct val="100000"/>
              </a:lnSpc>
              <a:buClr>
                <a:srgbClr val="8D9FA6"/>
              </a:buClr>
              <a:buNone/>
            </a:pPr>
            <a:endParaRPr lang="en-US" altLang="en-US" sz="19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200" b="1" dirty="0">
                <a:ea typeface="ＭＳ Ｐゴシック" panose="020B0600070205080204" pitchFamily="34" charset="-128"/>
              </a:rPr>
              <a:t>Search space </a:t>
            </a:r>
            <a:r>
              <a:rPr lang="en-US" altLang="en-US" sz="2200" dirty="0">
                <a:ea typeface="ＭＳ Ｐゴシック" panose="020B0600070205080204" pitchFamily="34" charset="-128"/>
              </a:rPr>
              <a:t>is BIG: 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for 30 cities there are 30! </a:t>
            </a:r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 10</a:t>
            </a:r>
            <a:r>
              <a:rPr lang="en-US" altLang="en-US" sz="1800" b="1" baseline="30000" dirty="0">
                <a:ea typeface="ＭＳ Ｐゴシック" panose="020B0600070205080204" pitchFamily="34" charset="-128"/>
                <a:sym typeface="Symbol" pitchFamily="2" charset="2"/>
              </a:rPr>
              <a:t>32</a:t>
            </a:r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 possible tours</a:t>
            </a:r>
          </a:p>
        </p:txBody>
      </p:sp>
      <p:sp>
        <p:nvSpPr>
          <p:cNvPr id="44036" name="Slide Number Placeholder 4">
            <a:extLst>
              <a:ext uri="{FF2B5EF4-FFF2-40B4-BE49-F238E27FC236}">
                <a16:creationId xmlns:a16="http://schemas.microsoft.com/office/drawing/2014/main" id="{335AF097-1EF6-BC47-BA1B-8CFDFB548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0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 sz="24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B0BCC1"/>
              </a:buClr>
              <a:buFont typeface="Arial" panose="020B0604020202020204" pitchFamily="34" charset="0"/>
              <a:buChar char="•"/>
              <a:defRPr sz="22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 sz="20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B0BCC1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D5D8D13-5539-5144-8716-57EBA4EF688E}" type="slidenum">
              <a:rPr lang="nl-NL" altLang="en-US" sz="1200">
                <a:solidFill>
                  <a:srgbClr val="B0BCC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nl-NL" altLang="en-US" sz="1200">
              <a:solidFill>
                <a:srgbClr val="B0BC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763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GA Example (2)</a:t>
            </a:r>
            <a:endParaRPr lang="en-US" dirty="0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5970-9148-401F-8CAB-2C2728EB716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562796-B26A-E749-8508-49FA5D419C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09"/>
          <a:stretch/>
        </p:blipFill>
        <p:spPr>
          <a:xfrm>
            <a:off x="2076449" y="1579429"/>
            <a:ext cx="7777543" cy="2359588"/>
          </a:xfrm>
          <a:prstGeom prst="rect">
            <a:avLst/>
          </a:prstGeom>
        </p:spPr>
      </p:pic>
      <p:pic>
        <p:nvPicPr>
          <p:cNvPr id="8" name="Picture 7" descr="A picture containing object, crossword puzzle&#10;&#10;Description automatically generated">
            <a:extLst>
              <a:ext uri="{FF2B5EF4-FFF2-40B4-BE49-F238E27FC236}">
                <a16:creationId xmlns:a16="http://schemas.microsoft.com/office/drawing/2014/main" id="{C35D3830-C986-584A-BE4D-6B421BC12C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142"/>
          <a:stretch/>
        </p:blipFill>
        <p:spPr>
          <a:xfrm>
            <a:off x="1250732" y="3923250"/>
            <a:ext cx="9428979" cy="2798225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D2C4C447-B3A5-6945-9E91-90A1C2AD8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3856" y="6554678"/>
            <a:ext cx="3584482" cy="365125"/>
          </a:xfrm>
        </p:spPr>
        <p:txBody>
          <a:bodyPr/>
          <a:lstStyle/>
          <a:p>
            <a:pPr algn="l"/>
            <a:r>
              <a:rPr lang="en-US" sz="1050" dirty="0"/>
              <a:t>Artificial Intelligence A Modern Approach, Third Edition, 127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32F48C-084A-E741-9410-435B2D5ADF5D}"/>
              </a:ext>
            </a:extLst>
          </p:cNvPr>
          <p:cNvCxnSpPr>
            <a:cxnSpLocks/>
          </p:cNvCxnSpPr>
          <p:nvPr/>
        </p:nvCxnSpPr>
        <p:spPr>
          <a:xfrm flipH="1">
            <a:off x="1721224" y="1924121"/>
            <a:ext cx="3065930" cy="38132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DFD06D-046E-9648-9B4E-495AE90EC700}"/>
              </a:ext>
            </a:extLst>
          </p:cNvPr>
          <p:cNvCxnSpPr>
            <a:cxnSpLocks/>
          </p:cNvCxnSpPr>
          <p:nvPr/>
        </p:nvCxnSpPr>
        <p:spPr>
          <a:xfrm>
            <a:off x="5803871" y="2369169"/>
            <a:ext cx="1262469" cy="36048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10425F-95F2-AF45-9BB9-17A04FD090A7}"/>
              </a:ext>
            </a:extLst>
          </p:cNvPr>
          <p:cNvCxnSpPr>
            <a:cxnSpLocks/>
          </p:cNvCxnSpPr>
          <p:nvPr/>
        </p:nvCxnSpPr>
        <p:spPr>
          <a:xfrm>
            <a:off x="7478338" y="1922504"/>
            <a:ext cx="2157279" cy="32308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479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>
            <a:extLst>
              <a:ext uri="{FF2B5EF4-FFF2-40B4-BE49-F238E27FC236}">
                <a16:creationId xmlns:a16="http://schemas.microsoft.com/office/drawing/2014/main" id="{4EA1AA81-DE97-AA4E-B701-E8FEBE40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300" dirty="0"/>
              <a:t>When to Use a GA</a:t>
            </a:r>
            <a:br>
              <a:rPr lang="en-US" sz="4300" dirty="0"/>
            </a:br>
            <a:endParaRPr lang="en-US" sz="4300" dirty="0"/>
          </a:p>
        </p:txBody>
      </p:sp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405C1C0D-6DB7-DE4C-BA13-8FF585C08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Alternate solutions are too slow or overly complicated</a:t>
            </a: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Need an exploratory tool to examine new approaches</a:t>
            </a: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Problem is similar to one that has already been successfully solved by using a GA</a:t>
            </a: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Want to hybridize with an existing solution</a:t>
            </a: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Benefits of the GA technology meet key problem requirements</a:t>
            </a:r>
          </a:p>
        </p:txBody>
      </p:sp>
      <p:sp>
        <p:nvSpPr>
          <p:cNvPr id="49155" name="Slide Number Placeholder 3">
            <a:extLst>
              <a:ext uri="{FF2B5EF4-FFF2-40B4-BE49-F238E27FC236}">
                <a16:creationId xmlns:a16="http://schemas.microsoft.com/office/drawing/2014/main" id="{9746E25E-F157-9146-B583-3C89EDF3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0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 sz="24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B0BCC1"/>
              </a:buClr>
              <a:buFont typeface="Arial" panose="020B0604020202020204" pitchFamily="34" charset="0"/>
              <a:buChar char="•"/>
              <a:defRPr sz="22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 sz="20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B0BCC1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EC431BF-D825-474E-B577-2E0C759106FE}" type="slidenum">
              <a:rPr lang="nl-NL" altLang="en-US" sz="1200">
                <a:solidFill>
                  <a:srgbClr val="B0BCC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nl-NL" altLang="en-US" sz="1200">
              <a:solidFill>
                <a:srgbClr val="B0BC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944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>
            <a:extLst>
              <a:ext uri="{FF2B5EF4-FFF2-40B4-BE49-F238E27FC236}">
                <a16:creationId xmlns:a16="http://schemas.microsoft.com/office/drawing/2014/main" id="{A2513A10-E189-D744-8BF2-4F36B61AC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300" dirty="0"/>
              <a:t>Advantages of GA</a:t>
            </a:r>
            <a:br>
              <a:rPr lang="en-US" sz="4300" dirty="0"/>
            </a:br>
            <a:endParaRPr lang="en-US" sz="4300" dirty="0"/>
          </a:p>
        </p:txBody>
      </p:sp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B3CBB48A-56C3-8041-AF64-94091133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834"/>
            <a:ext cx="10515600" cy="4658129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altLang="en-US" sz="2400" dirty="0">
                <a:ea typeface="ＭＳ Ｐゴシック" panose="020B0600070205080204" pitchFamily="34" charset="-128"/>
              </a:rPr>
              <a:t> Perform a </a:t>
            </a:r>
            <a:r>
              <a:rPr lang="ja-JP" altLang="en-US" sz="2400" dirty="0">
                <a:ea typeface="ＭＳ Ｐゴシック" panose="020B0600070205080204" pitchFamily="34" charset="-128"/>
              </a:rPr>
              <a:t>“</a:t>
            </a:r>
            <a:r>
              <a:rPr lang="en-US" altLang="ja-JP" sz="2400" dirty="0">
                <a:ea typeface="ＭＳ Ｐゴシック" panose="020B0600070205080204" pitchFamily="34" charset="-128"/>
              </a:rPr>
              <a:t>global</a:t>
            </a:r>
            <a:r>
              <a:rPr lang="ja-JP" altLang="en-US" sz="2400" dirty="0">
                <a:ea typeface="ＭＳ Ｐゴシック" panose="020B0600070205080204" pitchFamily="34" charset="-128"/>
              </a:rPr>
              <a:t>”</a:t>
            </a:r>
            <a:r>
              <a:rPr lang="en-US" altLang="ja-JP" sz="2400" dirty="0">
                <a:ea typeface="ＭＳ Ｐゴシック" panose="020B0600070205080204" pitchFamily="34" charset="-128"/>
              </a:rPr>
              <a:t> search in the search space</a:t>
            </a:r>
          </a:p>
          <a:p>
            <a:pPr lvl="1">
              <a:spcBef>
                <a:spcPts val="800"/>
              </a:spcBef>
              <a:buFont typeface="Calisto MT" panose="02040603050505030304" pitchFamily="18" charset="77"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 Work with a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population of individuals (candidate solutions), rather </a:t>
            </a:r>
            <a:r>
              <a:rPr lang="en-US" altLang="en-US" sz="2000" dirty="0">
                <a:ea typeface="ＭＳ Ｐゴシック" panose="020B0600070205080204" pitchFamily="34" charset="-128"/>
              </a:rPr>
              <a:t>than with just one candidate solution at a time) </a:t>
            </a:r>
          </a:p>
          <a:p>
            <a:pPr lvl="1">
              <a:spcBef>
                <a:spcPts val="800"/>
              </a:spcBef>
              <a:buFont typeface="Calisto MT" panose="02040603050505030304" pitchFamily="18" charset="77"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 Avoid the use of </a:t>
            </a:r>
            <a:r>
              <a:rPr lang="ja-JP" altLang="en-US" sz="2000" dirty="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greedy</a:t>
            </a:r>
            <a:r>
              <a:rPr lang="ja-JP" altLang="en-US" sz="2000" dirty="0">
                <a:ea typeface="ＭＳ Ｐゴシック" panose="020B0600070205080204" pitchFamily="34" charset="-128"/>
              </a:rPr>
              <a:t>”</a:t>
            </a:r>
            <a:r>
              <a:rPr lang="en-US" altLang="ja-JP" sz="2000" dirty="0">
                <a:ea typeface="ＭＳ Ｐゴシック" panose="020B0600070205080204" pitchFamily="34" charset="-128"/>
              </a:rPr>
              <a:t> heuristics (e.g., start at a given city and visit one city at a time, choosing the nearest city at each step)</a:t>
            </a:r>
          </a:p>
          <a:p>
            <a:pPr>
              <a:spcBef>
                <a:spcPts val="800"/>
              </a:spcBef>
              <a:buFont typeface="Calisto MT" panose="02040603050505030304" pitchFamily="18" charset="77"/>
              <a:buAutoNum type="arabicPeriod"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>
              <a:spcBef>
                <a:spcPts val="800"/>
              </a:spcBef>
            </a:pPr>
            <a:r>
              <a:rPr lang="en-US" altLang="en-US" sz="2400" dirty="0">
                <a:ea typeface="ＭＳ Ｐゴシック" panose="020B0600070205080204" pitchFamily="34" charset="-128"/>
              </a:rPr>
              <a:t>Represent a candidate solution in a declarative way, independent of the method used to search for a solution, so they allow the easy specification of constraints on the type solutions to be found</a:t>
            </a:r>
          </a:p>
          <a:p>
            <a:pPr>
              <a:spcBef>
                <a:spcPts val="800"/>
              </a:spcBef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>
              <a:spcBef>
                <a:spcPts val="800"/>
              </a:spcBef>
            </a:pPr>
            <a:r>
              <a:rPr lang="en-US" altLang="en-US" sz="2400" dirty="0">
                <a:ea typeface="ＭＳ Ｐゴシック" panose="020B0600070205080204" pitchFamily="34" charset="-128"/>
              </a:rPr>
              <a:t> Easy to implement</a:t>
            </a:r>
          </a:p>
        </p:txBody>
      </p:sp>
      <p:sp>
        <p:nvSpPr>
          <p:cNvPr id="45059" name="Slide Number Placeholder 3">
            <a:extLst>
              <a:ext uri="{FF2B5EF4-FFF2-40B4-BE49-F238E27FC236}">
                <a16:creationId xmlns:a16="http://schemas.microsoft.com/office/drawing/2014/main" id="{6EBC53A7-E510-3746-B477-353EAACA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0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 sz="24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B0BCC1"/>
              </a:buClr>
              <a:buFont typeface="Arial" panose="020B0604020202020204" pitchFamily="34" charset="0"/>
              <a:buChar char="•"/>
              <a:defRPr sz="22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 sz="20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B0BCC1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76EC4DF-A4E7-E84B-B1FA-A60513FF1079}" type="slidenum">
              <a:rPr lang="nl-NL" altLang="en-US" sz="1200">
                <a:solidFill>
                  <a:srgbClr val="B0BCC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nl-NL" altLang="en-US" sz="1200">
              <a:solidFill>
                <a:srgbClr val="B0BC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586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>
            <a:extLst>
              <a:ext uri="{FF2B5EF4-FFF2-40B4-BE49-F238E27FC236}">
                <a16:creationId xmlns:a16="http://schemas.microsoft.com/office/drawing/2014/main" id="{C10BE9EE-9BD6-C647-9ACC-40D0953F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300" dirty="0"/>
              <a:t>Benefits of GA </a:t>
            </a:r>
            <a:br>
              <a:rPr lang="en-US" sz="4300" dirty="0"/>
            </a:br>
            <a:endParaRPr lang="en-US" sz="4300" dirty="0"/>
          </a:p>
        </p:txBody>
      </p:sp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D7358AAC-17DA-3842-9751-7B50CECDB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Concept is easy to understand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Modular, separate from application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Supports multi-objective optimization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Good for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noisy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environments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Always an answer; answer gets better with time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Inherently parallel; easily distributed</a:t>
            </a:r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C3F41B0C-8B74-F74A-82CC-DEC11D8AB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0113964" y="242889"/>
            <a:ext cx="55403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0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 sz="24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B0BCC1"/>
              </a:buClr>
              <a:buFont typeface="Arial" panose="020B0604020202020204" pitchFamily="34" charset="0"/>
              <a:buChar char="•"/>
              <a:defRPr sz="22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 sz="20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B0BCC1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E5E5F5-07DD-994B-A8D1-E354527DE83F}" type="slidenum">
              <a:rPr lang="nl-NL" altLang="en-US" sz="1200">
                <a:solidFill>
                  <a:srgbClr val="B0BCC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nl-NL" altLang="en-US" sz="1200">
              <a:solidFill>
                <a:srgbClr val="B0BC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520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>
            <a:extLst>
              <a:ext uri="{FF2B5EF4-FFF2-40B4-BE49-F238E27FC236}">
                <a16:creationId xmlns:a16="http://schemas.microsoft.com/office/drawing/2014/main" id="{E9F213C4-C652-C541-B50B-D54F7CE79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300" dirty="0"/>
              <a:t>Disadvantages of GA</a:t>
            </a:r>
            <a:br>
              <a:rPr lang="en-US" sz="4300" dirty="0"/>
            </a:br>
            <a:endParaRPr lang="en-US" sz="4300" dirty="0"/>
          </a:p>
        </p:txBody>
      </p:sp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29D0988A-74BE-F146-A640-2D059AFD4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Do not offer any guarantee of finding the optimal solution, nor any lower bound on the quality of the solutions to be found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Are computationally expensive in large-scale problems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Have several parameters (crossover probability, mutation probabilities, population size, number of generations, etc.) whose </a:t>
            </a:r>
            <a:r>
              <a:rPr lang="ja-JP" altLang="en-US" sz="2400" dirty="0">
                <a:ea typeface="ＭＳ Ｐゴシック" panose="020B0600070205080204" pitchFamily="34" charset="-128"/>
              </a:rPr>
              <a:t>“</a:t>
            </a:r>
            <a:r>
              <a:rPr lang="en-US" altLang="ja-JP" sz="2400" dirty="0">
                <a:ea typeface="ＭＳ Ｐゴシック" panose="020B0600070205080204" pitchFamily="34" charset="-128"/>
              </a:rPr>
              <a:t>optimization</a:t>
            </a:r>
            <a:r>
              <a:rPr lang="ja-JP" altLang="en-US" sz="2400" dirty="0">
                <a:ea typeface="ＭＳ Ｐゴシック" panose="020B0600070205080204" pitchFamily="34" charset="-128"/>
              </a:rPr>
              <a:t>”</a:t>
            </a:r>
            <a:r>
              <a:rPr lang="en-US" altLang="ja-JP" sz="2400" dirty="0">
                <a:ea typeface="ＭＳ Ｐゴシック" panose="020B0600070205080204" pitchFamily="34" charset="-128"/>
              </a:rPr>
              <a:t> is not a trivial task</a:t>
            </a: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47107" name="Slide Number Placeholder 3">
            <a:extLst>
              <a:ext uri="{FF2B5EF4-FFF2-40B4-BE49-F238E27FC236}">
                <a16:creationId xmlns:a16="http://schemas.microsoft.com/office/drawing/2014/main" id="{EF38411A-0905-D94A-8739-9E081EC2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0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 sz="24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B0BCC1"/>
              </a:buClr>
              <a:buFont typeface="Arial" panose="020B0604020202020204" pitchFamily="34" charset="0"/>
              <a:buChar char="•"/>
              <a:defRPr sz="22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 sz="20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B0BCC1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C832139-3E1A-E546-9569-6C43CA7A570D}" type="slidenum">
              <a:rPr lang="nl-NL" altLang="en-US" sz="1200">
                <a:solidFill>
                  <a:srgbClr val="B0BCC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nl-NL" altLang="en-US" sz="1200">
              <a:solidFill>
                <a:srgbClr val="B0BC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64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Stochastic search:</a:t>
            </a:r>
            <a:br>
              <a:rPr lang="en-US" sz="4000" dirty="0"/>
            </a:br>
            <a:r>
              <a:rPr lang="en-US" sz="4000" dirty="0"/>
              <a:t>Genetic Algorithms (GAs)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GAs emulate ideas from genetics and natural selection and can search potentially large spaces.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Successors in this case are generated by combining two parent states rather than modifying a single state.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Genetic algorithms starts with a set of k randomly generated states called </a:t>
            </a:r>
            <a:r>
              <a:rPr lang="en-US" sz="2400" u="sng" dirty="0"/>
              <a:t>Population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Each state or individual is represented as a string over a finite alphabet. It is also called </a:t>
            </a:r>
            <a:r>
              <a:rPr lang="en-US" sz="2400" u="sng" dirty="0"/>
              <a:t>chromosome</a:t>
            </a:r>
            <a:r>
              <a:rPr lang="en-US" sz="2400" dirty="0"/>
              <a:t>.</a:t>
            </a: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5970-9148-401F-8CAB-2C2728EB716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75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>
            <a:extLst>
              <a:ext uri="{FF2B5EF4-FFF2-40B4-BE49-F238E27FC236}">
                <a16:creationId xmlns:a16="http://schemas.microsoft.com/office/drawing/2014/main" id="{E90CAA6F-02A5-D54D-B2EE-7348DA4CE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300" dirty="0"/>
              <a:t>Issues for GA Practitioners</a:t>
            </a:r>
            <a:br>
              <a:rPr lang="en-US" sz="4300" dirty="0"/>
            </a:br>
            <a:endParaRPr lang="en-US" sz="4300" dirty="0"/>
          </a:p>
        </p:txBody>
      </p:sp>
      <p:sp>
        <p:nvSpPr>
          <p:cNvPr id="48130" name="Content Placeholder 2">
            <a:extLst>
              <a:ext uri="{FF2B5EF4-FFF2-40B4-BE49-F238E27FC236}">
                <a16:creationId xmlns:a16="http://schemas.microsoft.com/office/drawing/2014/main" id="{B6CD1E3A-53A5-474F-ADD3-89680B306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Choosing basic implementation issues: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 Representation</a:t>
            </a:r>
          </a:p>
          <a:p>
            <a:pPr>
              <a:spcBef>
                <a:spcPts val="800"/>
              </a:spcBef>
            </a:pPr>
            <a:r>
              <a:rPr lang="en-US" altLang="en-US" sz="2200" dirty="0">
                <a:ea typeface="ＭＳ Ｐゴシック" panose="020B0600070205080204" pitchFamily="34" charset="-128"/>
              </a:rPr>
              <a:t> Population size, mutation rate, ...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 Selection, deletion policies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 Crossover, mutation operators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  Termination Criteria</a:t>
            </a:r>
          </a:p>
          <a:p>
            <a:pPr eaLnBrk="1" hangingPunct="1">
              <a:lnSpc>
                <a:spcPct val="80000"/>
              </a:lnSpc>
            </a:pPr>
            <a:endParaRPr lang="en-US" altLang="en-US" sz="22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2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Solution is only as good as the evaluation function (often hardest part)</a:t>
            </a:r>
          </a:p>
        </p:txBody>
      </p:sp>
      <p:sp>
        <p:nvSpPr>
          <p:cNvPr id="48131" name="Slide Number Placeholder 3">
            <a:extLst>
              <a:ext uri="{FF2B5EF4-FFF2-40B4-BE49-F238E27FC236}">
                <a16:creationId xmlns:a16="http://schemas.microsoft.com/office/drawing/2014/main" id="{E0ED33C1-A560-8E4F-8E14-CDE573EEA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0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 sz="24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B0BCC1"/>
              </a:buClr>
              <a:buFont typeface="Arial" panose="020B0604020202020204" pitchFamily="34" charset="0"/>
              <a:buChar char="•"/>
              <a:defRPr sz="22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 sz="20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B0BCC1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430D067-178E-8148-BCB3-8921E5CABF3D}" type="slidenum">
              <a:rPr lang="nl-NL" altLang="en-US" sz="1200">
                <a:solidFill>
                  <a:srgbClr val="B0BCC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nl-NL" altLang="en-US" sz="1200">
              <a:solidFill>
                <a:srgbClr val="B0BC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062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D5F7C-C751-D741-9FCD-473583C9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C79E3-9FF3-BD40-9BB9-DC597BFB3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15 Real-World Applications of Genetic Algorithm</a:t>
            </a:r>
          </a:p>
          <a:p>
            <a:pPr lvl="1"/>
            <a:r>
              <a:rPr lang="en-US" dirty="0">
                <a:hlinkClick r:id="rId2"/>
              </a:rPr>
              <a:t>https://www.brainz.org/15-real-world-applications-genetic-algorithms/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3E2B9-92DB-A443-B50D-3BFAE488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EFA8-9643-3F4F-BEB2-473241F930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53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015262E-C4C1-4A4F-AF45-DD9DA656C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Developed: USA in the 1970</a:t>
            </a:r>
            <a:r>
              <a:rPr lang="ja-JP" altLang="en-US" sz="2200" dirty="0">
                <a:ea typeface="ＭＳ Ｐゴシック" panose="020B0600070205080204" pitchFamily="34" charset="-128"/>
              </a:rPr>
              <a:t>’</a:t>
            </a:r>
            <a:r>
              <a:rPr lang="en-US" altLang="ja-JP" sz="2200" dirty="0">
                <a:ea typeface="ＭＳ Ｐゴシック" panose="020B0600070205080204" pitchFamily="34" charset="-128"/>
              </a:rPr>
              <a:t>s</a:t>
            </a:r>
          </a:p>
          <a:p>
            <a:pPr eaLnBrk="1" hangingPunct="1">
              <a:lnSpc>
                <a:spcPct val="80000"/>
              </a:lnSpc>
            </a:pPr>
            <a:endParaRPr lang="en-US" altLang="ja-JP" sz="22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Early names: J. Holland, K. DeJong, D. Goldberg</a:t>
            </a:r>
          </a:p>
          <a:p>
            <a:pPr eaLnBrk="1" hangingPunct="1">
              <a:lnSpc>
                <a:spcPct val="80000"/>
              </a:lnSpc>
            </a:pPr>
            <a:endParaRPr lang="en-US" altLang="en-US" sz="22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Typically applied to: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 dirty="0">
                <a:ea typeface="ＭＳ Ｐゴシック" panose="020B0600070205080204" pitchFamily="34" charset="-128"/>
              </a:rPr>
              <a:t>Discrete optimization</a:t>
            </a:r>
          </a:p>
          <a:p>
            <a:pPr eaLnBrk="1" hangingPunct="1">
              <a:lnSpc>
                <a:spcPct val="80000"/>
              </a:lnSpc>
            </a:pPr>
            <a:endParaRPr lang="en-US" altLang="en-US" sz="22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Features: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 dirty="0">
                <a:ea typeface="ＭＳ Ｐゴシック" panose="020B0600070205080204" pitchFamily="34" charset="-128"/>
              </a:rPr>
              <a:t>Not too fast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 dirty="0">
                <a:ea typeface="ＭＳ Ｐゴシック" panose="020B0600070205080204" pitchFamily="34" charset="-128"/>
              </a:rPr>
              <a:t>Good heuristic for combinatorial problems</a:t>
            </a:r>
          </a:p>
          <a:p>
            <a:pPr eaLnBrk="1" hangingPunct="1">
              <a:lnSpc>
                <a:spcPct val="80000"/>
              </a:lnSpc>
            </a:pPr>
            <a:endParaRPr lang="en-US" altLang="en-US" sz="22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Special Features: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 dirty="0">
                <a:ea typeface="ＭＳ Ｐゴシック" panose="020B0600070205080204" pitchFamily="34" charset="-128"/>
              </a:rPr>
              <a:t>Traditionally emphasizes combining information from good parents (crossover)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 dirty="0">
                <a:ea typeface="ＭＳ Ｐゴシック" panose="020B0600070205080204" pitchFamily="34" charset="-128"/>
              </a:rPr>
              <a:t>The Quality of result depends on the Parent fitness function </a:t>
            </a:r>
          </a:p>
          <a:p>
            <a:endParaRPr lang="en-US" dirty="0"/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ADFA2E2E-4E38-F64D-9567-7F7B294F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0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 sz="24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B0BCC1"/>
              </a:buClr>
              <a:buFont typeface="Arial" panose="020B0604020202020204" pitchFamily="34" charset="0"/>
              <a:buChar char="•"/>
              <a:defRPr sz="22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 sz="20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B0BCC1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8F84CC8-92FC-6A41-9B75-1389DB04F39A}" type="slidenum">
              <a:rPr lang="nl-NL" altLang="en-US" sz="1200">
                <a:solidFill>
                  <a:srgbClr val="B0BCC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nl-NL" altLang="en-US" sz="1200">
              <a:solidFill>
                <a:srgbClr val="B0BCC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14A5355-1B15-9F45-A933-1BD3C70D2F66}"/>
                  </a:ext>
                </a:extLst>
              </p14:cNvPr>
              <p14:cNvContentPartPr/>
              <p14:nvPr/>
            </p14:nvContentPartPr>
            <p14:xfrm>
              <a:off x="2678250" y="955557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14A5355-1B15-9F45-A933-1BD3C70D2F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69610" y="94691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itle 1">
            <a:extLst>
              <a:ext uri="{FF2B5EF4-FFF2-40B4-BE49-F238E27FC236}">
                <a16:creationId xmlns:a16="http://schemas.microsoft.com/office/drawing/2014/main" id="{68D75FD0-7B9E-4274-A08C-D4BC36E2525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en-GB" altLang="en-US" dirty="0">
                <a:ea typeface="ＭＳ Ｐゴシック" panose="020B0600070205080204" pitchFamily="34" charset="-128"/>
              </a:rPr>
              <a:t>Genetic Algorithms -</a:t>
            </a:r>
            <a:r>
              <a:rPr lang="en-US" sz="4400" dirty="0"/>
              <a:t> Overview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6D4BB68-592D-461C-B1EB-C1DBA557303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63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Genetic Algorithms </a:t>
            </a:r>
            <a:r>
              <a:rPr lang="en-GB" altLang="en-US" dirty="0">
                <a:ea typeface="ＭＳ Ｐゴシック" panose="020B0600070205080204" pitchFamily="34" charset="-128"/>
              </a:rPr>
              <a:t>(GAs)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dirty="0"/>
              <a:t>Before we can apply Genetic Algorithm to 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problem, we need to answer: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How is an individual represented?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What is the fitness function?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How are individuals selected?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How do individuals reproduce?</a:t>
            </a:r>
          </a:p>
          <a:p>
            <a:pPr>
              <a:lnSpc>
                <a:spcPct val="160000"/>
              </a:lnSpc>
            </a:pPr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5970-9148-401F-8CAB-2C2728EB716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BA99F3-D58B-864D-8425-D12A2D0DC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736" y="1434715"/>
            <a:ext cx="3766927" cy="53813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76FA1FE-8C1E-5945-A8FB-58712475065F}"/>
              </a:ext>
            </a:extLst>
          </p:cNvPr>
          <p:cNvSpPr/>
          <p:nvPr/>
        </p:nvSpPr>
        <p:spPr>
          <a:xfrm>
            <a:off x="6910553" y="6537639"/>
            <a:ext cx="5607268" cy="27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tx1">
                    <a:tint val="75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tx1">
                    <a:tint val="75000"/>
                  </a:schemeClr>
                </a:solidFill>
              </a:rPr>
              <a:t>www.neuraldesigner.com</a:t>
            </a:r>
            <a:r>
              <a:rPr lang="en-US" sz="1200" dirty="0">
                <a:solidFill>
                  <a:schemeClr val="tx1">
                    <a:tint val="75000"/>
                  </a:schemeClr>
                </a:solidFill>
              </a:rPr>
              <a:t>/blog/</a:t>
            </a:r>
            <a:r>
              <a:rPr lang="en-US" sz="1200" dirty="0" err="1">
                <a:solidFill>
                  <a:schemeClr val="tx1">
                    <a:tint val="75000"/>
                  </a:schemeClr>
                </a:solidFill>
              </a:rPr>
              <a:t>genetic_algorithms_for_feature_selection</a:t>
            </a:r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01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Genetic Algorithms </a:t>
            </a:r>
            <a:r>
              <a:rPr lang="en-GB" altLang="en-US" dirty="0">
                <a:ea typeface="ＭＳ Ｐゴシック" panose="020B0600070205080204" pitchFamily="34" charset="-128"/>
              </a:rPr>
              <a:t>(GAs)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12920"/>
          </a:xfrm>
        </p:spPr>
        <p:txBody>
          <a:bodyPr>
            <a:noAutofit/>
          </a:bodyPr>
          <a:lstStyle/>
          <a:p>
            <a:r>
              <a:rPr lang="en-US" sz="2000" dirty="0"/>
              <a:t>Each state is rated by the evaluation function called </a:t>
            </a:r>
            <a:r>
              <a:rPr lang="en-US" sz="2000" i="1" dirty="0"/>
              <a:t>fitness function</a:t>
            </a:r>
            <a:r>
              <a:rPr lang="en-US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Fitness function should return higher values for better states.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For reproduction, individuals are </a:t>
            </a:r>
            <a:r>
              <a:rPr lang="en-US" sz="2000" i="1" dirty="0"/>
              <a:t>selected</a:t>
            </a:r>
            <a:r>
              <a:rPr lang="en-US" sz="2000" dirty="0"/>
              <a:t> with a probability which is directly proportional to the fitness score.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For each pair to be mated, a </a:t>
            </a:r>
            <a:r>
              <a:rPr lang="en-US" sz="2000" i="1" dirty="0"/>
              <a:t>crossover point </a:t>
            </a:r>
            <a:r>
              <a:rPr lang="en-US" sz="2000" dirty="0"/>
              <a:t>is randomly chosen from the positions in the string.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 </a:t>
            </a:r>
            <a:r>
              <a:rPr lang="en-US" sz="2000" i="1" dirty="0"/>
              <a:t>offspring</a:t>
            </a:r>
            <a:r>
              <a:rPr lang="en-US" sz="2000" dirty="0"/>
              <a:t> themselves are created by </a:t>
            </a:r>
            <a:r>
              <a:rPr lang="en-US" sz="2000" i="1" dirty="0"/>
              <a:t>crossing over </a:t>
            </a:r>
            <a:r>
              <a:rPr lang="en-US" sz="2000" dirty="0"/>
              <a:t>the parent strings at the crossover point.</a:t>
            </a:r>
          </a:p>
          <a:p>
            <a:pPr>
              <a:lnSpc>
                <a:spcPct val="150000"/>
              </a:lnSpc>
            </a:pPr>
            <a:r>
              <a:rPr lang="en-US" sz="2000" i="1" dirty="0"/>
              <a:t>Mutation</a:t>
            </a:r>
            <a:r>
              <a:rPr lang="en-US" sz="2000" dirty="0"/>
              <a:t> is performed randomly with a small independent probability.</a:t>
            </a: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5970-9148-401F-8CAB-2C2728EB716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0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465FA406-A0F2-5647-8E93-775826DB9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4000" dirty="0">
                <a:ea typeface="ＭＳ Ｐゴシック" panose="020B0600070205080204" pitchFamily="34" charset="-128"/>
              </a:rPr>
              <a:t>Simple Genetic Algorithms (SGA)</a:t>
            </a:r>
            <a:br>
              <a:rPr lang="en-GB" altLang="en-US" sz="4000" dirty="0">
                <a:ea typeface="ＭＳ Ｐゴシック" panose="020B0600070205080204" pitchFamily="34" charset="-128"/>
              </a:rPr>
            </a:br>
            <a:endParaRPr lang="en-GB" altLang="en-US" sz="4000" dirty="0">
              <a:ea typeface="ＭＳ Ｐゴシック" panose="020B0600070205080204" pitchFamily="34" charset="-128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DE7A50-0A63-4429-8816-6A06B922C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400" dirty="0">
                <a:ea typeface="ＭＳ Ｐゴシック" panose="020B0600070205080204" pitchFamily="34" charset="-128"/>
              </a:rPr>
              <a:t>Holland’s original GA is now known as the simple genetic algorithm (SGA)</a:t>
            </a:r>
          </a:p>
          <a:p>
            <a:pPr eaLnBrk="1" hangingPunct="1"/>
            <a:endParaRPr lang="en-GB" altLang="en-US" sz="24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GB" altLang="en-US" sz="2400" dirty="0">
                <a:ea typeface="ＭＳ Ｐゴシック" panose="020B0600070205080204" pitchFamily="34" charset="-128"/>
              </a:rPr>
              <a:t>Other GAs use different:</a:t>
            </a:r>
          </a:p>
          <a:p>
            <a:pPr lvl="1" eaLnBrk="1" hangingPunct="1"/>
            <a:r>
              <a:rPr lang="en-GB" altLang="en-US" sz="2000" dirty="0">
                <a:ea typeface="ＭＳ Ｐゴシック" panose="020B0600070205080204" pitchFamily="34" charset="-128"/>
              </a:rPr>
              <a:t>Representations</a:t>
            </a:r>
          </a:p>
          <a:p>
            <a:pPr lvl="1" eaLnBrk="1" hangingPunct="1"/>
            <a:r>
              <a:rPr lang="en-GB" altLang="en-US" sz="2000" dirty="0">
                <a:ea typeface="ＭＳ Ｐゴシック" panose="020B0600070205080204" pitchFamily="34" charset="-128"/>
              </a:rPr>
              <a:t>Mutations</a:t>
            </a:r>
          </a:p>
          <a:p>
            <a:pPr lvl="1" eaLnBrk="1" hangingPunct="1"/>
            <a:r>
              <a:rPr lang="en-GB" altLang="en-US" sz="2000" dirty="0">
                <a:ea typeface="ＭＳ Ｐゴシック" panose="020B0600070205080204" pitchFamily="34" charset="-128"/>
              </a:rPr>
              <a:t>Crossovers</a:t>
            </a:r>
          </a:p>
          <a:p>
            <a:pPr lvl="1" eaLnBrk="1" hangingPunct="1"/>
            <a:r>
              <a:rPr lang="en-GB" altLang="en-US" sz="2000" dirty="0">
                <a:ea typeface="ＭＳ Ｐゴシック" panose="020B0600070205080204" pitchFamily="34" charset="-128"/>
              </a:rPr>
              <a:t>Selection mechanisms</a:t>
            </a:r>
          </a:p>
          <a:p>
            <a:endParaRPr lang="en-US" dirty="0"/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AEE6C1AD-CCF4-9C4A-988C-22E9A341A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0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 sz="24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B0BCC1"/>
              </a:buClr>
              <a:buFont typeface="Arial" panose="020B0604020202020204" pitchFamily="34" charset="0"/>
              <a:buChar char="•"/>
              <a:defRPr sz="22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 sz="20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B0BCC1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D2286DA-A9ED-3442-9FB3-EF21F130D3C6}" type="slidenum">
              <a:rPr lang="nl-NL" altLang="en-US" sz="1200">
                <a:solidFill>
                  <a:srgbClr val="B0BCC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nl-NL" altLang="en-US" sz="1200">
              <a:solidFill>
                <a:srgbClr val="B0BCC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39670A-818C-CA46-88EB-B44EDD150061}"/>
              </a:ext>
            </a:extLst>
          </p:cNvPr>
          <p:cNvGrpSpPr/>
          <p:nvPr/>
        </p:nvGrpSpPr>
        <p:grpSpPr>
          <a:xfrm>
            <a:off x="1670610" y="931077"/>
            <a:ext cx="3600" cy="7200"/>
            <a:chOff x="1670610" y="931077"/>
            <a:chExt cx="3600" cy="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604C343-B41C-0449-8AFE-B47E9A769060}"/>
                    </a:ext>
                  </a:extLst>
                </p14:cNvPr>
                <p14:cNvContentPartPr/>
                <p14:nvPr/>
              </p14:nvContentPartPr>
              <p14:xfrm>
                <a:off x="1670610" y="931077"/>
                <a:ext cx="3600" cy="72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604C343-B41C-0449-8AFE-B47E9A76906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61970" y="922077"/>
                  <a:ext cx="212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5D8739C-8A9F-9148-9318-FD0E42E9E932}"/>
                    </a:ext>
                  </a:extLst>
                </p14:cNvPr>
                <p14:cNvContentPartPr/>
                <p14:nvPr/>
              </p14:nvContentPartPr>
              <p14:xfrm>
                <a:off x="1670610" y="937557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5D8739C-8A9F-9148-9318-FD0E42E9E93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61970" y="9289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7E37B5C-4BE5-094D-93C2-106F4FE0A976}"/>
                  </a:ext>
                </a:extLst>
              </p14:cNvPr>
              <p14:cNvContentPartPr/>
              <p14:nvPr/>
            </p14:nvContentPartPr>
            <p14:xfrm>
              <a:off x="-800430" y="60707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7E37B5C-4BE5-094D-93C2-106F4FE0A9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809430" y="5984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A709AA8-97DF-B04A-9F2A-BD95AFF56E3B}"/>
                  </a:ext>
                </a:extLst>
              </p14:cNvPr>
              <p14:cNvContentPartPr/>
              <p14:nvPr/>
            </p14:nvContentPartPr>
            <p14:xfrm>
              <a:off x="1796610" y="71255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A709AA8-97DF-B04A-9F2A-BD95AFF56E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87970" y="70391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3437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050">
            <a:extLst>
              <a:ext uri="{FF2B5EF4-FFF2-40B4-BE49-F238E27FC236}">
                <a16:creationId xmlns:a16="http://schemas.microsoft.com/office/drawing/2014/main" id="{648F1904-2481-6642-BA4D-9996A1B3E1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dirty="0"/>
              <a:t>SGA Techniques - Summary</a:t>
            </a:r>
          </a:p>
        </p:txBody>
      </p:sp>
      <p:sp>
        <p:nvSpPr>
          <p:cNvPr id="25602" name="Slide Number Placeholder 3">
            <a:extLst>
              <a:ext uri="{FF2B5EF4-FFF2-40B4-BE49-F238E27FC236}">
                <a16:creationId xmlns:a16="http://schemas.microsoft.com/office/drawing/2014/main" id="{60887220-0D58-A748-AEB4-70F2F694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0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 sz="24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B0BCC1"/>
              </a:buClr>
              <a:buFont typeface="Arial" panose="020B0604020202020204" pitchFamily="34" charset="0"/>
              <a:buChar char="•"/>
              <a:defRPr sz="22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 sz="20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B0BCC1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FA0766C-1C47-A243-BB05-2DD12E73C269}" type="slidenum">
              <a:rPr lang="nl-NL" altLang="en-US" sz="1200">
                <a:solidFill>
                  <a:srgbClr val="B0BCC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nl-NL" altLang="en-US" sz="1200">
              <a:solidFill>
                <a:srgbClr val="B0BCC1"/>
              </a:solidFill>
            </a:endParaRPr>
          </a:p>
        </p:txBody>
      </p:sp>
      <p:graphicFrame>
        <p:nvGraphicFramePr>
          <p:cNvPr id="111643" name="Group 2075">
            <a:extLst>
              <a:ext uri="{FF2B5EF4-FFF2-40B4-BE49-F238E27FC236}">
                <a16:creationId xmlns:a16="http://schemas.microsoft.com/office/drawing/2014/main" id="{1F249C8C-66EF-DA4B-9C78-B1A963656E1A}"/>
              </a:ext>
            </a:extLst>
          </p:cNvPr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703848163"/>
              </p:ext>
            </p:extLst>
          </p:nvPr>
        </p:nvGraphicFramePr>
        <p:xfrm>
          <a:off x="1437468" y="2180489"/>
          <a:ext cx="8698424" cy="3686059"/>
        </p:xfrm>
        <a:graphic>
          <a:graphicData uri="http://schemas.openxmlformats.org/drawingml/2006/table">
            <a:tbl>
              <a:tblPr/>
              <a:tblGrid>
                <a:gridCol w="2935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21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Representation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Binary strings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1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Recombination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N-point or uniform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1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Mutation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Bitwise bit-flipping with fixed probability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1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Parent selection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Fitness-Proportionate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1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Survivor selection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All children replace parents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1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Speciality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Emphasis on crossover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454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5" name="Group 15">
            <a:extLst>
              <a:ext uri="{FF2B5EF4-FFF2-40B4-BE49-F238E27FC236}">
                <a16:creationId xmlns:a16="http://schemas.microsoft.com/office/drawing/2014/main" id="{C82DC11E-DF42-524B-85D3-57F016FF85DF}"/>
              </a:ext>
            </a:extLst>
          </p:cNvPr>
          <p:cNvGrpSpPr>
            <a:grpSpLocks/>
          </p:cNvGrpSpPr>
          <p:nvPr/>
        </p:nvGrpSpPr>
        <p:grpSpPr bwMode="auto">
          <a:xfrm>
            <a:off x="1207737" y="2407620"/>
            <a:ext cx="9776525" cy="3662835"/>
            <a:chOff x="84" y="920"/>
            <a:chExt cx="5676" cy="2754"/>
          </a:xfrm>
        </p:grpSpPr>
        <p:sp>
          <p:nvSpPr>
            <p:cNvPr id="26628" name="Line 2">
              <a:extLst>
                <a:ext uri="{FF2B5EF4-FFF2-40B4-BE49-F238E27FC236}">
                  <a16:creationId xmlns:a16="http://schemas.microsoft.com/office/drawing/2014/main" id="{E4979DD7-E365-8244-8A02-D0F51D9BFA1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876" y="932"/>
              <a:ext cx="8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29" name="Text Box 3">
              <a:extLst>
                <a:ext uri="{FF2B5EF4-FFF2-40B4-BE49-F238E27FC236}">
                  <a16:creationId xmlns:a16="http://schemas.microsoft.com/office/drawing/2014/main" id="{270777ED-57B6-9943-B9A7-579B32EF1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5" y="928"/>
              <a:ext cx="2225" cy="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200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 sz="2400"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600"/>
                </a:spcBef>
                <a:buClr>
                  <a:srgbClr val="B0BCC1"/>
                </a:buClr>
                <a:buFont typeface="Arial" panose="020B0604020202020204" pitchFamily="34" charset="0"/>
                <a:buChar char="•"/>
                <a:defRPr sz="2200"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ts val="60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 sz="2000"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ts val="600"/>
                </a:spcBef>
                <a:buClr>
                  <a:srgbClr val="B0BCC1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ts val="60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>
                  <a:solidFill>
                    <a:schemeClr val="tx1"/>
                  </a:solidFill>
                  <a:latin typeface="Arial" panose="020B0604020202020204" pitchFamily="34" charset="0"/>
                </a:rPr>
                <a:t>Genotype space = {0,1}</a:t>
              </a:r>
              <a:r>
                <a:rPr lang="en-US" altLang="en-US" baseline="30000" dirty="0">
                  <a:solidFill>
                    <a:schemeClr val="tx1"/>
                  </a:solidFill>
                  <a:latin typeface="Arial" panose="020B0604020202020204" pitchFamily="34" charset="0"/>
                </a:rPr>
                <a:t>L</a:t>
              </a:r>
            </a:p>
          </p:txBody>
        </p:sp>
        <p:sp>
          <p:nvSpPr>
            <p:cNvPr id="26630" name="AutoShape 4">
              <a:extLst>
                <a:ext uri="{FF2B5EF4-FFF2-40B4-BE49-F238E27FC236}">
                  <a16:creationId xmlns:a16="http://schemas.microsoft.com/office/drawing/2014/main" id="{38CFCAE0-E514-704A-B77E-5F4EAD9EA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" y="1421"/>
              <a:ext cx="1773" cy="1765"/>
            </a:xfrm>
            <a:prstGeom prst="cube">
              <a:avLst>
                <a:gd name="adj" fmla="val 25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200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 sz="2400"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600"/>
                </a:spcBef>
                <a:buClr>
                  <a:srgbClr val="B0BCC1"/>
                </a:buClr>
                <a:buFont typeface="Arial" panose="020B0604020202020204" pitchFamily="34" charset="0"/>
                <a:buChar char="•"/>
                <a:defRPr sz="2200"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ts val="60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 sz="2000"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ts val="600"/>
                </a:spcBef>
                <a:buClr>
                  <a:srgbClr val="B0BCC1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ts val="60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31" name="Text Box 5">
              <a:extLst>
                <a:ext uri="{FF2B5EF4-FFF2-40B4-BE49-F238E27FC236}">
                  <a16:creationId xmlns:a16="http://schemas.microsoft.com/office/drawing/2014/main" id="{35F8BF2C-6E5C-9849-B372-EA76907E7E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" y="920"/>
              <a:ext cx="1798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00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 sz="2400"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600"/>
                </a:spcBef>
                <a:buClr>
                  <a:srgbClr val="B0BCC1"/>
                </a:buClr>
                <a:buFont typeface="Arial" panose="020B0604020202020204" pitchFamily="34" charset="0"/>
                <a:buChar char="•"/>
                <a:defRPr sz="2200"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ts val="60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 sz="2000"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ts val="600"/>
                </a:spcBef>
                <a:buClr>
                  <a:srgbClr val="B0BCC1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ts val="60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>
                  <a:solidFill>
                    <a:schemeClr val="tx1"/>
                  </a:solidFill>
                  <a:latin typeface="Arial" panose="020B0604020202020204" pitchFamily="34" charset="0"/>
                </a:rPr>
                <a:t>Phenotype space</a:t>
              </a:r>
            </a:p>
          </p:txBody>
        </p:sp>
        <p:sp>
          <p:nvSpPr>
            <p:cNvPr id="26632" name="Freeform 6">
              <a:extLst>
                <a:ext uri="{FF2B5EF4-FFF2-40B4-BE49-F238E27FC236}">
                  <a16:creationId xmlns:a16="http://schemas.microsoft.com/office/drawing/2014/main" id="{A7AC7BD3-77C0-B84D-82A9-A6B0308A2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" y="1480"/>
              <a:ext cx="2080" cy="1800"/>
            </a:xfrm>
            <a:custGeom>
              <a:avLst/>
              <a:gdLst>
                <a:gd name="T0" fmla="*/ 360 w 2080"/>
                <a:gd name="T1" fmla="*/ 696 h 1800"/>
                <a:gd name="T2" fmla="*/ 232 w 2080"/>
                <a:gd name="T3" fmla="*/ 424 h 1800"/>
                <a:gd name="T4" fmla="*/ 496 w 2080"/>
                <a:gd name="T5" fmla="*/ 96 h 1800"/>
                <a:gd name="T6" fmla="*/ 1040 w 2080"/>
                <a:gd name="T7" fmla="*/ 208 h 1800"/>
                <a:gd name="T8" fmla="*/ 1568 w 2080"/>
                <a:gd name="T9" fmla="*/ 0 h 1800"/>
                <a:gd name="T10" fmla="*/ 1808 w 2080"/>
                <a:gd name="T11" fmla="*/ 536 h 1800"/>
                <a:gd name="T12" fmla="*/ 1768 w 2080"/>
                <a:gd name="T13" fmla="*/ 960 h 1800"/>
                <a:gd name="T14" fmla="*/ 2048 w 2080"/>
                <a:gd name="T15" fmla="*/ 1176 h 1800"/>
                <a:gd name="T16" fmla="*/ 2080 w 2080"/>
                <a:gd name="T17" fmla="*/ 1688 h 1800"/>
                <a:gd name="T18" fmla="*/ 1528 w 2080"/>
                <a:gd name="T19" fmla="*/ 1752 h 1800"/>
                <a:gd name="T20" fmla="*/ 1176 w 2080"/>
                <a:gd name="T21" fmla="*/ 1440 h 1800"/>
                <a:gd name="T22" fmla="*/ 896 w 2080"/>
                <a:gd name="T23" fmla="*/ 1800 h 1800"/>
                <a:gd name="T24" fmla="*/ 320 w 2080"/>
                <a:gd name="T25" fmla="*/ 1520 h 1800"/>
                <a:gd name="T26" fmla="*/ 0 w 2080"/>
                <a:gd name="T27" fmla="*/ 1344 h 1800"/>
                <a:gd name="T28" fmla="*/ 312 w 2080"/>
                <a:gd name="T29" fmla="*/ 992 h 1800"/>
                <a:gd name="T30" fmla="*/ 208 w 2080"/>
                <a:gd name="T31" fmla="*/ 672 h 1800"/>
                <a:gd name="T32" fmla="*/ 360 w 2080"/>
                <a:gd name="T33" fmla="*/ 696 h 18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80"/>
                <a:gd name="T52" fmla="*/ 0 h 1800"/>
                <a:gd name="T53" fmla="*/ 2080 w 2080"/>
                <a:gd name="T54" fmla="*/ 1800 h 180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80" h="1800">
                  <a:moveTo>
                    <a:pt x="360" y="696"/>
                  </a:moveTo>
                  <a:lnTo>
                    <a:pt x="232" y="424"/>
                  </a:lnTo>
                  <a:lnTo>
                    <a:pt x="496" y="96"/>
                  </a:lnTo>
                  <a:lnTo>
                    <a:pt x="1040" y="208"/>
                  </a:lnTo>
                  <a:lnTo>
                    <a:pt x="1568" y="0"/>
                  </a:lnTo>
                  <a:lnTo>
                    <a:pt x="1808" y="536"/>
                  </a:lnTo>
                  <a:lnTo>
                    <a:pt x="1768" y="960"/>
                  </a:lnTo>
                  <a:lnTo>
                    <a:pt x="2048" y="1176"/>
                  </a:lnTo>
                  <a:lnTo>
                    <a:pt x="2080" y="1688"/>
                  </a:lnTo>
                  <a:lnTo>
                    <a:pt x="1528" y="1752"/>
                  </a:lnTo>
                  <a:lnTo>
                    <a:pt x="1176" y="1440"/>
                  </a:lnTo>
                  <a:lnTo>
                    <a:pt x="896" y="1800"/>
                  </a:lnTo>
                  <a:lnTo>
                    <a:pt x="320" y="1520"/>
                  </a:lnTo>
                  <a:lnTo>
                    <a:pt x="0" y="1344"/>
                  </a:lnTo>
                  <a:lnTo>
                    <a:pt x="312" y="992"/>
                  </a:lnTo>
                  <a:lnTo>
                    <a:pt x="208" y="672"/>
                  </a:lnTo>
                  <a:lnTo>
                    <a:pt x="360" y="696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3" name="Text Box 7">
              <a:extLst>
                <a:ext uri="{FF2B5EF4-FFF2-40B4-BE49-F238E27FC236}">
                  <a16:creationId xmlns:a16="http://schemas.microsoft.com/office/drawing/2014/main" id="{CDA5AE32-FD7A-2B40-B4B3-DB903E3FA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5" y="1547"/>
              <a:ext cx="1370" cy="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00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 sz="2400"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600"/>
                </a:spcBef>
                <a:buClr>
                  <a:srgbClr val="B0BCC1"/>
                </a:buClr>
                <a:buFont typeface="Arial" panose="020B0604020202020204" pitchFamily="34" charset="0"/>
                <a:buChar char="•"/>
                <a:defRPr sz="2200"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ts val="60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 sz="2000"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ts val="600"/>
                </a:spcBef>
                <a:buClr>
                  <a:srgbClr val="B0BCC1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ts val="60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>
                  <a:solidFill>
                    <a:schemeClr val="tx1"/>
                  </a:solidFill>
                  <a:latin typeface="Arial" panose="020B0604020202020204" pitchFamily="34" charset="0"/>
                </a:rPr>
                <a:t>Encoding 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>
                  <a:solidFill>
                    <a:schemeClr val="tx1"/>
                  </a:solidFill>
                  <a:latin typeface="Arial" panose="020B0604020202020204" pitchFamily="34" charset="0"/>
                </a:rPr>
                <a:t>(representation)</a:t>
              </a:r>
            </a:p>
          </p:txBody>
        </p:sp>
        <p:sp>
          <p:nvSpPr>
            <p:cNvPr id="26634" name="Line 8">
              <a:extLst>
                <a:ext uri="{FF2B5EF4-FFF2-40B4-BE49-F238E27FC236}">
                  <a16:creationId xmlns:a16="http://schemas.microsoft.com/office/drawing/2014/main" id="{2CB1EDBB-9C95-454B-9EAF-31484300A2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968" y="2212"/>
              <a:ext cx="0" cy="1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5" name="Text Box 9">
              <a:extLst>
                <a:ext uri="{FF2B5EF4-FFF2-40B4-BE49-F238E27FC236}">
                  <a16:creationId xmlns:a16="http://schemas.microsoft.com/office/drawing/2014/main" id="{E1E622F2-7745-CE48-BFCC-471DD40952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" y="3049"/>
              <a:ext cx="2090" cy="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ts val="200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 sz="2400"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600"/>
                </a:spcBef>
                <a:buClr>
                  <a:srgbClr val="B0BCC1"/>
                </a:buClr>
                <a:buFont typeface="Arial" panose="020B0604020202020204" pitchFamily="34" charset="0"/>
                <a:buChar char="•"/>
                <a:defRPr sz="2200"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ts val="60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 sz="2000"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ts val="600"/>
                </a:spcBef>
                <a:buClr>
                  <a:srgbClr val="B0BCC1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ts val="60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>
                  <a:solidFill>
                    <a:schemeClr val="tx1"/>
                  </a:solidFill>
                  <a:latin typeface="Arial" panose="020B0604020202020204" pitchFamily="34" charset="0"/>
                </a:rPr>
                <a:t>Decoding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>
                  <a:solidFill>
                    <a:schemeClr val="tx1"/>
                  </a:solidFill>
                  <a:latin typeface="Arial" panose="020B0604020202020204" pitchFamily="34" charset="0"/>
                </a:rPr>
                <a:t>(inverse representation)</a:t>
              </a:r>
            </a:p>
          </p:txBody>
        </p:sp>
        <p:sp>
          <p:nvSpPr>
            <p:cNvPr id="26636" name="Text Box 10">
              <a:extLst>
                <a:ext uri="{FF2B5EF4-FFF2-40B4-BE49-F238E27FC236}">
                  <a16:creationId xmlns:a16="http://schemas.microsoft.com/office/drawing/2014/main" id="{96DF1E55-2A4D-C848-8429-596D42264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2" y="2777"/>
              <a:ext cx="1219" cy="3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00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 sz="2400"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600"/>
                </a:spcBef>
                <a:buClr>
                  <a:srgbClr val="B0BCC1"/>
                </a:buClr>
                <a:buFont typeface="Arial" panose="020B0604020202020204" pitchFamily="34" charset="0"/>
                <a:buChar char="•"/>
                <a:defRPr sz="2200"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ts val="60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 sz="2000"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ts val="600"/>
                </a:spcBef>
                <a:buClr>
                  <a:srgbClr val="B0BCC1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ts val="60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Arial" panose="020B0604020202020204" pitchFamily="34" charset="0"/>
                </a:rPr>
                <a:t>011101001</a:t>
              </a:r>
            </a:p>
          </p:txBody>
        </p:sp>
        <p:sp>
          <p:nvSpPr>
            <p:cNvPr id="26637" name="Text Box 11">
              <a:extLst>
                <a:ext uri="{FF2B5EF4-FFF2-40B4-BE49-F238E27FC236}">
                  <a16:creationId xmlns:a16="http://schemas.microsoft.com/office/drawing/2014/main" id="{35329DBE-C357-8643-9D0D-51148F524D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6" y="2393"/>
              <a:ext cx="1219" cy="3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00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 sz="2400"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600"/>
                </a:spcBef>
                <a:buClr>
                  <a:srgbClr val="B0BCC1"/>
                </a:buClr>
                <a:buFont typeface="Arial" panose="020B0604020202020204" pitchFamily="34" charset="0"/>
                <a:buChar char="•"/>
                <a:defRPr sz="2200"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ts val="60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 sz="2000"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ts val="600"/>
                </a:spcBef>
                <a:buClr>
                  <a:srgbClr val="B0BCC1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ts val="60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Arial" panose="020B0604020202020204" pitchFamily="34" charset="0"/>
                </a:rPr>
                <a:t>010001001</a:t>
              </a:r>
            </a:p>
          </p:txBody>
        </p:sp>
        <p:sp>
          <p:nvSpPr>
            <p:cNvPr id="26638" name="Text Box 12">
              <a:extLst>
                <a:ext uri="{FF2B5EF4-FFF2-40B4-BE49-F238E27FC236}">
                  <a16:creationId xmlns:a16="http://schemas.microsoft.com/office/drawing/2014/main" id="{F67508A7-4824-B141-B47E-06D4DBB92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2" y="2013"/>
              <a:ext cx="1099" cy="3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00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 sz="2400"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600"/>
                </a:spcBef>
                <a:buClr>
                  <a:srgbClr val="B0BCC1"/>
                </a:buClr>
                <a:buFont typeface="Arial" panose="020B0604020202020204" pitchFamily="34" charset="0"/>
                <a:buChar char="•"/>
                <a:defRPr sz="2200"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ts val="60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 sz="2000"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ts val="600"/>
                </a:spcBef>
                <a:buClr>
                  <a:srgbClr val="B0BCC1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ts val="60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Arial" panose="020B0604020202020204" pitchFamily="34" charset="0"/>
                </a:rPr>
                <a:t>10010010</a:t>
              </a:r>
            </a:p>
          </p:txBody>
        </p:sp>
        <p:sp>
          <p:nvSpPr>
            <p:cNvPr id="26639" name="Text Box 13">
              <a:extLst>
                <a:ext uri="{FF2B5EF4-FFF2-40B4-BE49-F238E27FC236}">
                  <a16:creationId xmlns:a16="http://schemas.microsoft.com/office/drawing/2014/main" id="{BD3835AE-C801-BD42-B06D-A8055C8DD6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4" y="1577"/>
              <a:ext cx="1099" cy="3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00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 sz="2400"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ts val="600"/>
                </a:spcBef>
                <a:buClr>
                  <a:srgbClr val="B0BCC1"/>
                </a:buClr>
                <a:buFont typeface="Arial" panose="020B0604020202020204" pitchFamily="34" charset="0"/>
                <a:buChar char="•"/>
                <a:defRPr sz="2200"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ts val="60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 sz="2000"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ts val="600"/>
                </a:spcBef>
                <a:buClr>
                  <a:srgbClr val="B0BCC1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ts val="60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404040"/>
                </a:buClr>
                <a:buFont typeface="Arial" panose="020B0604020202020204" pitchFamily="34" charset="0"/>
                <a:buChar char="•"/>
                <a:defRPr>
                  <a:solidFill>
                    <a:srgbClr val="404040"/>
                  </a:solidFill>
                  <a:latin typeface="Calisto MT" panose="02040603050505030304" pitchFamily="18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Arial" panose="020B0604020202020204" pitchFamily="34" charset="0"/>
                </a:rPr>
                <a:t>10010001</a:t>
              </a:r>
            </a:p>
          </p:txBody>
        </p:sp>
      </p:grpSp>
      <p:sp>
        <p:nvSpPr>
          <p:cNvPr id="26627" name="Slide Number Placeholder 15">
            <a:extLst>
              <a:ext uri="{FF2B5EF4-FFF2-40B4-BE49-F238E27FC236}">
                <a16:creationId xmlns:a16="http://schemas.microsoft.com/office/drawing/2014/main" id="{63B69453-B901-6948-B956-6759F7E0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0113964" y="242889"/>
            <a:ext cx="55403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0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 sz="24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B0BCC1"/>
              </a:buClr>
              <a:buFont typeface="Arial" panose="020B0604020202020204" pitchFamily="34" charset="0"/>
              <a:buChar char="•"/>
              <a:defRPr sz="22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 sz="2000"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B0BCC1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>
                <a:solidFill>
                  <a:srgbClr val="404040"/>
                </a:solidFill>
                <a:latin typeface="Calisto MT" panose="02040603050505030304" pitchFamily="18" charset="77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1D60C4A-B65E-314A-9347-B6A4A82F4BAC}" type="slidenum">
              <a:rPr lang="nl-NL" altLang="en-US" sz="1200">
                <a:solidFill>
                  <a:srgbClr val="B0BCC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nl-NL" altLang="en-US" sz="1200">
              <a:solidFill>
                <a:srgbClr val="B0BCC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0C5070-0D62-473B-B2DE-0CA924F6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SGA </a:t>
            </a:r>
            <a:r>
              <a:rPr lang="en-US" altLang="en-US" dirty="0">
                <a:ea typeface="ＭＳ Ｐゴシック" panose="020B0600070205080204" pitchFamily="34" charset="-128"/>
              </a:rPr>
              <a:t>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80674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47608</TotalTime>
  <Words>1489</Words>
  <Application>Microsoft Macintosh PowerPoint</Application>
  <PresentationFormat>Widescreen</PresentationFormat>
  <Paragraphs>261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Calisto MT</vt:lpstr>
      <vt:lpstr>Century Schoolbook</vt:lpstr>
      <vt:lpstr>Rockwell</vt:lpstr>
      <vt:lpstr>Times New Roman</vt:lpstr>
      <vt:lpstr>Wingdings</vt:lpstr>
      <vt:lpstr>Office Theme</vt:lpstr>
      <vt:lpstr>Problem Solving Using Search </vt:lpstr>
      <vt:lpstr>SEARCH</vt:lpstr>
      <vt:lpstr>Stochastic search: Genetic Algorithms (GAs)</vt:lpstr>
      <vt:lpstr>PowerPoint Presentation</vt:lpstr>
      <vt:lpstr>Genetic Algorithms (GAs)</vt:lpstr>
      <vt:lpstr>Genetic Algorithms (GAs)</vt:lpstr>
      <vt:lpstr>Simple Genetic Algorithms (SGA) </vt:lpstr>
      <vt:lpstr>SGA Techniques - Summary</vt:lpstr>
      <vt:lpstr>SGA Representation</vt:lpstr>
      <vt:lpstr>SGA Reproduction Cycle</vt:lpstr>
      <vt:lpstr>SGA Operators: 1-point Crossover</vt:lpstr>
      <vt:lpstr>SGA Operators: Mutation</vt:lpstr>
      <vt:lpstr>SGA Operators: Selection</vt:lpstr>
      <vt:lpstr>GA Example (1)</vt:lpstr>
      <vt:lpstr>X2  Example: Selection</vt:lpstr>
      <vt:lpstr>PowerPoint Presentation</vt:lpstr>
      <vt:lpstr>PowerPoint Presentation</vt:lpstr>
      <vt:lpstr>Summary of SGA Process  </vt:lpstr>
      <vt:lpstr>n-Point Crossover </vt:lpstr>
      <vt:lpstr>Uniform Crossover </vt:lpstr>
      <vt:lpstr>Crossover OR mutation? </vt:lpstr>
      <vt:lpstr>Crossover OR mutation? </vt:lpstr>
      <vt:lpstr>Crossover OR mutation?  </vt:lpstr>
      <vt:lpstr>Permutation representation: TSP example </vt:lpstr>
      <vt:lpstr>GA Example (2)</vt:lpstr>
      <vt:lpstr>When to Use a GA </vt:lpstr>
      <vt:lpstr>Advantages of GA </vt:lpstr>
      <vt:lpstr>Benefits of GA  </vt:lpstr>
      <vt:lpstr>Disadvantages of GA </vt:lpstr>
      <vt:lpstr>Issues for GA Practitioners </vt:lpstr>
      <vt:lpstr>Related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Almurshed, Rana</dc:creator>
  <cp:lastModifiedBy>Hala Alshamlan</cp:lastModifiedBy>
  <cp:revision>502</cp:revision>
  <dcterms:created xsi:type="dcterms:W3CDTF">2019-08-24T14:59:29Z</dcterms:created>
  <dcterms:modified xsi:type="dcterms:W3CDTF">2021-09-25T14:27:58Z</dcterms:modified>
</cp:coreProperties>
</file>