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Corbel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+psx4UaUjcAk09/fKpnvnbpQd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Corbel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orbel-italic.fntdata"/><Relationship Id="rId25" Type="http://schemas.openxmlformats.org/officeDocument/2006/relationships/font" Target="fonts/Corbel-bold.fntdata"/><Relationship Id="rId28" Type="http://customschemas.google.com/relationships/presentationmetadata" Target="metadata"/><Relationship Id="rId27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31b72f3b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e31b72f3b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e31b72f3b5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7822"/>
              </a:buClr>
              <a:buSzPts val="6000"/>
              <a:buFont typeface="Montserra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type="title"/>
          </p:nvPr>
        </p:nvSpPr>
        <p:spPr>
          <a:xfrm>
            <a:off x="104775" y="518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782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782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3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0" name="Google Shape;100;p13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1" name="Google Shape;101;p13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02" name="Google Shape;102;p13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3" name="Google Shape;103;p13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04" name="Google Shape;104;p13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05" name="Google Shape;105;p13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06" name="Google Shape;106;p13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15" name="Google Shape;115;p14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116" name="Google Shape;116;p14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17" name="Google Shape;11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129" name="Google Shape;129;p16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48" name="Google Shape;148;p29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49" name="Google Shape;149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104775" y="518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782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2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165" name="Google Shape;165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3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172" name="Google Shape;172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77" name="Google Shape;177;p3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78" name="Google Shape;178;p34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80" name="Google Shape;180;p34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1" name="Google Shape;181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7" name="Google Shape;187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92" name="Google Shape;192;p3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93" name="Google Shape;193;p36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95" name="Google Shape;195;p36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02" name="Google Shape;202;p37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09" name="Google Shape;209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15" name="Google Shape;215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7822"/>
              </a:buClr>
              <a:buSzPts val="6000"/>
              <a:buFont typeface="Montserra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104775" y="518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782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20"/>
          <p:cNvSpPr txBox="1"/>
          <p:nvPr>
            <p:ph type="title"/>
          </p:nvPr>
        </p:nvSpPr>
        <p:spPr>
          <a:xfrm>
            <a:off x="104775" y="1047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782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type="title"/>
          </p:nvPr>
        </p:nvSpPr>
        <p:spPr>
          <a:xfrm>
            <a:off x="104775" y="518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782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7822"/>
              </a:buClr>
              <a:buSzPts val="3200"/>
              <a:buFont typeface="Montserra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7822"/>
              </a:buClr>
              <a:buSzPts val="3200"/>
              <a:buFont typeface="Montserra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104775" y="518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7822"/>
              </a:buClr>
              <a:buSzPts val="4000"/>
              <a:buFont typeface="Montserrat"/>
              <a:buNone/>
              <a:defRPr b="0" i="0" sz="4000" u="none" cap="none" strike="noStrike">
                <a:solidFill>
                  <a:srgbClr val="EE78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54332" y="126441"/>
            <a:ext cx="1105396" cy="20749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2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7" name="Google Shape;87;p12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8" name="Google Shape;88;p12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89" name="Google Shape;89;p12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90" name="Google Shape;90;p12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91" name="Google Shape;91;p12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92" name="Google Shape;92;p12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93" name="Google Shape;93;p1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s://www.kaggle.com/kazanova/sentiment140" TargetMode="External"/><Relationship Id="rId5" Type="http://schemas.openxmlformats.org/officeDocument/2006/relationships/hyperlink" Target="https://developer.twitter.com/en/docs/tutorials/stream-tweets-in-real-time" TargetMode="External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andfonline.com/doi/full/10.1080/23311916.2018.1534519" TargetMode="External"/><Relationship Id="rId4" Type="http://schemas.openxmlformats.org/officeDocument/2006/relationships/image" Target="../media/image1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"/>
          <p:cNvSpPr txBox="1"/>
          <p:nvPr/>
        </p:nvSpPr>
        <p:spPr>
          <a:xfrm>
            <a:off x="1314412" y="565167"/>
            <a:ext cx="9377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Real Time (Twitter) Data Processing using Lambda Architecture</a:t>
            </a:r>
            <a:endParaRPr b="1" i="0" sz="3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Dot net core Pros &amp; cons" id="224" name="Google Shape;224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"/>
          <p:cNvSpPr txBox="1"/>
          <p:nvPr/>
        </p:nvSpPr>
        <p:spPr>
          <a:xfrm>
            <a:off x="10645250" y="40950"/>
            <a:ext cx="15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  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1"/>
          <p:cNvSpPr/>
          <p:nvPr/>
        </p:nvSpPr>
        <p:spPr>
          <a:xfrm>
            <a:off x="10727200" y="88638"/>
            <a:ext cx="1464850" cy="3048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 Mark PNG Pic | PNG Arts" id="288" name="Google Shape;2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2504" y="863221"/>
            <a:ext cx="5893533" cy="44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9"/>
          <p:cNvSpPr/>
          <p:nvPr/>
        </p:nvSpPr>
        <p:spPr>
          <a:xfrm>
            <a:off x="10727200" y="88638"/>
            <a:ext cx="1464850" cy="3048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6678" y="4975992"/>
            <a:ext cx="2937150" cy="223223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"/>
          <p:cNvSpPr txBox="1"/>
          <p:nvPr>
            <p:ph type="ctrTitle"/>
          </p:nvPr>
        </p:nvSpPr>
        <p:spPr>
          <a:xfrm>
            <a:off x="4684541" y="478302"/>
            <a:ext cx="6921300" cy="51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GROUP MEMBERS :</a:t>
            </a:r>
            <a:br>
              <a:rPr b="1"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MUHAMMAD UZAIR	 	                                         		MSDS20053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QAZI DANISH AYUB								MSDS20075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ABDULLAH AZIZ                                                                    	   	MSDS20052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KHUZAIMA SHAHID                                 		  			MSDS20039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MUHAMMAD MUBASHIR ALI                                                	MSDS20085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HIRA SALEEM                                             		   			MSDS20102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RAMEESHA MAHMOOD                    	 	   			MSDS20089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MUHAMMAD ARSLAN AFZAL						MSDS20035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AHMAD NAWAZ 								MSDS20093</a:t>
            </a:r>
            <a:br>
              <a:rPr lang="en-US" sz="1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AIMAN YOUNAS									MSDS20087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"/>
          <p:cNvSpPr txBox="1"/>
          <p:nvPr>
            <p:ph idx="1" type="body"/>
          </p:nvPr>
        </p:nvSpPr>
        <p:spPr>
          <a:xfrm>
            <a:off x="2110316" y="1896895"/>
            <a:ext cx="9129770" cy="17134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 sz="2400">
                <a:solidFill>
                  <a:schemeClr val="dk1"/>
                </a:solidFill>
              </a:rPr>
              <a:t>Lambda architecture will be implemented to find the trends of twitter tweets and real time sentiment analysis by using combination of </a:t>
            </a:r>
            <a:r>
              <a:rPr b="1" lang="en-US" sz="2400">
                <a:solidFill>
                  <a:schemeClr val="dk1"/>
                </a:solidFill>
              </a:rPr>
              <a:t>Azure/AWS</a:t>
            </a:r>
            <a:r>
              <a:rPr lang="en-US" sz="2400">
                <a:solidFill>
                  <a:schemeClr val="dk1"/>
                </a:solidFill>
              </a:rPr>
              <a:t> Big data (Hadoop ecosystem) related services. </a:t>
            </a:r>
            <a:endParaRPr/>
          </a:p>
        </p:txBody>
      </p:sp>
      <p:sp>
        <p:nvSpPr>
          <p:cNvPr id="238" name="Google Shape;238;p3"/>
          <p:cNvSpPr txBox="1"/>
          <p:nvPr>
            <p:ph type="title"/>
          </p:nvPr>
        </p:nvSpPr>
        <p:spPr>
          <a:xfrm>
            <a:off x="1484311" y="685801"/>
            <a:ext cx="10018713" cy="1211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9BDF"/>
              </a:buClr>
              <a:buSzPts val="3200"/>
              <a:buFont typeface="Corbel"/>
              <a:buNone/>
            </a:pPr>
            <a:r>
              <a:rPr b="1" lang="en-US" sz="3200">
                <a:solidFill>
                  <a:srgbClr val="009BDF"/>
                </a:solidFill>
              </a:rPr>
              <a:t>Problem Statements</a:t>
            </a:r>
            <a:endParaRPr b="1" sz="3200">
              <a:solidFill>
                <a:srgbClr val="009BDF"/>
              </a:solidFill>
            </a:endParaRPr>
          </a:p>
        </p:txBody>
      </p:sp>
      <p:pic>
        <p:nvPicPr>
          <p:cNvPr id="239" name="Google Shape;23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1639" y="4407878"/>
            <a:ext cx="1928447" cy="1928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9497" y="4416962"/>
            <a:ext cx="3725594" cy="2328496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5" name="Google Shape;245;p4"/>
          <p:cNvSpPr txBox="1"/>
          <p:nvPr>
            <p:ph idx="1" type="body"/>
          </p:nvPr>
        </p:nvSpPr>
        <p:spPr>
          <a:xfrm>
            <a:off x="1500650" y="1093950"/>
            <a:ext cx="4802100" cy="49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lang="en-US">
                <a:solidFill>
                  <a:schemeClr val="dk1"/>
                </a:solidFill>
              </a:rPr>
              <a:t>1) Tweet’s dataset 1.6 million tweets with tags(positive/negative) </a:t>
            </a:r>
            <a:endParaRPr/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rPr lang="en-US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https://www.kaggle.com/kazanova/sentiment140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rPr lang="en-US">
                <a:solidFill>
                  <a:schemeClr val="dk1"/>
                </a:solidFill>
              </a:rPr>
              <a:t>2) Twitter Real Time Stream Api’s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rPr lang="en-US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https://developer.twitter.com/en/docs/tutorials/stream-tweets-in-real-time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4"/>
          <p:cNvSpPr txBox="1"/>
          <p:nvPr>
            <p:ph type="title"/>
          </p:nvPr>
        </p:nvSpPr>
        <p:spPr>
          <a:xfrm>
            <a:off x="1086611" y="1"/>
            <a:ext cx="100188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9BDF"/>
              </a:buClr>
              <a:buSzPts val="3600"/>
              <a:buFont typeface="Corbel"/>
              <a:buNone/>
            </a:pPr>
            <a:r>
              <a:rPr b="1" lang="en-US" sz="3600">
                <a:solidFill>
                  <a:srgbClr val="009BDF"/>
                </a:solidFill>
              </a:rPr>
              <a:t>Data Sources</a:t>
            </a:r>
            <a:endParaRPr b="1" sz="3600">
              <a:solidFill>
                <a:srgbClr val="009BDF"/>
              </a:solidFill>
            </a:endParaRPr>
          </a:p>
        </p:txBody>
      </p:sp>
      <p:pic>
        <p:nvPicPr>
          <p:cNvPr id="247" name="Google Shape;247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7248" y="1093950"/>
            <a:ext cx="5390678" cy="33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"/>
          <p:cNvSpPr txBox="1"/>
          <p:nvPr>
            <p:ph type="title"/>
          </p:nvPr>
        </p:nvSpPr>
        <p:spPr>
          <a:xfrm>
            <a:off x="2350074" y="316149"/>
            <a:ext cx="8535177" cy="1347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9BDF"/>
              </a:buClr>
              <a:buSzPts val="3600"/>
              <a:buFont typeface="Corbel"/>
              <a:buNone/>
            </a:pPr>
            <a:r>
              <a:rPr b="1" lang="en-US" sz="3600">
                <a:solidFill>
                  <a:srgbClr val="009BDF"/>
                </a:solidFill>
              </a:rPr>
              <a:t>Project Goal</a:t>
            </a:r>
            <a:endParaRPr b="1" sz="3600">
              <a:solidFill>
                <a:srgbClr val="009BDF"/>
              </a:solidFill>
            </a:endParaRPr>
          </a:p>
        </p:txBody>
      </p:sp>
      <p:pic>
        <p:nvPicPr>
          <p:cNvPr id="253" name="Google Shape;2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4006" y="3446584"/>
            <a:ext cx="3229017" cy="3229017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54" name="Google Shape;254;p5"/>
          <p:cNvSpPr txBox="1"/>
          <p:nvPr>
            <p:ph idx="1" type="body"/>
          </p:nvPr>
        </p:nvSpPr>
        <p:spPr>
          <a:xfrm>
            <a:off x="1863690" y="2135221"/>
            <a:ext cx="10062421" cy="2689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/>
              <a:t>To find the real time Twitter Data  trends.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/>
              <a:t>To mark tweets trend if it has gone on positive way or negative way i.e. favoring spike or bad spike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9BDF"/>
              </a:buClr>
              <a:buSzPts val="3600"/>
              <a:buFont typeface="Corbel"/>
              <a:buNone/>
            </a:pPr>
            <a:r>
              <a:rPr b="1" lang="en-US" sz="3600">
                <a:solidFill>
                  <a:srgbClr val="009BDF"/>
                </a:solidFill>
              </a:rPr>
              <a:t>Lambda Architecture</a:t>
            </a:r>
            <a:endParaRPr b="1" sz="3600">
              <a:solidFill>
                <a:srgbClr val="009BDF"/>
              </a:solidFill>
            </a:endParaRPr>
          </a:p>
        </p:txBody>
      </p:sp>
      <p:sp>
        <p:nvSpPr>
          <p:cNvPr id="260" name="Google Shape;260;p6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-US" sz="2000"/>
              <a:t>Data-processing architecture designed to handle massive quantities of data by taking advantage of both batch and stream-processing methods.</a:t>
            </a:r>
            <a:endParaRPr sz="20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-US" sz="2000"/>
              <a:t>Provides low latency, high throughput and fault tolerance.</a:t>
            </a:r>
            <a:endParaRPr sz="2000"/>
          </a:p>
        </p:txBody>
      </p:sp>
      <p:pic>
        <p:nvPicPr>
          <p:cNvPr id="261" name="Google Shape;26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2843" y="1792239"/>
            <a:ext cx="6663739" cy="34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/>
          <p:nvPr>
            <p:ph type="title"/>
          </p:nvPr>
        </p:nvSpPr>
        <p:spPr>
          <a:xfrm>
            <a:off x="1484312" y="895350"/>
            <a:ext cx="4050726" cy="2076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9BDF"/>
              </a:buClr>
              <a:buSzPts val="3600"/>
              <a:buFont typeface="Corbel"/>
              <a:buNone/>
            </a:pPr>
            <a:r>
              <a:rPr b="1" lang="en-US" sz="3600">
                <a:solidFill>
                  <a:srgbClr val="009BDF"/>
                </a:solidFill>
              </a:rPr>
              <a:t>Hadoop Ecosystem Architecture</a:t>
            </a:r>
            <a:endParaRPr sz="3600">
              <a:solidFill>
                <a:srgbClr val="009BDF"/>
              </a:solidFill>
            </a:endParaRPr>
          </a:p>
        </p:txBody>
      </p:sp>
      <p:sp>
        <p:nvSpPr>
          <p:cNvPr id="267" name="Google Shape;267;p7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 sz="2000"/>
              <a:t>Hadoop Ecosystem is a platform or a suite which provides various services to solve the big data problems.</a:t>
            </a:r>
            <a:endParaRPr/>
          </a:p>
        </p:txBody>
      </p:sp>
      <p:pic>
        <p:nvPicPr>
          <p:cNvPr descr="Diagram&#10;&#10;Description automatically generated" id="268" name="Google Shape;268;p7">
            <a:hlinkClick r:id="rId3"/>
          </p:cNvPr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1544" y="895350"/>
            <a:ext cx="5604302" cy="5210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"/>
          <p:cNvSpPr txBox="1"/>
          <p:nvPr>
            <p:ph type="title"/>
          </p:nvPr>
        </p:nvSpPr>
        <p:spPr>
          <a:xfrm>
            <a:off x="2759964" y="179064"/>
            <a:ext cx="596800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9BDF"/>
              </a:buClr>
              <a:buSzPts val="3600"/>
              <a:buFont typeface="Corbel"/>
              <a:buNone/>
            </a:pPr>
            <a:r>
              <a:rPr b="1" lang="en-US" sz="3600">
                <a:solidFill>
                  <a:srgbClr val="009BDF"/>
                </a:solidFill>
              </a:rPr>
              <a:t>Azure Lambda Architecture</a:t>
            </a:r>
            <a:br>
              <a:rPr lang="en-US"/>
            </a:br>
            <a:endParaRPr/>
          </a:p>
        </p:txBody>
      </p:sp>
      <p:sp>
        <p:nvSpPr>
          <p:cNvPr id="274" name="Google Shape;274;p8"/>
          <p:cNvSpPr txBox="1"/>
          <p:nvPr>
            <p:ph idx="2" type="body"/>
          </p:nvPr>
        </p:nvSpPr>
        <p:spPr>
          <a:xfrm>
            <a:off x="1423530" y="1939919"/>
            <a:ext cx="3978465" cy="3855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900"/>
              <a:buFont typeface="Noto Sans Symbols"/>
              <a:buChar char="❖"/>
            </a:pPr>
            <a:r>
              <a:rPr lang="en-US" sz="2000"/>
              <a:t>A </a:t>
            </a:r>
            <a:r>
              <a:rPr b="1" lang="en-US" sz="2000"/>
              <a:t>batch layer</a:t>
            </a:r>
            <a:r>
              <a:rPr lang="en-US" sz="2000"/>
              <a:t> stores all of the incoming data in its raw form and performs batch processing on the data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900"/>
              <a:buFont typeface="Noto Sans Symbols"/>
              <a:buChar char="❖"/>
            </a:pPr>
            <a:r>
              <a:rPr lang="en-US" sz="2000"/>
              <a:t>A </a:t>
            </a:r>
            <a:r>
              <a:rPr b="1" lang="en-US" sz="2000"/>
              <a:t>speed layer</a:t>
            </a:r>
            <a:r>
              <a:rPr lang="en-US" sz="2000"/>
              <a:t> analyzes data in real time. This layer is designed for low latency, at the expense of accuracy.</a:t>
            </a:r>
            <a:endParaRPr sz="20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900"/>
              <a:buFont typeface="Noto Sans Symbols"/>
              <a:buChar char="❖"/>
            </a:pPr>
            <a:r>
              <a:rPr lang="en-US" sz="2000"/>
              <a:t>The batch layer feeds into a </a:t>
            </a:r>
            <a:r>
              <a:rPr b="1" lang="en-US" sz="2000"/>
              <a:t>serving layer</a:t>
            </a:r>
            <a:r>
              <a:rPr lang="en-US" sz="2000"/>
              <a:t> that indexes the batch view for efficient querying.</a:t>
            </a:r>
            <a:endParaRPr/>
          </a:p>
        </p:txBody>
      </p:sp>
      <p:pic>
        <p:nvPicPr>
          <p:cNvPr descr="Lambda architecture diagram" id="275" name="Google Shape;27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9727" y="1939919"/>
            <a:ext cx="5753903" cy="2829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31b72f3b5_1_0"/>
          <p:cNvSpPr txBox="1"/>
          <p:nvPr>
            <p:ph type="title"/>
          </p:nvPr>
        </p:nvSpPr>
        <p:spPr>
          <a:xfrm>
            <a:off x="1484312" y="1600200"/>
            <a:ext cx="3549000" cy="137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e31b72f3b5_1_0"/>
          <p:cNvSpPr txBox="1"/>
          <p:nvPr>
            <p:ph idx="1" type="body"/>
          </p:nvPr>
        </p:nvSpPr>
        <p:spPr>
          <a:xfrm>
            <a:off x="5262033" y="685799"/>
            <a:ext cx="6240900" cy="510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e31b72f3b5_1_0"/>
          <p:cNvSpPr txBox="1"/>
          <p:nvPr>
            <p:ph idx="2" type="body"/>
          </p:nvPr>
        </p:nvSpPr>
        <p:spPr>
          <a:xfrm>
            <a:off x="1484312" y="2971800"/>
            <a:ext cx="3549000" cy="182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2016-09-28T06:33:32Z</dcterms:created>
  <dc:creator>Sriram Hariharan</dc:creator>
</cp:coreProperties>
</file>