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  <p:embeddedFont>
      <p:font typeface="Source Sans Pro"/>
      <p:regular r:id="rId34"/>
      <p:bold r:id="rId35"/>
      <p:italic r:id="rId36"/>
      <p:boldItalic r:id="rId37"/>
    </p:embeddedFont>
    <p:embeddedFont>
      <p:font typeface="Karla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2" roundtripDataSignature="AMtx7mgfdmvyO6sQo8Z2NopxnhaB6p+w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Karla-italic.fntdata"/><Relationship Id="rId20" Type="http://schemas.openxmlformats.org/officeDocument/2006/relationships/slide" Target="slides/slide16.xml"/><Relationship Id="rId42" Type="http://customschemas.google.com/relationships/presentationmetadata" Target="metadata"/><Relationship Id="rId41" Type="http://schemas.openxmlformats.org/officeDocument/2006/relationships/font" Target="fonts/Karla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7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9.xml"/><Relationship Id="rId35" Type="http://schemas.openxmlformats.org/officeDocument/2006/relationships/font" Target="fonts/SourceSansPro-bold.fntdata"/><Relationship Id="rId12" Type="http://schemas.openxmlformats.org/officeDocument/2006/relationships/slide" Target="slides/slide8.xml"/><Relationship Id="rId34" Type="http://schemas.openxmlformats.org/officeDocument/2006/relationships/font" Target="fonts/SourceSansPro-regular.fntdata"/><Relationship Id="rId15" Type="http://schemas.openxmlformats.org/officeDocument/2006/relationships/slide" Target="slides/slide11.xml"/><Relationship Id="rId37" Type="http://schemas.openxmlformats.org/officeDocument/2006/relationships/font" Target="fonts/SourceSansPro-boldItalic.fntdata"/><Relationship Id="rId14" Type="http://schemas.openxmlformats.org/officeDocument/2006/relationships/slide" Target="slides/slide10.xml"/><Relationship Id="rId36" Type="http://schemas.openxmlformats.org/officeDocument/2006/relationships/font" Target="fonts/SourceSansPro-italic.fntdata"/><Relationship Id="rId17" Type="http://schemas.openxmlformats.org/officeDocument/2006/relationships/slide" Target="slides/slide13.xml"/><Relationship Id="rId39" Type="http://schemas.openxmlformats.org/officeDocument/2006/relationships/font" Target="fonts/Karla-bold.fntdata"/><Relationship Id="rId16" Type="http://schemas.openxmlformats.org/officeDocument/2006/relationships/slide" Target="slides/slide12.xml"/><Relationship Id="rId38" Type="http://schemas.openxmlformats.org/officeDocument/2006/relationships/font" Target="fonts/Karla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b9da583698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b9da58369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9b052fdb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9b052fd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Billing cycle ( monthly, yearly to 0,1)</a:t>
            </a:r>
            <a:br>
              <a:rPr lang="en-GB"/>
            </a:br>
            <a:r>
              <a:rPr lang="en-GB"/>
              <a:t>these columns will give 90% precesion we wouldn't be able to train model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Country US had most customer retention thats why it will always be assigned to zero class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1" name="Google Shape;11;p25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5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5" name="Google Shape;15;p2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2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ig image">
  <p:cSld name="TITLE_1_2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9" name="Google Shape;19;p27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Google Shape;20;p27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24" name="Google Shape;24;p2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Google Shape;25;p2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31" name="Google Shape;31;p2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29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34" name="Google Shape;34;p2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 + 3 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37" name="Google Shape;37;p3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3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0" name="Google Shape;40;p30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1" name="Google Shape;41;p30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p3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b="0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b="0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b="0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b="0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b="0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b="0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b="0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b="0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b="0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CD4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/>
          <p:nvPr>
            <p:ph type="ctrTitle"/>
          </p:nvPr>
        </p:nvSpPr>
        <p:spPr>
          <a:xfrm>
            <a:off x="104105" y="1809972"/>
            <a:ext cx="4245453" cy="30215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28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Predictive Analysis </a:t>
            </a:r>
            <a:r>
              <a:rPr lang="en-GB" sz="32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On </a:t>
            </a:r>
            <a:br>
              <a:rPr lang="en-GB" sz="32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</a:br>
            <a:r>
              <a:rPr lang="en-GB" sz="32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Repair Industry Around The </a:t>
            </a:r>
            <a:br>
              <a:rPr lang="en-GB" sz="32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</a:br>
            <a:r>
              <a:rPr lang="en-GB" sz="32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Globe</a:t>
            </a:r>
            <a:endParaRPr sz="3200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pic>
        <p:nvPicPr>
          <p:cNvPr id="48" name="Google Shape;48;p1"/>
          <p:cNvPicPr preferRelativeResize="0"/>
          <p:nvPr/>
        </p:nvPicPr>
        <p:blipFill rotWithShape="1">
          <a:blip r:embed="rId3">
            <a:alphaModFix/>
          </a:blip>
          <a:srcRect b="8601" l="8512" r="3770" t="-973"/>
          <a:stretch/>
        </p:blipFill>
        <p:spPr>
          <a:xfrm>
            <a:off x="508022" y="118334"/>
            <a:ext cx="1718809" cy="1809972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/>
          <p:nvPr>
            <p:ph type="title"/>
          </p:nvPr>
        </p:nvSpPr>
        <p:spPr>
          <a:xfrm>
            <a:off x="268935" y="521676"/>
            <a:ext cx="5590973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8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Precision &amp; Recall</a:t>
            </a:r>
            <a:endParaRPr sz="2800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37" name="Google Shape;137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11</a:t>
            </a:r>
            <a:endParaRPr/>
          </a:p>
        </p:txBody>
      </p:sp>
      <p:pic>
        <p:nvPicPr>
          <p:cNvPr id="138" name="Google Shape;138;p13"/>
          <p:cNvPicPr preferRelativeResize="0"/>
          <p:nvPr/>
        </p:nvPicPr>
        <p:blipFill rotWithShape="1">
          <a:blip r:embed="rId3">
            <a:alphaModFix/>
          </a:blip>
          <a:srcRect b="-302" l="-1" r="-172" t="9772"/>
          <a:stretch/>
        </p:blipFill>
        <p:spPr>
          <a:xfrm>
            <a:off x="268935" y="1122243"/>
            <a:ext cx="6731610" cy="384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/>
          <p:nvPr>
            <p:ph type="title"/>
          </p:nvPr>
        </p:nvSpPr>
        <p:spPr>
          <a:xfrm>
            <a:off x="868475" y="312592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8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Random search cv</a:t>
            </a:r>
            <a:endParaRPr sz="2800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44" name="Google Shape;144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7</a:t>
            </a:r>
            <a:endParaRPr/>
          </a:p>
        </p:txBody>
      </p:sp>
      <p:sp>
        <p:nvSpPr>
          <p:cNvPr id="145" name="Google Shape;145;p8"/>
          <p:cNvSpPr/>
          <p:nvPr/>
        </p:nvSpPr>
        <p:spPr>
          <a:xfrm>
            <a:off x="712900" y="763009"/>
            <a:ext cx="6530230" cy="4632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GB" sz="29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10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4.googleusercontent.com/LQJJuySzk-CM4uIReathciv_tPYo5UNv8mrUL6cw0BgD6VyvS5IRtgRJCOTqX_LseAGCYl2ocTVNN4PHLOr17fyZj3kmLwJCK4o5rT-1MjRmVyqB-W5mcYFBkPZVJcjQ" id="146" name="Google Shape;14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427" y="890675"/>
            <a:ext cx="5383945" cy="36762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clWyl7otDERwy4h799h4qSU-3QbTBmpFyVxaog1QPlTkQoD3LPKdRukPrTCD-p3wC8pXHp-GJPefjN9nBc6dbfCxnfejgnoPMhocKxDdmctqPuah2-KCSVp4fVDmMJOv" id="147" name="Google Shape;14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3372" y="3396187"/>
            <a:ext cx="2004320" cy="1353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868475" y="312592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8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GRIDsearch cv</a:t>
            </a:r>
            <a:endParaRPr sz="2800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53" name="Google Shape;153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8</a:t>
            </a:r>
            <a:endParaRPr/>
          </a:p>
        </p:txBody>
      </p:sp>
      <p:sp>
        <p:nvSpPr>
          <p:cNvPr id="154" name="Google Shape;154;p9"/>
          <p:cNvSpPr/>
          <p:nvPr/>
        </p:nvSpPr>
        <p:spPr>
          <a:xfrm>
            <a:off x="712900" y="763009"/>
            <a:ext cx="6530230" cy="4632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GB" sz="29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10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GridSearchCV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GB" sz="1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10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3.googleusercontent.com/1d-G4ZXQ5ao13Lem2ZBOA3JStHQp2pH61c4eIXlp309VFaSmKzwQuJ775eFAP63k4IODf7IprtAvlOGK1b9Bq8TUB00sv2de0XS1FT4SokoWx5mo7bQ2Rshc4nVuUd7O" id="156" name="Google Shape;15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485" y="1110884"/>
            <a:ext cx="676275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ozvFB6rFPY-N6e-oHQRs7E75u-skF0ESi6ltPDSOH60c34FsfnrkjjQRXuKGKR60i2KaB9Rr1dM3pH5WMHF1uMt-a4w9CFgQ4j7itDZFZTrXAoQZh_8eNSWZDmckAHdY" id="157" name="Google Shape;15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4113" y="3304663"/>
            <a:ext cx="2524125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/>
          <p:nvPr>
            <p:ph type="title"/>
          </p:nvPr>
        </p:nvSpPr>
        <p:spPr>
          <a:xfrm>
            <a:off x="868475" y="312592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8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Random Forest</a:t>
            </a:r>
            <a:endParaRPr sz="2800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63" name="Google Shape;163;p10"/>
          <p:cNvSpPr txBox="1"/>
          <p:nvPr/>
        </p:nvSpPr>
        <p:spPr>
          <a:xfrm>
            <a:off x="6789420" y="260392"/>
            <a:ext cx="2302507" cy="1877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Maximum precision ,recall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And F1 score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Good ROC Curve</a:t>
            </a:r>
            <a:endParaRPr b="0" i="0" sz="1600" u="none" cap="none" strike="noStrik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164" name="Google Shape;164;p10"/>
          <p:cNvGrpSpPr/>
          <p:nvPr/>
        </p:nvGrpSpPr>
        <p:grpSpPr>
          <a:xfrm>
            <a:off x="313129" y="260392"/>
            <a:ext cx="449033" cy="449033"/>
            <a:chOff x="2594050" y="1631825"/>
            <a:chExt cx="439625" cy="439625"/>
          </a:xfrm>
        </p:grpSpPr>
        <p:sp>
          <p:nvSpPr>
            <p:cNvPr id="165" name="Google Shape;165;p1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" name="Google Shape;169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9</a:t>
            </a:r>
            <a:endParaRPr/>
          </a:p>
        </p:txBody>
      </p:sp>
      <p:pic>
        <p:nvPicPr>
          <p:cNvPr id="170" name="Google Shape;17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129" y="1114431"/>
            <a:ext cx="3279152" cy="324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2281" y="1192427"/>
            <a:ext cx="3574329" cy="3016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title"/>
          </p:nvPr>
        </p:nvSpPr>
        <p:spPr>
          <a:xfrm>
            <a:off x="868475" y="312592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8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BEST model for rfc</a:t>
            </a:r>
            <a:endParaRPr sz="2800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pic>
        <p:nvPicPr>
          <p:cNvPr descr="https://lh3.googleusercontent.com/dJWFZIJsJjiPnIvkG1PgKWGjTLy8j9s-E9lxDwt_VvXBulZJ1d570D7NGNH4x9HFzq3DKRafpE6wBGLtfvjuBBnbeyK-LCOAONDmNTnIrYhVmCzyN52pEVJGVBrAxEXV" id="177" name="Google Shape;17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006" y="1462460"/>
            <a:ext cx="4320608" cy="3131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/>
              <a:t>10</a:t>
            </a:r>
            <a:endParaRPr/>
          </a:p>
        </p:txBody>
      </p:sp>
      <p:pic>
        <p:nvPicPr>
          <p:cNvPr id="183" name="Google Shape;18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8950" y="937900"/>
            <a:ext cx="4391450" cy="420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2"/>
          <p:cNvSpPr txBox="1"/>
          <p:nvPr>
            <p:ph type="title"/>
          </p:nvPr>
        </p:nvSpPr>
        <p:spPr>
          <a:xfrm>
            <a:off x="932250" y="348720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8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Feature Importance</a:t>
            </a:r>
            <a:endParaRPr sz="2800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12</a:t>
            </a:r>
            <a:endParaRPr/>
          </a:p>
        </p:txBody>
      </p:sp>
      <p:sp>
        <p:nvSpPr>
          <p:cNvPr id="190" name="Google Shape;190;p14"/>
          <p:cNvSpPr txBox="1"/>
          <p:nvPr>
            <p:ph type="title"/>
          </p:nvPr>
        </p:nvSpPr>
        <p:spPr>
          <a:xfrm>
            <a:off x="1153987" y="440226"/>
            <a:ext cx="5590973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Model Deployment</a:t>
            </a:r>
            <a:endParaRPr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grpSp>
        <p:nvGrpSpPr>
          <p:cNvPr id="191" name="Google Shape;191;p14"/>
          <p:cNvGrpSpPr/>
          <p:nvPr/>
        </p:nvGrpSpPr>
        <p:grpSpPr>
          <a:xfrm>
            <a:off x="532756" y="448053"/>
            <a:ext cx="369505" cy="268183"/>
            <a:chOff x="4604550" y="3714775"/>
            <a:chExt cx="439625" cy="319075"/>
          </a:xfrm>
        </p:grpSpPr>
        <p:sp>
          <p:nvSpPr>
            <p:cNvPr id="192" name="Google Shape;192;p14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4" name="Google Shape;1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270" y="983239"/>
            <a:ext cx="6859500" cy="3963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13</a:t>
            </a:r>
            <a:endParaRPr/>
          </a:p>
        </p:txBody>
      </p:sp>
      <p:sp>
        <p:nvSpPr>
          <p:cNvPr id="200" name="Google Shape;200;p15"/>
          <p:cNvSpPr txBox="1"/>
          <p:nvPr>
            <p:ph type="title"/>
          </p:nvPr>
        </p:nvSpPr>
        <p:spPr>
          <a:xfrm>
            <a:off x="938087" y="487473"/>
            <a:ext cx="5590973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   Model Training Activity</a:t>
            </a:r>
            <a:endParaRPr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grpSp>
        <p:nvGrpSpPr>
          <p:cNvPr id="201" name="Google Shape;201;p15"/>
          <p:cNvGrpSpPr/>
          <p:nvPr/>
        </p:nvGrpSpPr>
        <p:grpSpPr>
          <a:xfrm>
            <a:off x="532756" y="448053"/>
            <a:ext cx="369505" cy="268183"/>
            <a:chOff x="4604550" y="3714775"/>
            <a:chExt cx="439625" cy="319075"/>
          </a:xfrm>
        </p:grpSpPr>
        <p:sp>
          <p:nvSpPr>
            <p:cNvPr id="202" name="Google Shape;202;p15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4" name="Google Shape;2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582" y="1164993"/>
            <a:ext cx="6220460" cy="3457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14</a:t>
            </a:r>
            <a:endParaRPr/>
          </a:p>
        </p:txBody>
      </p:sp>
      <p:sp>
        <p:nvSpPr>
          <p:cNvPr id="210" name="Google Shape;210;p16"/>
          <p:cNvSpPr txBox="1"/>
          <p:nvPr>
            <p:ph type="title"/>
          </p:nvPr>
        </p:nvSpPr>
        <p:spPr>
          <a:xfrm>
            <a:off x="938087" y="487473"/>
            <a:ext cx="5590973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Http Request To Predict </a:t>
            </a:r>
            <a:endParaRPr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grpSp>
        <p:nvGrpSpPr>
          <p:cNvPr id="211" name="Google Shape;211;p16"/>
          <p:cNvGrpSpPr/>
          <p:nvPr/>
        </p:nvGrpSpPr>
        <p:grpSpPr>
          <a:xfrm>
            <a:off x="532756" y="448053"/>
            <a:ext cx="369505" cy="268183"/>
            <a:chOff x="4604550" y="3714775"/>
            <a:chExt cx="439625" cy="319075"/>
          </a:xfrm>
        </p:grpSpPr>
        <p:sp>
          <p:nvSpPr>
            <p:cNvPr id="212" name="Google Shape;212;p16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4" name="Google Shape;21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173" y="1111151"/>
            <a:ext cx="6468800" cy="36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1E63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07513" y="925158"/>
            <a:ext cx="6162472" cy="30147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b="1" lang="en-GB">
                <a:solidFill>
                  <a:srgbClr val="002060"/>
                </a:solidFill>
              </a:rPr>
              <a:t>Customer retention </a:t>
            </a:r>
            <a:r>
              <a:rPr lang="en-GB"/>
              <a:t>is crucial to the long-term success of your business</a:t>
            </a:r>
            <a:endParaRPr/>
          </a:p>
          <a:p>
            <a:pPr indent="-215900" lvl="0" marL="3429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b="1" lang="en-GB">
                <a:solidFill>
                  <a:srgbClr val="002060"/>
                </a:solidFill>
              </a:rPr>
              <a:t>Ability</a:t>
            </a:r>
            <a:r>
              <a:rPr lang="en-GB"/>
              <a:t> to calculate and </a:t>
            </a:r>
            <a:r>
              <a:rPr b="1" lang="en-GB">
                <a:solidFill>
                  <a:srgbClr val="002060"/>
                </a:solidFill>
              </a:rPr>
              <a:t>utilize</a:t>
            </a:r>
            <a:r>
              <a:rPr lang="en-GB">
                <a:solidFill>
                  <a:srgbClr val="002060"/>
                </a:solidFill>
              </a:rPr>
              <a:t> </a:t>
            </a:r>
            <a:r>
              <a:rPr lang="en-GB"/>
              <a:t>churn prediction effectively</a:t>
            </a:r>
            <a:endParaRPr/>
          </a:p>
          <a:p>
            <a:pPr indent="-215900" lvl="0" marL="3429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GB"/>
              <a:t>Before time we can </a:t>
            </a:r>
            <a:r>
              <a:rPr b="1" lang="en-GB">
                <a:solidFill>
                  <a:srgbClr val="002060"/>
                </a:solidFill>
              </a:rPr>
              <a:t>alarm</a:t>
            </a:r>
            <a:r>
              <a:rPr lang="en-GB">
                <a:solidFill>
                  <a:srgbClr val="002060"/>
                </a:solidFill>
              </a:rPr>
              <a:t> </a:t>
            </a:r>
            <a:r>
              <a:rPr lang="en-GB"/>
              <a:t>company that this customer will leave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b="1" lang="en-GB">
                <a:solidFill>
                  <a:srgbClr val="002060"/>
                </a:solidFill>
              </a:rPr>
              <a:t>Preventing</a:t>
            </a:r>
            <a:r>
              <a:rPr lang="en-GB">
                <a:solidFill>
                  <a:srgbClr val="002060"/>
                </a:solidFill>
              </a:rPr>
              <a:t> </a:t>
            </a:r>
            <a:r>
              <a:rPr lang="en-GB"/>
              <a:t>lost revenue</a:t>
            </a:r>
            <a:endParaRPr/>
          </a:p>
          <a:p>
            <a:pPr indent="-215900" lvl="0" marL="3429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07513" y="281210"/>
            <a:ext cx="5624346" cy="6439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8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Business Impact</a:t>
            </a:r>
            <a:endParaRPr sz="2800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21" name="Google Shape;221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15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b9da583698_1_0"/>
          <p:cNvSpPr txBox="1"/>
          <p:nvPr>
            <p:ph idx="1" type="body"/>
          </p:nvPr>
        </p:nvSpPr>
        <p:spPr>
          <a:xfrm>
            <a:off x="451549" y="1134850"/>
            <a:ext cx="6129000" cy="3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None/>
            </a:pPr>
            <a:r>
              <a:rPr b="1" lang="en-GB" sz="14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MUHAMMAD UZAIR	 	                                         		MSDS20053</a:t>
            </a:r>
            <a:endParaRPr b="1" sz="14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None/>
            </a:pPr>
            <a:r>
              <a:rPr b="1" lang="en-GB" sz="14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ABDULLAH AZIZ                                                                    	   		MSDS20052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None/>
            </a:pPr>
            <a:r>
              <a:rPr b="1" lang="en-GB" sz="14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KHUZAIMA SHAHID                                 		  		             MSDS20039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None/>
            </a:pPr>
            <a:r>
              <a:rPr b="1" lang="en-GB" sz="14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MUHAMMAD MUBASHIR ALI                                                		MSDS20085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None/>
            </a:pPr>
            <a:r>
              <a:rPr b="1" lang="en-GB" sz="14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QAZI DANISH AYUB					                          MSDS20075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None/>
            </a:pPr>
            <a:r>
              <a:rPr b="1" lang="en-GB" sz="14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HIRA SALEEM                                             		   		             MSDS20104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None/>
            </a:pPr>
            <a:r>
              <a:rPr b="1" lang="en-GB" sz="14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RAMEESHA MAHMOOD                    	 	   		             MSDS20089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None/>
            </a:pPr>
            <a:r>
              <a:rPr b="1" lang="en-GB" sz="14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MUHAMMAD ARSLAN AFZAL				                          MSDS20035</a:t>
            </a:r>
            <a:endParaRPr b="1" sz="14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None/>
            </a:pPr>
            <a:r>
              <a:rPr b="1" lang="en-GB" sz="14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AHMAD NAWAZ                                                                                                MSDS20093</a:t>
            </a:r>
            <a:endParaRPr b="1" sz="14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b9da583698_1_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5" name="Google Shape;55;gb9da583698_1_0"/>
          <p:cNvSpPr txBox="1"/>
          <p:nvPr>
            <p:ph type="title"/>
          </p:nvPr>
        </p:nvSpPr>
        <p:spPr>
          <a:xfrm>
            <a:off x="507513" y="281210"/>
            <a:ext cx="56244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8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Group Members</a:t>
            </a:r>
            <a:endParaRPr sz="2800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 txBox="1"/>
          <p:nvPr>
            <p:ph type="title"/>
          </p:nvPr>
        </p:nvSpPr>
        <p:spPr>
          <a:xfrm>
            <a:off x="749350" y="309300"/>
            <a:ext cx="588005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8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Class Balancing Techniques</a:t>
            </a:r>
            <a:endParaRPr sz="2800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27" name="Google Shape;227;p18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-GB">
                <a:solidFill>
                  <a:srgbClr val="333333"/>
                </a:solidFill>
              </a:rPr>
              <a:t>Class weight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-GB">
                <a:solidFill>
                  <a:srgbClr val="333333"/>
                </a:solidFill>
              </a:rPr>
              <a:t>Under Sample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-GB">
                <a:solidFill>
                  <a:srgbClr val="333333"/>
                </a:solidFill>
              </a:rPr>
              <a:t>Balanced Resampling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-GB">
                <a:solidFill>
                  <a:srgbClr val="333333"/>
                </a:solidFill>
              </a:rPr>
              <a:t>SMOTE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228" name="Google Shape;228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16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"/>
          <p:cNvSpPr txBox="1"/>
          <p:nvPr>
            <p:ph type="title"/>
          </p:nvPr>
        </p:nvSpPr>
        <p:spPr>
          <a:xfrm>
            <a:off x="540160" y="354535"/>
            <a:ext cx="6380350" cy="4559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8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Class Weight  Balanced</a:t>
            </a:r>
            <a:endParaRPr sz="2800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34" name="Google Shape;234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17</a:t>
            </a:r>
            <a:endParaRPr/>
          </a:p>
        </p:txBody>
      </p:sp>
      <p:pic>
        <p:nvPicPr>
          <p:cNvPr id="235" name="Google Shape;23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635" y="1639166"/>
            <a:ext cx="662940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 txBox="1"/>
          <p:nvPr>
            <p:ph type="title"/>
          </p:nvPr>
        </p:nvSpPr>
        <p:spPr>
          <a:xfrm>
            <a:off x="540160" y="354535"/>
            <a:ext cx="6380350" cy="4559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Under Sample</a:t>
            </a:r>
            <a:endParaRPr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41" name="Google Shape;241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18</a:t>
            </a:r>
            <a:endParaRPr/>
          </a:p>
        </p:txBody>
      </p:sp>
      <p:pic>
        <p:nvPicPr>
          <p:cNvPr id="242" name="Google Shape;24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635" y="1327201"/>
            <a:ext cx="662940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"/>
          <p:cNvSpPr txBox="1"/>
          <p:nvPr>
            <p:ph type="title"/>
          </p:nvPr>
        </p:nvSpPr>
        <p:spPr>
          <a:xfrm>
            <a:off x="540160" y="562353"/>
            <a:ext cx="6380350" cy="4559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8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Balanced Resampling (</a:t>
            </a:r>
            <a:r>
              <a:rPr lang="en-GB" sz="2800">
                <a:solidFill>
                  <a:srgbClr val="002060"/>
                </a:solidFill>
                <a:latin typeface="Algerian"/>
                <a:ea typeface="Algerian"/>
                <a:cs typeface="Algerian"/>
                <a:sym typeface="Algerian"/>
              </a:rPr>
              <a:t>Class 0 down sample, Class 1 up sample</a:t>
            </a:r>
            <a:r>
              <a:rPr lang="en-GB" sz="28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)</a:t>
            </a:r>
            <a:endParaRPr sz="2800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48" name="Google Shape;248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19</a:t>
            </a:r>
            <a:endParaRPr/>
          </a:p>
        </p:txBody>
      </p:sp>
      <p:pic>
        <p:nvPicPr>
          <p:cNvPr id="249" name="Google Shape;249;p21"/>
          <p:cNvPicPr preferRelativeResize="0"/>
          <p:nvPr/>
        </p:nvPicPr>
        <p:blipFill rotWithShape="1">
          <a:blip r:embed="rId3">
            <a:alphaModFix/>
          </a:blip>
          <a:srcRect b="23371" l="-282" r="-282" t="29"/>
          <a:stretch/>
        </p:blipFill>
        <p:spPr>
          <a:xfrm>
            <a:off x="419935" y="1406108"/>
            <a:ext cx="6803825" cy="3291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 txBox="1"/>
          <p:nvPr>
            <p:ph type="title"/>
          </p:nvPr>
        </p:nvSpPr>
        <p:spPr>
          <a:xfrm>
            <a:off x="540160" y="562353"/>
            <a:ext cx="6380350" cy="4559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8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SMOTE</a:t>
            </a:r>
            <a:endParaRPr sz="2800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55" name="Google Shape;255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20</a:t>
            </a:r>
            <a:endParaRPr/>
          </a:p>
        </p:txBody>
      </p:sp>
      <p:pic>
        <p:nvPicPr>
          <p:cNvPr id="256" name="Google Shape;25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572" y="1257986"/>
            <a:ext cx="6105525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722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9030" y="1342142"/>
            <a:ext cx="4956668" cy="3407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B3B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idx="4294967295" type="ctrTitle"/>
          </p:nvPr>
        </p:nvSpPr>
        <p:spPr>
          <a:xfrm>
            <a:off x="363069" y="258183"/>
            <a:ext cx="5704243" cy="82498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</a:pPr>
            <a:r>
              <a:rPr b="1" i="0" lang="en-GB" sz="3600" u="none" cap="none" strike="noStrike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Problem Statement</a:t>
            </a:r>
            <a:endParaRPr b="1" i="0" sz="3600" u="none" cap="none" strike="noStrike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61" name="Google Shape;61;p2"/>
          <p:cNvSpPr txBox="1"/>
          <p:nvPr>
            <p:ph idx="4294967295" type="subTitle"/>
          </p:nvPr>
        </p:nvSpPr>
        <p:spPr>
          <a:xfrm>
            <a:off x="363069" y="1625439"/>
            <a:ext cx="6801523" cy="11240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1" i="0" lang="en-GB" sz="2400" u="none" cap="none" strike="noStrike">
                <a:solidFill>
                  <a:srgbClr val="002060"/>
                </a:solidFill>
                <a:latin typeface="Karla"/>
                <a:ea typeface="Karla"/>
                <a:cs typeface="Karla"/>
                <a:sym typeface="Karla"/>
              </a:rPr>
              <a:t>Predictive Customer Churn Using  Classical Machine Learning……..?</a:t>
            </a:r>
            <a:endParaRPr b="1" i="0" sz="2400" u="none" cap="none" strike="noStrike">
              <a:solidFill>
                <a:srgbClr val="002060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2" name="Google Shape;62;p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9b052fdba_0_0"/>
          <p:cNvSpPr txBox="1"/>
          <p:nvPr>
            <p:ph idx="4294967295" type="title"/>
          </p:nvPr>
        </p:nvSpPr>
        <p:spPr>
          <a:xfrm>
            <a:off x="3500050" y="529325"/>
            <a:ext cx="1847100" cy="63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8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Dataset</a:t>
            </a:r>
            <a:endParaRPr/>
          </a:p>
        </p:txBody>
      </p:sp>
      <p:sp>
        <p:nvSpPr>
          <p:cNvPr id="68" name="Google Shape;68;gb9b052fdba_0_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9" name="Google Shape;69;gb9b052fdb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25" y="1733900"/>
            <a:ext cx="8795550" cy="23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688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>
            <p:ph type="title"/>
          </p:nvPr>
        </p:nvSpPr>
        <p:spPr>
          <a:xfrm>
            <a:off x="-96818" y="3106524"/>
            <a:ext cx="2678654" cy="14960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8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Flow</a:t>
            </a:r>
            <a:br>
              <a:rPr lang="en-GB" sz="28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</a:br>
            <a:r>
              <a:rPr lang="en-GB" sz="28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Diagram</a:t>
            </a:r>
            <a:endParaRPr sz="2800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grpSp>
        <p:nvGrpSpPr>
          <p:cNvPr id="75" name="Google Shape;75;p3"/>
          <p:cNvGrpSpPr/>
          <p:nvPr/>
        </p:nvGrpSpPr>
        <p:grpSpPr>
          <a:xfrm>
            <a:off x="4176060" y="1240451"/>
            <a:ext cx="376898" cy="330345"/>
            <a:chOff x="5323500" y="1591325"/>
            <a:chExt cx="376898" cy="330345"/>
          </a:xfrm>
        </p:grpSpPr>
        <p:sp>
          <p:nvSpPr>
            <p:cNvPr id="76" name="Google Shape;76;p3"/>
            <p:cNvSpPr/>
            <p:nvPr/>
          </p:nvSpPr>
          <p:spPr>
            <a:xfrm rot="5400000">
              <a:off x="5385398" y="1606670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>
                <a:alpha val="705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" name="Google Shape;78;p3"/>
          <p:cNvGrpSpPr/>
          <p:nvPr/>
        </p:nvGrpSpPr>
        <p:grpSpPr>
          <a:xfrm>
            <a:off x="4205809" y="2420984"/>
            <a:ext cx="376898" cy="330345"/>
            <a:chOff x="5323500" y="1591325"/>
            <a:chExt cx="376898" cy="330345"/>
          </a:xfrm>
        </p:grpSpPr>
        <p:sp>
          <p:nvSpPr>
            <p:cNvPr id="79" name="Google Shape;79;p3"/>
            <p:cNvSpPr/>
            <p:nvPr/>
          </p:nvSpPr>
          <p:spPr>
            <a:xfrm rot="5400000">
              <a:off x="5385398" y="1606670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>
                <a:alpha val="705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82" name="Google Shape;82;p3"/>
          <p:cNvSpPr/>
          <p:nvPr/>
        </p:nvSpPr>
        <p:spPr>
          <a:xfrm>
            <a:off x="3176240" y="451636"/>
            <a:ext cx="2207272" cy="680273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658E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600" u="none" cap="none" strike="noStrik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Data Gather &amp; Understanding Data</a:t>
            </a:r>
            <a:endParaRPr b="1" i="0" sz="1600" u="none" cap="none" strike="noStrike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3189849" y="1643701"/>
            <a:ext cx="2289822" cy="703331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 cap="flat" cmpd="sng" w="25400">
            <a:solidFill>
              <a:srgbClr val="658E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Preprocessing / EDA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Data Cleaning</a:t>
            </a:r>
            <a:endParaRPr b="0" i="0" sz="1600" u="none" cap="none" strike="noStrik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4" name="Google Shape;84;p3"/>
          <p:cNvSpPr/>
          <p:nvPr/>
        </p:nvSpPr>
        <p:spPr>
          <a:xfrm>
            <a:off x="3042393" y="2802259"/>
            <a:ext cx="2731974" cy="881475"/>
          </a:xfrm>
          <a:prstGeom prst="roundRect">
            <a:avLst>
              <a:gd fmla="val 16667" name="adj"/>
            </a:avLst>
          </a:prstGeom>
          <a:solidFill>
            <a:srgbClr val="9D8C00"/>
          </a:solidFill>
          <a:ln cap="flat" cmpd="sng" w="25400">
            <a:solidFill>
              <a:srgbClr val="658E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Data Transformation/Attribute Selection/Normalization</a:t>
            </a:r>
            <a:endParaRPr b="0" i="0" sz="1600" u="none" cap="none" strike="noStrik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85" name="Google Shape;85;p3"/>
          <p:cNvGrpSpPr/>
          <p:nvPr/>
        </p:nvGrpSpPr>
        <p:grpSpPr>
          <a:xfrm rot="-5400000">
            <a:off x="5623694" y="4248953"/>
            <a:ext cx="376898" cy="330345"/>
            <a:chOff x="5323500" y="1591325"/>
            <a:chExt cx="376898" cy="330345"/>
          </a:xfrm>
        </p:grpSpPr>
        <p:sp>
          <p:nvSpPr>
            <p:cNvPr id="86" name="Google Shape;86;p3"/>
            <p:cNvSpPr/>
            <p:nvPr/>
          </p:nvSpPr>
          <p:spPr>
            <a:xfrm rot="5400000">
              <a:off x="5385398" y="1606670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>
                <a:alpha val="705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3"/>
          <p:cNvSpPr/>
          <p:nvPr/>
        </p:nvSpPr>
        <p:spPr>
          <a:xfrm>
            <a:off x="3273513" y="4172590"/>
            <a:ext cx="2207272" cy="680273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658E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600" u="none" cap="none" strike="noStrik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Classification Model</a:t>
            </a:r>
            <a:endParaRPr b="1" i="0" sz="1600" u="none" cap="none" strike="noStrike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9" name="Google Shape;89;p3"/>
          <p:cNvSpPr/>
          <p:nvPr/>
        </p:nvSpPr>
        <p:spPr>
          <a:xfrm>
            <a:off x="6206680" y="4117565"/>
            <a:ext cx="2289822" cy="703331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 cap="flat" cmpd="sng" w="25400">
            <a:solidFill>
              <a:srgbClr val="658E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Result &amp; Comparisons</a:t>
            </a:r>
            <a:endParaRPr b="0" i="0" sz="1600" u="none" cap="none" strike="noStrik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90" name="Google Shape;90;p3"/>
          <p:cNvGrpSpPr/>
          <p:nvPr/>
        </p:nvGrpSpPr>
        <p:grpSpPr>
          <a:xfrm>
            <a:off x="4235558" y="3787220"/>
            <a:ext cx="376898" cy="330345"/>
            <a:chOff x="5323500" y="1591325"/>
            <a:chExt cx="376898" cy="330345"/>
          </a:xfrm>
        </p:grpSpPr>
        <p:sp>
          <p:nvSpPr>
            <p:cNvPr id="91" name="Google Shape;91;p3"/>
            <p:cNvSpPr/>
            <p:nvPr/>
          </p:nvSpPr>
          <p:spPr>
            <a:xfrm rot="5400000">
              <a:off x="5385398" y="1606670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>
                <a:alpha val="705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DC39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 txBox="1"/>
          <p:nvPr>
            <p:ph type="title"/>
          </p:nvPr>
        </p:nvSpPr>
        <p:spPr>
          <a:xfrm>
            <a:off x="98721" y="206880"/>
            <a:ext cx="6646323" cy="57842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8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Data Gathering &amp; Pre-processing</a:t>
            </a:r>
            <a:endParaRPr sz="2800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98" name="Google Shape;98;p4"/>
          <p:cNvSpPr txBox="1"/>
          <p:nvPr/>
        </p:nvSpPr>
        <p:spPr>
          <a:xfrm>
            <a:off x="454150" y="1089831"/>
            <a:ext cx="2709900" cy="39127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b="1" i="0" lang="en-GB" sz="2000" u="none" cap="none" strike="noStrike">
                <a:solidFill>
                  <a:srgbClr val="12161A"/>
                </a:solidFill>
                <a:latin typeface="Karla"/>
                <a:ea typeface="Karla"/>
                <a:cs typeface="Karla"/>
                <a:sym typeface="Karla"/>
              </a:rPr>
              <a:t>Data Gathering</a:t>
            </a:r>
            <a:endParaRPr/>
          </a:p>
          <a:p>
            <a:pPr indent="-82550" lvl="0" marL="1714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2161A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GB" sz="1600" u="none" cap="none" strike="noStrike">
                <a:solidFill>
                  <a:srgbClr val="12161A"/>
                </a:solidFill>
                <a:latin typeface="Karla"/>
                <a:ea typeface="Karla"/>
                <a:cs typeface="Karla"/>
                <a:sym typeface="Karla"/>
              </a:rPr>
              <a:t>Important Columns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n-GB" sz="1400" u="none" cap="none" strike="noStrike">
                <a:solidFill>
                  <a:srgbClr val="12161A"/>
                </a:solidFill>
                <a:latin typeface="Karla"/>
                <a:ea typeface="Karla"/>
                <a:cs typeface="Karla"/>
                <a:sym typeface="Karla"/>
              </a:rPr>
              <a:t>Tenure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n-GB" sz="1400" u="none" cap="none" strike="noStrike">
                <a:solidFill>
                  <a:srgbClr val="12161A"/>
                </a:solidFill>
                <a:latin typeface="Karla"/>
                <a:ea typeface="Karla"/>
                <a:cs typeface="Karla"/>
                <a:sym typeface="Karla"/>
              </a:rPr>
              <a:t>Credit Amount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n-GB" sz="1400" u="none" cap="none" strike="noStrike">
                <a:solidFill>
                  <a:srgbClr val="12161A"/>
                </a:solidFill>
                <a:latin typeface="Karla"/>
                <a:ea typeface="Karla"/>
                <a:cs typeface="Karla"/>
                <a:sym typeface="Karla"/>
              </a:rPr>
              <a:t>Average Sales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12161A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2161A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GB" sz="1600" u="none" cap="none" strike="noStrike">
                <a:solidFill>
                  <a:srgbClr val="12161A"/>
                </a:solidFill>
                <a:latin typeface="Karla"/>
                <a:ea typeface="Karla"/>
                <a:cs typeface="Karla"/>
                <a:sym typeface="Karla"/>
              </a:rPr>
              <a:t>Attributes Types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n-GB" sz="1400" u="none" cap="none" strike="noStrike">
                <a:solidFill>
                  <a:srgbClr val="12161A"/>
                </a:solidFill>
                <a:latin typeface="Karla"/>
                <a:ea typeface="Karla"/>
                <a:cs typeface="Karla"/>
                <a:sym typeface="Karla"/>
              </a:rPr>
              <a:t>Binary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n-GB" sz="1400" u="none" cap="none" strike="noStrike">
                <a:solidFill>
                  <a:srgbClr val="12161A"/>
                </a:solidFill>
                <a:latin typeface="Karla"/>
                <a:ea typeface="Karla"/>
                <a:cs typeface="Karla"/>
                <a:sym typeface="Karla"/>
              </a:rPr>
              <a:t>Bool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n-GB" sz="1400" u="none" cap="none" strike="noStrike">
                <a:solidFill>
                  <a:srgbClr val="12161A"/>
                </a:solidFill>
                <a:latin typeface="Karla"/>
                <a:ea typeface="Karla"/>
                <a:cs typeface="Karla"/>
                <a:sym typeface="Karla"/>
              </a:rPr>
              <a:t>Categorical</a:t>
            </a:r>
            <a:endParaRPr/>
          </a:p>
          <a:p>
            <a:pPr indent="-82550" lvl="0" marL="1714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2161A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3296252" y="1067798"/>
            <a:ext cx="3611324" cy="40095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✔"/>
            </a:pPr>
            <a:r>
              <a:rPr b="1" i="0" lang="en-GB" sz="2000" u="none" cap="none" strike="noStrike">
                <a:solidFill>
                  <a:srgbClr val="12161A"/>
                </a:solidFill>
                <a:latin typeface="Karla"/>
                <a:ea typeface="Karla"/>
                <a:cs typeface="Karla"/>
                <a:sym typeface="Karla"/>
              </a:rPr>
              <a:t>Data Pre-processing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12161A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GB" sz="1600" u="none" cap="none" strike="noStrike">
                <a:solidFill>
                  <a:srgbClr val="12161A"/>
                </a:solidFill>
                <a:latin typeface="Karla"/>
                <a:ea typeface="Karla"/>
                <a:cs typeface="Karla"/>
                <a:sym typeface="Karla"/>
              </a:rPr>
              <a:t>Dropped columns 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n-GB" sz="1400" u="none" cap="none" strike="noStrike">
                <a:solidFill>
                  <a:srgbClr val="12161A"/>
                </a:solidFill>
                <a:latin typeface="Karla"/>
                <a:ea typeface="Karla"/>
                <a:cs typeface="Karla"/>
                <a:sym typeface="Karla"/>
              </a:rPr>
              <a:t>Bussines_Id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n-GB" sz="1400" u="none" cap="none" strike="noStrike">
                <a:solidFill>
                  <a:srgbClr val="12161A"/>
                </a:solidFill>
                <a:latin typeface="Karla"/>
                <a:ea typeface="Karla"/>
                <a:cs typeface="Karla"/>
                <a:sym typeface="Karla"/>
              </a:rPr>
              <a:t>Created on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n-GB" sz="1400" u="none" cap="none" strike="noStrike">
                <a:solidFill>
                  <a:srgbClr val="12161A"/>
                </a:solidFill>
                <a:latin typeface="Karla"/>
                <a:ea typeface="Karla"/>
                <a:cs typeface="Karla"/>
                <a:sym typeface="Karla"/>
              </a:rPr>
              <a:t>Last login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n-GB" sz="1400" u="none" cap="none" strike="noStrike">
                <a:solidFill>
                  <a:srgbClr val="12161A"/>
                </a:solidFill>
                <a:latin typeface="Karla"/>
                <a:ea typeface="Karla"/>
                <a:cs typeface="Karla"/>
                <a:sym typeface="Karla"/>
              </a:rPr>
              <a:t> country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12161A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GB" sz="1600" u="none" cap="none" strike="noStrike">
                <a:solidFill>
                  <a:srgbClr val="12161A"/>
                </a:solidFill>
                <a:latin typeface="Karla"/>
                <a:ea typeface="Karla"/>
                <a:cs typeface="Karla"/>
                <a:sym typeface="Karla"/>
              </a:rPr>
              <a:t>Other Techniques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b="0" i="0" lang="en-GB" sz="1600" u="none" cap="none" strike="noStrike">
                <a:solidFill>
                  <a:srgbClr val="12161A"/>
                </a:solidFill>
                <a:latin typeface="Karla"/>
                <a:ea typeface="Karla"/>
                <a:cs typeface="Karla"/>
                <a:sym typeface="Karla"/>
              </a:rPr>
              <a:t>Encoding And Scalar Technique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n-GB" sz="1400" u="none" cap="none" strike="noStrike">
                <a:solidFill>
                  <a:srgbClr val="12161A"/>
                </a:solidFill>
                <a:latin typeface="Karla"/>
                <a:ea typeface="Karla"/>
                <a:cs typeface="Karla"/>
                <a:sym typeface="Karla"/>
              </a:rPr>
              <a:t>Group By Different Attribute Against Target Attribute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❑"/>
            </a:pPr>
            <a:r>
              <a:rPr b="0" i="0" lang="en-GB" sz="1600" u="none" cap="none" strike="noStrike">
                <a:solidFill>
                  <a:srgbClr val="12161A"/>
                </a:solidFill>
                <a:latin typeface="Karla"/>
                <a:ea typeface="Karla"/>
                <a:cs typeface="Karla"/>
                <a:sym typeface="Karla"/>
              </a:rPr>
              <a:t>Average </a:t>
            </a:r>
            <a:r>
              <a:rPr b="0" i="0" lang="en-GB" sz="1400" u="none" cap="none" strike="noStrike">
                <a:solidFill>
                  <a:srgbClr val="12161A"/>
                </a:solidFill>
                <a:latin typeface="Karla"/>
                <a:ea typeface="Karla"/>
                <a:cs typeface="Karla"/>
                <a:sym typeface="Karla"/>
              </a:rPr>
              <a:t>Sales column</a:t>
            </a:r>
            <a:endParaRPr b="0" i="0" sz="1600" u="none" cap="none" strike="noStrike">
              <a:solidFill>
                <a:srgbClr val="12161A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0" name="Google Shape;100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3</a:t>
            </a:r>
            <a:endParaRPr/>
          </a:p>
        </p:txBody>
      </p:sp>
      <p:pic>
        <p:nvPicPr>
          <p:cNvPr descr="https://lh3.googleusercontent.com/dUQaWPMV4hRdcJ5jo1NgIY6hjHzLVQt8-ck-EUZ2Ykswd-_PBGXtRAOuWFxl_yQIMjTDOIqP6Cv530Xk48pNLO7tujBlvWci7Y5jfwJ_ZJR8SoqWf3rwUDnMRSvlUbkEGDWUYHU" id="101" name="Google Shape;10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390088">
            <a:off x="5235438" y="2747202"/>
            <a:ext cx="3673384" cy="975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DC39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>
            <p:ph type="title"/>
          </p:nvPr>
        </p:nvSpPr>
        <p:spPr>
          <a:xfrm>
            <a:off x="98721" y="206880"/>
            <a:ext cx="6646323" cy="57842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8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Data Gathering &amp; Pre-processing</a:t>
            </a:r>
            <a:endParaRPr sz="2800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07" name="Google Shape;107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4</a:t>
            </a:r>
            <a:endParaRPr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606" y="1689501"/>
            <a:ext cx="6023438" cy="34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/>
          <p:nvPr/>
        </p:nvSpPr>
        <p:spPr>
          <a:xfrm>
            <a:off x="2044223" y="1145245"/>
            <a:ext cx="33782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rgbClr val="12161A"/>
                </a:solidFill>
                <a:latin typeface="Karla"/>
                <a:ea typeface="Karla"/>
                <a:cs typeface="Karla"/>
                <a:sym typeface="Karla"/>
              </a:rPr>
              <a:t>Class Imbalance Problem</a:t>
            </a:r>
            <a:endParaRPr b="1" i="0" sz="1800" u="none" cap="none" strike="noStrike">
              <a:solidFill>
                <a:srgbClr val="12161A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72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838249" y="348695"/>
            <a:ext cx="5705769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Algorithms Applied</a:t>
            </a:r>
            <a:endParaRPr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838249" y="834395"/>
            <a:ext cx="5324100" cy="3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-GB">
                <a:solidFill>
                  <a:schemeClr val="dk1"/>
                </a:solidFill>
              </a:rPr>
              <a:t>K Nearest Neighbours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-GB">
                <a:solidFill>
                  <a:schemeClr val="dk1"/>
                </a:solidFill>
              </a:rPr>
              <a:t>Logistic Regression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-GB">
                <a:solidFill>
                  <a:schemeClr val="dk1"/>
                </a:solidFill>
              </a:rPr>
              <a:t>Linear SVM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-GB">
                <a:solidFill>
                  <a:schemeClr val="dk1"/>
                </a:solidFill>
              </a:rPr>
              <a:t>RBF SVM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-GB">
                <a:solidFill>
                  <a:schemeClr val="dk1"/>
                </a:solidFill>
              </a:rPr>
              <a:t>Decision Tree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-GB">
                <a:solidFill>
                  <a:srgbClr val="FF0000"/>
                </a:solidFill>
              </a:rPr>
              <a:t>Random Forest (Best Results)</a:t>
            </a:r>
            <a:endParaRPr>
              <a:solidFill>
                <a:srgbClr val="FF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-GB">
                <a:solidFill>
                  <a:schemeClr val="dk1"/>
                </a:solidFill>
              </a:rPr>
              <a:t>Neural Net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-GB"/>
              <a:t>AdaBoost 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-GB">
                <a:solidFill>
                  <a:schemeClr val="dk1"/>
                </a:solidFill>
              </a:rPr>
              <a:t>Naive Bayes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16" name="Google Shape;116;p6"/>
          <p:cNvGrpSpPr/>
          <p:nvPr/>
        </p:nvGrpSpPr>
        <p:grpSpPr>
          <a:xfrm>
            <a:off x="248857" y="377275"/>
            <a:ext cx="457190" cy="457120"/>
            <a:chOff x="1923675" y="1633650"/>
            <a:chExt cx="436000" cy="435975"/>
          </a:xfrm>
        </p:grpSpPr>
        <p:sp>
          <p:nvSpPr>
            <p:cNvPr id="117" name="Google Shape;117;p6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solidFill>
              <a:srgbClr val="FF0000"/>
            </a:solidFill>
            <a:ln cap="rnd" cmpd="sng" w="12175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solidFill>
              <a:srgbClr val="FF0000"/>
            </a:solidFill>
            <a:ln cap="rnd" cmpd="sng" w="12175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solidFill>
              <a:srgbClr val="FF0000"/>
            </a:solidFill>
            <a:ln cap="rnd" cmpd="sng" w="12175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solidFill>
              <a:srgbClr val="FF0000"/>
            </a:solidFill>
            <a:ln cap="rnd" cmpd="sng" w="12175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  <a:ln cap="rnd" cmpd="sng" w="12175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solidFill>
              <a:srgbClr val="FF0000"/>
            </a:solidFill>
            <a:ln cap="rnd" cmpd="sng" w="12175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5</a:t>
            </a:r>
            <a:endParaRPr/>
          </a:p>
        </p:txBody>
      </p:sp>
      <p:pic>
        <p:nvPicPr>
          <p:cNvPr descr="https://lh3.googleusercontent.com/zaALisL3_ZZQla7IiTAVJggOxRMIP664VOXWgtjS7Py-FAtPauxv6dttMQxhvOdyGp_7WsoAohiZCdA7GLjxOiAK42ZR5DT4Ln0hl2LiX4pdCebbCWJfNROKxYoxMqbo" id="124" name="Google Shape;12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8141" y="3618993"/>
            <a:ext cx="4083843" cy="1510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type="title"/>
          </p:nvPr>
        </p:nvSpPr>
        <p:spPr>
          <a:xfrm>
            <a:off x="868475" y="312592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800">
                <a:solidFill>
                  <a:srgbClr val="FF0000"/>
                </a:solidFill>
                <a:latin typeface="Algerian"/>
                <a:ea typeface="Algerian"/>
                <a:cs typeface="Algerian"/>
                <a:sym typeface="Algerian"/>
              </a:rPr>
              <a:t>Roc curves (Result)</a:t>
            </a:r>
            <a:endParaRPr sz="2800">
              <a:solidFill>
                <a:srgbClr val="FF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30" name="Google Shape;130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6</a:t>
            </a:r>
            <a:endParaRPr/>
          </a:p>
        </p:txBody>
      </p:sp>
      <p:pic>
        <p:nvPicPr>
          <p:cNvPr descr="https://lh3.googleusercontent.com/0lNwSX-FVjkQEF1NOGzEwX1VAEu5Ay_lMuany879uS82fbRyw-MeV8mzNzbpHH6JJ7-nX_d7mN3Drvep0CyEAztn-LYklpPIFd0vd95g2iCH5FNccOtSQsv1eeKXM5uf" id="131" name="Google Shape;13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306" y="1288765"/>
            <a:ext cx="6665704" cy="3364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viragus template">
  <a:themeElements>
    <a:clrScheme name="Custom 347">
      <a:dk1>
        <a:srgbClr val="666666"/>
      </a:dk1>
      <a:lt1>
        <a:srgbClr val="FFFFFF"/>
      </a:lt1>
      <a:dk2>
        <a:srgbClr val="999999"/>
      </a:dk2>
      <a:lt2>
        <a:srgbClr val="DCE2E7"/>
      </a:lt2>
      <a:accent1>
        <a:srgbClr val="8BC34A"/>
      </a:accent1>
      <a:accent2>
        <a:srgbClr val="00BCD4"/>
      </a:accent2>
      <a:accent3>
        <a:srgbClr val="9C27B0"/>
      </a:accent3>
      <a:accent4>
        <a:srgbClr val="E91E63"/>
      </a:accent4>
      <a:accent5>
        <a:srgbClr val="FF9800"/>
      </a:accent5>
      <a:accent6>
        <a:srgbClr val="FFEB3B"/>
      </a:accent6>
      <a:hlink>
        <a:srgbClr val="2196F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Hira Saleem</dc:creator>
</cp:coreProperties>
</file>