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Oswald"/>
      <p:regular r:id="rId24"/>
      <p:bold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xcQxLp3YHPnidTcOpYrcGKQo4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Oswald-bold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898bfee31_0_9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b898bfee31_0_9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898bfee31_0_10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898bfee31_0_10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b898bfee31_0_10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898bfee31_0_10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898bfee31_0_10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b898bfee31_0_10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898bfee31_0_1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898bfee31_0_1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b898bfee31_0_1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898bfee31_0_1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898bfee31_0_1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b898bfee31_0_1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898bfee31_4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898bfee31_4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b898bfee31_4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898bfee31_4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898bfee31_4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b898bfee31_4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3" name="Google Shape;2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b898bfee31_0_948"/>
          <p:cNvSpPr/>
          <p:nvPr/>
        </p:nvSpPr>
        <p:spPr>
          <a:xfrm>
            <a:off x="-35700" y="2677833"/>
            <a:ext cx="12280560" cy="4230061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39" name="Google Shape;39;gb898bfee31_0_948"/>
          <p:cNvSpPr/>
          <p:nvPr/>
        </p:nvSpPr>
        <p:spPr>
          <a:xfrm>
            <a:off x="-35700" y="2852933"/>
            <a:ext cx="12280560" cy="4054965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40" name="Google Shape;40;gb898bfee31_0_948"/>
          <p:cNvSpPr/>
          <p:nvPr/>
        </p:nvSpPr>
        <p:spPr>
          <a:xfrm rot="8100000">
            <a:off x="2464145" y="2419496"/>
            <a:ext cx="163342" cy="16334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b898bfee31_0_948"/>
          <p:cNvSpPr/>
          <p:nvPr/>
        </p:nvSpPr>
        <p:spPr>
          <a:xfrm rot="8100000">
            <a:off x="8052145" y="2797962"/>
            <a:ext cx="163342" cy="16334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b898bfee31_0_948"/>
          <p:cNvSpPr/>
          <p:nvPr/>
        </p:nvSpPr>
        <p:spPr>
          <a:xfrm rot="8100000">
            <a:off x="9576145" y="2842429"/>
            <a:ext cx="163342" cy="16334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gb898bfee31_0_948"/>
          <p:cNvGrpSpPr/>
          <p:nvPr/>
        </p:nvGrpSpPr>
        <p:grpSpPr>
          <a:xfrm>
            <a:off x="-12700" y="2698618"/>
            <a:ext cx="12223461" cy="793713"/>
            <a:chOff x="-9525" y="4462475"/>
            <a:chExt cx="9167825" cy="595300"/>
          </a:xfrm>
        </p:grpSpPr>
        <p:sp>
          <p:nvSpPr>
            <p:cNvPr id="44" name="Google Shape;44;gb898bfee31_0_94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" name="Google Shape;45;gb898bfee31_0_94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6" name="Google Shape;46;gb898bfee31_0_94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7" name="Google Shape;47;gb898bfee31_0_948"/>
          <p:cNvGrpSpPr/>
          <p:nvPr/>
        </p:nvGrpSpPr>
        <p:grpSpPr>
          <a:xfrm>
            <a:off x="-57115" y="2673302"/>
            <a:ext cx="12305793" cy="857028"/>
            <a:chOff x="-42837" y="4443488"/>
            <a:chExt cx="9229575" cy="642787"/>
          </a:xfrm>
        </p:grpSpPr>
        <p:sp>
          <p:nvSpPr>
            <p:cNvPr id="48" name="Google Shape;48;gb898bfee31_0_94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b898bfee31_0_94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b898bfee31_0_94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b898bfee31_0_94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b898bfee31_0_94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b898bfee31_0_9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b898bfee31_0_94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b898bfee31_0_94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b898bfee31_0_94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b898bfee31_0_94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b898bfee31_0_94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b898bfee31_0_94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b898bfee31_0_94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b898bfee31_0_94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b898bfee31_0_94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b898bfee31_0_94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b898bfee31_0_94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b898bfee31_0_94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b898bfee31_0_94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b898bfee31_0_94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b898bfee31_0_94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b898bfee31_0_94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b898bfee31_0_94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b898bfee31_0_94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b898bfee31_0_94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gb898bfee31_0_948"/>
          <p:cNvSpPr/>
          <p:nvPr/>
        </p:nvSpPr>
        <p:spPr>
          <a:xfrm>
            <a:off x="3987600" y="2863733"/>
            <a:ext cx="152700" cy="1527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b898bfee31_0_948"/>
          <p:cNvSpPr/>
          <p:nvPr/>
        </p:nvSpPr>
        <p:spPr>
          <a:xfrm>
            <a:off x="1447600" y="3244733"/>
            <a:ext cx="152700" cy="1527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b898bfee31_0_948"/>
          <p:cNvSpPr/>
          <p:nvPr/>
        </p:nvSpPr>
        <p:spPr>
          <a:xfrm>
            <a:off x="6527600" y="2770176"/>
            <a:ext cx="152700" cy="1527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b898bfee31_0_948"/>
          <p:cNvSpPr/>
          <p:nvPr/>
        </p:nvSpPr>
        <p:spPr>
          <a:xfrm rot="8100000">
            <a:off x="11600102" y="2521096"/>
            <a:ext cx="163342" cy="16334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b898bfee31_0_948"/>
          <p:cNvSpPr txBox="1"/>
          <p:nvPr>
            <p:ph type="ctrTitle"/>
          </p:nvPr>
        </p:nvSpPr>
        <p:spPr>
          <a:xfrm>
            <a:off x="3797300" y="4484567"/>
            <a:ext cx="74805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64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6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6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6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6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6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6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6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None/>
              <a:defRPr sz="6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898bfee31_0_989"/>
          <p:cNvSpPr/>
          <p:nvPr/>
        </p:nvSpPr>
        <p:spPr>
          <a:xfrm>
            <a:off x="-38100" y="5929033"/>
            <a:ext cx="12255194" cy="949970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80" name="Google Shape;80;gb898bfee31_0_989"/>
          <p:cNvSpPr/>
          <p:nvPr/>
        </p:nvSpPr>
        <p:spPr>
          <a:xfrm>
            <a:off x="-38100" y="6104148"/>
            <a:ext cx="12255194" cy="779252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81" name="Google Shape;81;gb898bfee31_0_989"/>
          <p:cNvSpPr/>
          <p:nvPr/>
        </p:nvSpPr>
        <p:spPr>
          <a:xfrm rot="8100000">
            <a:off x="2464145" y="5670696"/>
            <a:ext cx="163342" cy="16334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b898bfee31_0_989"/>
          <p:cNvSpPr/>
          <p:nvPr/>
        </p:nvSpPr>
        <p:spPr>
          <a:xfrm rot="8100000">
            <a:off x="8052145" y="6049162"/>
            <a:ext cx="163342" cy="16334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b898bfee31_0_989"/>
          <p:cNvSpPr/>
          <p:nvPr/>
        </p:nvSpPr>
        <p:spPr>
          <a:xfrm rot="8100000">
            <a:off x="9576145" y="6093629"/>
            <a:ext cx="163342" cy="16334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gb898bfee31_0_989"/>
          <p:cNvGrpSpPr/>
          <p:nvPr/>
        </p:nvGrpSpPr>
        <p:grpSpPr>
          <a:xfrm>
            <a:off x="-12700" y="5949818"/>
            <a:ext cx="12223461" cy="793713"/>
            <a:chOff x="-9525" y="4462475"/>
            <a:chExt cx="9167825" cy="595300"/>
          </a:xfrm>
        </p:grpSpPr>
        <p:sp>
          <p:nvSpPr>
            <p:cNvPr id="85" name="Google Shape;85;gb898bfee31_0_98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6" name="Google Shape;86;gb898bfee31_0_98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7" name="Google Shape;87;gb898bfee31_0_98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8" name="Google Shape;88;gb898bfee31_0_989"/>
          <p:cNvGrpSpPr/>
          <p:nvPr/>
        </p:nvGrpSpPr>
        <p:grpSpPr>
          <a:xfrm>
            <a:off x="-57115" y="5924502"/>
            <a:ext cx="12305793" cy="857028"/>
            <a:chOff x="-42837" y="4443488"/>
            <a:chExt cx="9229575" cy="642787"/>
          </a:xfrm>
        </p:grpSpPr>
        <p:sp>
          <p:nvSpPr>
            <p:cNvPr id="89" name="Google Shape;89;gb898bfee31_0_98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b898bfee31_0_98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b898bfee31_0_98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b898bfee31_0_98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b898bfee31_0_98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b898bfee31_0_9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b898bfee31_0_98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b898bfee31_0_98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b898bfee31_0_98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b898bfee31_0_98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b898bfee31_0_9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b898bfee31_0_98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b898bfee31_0_98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b898bfee31_0_98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b898bfee31_0_98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b898bfee31_0_98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b898bfee31_0_98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b898bfee31_0_98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b898bfee31_0_98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b898bfee31_0_9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b898bfee31_0_98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b898bfee31_0_98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b898bfee31_0_98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b898bfee31_0_98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b898bfee31_0_98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gb898bfee31_0_989"/>
          <p:cNvSpPr/>
          <p:nvPr/>
        </p:nvSpPr>
        <p:spPr>
          <a:xfrm>
            <a:off x="3987600" y="6114933"/>
            <a:ext cx="152700" cy="1527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b898bfee31_0_989"/>
          <p:cNvSpPr/>
          <p:nvPr/>
        </p:nvSpPr>
        <p:spPr>
          <a:xfrm>
            <a:off x="1447600" y="6495933"/>
            <a:ext cx="152700" cy="1527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b898bfee31_0_989"/>
          <p:cNvSpPr/>
          <p:nvPr/>
        </p:nvSpPr>
        <p:spPr>
          <a:xfrm>
            <a:off x="6527600" y="6021376"/>
            <a:ext cx="152700" cy="1527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b898bfee31_0_989"/>
          <p:cNvSpPr/>
          <p:nvPr/>
        </p:nvSpPr>
        <p:spPr>
          <a:xfrm rot="8100000">
            <a:off x="11600102" y="5772296"/>
            <a:ext cx="163342" cy="16334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b898bfee31_0_989"/>
          <p:cNvSpPr txBox="1"/>
          <p:nvPr>
            <p:ph idx="12" type="sldNum"/>
          </p:nvPr>
        </p:nvSpPr>
        <p:spPr>
          <a:xfrm>
            <a:off x="11409033" y="6434933"/>
            <a:ext cx="731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898bfee31_0_1030"/>
          <p:cNvSpPr txBox="1"/>
          <p:nvPr>
            <p:ph type="title"/>
          </p:nvPr>
        </p:nvSpPr>
        <p:spPr>
          <a:xfrm>
            <a:off x="1397000" y="845500"/>
            <a:ext cx="932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21" name="Google Shape;121;gb898bfee31_0_1030"/>
          <p:cNvSpPr txBox="1"/>
          <p:nvPr>
            <p:ph idx="1" type="body"/>
          </p:nvPr>
        </p:nvSpPr>
        <p:spPr>
          <a:xfrm>
            <a:off x="1434467" y="2053567"/>
            <a:ext cx="93288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Char char="◉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22" name="Google Shape;122;gb898bfee31_0_1030"/>
          <p:cNvSpPr/>
          <p:nvPr/>
        </p:nvSpPr>
        <p:spPr>
          <a:xfrm>
            <a:off x="-38100" y="5929033"/>
            <a:ext cx="12255194" cy="949970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123" name="Google Shape;123;gb898bfee31_0_1030"/>
          <p:cNvSpPr/>
          <p:nvPr/>
        </p:nvSpPr>
        <p:spPr>
          <a:xfrm>
            <a:off x="-38100" y="6104148"/>
            <a:ext cx="12255194" cy="779252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24" name="Google Shape;124;gb898bfee31_0_1030"/>
          <p:cNvSpPr/>
          <p:nvPr/>
        </p:nvSpPr>
        <p:spPr>
          <a:xfrm rot="8100000">
            <a:off x="2464145" y="5670696"/>
            <a:ext cx="163342" cy="16334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b898bfee31_0_1030"/>
          <p:cNvSpPr/>
          <p:nvPr/>
        </p:nvSpPr>
        <p:spPr>
          <a:xfrm rot="8100000">
            <a:off x="8052145" y="6049162"/>
            <a:ext cx="163342" cy="16334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b898bfee31_0_1030"/>
          <p:cNvSpPr/>
          <p:nvPr/>
        </p:nvSpPr>
        <p:spPr>
          <a:xfrm rot="8100000">
            <a:off x="9576145" y="6093629"/>
            <a:ext cx="163342" cy="16334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gb898bfee31_0_1030"/>
          <p:cNvGrpSpPr/>
          <p:nvPr/>
        </p:nvGrpSpPr>
        <p:grpSpPr>
          <a:xfrm>
            <a:off x="-12700" y="5949818"/>
            <a:ext cx="12223461" cy="793713"/>
            <a:chOff x="-9525" y="4462475"/>
            <a:chExt cx="9167825" cy="595300"/>
          </a:xfrm>
        </p:grpSpPr>
        <p:sp>
          <p:nvSpPr>
            <p:cNvPr id="128" name="Google Shape;128;gb898bfee31_0_103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9" name="Google Shape;129;gb898bfee31_0_103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0" name="Google Shape;130;gb898bfee31_0_103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31" name="Google Shape;131;gb898bfee31_0_1030"/>
          <p:cNvGrpSpPr/>
          <p:nvPr/>
        </p:nvGrpSpPr>
        <p:grpSpPr>
          <a:xfrm>
            <a:off x="-57115" y="5924502"/>
            <a:ext cx="12305793" cy="857028"/>
            <a:chOff x="-42837" y="4443488"/>
            <a:chExt cx="9229575" cy="642787"/>
          </a:xfrm>
        </p:grpSpPr>
        <p:sp>
          <p:nvSpPr>
            <p:cNvPr id="132" name="Google Shape;132;gb898bfee31_0_103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b898bfee31_0_103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b898bfee31_0_103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b898bfee31_0_103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b898bfee31_0_103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b898bfee31_0_103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b898bfee31_0_103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b898bfee31_0_103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b898bfee31_0_103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b898bfee31_0_103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b898bfee31_0_103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b898bfee31_0_10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b898bfee31_0_103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b898bfee31_0_103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b898bfee31_0_103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b898bfee31_0_103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b898bfee31_0_103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b898bfee31_0_103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b898bfee31_0_103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b898bfee31_0_103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b898bfee31_0_103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b898bfee31_0_103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b898bfee31_0_103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b898bfee31_0_103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b898bfee31_0_103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gb898bfee31_0_1030"/>
          <p:cNvSpPr/>
          <p:nvPr/>
        </p:nvSpPr>
        <p:spPr>
          <a:xfrm>
            <a:off x="3987600" y="6114933"/>
            <a:ext cx="152700" cy="1527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b898bfee31_0_1030"/>
          <p:cNvSpPr/>
          <p:nvPr/>
        </p:nvSpPr>
        <p:spPr>
          <a:xfrm>
            <a:off x="1447600" y="6495933"/>
            <a:ext cx="152700" cy="1527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b898bfee31_0_1030"/>
          <p:cNvSpPr/>
          <p:nvPr/>
        </p:nvSpPr>
        <p:spPr>
          <a:xfrm>
            <a:off x="6527600" y="6021376"/>
            <a:ext cx="152700" cy="1527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b898bfee31_0_1030"/>
          <p:cNvSpPr/>
          <p:nvPr/>
        </p:nvSpPr>
        <p:spPr>
          <a:xfrm rot="8100000">
            <a:off x="11600102" y="5772296"/>
            <a:ext cx="163342" cy="16334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b898bfee31_0_1030"/>
          <p:cNvSpPr txBox="1"/>
          <p:nvPr>
            <p:ph idx="12" type="sldNum"/>
          </p:nvPr>
        </p:nvSpPr>
        <p:spPr>
          <a:xfrm>
            <a:off x="11409033" y="6434933"/>
            <a:ext cx="731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898bfee31_0_1073"/>
          <p:cNvSpPr txBox="1"/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64" name="Google Shape;164;gb898bfee31_0_1073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65" name="Google Shape;165;gb898bfee31_0_1073"/>
          <p:cNvSpPr txBox="1"/>
          <p:nvPr>
            <p:ph idx="10" type="dt"/>
          </p:nvPr>
        </p:nvSpPr>
        <p:spPr>
          <a:xfrm>
            <a:off x="18288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b898bfee31_0_1073"/>
          <p:cNvSpPr txBox="1"/>
          <p:nvPr>
            <p:ph idx="11" type="ftr"/>
          </p:nvPr>
        </p:nvSpPr>
        <p:spPr>
          <a:xfrm>
            <a:off x="4741333" y="6248400"/>
            <a:ext cx="386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b898bfee31_0_1073"/>
          <p:cNvSpPr txBox="1"/>
          <p:nvPr>
            <p:ph idx="12" type="sldNum"/>
          </p:nvPr>
        </p:nvSpPr>
        <p:spPr>
          <a:xfrm>
            <a:off x="8957733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b898bfee31_0_920"/>
          <p:cNvGrpSpPr/>
          <p:nvPr/>
        </p:nvGrpSpPr>
        <p:grpSpPr>
          <a:xfrm>
            <a:off x="507987" y="10"/>
            <a:ext cx="11175721" cy="6882959"/>
            <a:chOff x="381000" y="-18750"/>
            <a:chExt cx="8382000" cy="5181000"/>
          </a:xfrm>
        </p:grpSpPr>
        <p:cxnSp>
          <p:nvCxnSpPr>
            <p:cNvPr id="11" name="Google Shape;11;gb898bfee31_0_920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gb898bfee31_0_920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gb898bfee31_0_920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gb898bfee31_0_92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gb898bfee31_0_920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gb898bfee31_0_920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gb898bfee31_0_920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gb898bfee31_0_920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gb898bfee31_0_920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gb898bfee31_0_920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gb898bfee31_0_920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gb898bfee31_0_920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gb898bfee31_0_920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gb898bfee31_0_9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gb898bfee31_0_920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gb898bfee31_0_920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gb898bfee31_0_920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gb898bfee31_0_920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gb898bfee31_0_920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gb898bfee31_0_920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gb898bfee31_0_920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gb898bfee31_0_920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gb898bfee31_0_920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4" name="Google Shape;34;gb898bfee31_0_920"/>
          <p:cNvSpPr txBox="1"/>
          <p:nvPr>
            <p:ph type="title"/>
          </p:nvPr>
        </p:nvSpPr>
        <p:spPr>
          <a:xfrm>
            <a:off x="1397000" y="845500"/>
            <a:ext cx="932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Oswald"/>
              <a:buNone/>
              <a:defRPr b="1" i="0" sz="27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Oswald"/>
              <a:buNone/>
              <a:defRPr b="1" i="0" sz="27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Oswald"/>
              <a:buNone/>
              <a:defRPr b="1" i="0" sz="27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Oswald"/>
              <a:buNone/>
              <a:defRPr b="1" i="0" sz="27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Oswald"/>
              <a:buNone/>
              <a:defRPr b="1" i="0" sz="27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Oswald"/>
              <a:buNone/>
              <a:defRPr b="1" i="0" sz="27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Oswald"/>
              <a:buNone/>
              <a:defRPr b="1" i="0" sz="27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Oswald"/>
              <a:buNone/>
              <a:defRPr b="1" i="0" sz="27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Oswald"/>
              <a:buNone/>
              <a:defRPr b="1" i="0" sz="27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5" name="Google Shape;35;gb898bfee31_0_920"/>
          <p:cNvSpPr txBox="1"/>
          <p:nvPr>
            <p:ph idx="1" type="body"/>
          </p:nvPr>
        </p:nvSpPr>
        <p:spPr>
          <a:xfrm>
            <a:off x="1434467" y="2053567"/>
            <a:ext cx="93288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Source Sans Pro"/>
              <a:buChar char="◉"/>
              <a:defRPr b="0" i="0" sz="2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Google Shape;36;gb898bfee31_0_920"/>
          <p:cNvSpPr txBox="1"/>
          <p:nvPr>
            <p:ph idx="12" type="sldNum"/>
          </p:nvPr>
        </p:nvSpPr>
        <p:spPr>
          <a:xfrm>
            <a:off x="11409033" y="6434933"/>
            <a:ext cx="731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cis.upenn.edu/~nenkova/papers/ipm.pdf" TargetMode="External"/><Relationship Id="rId4" Type="http://schemas.openxmlformats.org/officeDocument/2006/relationships/hyperlink" Target="https://ieeexplore.ieee.org/document/5392672?arnumber=5392672" TargetMode="External"/><Relationship Id="rId5" Type="http://schemas.openxmlformats.org/officeDocument/2006/relationships/hyperlink" Target="https://www.aclweb.org/anthology/L16-1585.pdf" TargetMode="External"/><Relationship Id="rId6" Type="http://schemas.openxmlformats.org/officeDocument/2006/relationships/hyperlink" Target="https://www.aclweb.org/anthology/L16-1128.pdf" TargetMode="External"/><Relationship Id="rId7" Type="http://schemas.openxmlformats.org/officeDocument/2006/relationships/hyperlink" Target="https://pypi.org/project/sumy" TargetMode="External"/><Relationship Id="rId8" Type="http://schemas.openxmlformats.org/officeDocument/2006/relationships/hyperlink" Target="https://github.com/humsha/USCorpu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600" y="1531550"/>
            <a:ext cx="5783826" cy="25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/>
          <p:nvPr>
            <p:ph type="title"/>
          </p:nvPr>
        </p:nvSpPr>
        <p:spPr>
          <a:xfrm>
            <a:off x="578771" y="338484"/>
            <a:ext cx="8035141" cy="7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  <a:t>MEthodology</a:t>
            </a:r>
            <a:endParaRPr/>
          </a:p>
        </p:txBody>
      </p:sp>
      <p:pic>
        <p:nvPicPr>
          <p:cNvPr descr="https://lh6.googleusercontent.com/ggLr5becI5LsT97vZTuHDJp-pLG-ok8grjqSCf5irpETgESRyHyXzLqa3vnd443HjkLGZZCBA3qpnSKwC3DGcGeTNjk8J5suRQuGwsqNrs8wzD-Pz_Vck2crmuJ0o1Xa" id="225" name="Google Shape;2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0276" y="3015783"/>
            <a:ext cx="6351731" cy="384220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"/>
          <p:cNvSpPr txBox="1"/>
          <p:nvPr>
            <p:ph idx="1" type="body"/>
          </p:nvPr>
        </p:nvSpPr>
        <p:spPr>
          <a:xfrm>
            <a:off x="578771" y="1676519"/>
            <a:ext cx="10738586" cy="3134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</a:rPr>
              <a:t>Lehn </a:t>
            </a:r>
            <a:r>
              <a:rPr lang="en-US" sz="2400">
                <a:solidFill>
                  <a:srgbClr val="000000"/>
                </a:solidFill>
              </a:rPr>
              <a:t>- heuristic method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</a:rPr>
              <a:t>Latent Semantic Analysis, LSA</a:t>
            </a:r>
            <a:r>
              <a:rPr lang="en-US" sz="2400">
                <a:solidFill>
                  <a:srgbClr val="000000"/>
                </a:solidFill>
              </a:rPr>
              <a:t> - one of the algorithm Using latent semantic and summary evaluation.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</a:rPr>
              <a:t>LexRank</a:t>
            </a:r>
            <a:r>
              <a:rPr lang="en-US" sz="2400">
                <a:solidFill>
                  <a:srgbClr val="000000"/>
                </a:solidFill>
              </a:rPr>
              <a:t> - Unsupervised approach inspired by algorithms PageRank and HITSce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</a:rPr>
              <a:t>TextRank</a:t>
            </a:r>
            <a:r>
              <a:rPr lang="en-US" sz="2400">
                <a:solidFill>
                  <a:srgbClr val="000000"/>
                </a:solidFill>
              </a:rPr>
              <a:t> - Unsupervised approach, also using PageRank algorithm, reference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</a:rPr>
              <a:t>SumBasic</a:t>
            </a:r>
            <a:r>
              <a:rPr lang="en-US" sz="2400">
                <a:solidFill>
                  <a:srgbClr val="000000"/>
                </a:solidFill>
              </a:rPr>
              <a:t> - Method that is often used as a baseline in the literature.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898bfee31_0_914"/>
          <p:cNvSpPr txBox="1"/>
          <p:nvPr>
            <p:ph type="title"/>
          </p:nvPr>
        </p:nvSpPr>
        <p:spPr>
          <a:xfrm>
            <a:off x="578777" y="338475"/>
            <a:ext cx="104151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  <a:t>Evaluation measures &amp; Results</a:t>
            </a:r>
            <a:endParaRPr/>
          </a:p>
        </p:txBody>
      </p:sp>
      <p:sp>
        <p:nvSpPr>
          <p:cNvPr id="232" name="Google Shape;232;gb898bfee31_0_914"/>
          <p:cNvSpPr txBox="1"/>
          <p:nvPr>
            <p:ph idx="1" type="body"/>
          </p:nvPr>
        </p:nvSpPr>
        <p:spPr>
          <a:xfrm>
            <a:off x="459502" y="1404731"/>
            <a:ext cx="99966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13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following five evaluation metrics are available.</a:t>
            </a:r>
            <a:endParaRPr sz="2213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9178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214"/>
              <a:buFont typeface="Roboto"/>
              <a:buAutoNum type="arabicPeriod"/>
            </a:pPr>
            <a:r>
              <a:rPr b="1" lang="en-US" sz="2213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ROUGE-1</a:t>
            </a:r>
            <a:r>
              <a:rPr lang="en-US" sz="2213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refers to the overlap of unigram (each word) between the system and reference summaries.</a:t>
            </a:r>
            <a:endParaRPr sz="2213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9178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14"/>
              <a:buFont typeface="Roboto"/>
              <a:buAutoNum type="arabicPeriod"/>
            </a:pPr>
            <a:r>
              <a:rPr b="1" lang="en-US" sz="2213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ROUGE-2</a:t>
            </a:r>
            <a:r>
              <a:rPr lang="en-US" sz="2213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refers to the overlap of bigrams between the system and reference summaries.</a:t>
            </a:r>
            <a:endParaRPr sz="2213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917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AutoNum type="arabicPeriod"/>
            </a:pPr>
            <a:r>
              <a:rPr b="1" lang="en-US" sz="2213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ROUGE-L:</a:t>
            </a:r>
            <a:r>
              <a:rPr lang="en-US" sz="2213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Longest Common Subsequence (LCS)based statistics. Longest common subsequence problem takes into account sentence level structure similarity naturally and identifies longest co-occurring in sequence n-grams automatically.</a:t>
            </a:r>
            <a:endParaRPr sz="2213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9178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14"/>
              <a:buFont typeface="Roboto"/>
              <a:buAutoNum type="arabicPeriod"/>
            </a:pPr>
            <a:r>
              <a:rPr b="1" lang="en-US" sz="2213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Recall:</a:t>
            </a:r>
            <a:r>
              <a:rPr lang="en-US" sz="2213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|system-human choice overlap| / |sentences chosen by human|</a:t>
            </a:r>
            <a:endParaRPr sz="2213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9178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214"/>
              <a:buFont typeface="Roboto"/>
              <a:buAutoNum type="arabicPeriod"/>
            </a:pPr>
            <a:r>
              <a:rPr b="1" lang="en-US" sz="2213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Precision:</a:t>
            </a:r>
            <a:r>
              <a:rPr lang="en-US" sz="2213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precision is the fraction of system sentences that were correct Formula :|system-human choice overlap| / |sentences chosen by system|</a:t>
            </a:r>
            <a:endParaRPr sz="34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br>
              <a:rPr lang="en-US" sz="200"/>
            </a:br>
            <a:endParaRPr sz="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b898bfee31_0_1079"/>
          <p:cNvPicPr preferRelativeResize="0"/>
          <p:nvPr/>
        </p:nvPicPr>
        <p:blipFill rotWithShape="1">
          <a:blip r:embed="rId3">
            <a:alphaModFix/>
          </a:blip>
          <a:srcRect b="7799" l="0" r="0" t="-7800"/>
          <a:stretch/>
        </p:blipFill>
        <p:spPr>
          <a:xfrm>
            <a:off x="0" y="2529575"/>
            <a:ext cx="512445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b898bfee31_0_10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238" y="2858963"/>
            <a:ext cx="6558326" cy="291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b898bfee31_0_10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7825"/>
            <a:ext cx="5749914" cy="2401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b898bfee31_0_10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5989" y="127825"/>
            <a:ext cx="5749914" cy="240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b898bfee31_0_10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962" y="3144787"/>
            <a:ext cx="5854774" cy="26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b898bfee31_0_10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550" y="3252575"/>
            <a:ext cx="5369978" cy="238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b898bfee31_0_10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9300" y="651675"/>
            <a:ext cx="6044099" cy="238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b898bfee31_0_10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00" y="685800"/>
            <a:ext cx="5369978" cy="238789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b898bfee31_0_1095"/>
          <p:cNvSpPr/>
          <p:nvPr/>
        </p:nvSpPr>
        <p:spPr>
          <a:xfrm>
            <a:off x="1265320" y="820900"/>
            <a:ext cx="447817" cy="1219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252" name="Google Shape;252;gb898bfee31_0_1095"/>
          <p:cNvSpPr/>
          <p:nvPr/>
        </p:nvSpPr>
        <p:spPr>
          <a:xfrm>
            <a:off x="6893255" y="820900"/>
            <a:ext cx="804036" cy="1219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253" name="Google Shape;253;gb898bfee31_0_1095"/>
          <p:cNvSpPr/>
          <p:nvPr/>
        </p:nvSpPr>
        <p:spPr>
          <a:xfrm>
            <a:off x="1098360" y="3429000"/>
            <a:ext cx="781747" cy="12184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254" name="Google Shape;254;gb898bfee31_0_1095"/>
          <p:cNvSpPr/>
          <p:nvPr/>
        </p:nvSpPr>
        <p:spPr>
          <a:xfrm>
            <a:off x="6873728" y="3428475"/>
            <a:ext cx="843094" cy="12195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b898bfee31_0_1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587" y="447800"/>
            <a:ext cx="4677555" cy="26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b898bfee31_0_1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900" y="447800"/>
            <a:ext cx="4727575" cy="2622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b898bfee31_0_1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6712" y="3395812"/>
            <a:ext cx="4432458" cy="24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b898bfee31_0_1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4326" y="3269354"/>
            <a:ext cx="4727575" cy="268157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b898bfee31_0_1113"/>
          <p:cNvSpPr/>
          <p:nvPr/>
        </p:nvSpPr>
        <p:spPr>
          <a:xfrm>
            <a:off x="368920" y="773200"/>
            <a:ext cx="447817" cy="1219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265" name="Google Shape;265;gb898bfee31_0_1113"/>
          <p:cNvSpPr/>
          <p:nvPr/>
        </p:nvSpPr>
        <p:spPr>
          <a:xfrm>
            <a:off x="6096005" y="773200"/>
            <a:ext cx="804036" cy="1219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266" name="Google Shape;266;gb898bfee31_0_1113"/>
          <p:cNvSpPr/>
          <p:nvPr/>
        </p:nvSpPr>
        <p:spPr>
          <a:xfrm>
            <a:off x="368935" y="3429000"/>
            <a:ext cx="781747" cy="12184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267" name="Google Shape;267;gb898bfee31_0_1113"/>
          <p:cNvSpPr/>
          <p:nvPr/>
        </p:nvSpPr>
        <p:spPr>
          <a:xfrm>
            <a:off x="6015203" y="3428475"/>
            <a:ext cx="843094" cy="12195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898bfee31_0_1122"/>
          <p:cNvSpPr txBox="1"/>
          <p:nvPr/>
        </p:nvSpPr>
        <p:spPr>
          <a:xfrm>
            <a:off x="4744875" y="981275"/>
            <a:ext cx="73209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کراچی کے مختلف علاقوں میں فائرنگ اور دیگر پر تشدد واقعات کا نہ رکنے والا سلسلہ جاری ہے اور پیر کو 15 افراد کو موت کے گھاٹ اتار دیا گیا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کورنگی کے علاقے زمان ٹاوٴن میں نامعلوم افراد نے فائرنگ کرکے ایک شخص کو قتل کردیا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ملیر کے علاقے رفاہ عام سوسائٹی میں پارک کے نامعلوم افراد نے فائرنگ کرکے 2 افراد کو قتل کردیا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پولیس حکام کے مطابق مقتول کو ذاتی دشمنی پر عامر نامی شخص نے قتل کیا جو واردات کے بعد فرار ہو گیا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اورنگی ٹاون کی کالی پہاڑی کے قریب فائرنگ کر کے سیاسی جماعت سے تعلق رکھنے والے یاسین کو قتل جبکہ عدنان اور ماجد کوزخمی کر دیا گیا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ڈیفنس فیز 2 کی کچرا کنڈی ، پرانی سبزی منڈی پر واقع عسکری پارک اور اولڈ سٹی ایریا سے 3 افراد کی تشددزہ لاشیں بھی ملی ہیں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gb898bfee31_0_1122"/>
          <p:cNvSpPr txBox="1"/>
          <p:nvPr/>
        </p:nvSpPr>
        <p:spPr>
          <a:xfrm>
            <a:off x="228600" y="685800"/>
            <a:ext cx="32607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AVAILABLE_Algo = (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"Lsa"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LsaSummarizer()),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"TextRank"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TextRankSummarizer()),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"LexRank"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LexRankSummarizer()),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"SumBasic"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SumBasicSummarizer()),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"Luhn"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LuhnSummarizer())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gb898bfee31_0_1122"/>
          <p:cNvSpPr txBox="1"/>
          <p:nvPr/>
        </p:nvSpPr>
        <p:spPr>
          <a:xfrm>
            <a:off x="228600" y="2786700"/>
            <a:ext cx="57837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name, algo </a:t>
            </a:r>
            <a:r>
              <a:rPr lang="en-US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AVAILABLE_Algo: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df_non_seg=GenerateSummaryAndEvaulationSum(df_non_seg,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'NonSegmentedData'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'NonSegmentedSum'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,algo,name,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"۔"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df_non_seg_stem=GenerateSummaryAndEvaulationSum(df_non_seg,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'NonSegmentedStem'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'NonSegmentedSum'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,algo,name,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"۔"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df_seg=GenerateSummaryAndEvaulationSum(df_seg,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'SegmentedData'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'SegmentedSum'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,algo,name,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"۔"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df_seg_stem=GenerateSummaryAndEvaulationSum(df_seg,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'SegmentedStem'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'SegmentedSum'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,algo,name,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"۔"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6" name="Google Shape;276;gb898bfee31_0_1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75" y="2943325"/>
            <a:ext cx="5098135" cy="32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898bfee31_4_6"/>
          <p:cNvSpPr txBox="1"/>
          <p:nvPr>
            <p:ph type="title"/>
          </p:nvPr>
        </p:nvSpPr>
        <p:spPr>
          <a:xfrm>
            <a:off x="1397000" y="845500"/>
            <a:ext cx="932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  <a:t>ConClusion </a:t>
            </a:r>
            <a:endParaRPr/>
          </a:p>
        </p:txBody>
      </p:sp>
      <p:sp>
        <p:nvSpPr>
          <p:cNvPr id="283" name="Google Shape;283;gb898bfee31_4_6"/>
          <p:cNvSpPr txBox="1"/>
          <p:nvPr>
            <p:ph idx="1" type="body"/>
          </p:nvPr>
        </p:nvSpPr>
        <p:spPr>
          <a:xfrm>
            <a:off x="1276675" y="1327500"/>
            <a:ext cx="9822600" cy="4252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With or Without Stemming and StopWord Removal Results does not change (We observe similar as mention in paper).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Proper Segmentation </a:t>
            </a:r>
            <a:r>
              <a:rPr lang="en-US" sz="2400"/>
              <a:t>P</a:t>
            </a:r>
            <a:r>
              <a:rPr lang="en-US" sz="2400"/>
              <a:t>roduce better results on urdu data</a:t>
            </a:r>
            <a:r>
              <a:rPr lang="en-US" sz="2400"/>
              <a:t>(We observe similar as mention in paper).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Luhn(1) &amp; TextRank(2) </a:t>
            </a:r>
            <a:r>
              <a:rPr lang="en-US" sz="2400"/>
              <a:t>Algorithm</a:t>
            </a:r>
            <a:r>
              <a:rPr lang="en-US" sz="2400"/>
              <a:t> have Good Results as </a:t>
            </a:r>
            <a:r>
              <a:rPr lang="en-US" sz="2400"/>
              <a:t>compared</a:t>
            </a:r>
            <a:r>
              <a:rPr lang="en-US" sz="2400"/>
              <a:t> to other’s.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Cosine Similarity,</a:t>
            </a:r>
            <a:r>
              <a:rPr lang="en-US" sz="2400"/>
              <a:t>Rouge 1</a:t>
            </a:r>
            <a:r>
              <a:rPr lang="en-US" sz="2400"/>
              <a:t>,2 ,L &amp; Unit OverLapping are Good </a:t>
            </a:r>
            <a:r>
              <a:rPr lang="en-US" sz="2400"/>
              <a:t>Evaluation</a:t>
            </a:r>
            <a:r>
              <a:rPr lang="en-US" sz="2400"/>
              <a:t> measures as Compare to F1,Recall and Precision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Unit </a:t>
            </a:r>
            <a:r>
              <a:rPr lang="en-US" sz="2400"/>
              <a:t>Overlapping</a:t>
            </a:r>
            <a:r>
              <a:rPr lang="en-US" sz="2400"/>
              <a:t> = Rouge L Sentence Level + </a:t>
            </a:r>
            <a:r>
              <a:rPr lang="en-US" sz="2400"/>
              <a:t>Rouge L Sentence Level </a:t>
            </a:r>
            <a:endParaRPr sz="24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898bfee31_4_12"/>
          <p:cNvSpPr txBox="1"/>
          <p:nvPr>
            <p:ph idx="4294967295" type="title"/>
          </p:nvPr>
        </p:nvSpPr>
        <p:spPr>
          <a:xfrm>
            <a:off x="578772" y="338484"/>
            <a:ext cx="60606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  <a:t>References</a:t>
            </a:r>
            <a:endParaRPr/>
          </a:p>
        </p:txBody>
      </p:sp>
      <p:sp>
        <p:nvSpPr>
          <p:cNvPr id="290" name="Google Shape;290;gb898bfee31_4_12"/>
          <p:cNvSpPr txBox="1"/>
          <p:nvPr>
            <p:ph idx="4294967295" type="body"/>
          </p:nvPr>
        </p:nvSpPr>
        <p:spPr>
          <a:xfrm>
            <a:off x="459500" y="1633201"/>
            <a:ext cx="99966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13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https://www.cis.upenn.edu/~nenkova/papers/ipm.pdf</a:t>
            </a:r>
            <a:endParaRPr sz="2213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13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https://ieeexplore.ieee.org/document/5392672?arnumber=5392672</a:t>
            </a:r>
            <a:endParaRPr sz="2213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13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5"/>
              </a:rPr>
              <a:t>https://www.aclweb.org/anthology/L16-1585.pdf</a:t>
            </a:r>
            <a:endParaRPr sz="2213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13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6"/>
              </a:rPr>
              <a:t>https://www.aclweb.org/anthology/L16-1128.pdf</a:t>
            </a:r>
            <a:endParaRPr sz="2213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13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7"/>
              </a:rPr>
              <a:t>https://pypi.org/project/sumy</a:t>
            </a:r>
            <a:endParaRPr sz="2213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13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https://github.com/humsha/USCorpus</a:t>
            </a:r>
            <a:endParaRPr sz="2213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13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13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br>
              <a:rPr lang="en-US" sz="200"/>
            </a:br>
            <a:endParaRPr sz="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2"/>
          <p:cNvPicPr preferRelativeResize="0"/>
          <p:nvPr/>
        </p:nvPicPr>
        <p:blipFill rotWithShape="1">
          <a:blip r:embed="rId3">
            <a:alphaModFix/>
          </a:blip>
          <a:srcRect b="0" l="19485" r="29850" t="0"/>
          <a:stretch/>
        </p:blipFill>
        <p:spPr>
          <a:xfrm>
            <a:off x="1905000" y="2241550"/>
            <a:ext cx="1981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2209800"/>
            <a:ext cx="6324600" cy="286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/>
          <p:nvPr>
            <p:ph idx="4294967295" type="title"/>
          </p:nvPr>
        </p:nvSpPr>
        <p:spPr>
          <a:xfrm>
            <a:off x="920251" y="1258150"/>
            <a:ext cx="103128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  <a:t>TEXT SUMMARIZATION of URDU </a:t>
            </a:r>
            <a:br>
              <a:rPr b="1" lang="en-US" sz="5400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b="1" lang="en-US" sz="5400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  <a:t>USING</a:t>
            </a:r>
            <a:br>
              <a:rPr b="1" lang="en-US" sz="5400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b="1" lang="en-US" sz="5400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  <a:t> EXTRACTION BASE</a:t>
            </a:r>
            <a:br>
              <a:rPr b="1" lang="en-US" sz="5400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</a:b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>
            <p:ph idx="4294967295" type="title"/>
          </p:nvPr>
        </p:nvSpPr>
        <p:spPr>
          <a:xfrm>
            <a:off x="963084" y="570397"/>
            <a:ext cx="60606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  <a:t>GROUP MEMBERS</a:t>
            </a:r>
            <a:endParaRPr/>
          </a:p>
        </p:txBody>
      </p:sp>
      <p:sp>
        <p:nvSpPr>
          <p:cNvPr id="183" name="Google Shape;183;p3"/>
          <p:cNvSpPr txBox="1"/>
          <p:nvPr>
            <p:ph idx="4294967295" type="body"/>
          </p:nvPr>
        </p:nvSpPr>
        <p:spPr>
          <a:xfrm>
            <a:off x="918156" y="2976533"/>
            <a:ext cx="10363200" cy="27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Arial"/>
              <a:buAutoNum type="arabicPeriod"/>
            </a:pPr>
            <a:r>
              <a:rPr b="1" lang="en-US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MUHAMMAD UZAIR                      MSDS20053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Arial"/>
              <a:buAutoNum type="arabicPeriod"/>
            </a:pPr>
            <a:r>
              <a:rPr b="1" lang="en-US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QAZI DANISH AYUB 	                 MSDS20075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Arial"/>
              <a:buAutoNum type="arabicPeriod"/>
            </a:pPr>
            <a:r>
              <a:rPr b="1" lang="en-US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HIRA SALEEM                                  MSDS20104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Arial"/>
              <a:buAutoNum type="arabicPeriod"/>
            </a:pPr>
            <a:r>
              <a:rPr b="1" lang="en-US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AHMAD NAWAZ                              MSDS20093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/>
        </p:nvSpPr>
        <p:spPr>
          <a:xfrm>
            <a:off x="618528" y="1881809"/>
            <a:ext cx="10363200" cy="2750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Automatic text summarization tool facilitate the user to understand the whole document in a short time of period. We have implemented some of the current state of the art algorithms and compare their performance for Urdu.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618528" y="755375"/>
            <a:ext cx="43596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578772" y="338484"/>
            <a:ext cx="6060568" cy="7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  <a:t>MOTIVATION</a:t>
            </a:r>
            <a:endParaRPr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578775" y="1311976"/>
            <a:ext cx="103632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100">
                <a:solidFill>
                  <a:srgbClr val="000000"/>
                </a:solidFill>
              </a:rPr>
              <a:t>Automatic text summarization is an essential tool in this era of information overloading it can be </a:t>
            </a:r>
            <a:r>
              <a:rPr lang="en-US" sz="2100">
                <a:solidFill>
                  <a:srgbClr val="000000"/>
                </a:solidFill>
              </a:rPr>
              <a:t>used</a:t>
            </a:r>
            <a:r>
              <a:rPr lang="en-US" sz="2100">
                <a:solidFill>
                  <a:srgbClr val="000000"/>
                </a:solidFill>
              </a:rPr>
              <a:t> for :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-34925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❖"/>
            </a:pPr>
            <a:r>
              <a:rPr lang="en-US" sz="2100">
                <a:solidFill>
                  <a:srgbClr val="000000"/>
                </a:solidFill>
              </a:rPr>
              <a:t>Summaries in everyday life</a:t>
            </a:r>
            <a:endParaRPr sz="2100">
              <a:solidFill>
                <a:srgbClr val="000000"/>
              </a:solidFill>
            </a:endParaRPr>
          </a:p>
          <a:p>
            <a:pPr indent="-34925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❖"/>
            </a:pPr>
            <a:r>
              <a:rPr lang="en-US" sz="2100">
                <a:solidFill>
                  <a:srgbClr val="000000"/>
                </a:solidFill>
              </a:rPr>
              <a:t>Abridgment such as of books</a:t>
            </a:r>
            <a:endParaRPr sz="2100">
              <a:solidFill>
                <a:srgbClr val="000000"/>
              </a:solidFill>
            </a:endParaRPr>
          </a:p>
          <a:p>
            <a:pPr indent="-34925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❖"/>
            </a:pPr>
            <a:r>
              <a:rPr lang="en-US" sz="2100">
                <a:solidFill>
                  <a:srgbClr val="000000"/>
                </a:solidFill>
              </a:rPr>
              <a:t>Digest such as summary of stories </a:t>
            </a:r>
            <a:endParaRPr sz="2100">
              <a:solidFill>
                <a:srgbClr val="000000"/>
              </a:solidFill>
            </a:endParaRPr>
          </a:p>
          <a:p>
            <a:pPr indent="-34925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❖"/>
            </a:pPr>
            <a:r>
              <a:rPr lang="en-US" sz="2100">
                <a:solidFill>
                  <a:srgbClr val="000000"/>
                </a:solidFill>
              </a:rPr>
              <a:t>Biography such as resume, obituary</a:t>
            </a:r>
            <a:endParaRPr sz="2100">
              <a:solidFill>
                <a:srgbClr val="000000"/>
              </a:solidFill>
            </a:endParaRPr>
          </a:p>
          <a:p>
            <a:pPr indent="-34925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❖"/>
            </a:pPr>
            <a:r>
              <a:rPr lang="en-US" sz="2100">
                <a:solidFill>
                  <a:srgbClr val="000000"/>
                </a:solidFill>
              </a:rPr>
              <a:t>Abstract such a summary of a scientific paper</a:t>
            </a:r>
            <a:endParaRPr sz="2100">
              <a:solidFill>
                <a:srgbClr val="000000"/>
              </a:solidFill>
            </a:endParaRPr>
          </a:p>
          <a:p>
            <a:pPr indent="-34925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❖"/>
            </a:pPr>
            <a:r>
              <a:rPr lang="en-US" sz="2100">
                <a:solidFill>
                  <a:srgbClr val="000000"/>
                </a:solidFill>
              </a:rPr>
              <a:t>Condensed review of books, music, plays, etc.</a:t>
            </a:r>
            <a:endParaRPr sz="2100">
              <a:solidFill>
                <a:srgbClr val="000000"/>
              </a:solidFill>
            </a:endParaRPr>
          </a:p>
          <a:p>
            <a:pPr indent="-34925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❖"/>
            </a:pPr>
            <a:r>
              <a:rPr lang="en-US" sz="2100">
                <a:solidFill>
                  <a:srgbClr val="000000"/>
                </a:solidFill>
              </a:rPr>
              <a:t>Headlines such as summaries of newspaper articles</a:t>
            </a:r>
            <a:endParaRPr sz="2100">
              <a:solidFill>
                <a:srgbClr val="000000"/>
              </a:solidFill>
            </a:endParaRPr>
          </a:p>
          <a:p>
            <a:pPr indent="-34925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❖"/>
            </a:pPr>
            <a:r>
              <a:rPr lang="en-US" sz="2100">
                <a:solidFill>
                  <a:srgbClr val="000000"/>
                </a:solidFill>
              </a:rPr>
              <a:t>Table of contents such as summary of a book, magazine</a:t>
            </a:r>
            <a:endParaRPr sz="2100">
              <a:solidFill>
                <a:srgbClr val="000000"/>
              </a:solidFill>
            </a:endParaRPr>
          </a:p>
          <a:p>
            <a:pPr indent="-34925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❖"/>
            </a:pPr>
            <a:r>
              <a:rPr lang="en-US" sz="2100">
                <a:solidFill>
                  <a:srgbClr val="000000"/>
                </a:solidFill>
              </a:rPr>
              <a:t>Highlights such as summary of an event (meeting, sports event, etc.)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578772" y="338484"/>
            <a:ext cx="6060568" cy="7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  <a:t>PROBLEM STATEMENT</a:t>
            </a:r>
            <a:endParaRPr/>
          </a:p>
        </p:txBody>
      </p: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578772" y="1603513"/>
            <a:ext cx="9996463" cy="16962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0000"/>
                </a:solidFill>
              </a:rPr>
              <a:t>Analyzing extraction based technique for Urdu text summarization using state of the art algorithms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578772" y="338484"/>
            <a:ext cx="6060568" cy="7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  <a:t>RELATED </a:t>
            </a:r>
            <a:r>
              <a:rPr lang="en-US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  <a:t>LITERATURE</a:t>
            </a:r>
            <a:endParaRPr/>
          </a:p>
        </p:txBody>
      </p:sp>
      <p:sp>
        <p:nvSpPr>
          <p:cNvPr id="207" name="Google Shape;207;p8"/>
          <p:cNvSpPr txBox="1"/>
          <p:nvPr>
            <p:ph idx="1" type="body"/>
          </p:nvPr>
        </p:nvSpPr>
        <p:spPr>
          <a:xfrm>
            <a:off x="459502" y="1404731"/>
            <a:ext cx="9996463" cy="42406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</a:rPr>
              <a:t>Analyzing Pre-processing Settings for Urdu Single-document Extractive Summarization</a:t>
            </a:r>
            <a:endParaRPr b="1" sz="24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</a:rPr>
              <a:t>Muhammad Humayoun, Hwanjo Yu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</a:rPr>
              <a:t>Published :</a:t>
            </a:r>
            <a:r>
              <a:rPr lang="en-US" sz="2400">
                <a:solidFill>
                  <a:srgbClr val="000000"/>
                </a:solidFill>
              </a:rPr>
              <a:t> 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</a:rPr>
              <a:t>IRIT</a:t>
            </a:r>
            <a:r>
              <a:rPr lang="en-US" sz="2400">
                <a:solidFill>
                  <a:srgbClr val="000000"/>
                </a:solidFill>
              </a:rPr>
              <a:t> ( Institut de Recherche en Informatique de Toulouse ), Universite Paul Sabatier, Toulouse, France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br>
              <a:rPr lang="en-US" sz="2400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976337" y="272223"/>
            <a:ext cx="8856776" cy="7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  <a:t>DATA SET URDU SUMMARY CORPUS</a:t>
            </a:r>
            <a:endParaRPr/>
          </a:p>
        </p:txBody>
      </p:sp>
      <p:pic>
        <p:nvPicPr>
          <p:cNvPr descr="https://lh4.googleusercontent.com/3CTCdWnSoc8yoVIe5BguY5Ukc3TZ19p86jLahOiK2WugWck_DJPGbTUcFFsb9FTtuY_dlaYUHu8Wed7q3LTMEUBhnRTmh8Dn5rKnsiswvjVBffZeQHTDqlCInJhf3wvO" id="213" name="Google Shape;213;p9"/>
          <p:cNvPicPr preferRelativeResize="0"/>
          <p:nvPr/>
        </p:nvPicPr>
        <p:blipFill rotWithShape="1">
          <a:blip r:embed="rId3">
            <a:alphaModFix/>
          </a:blip>
          <a:srcRect b="-1471" l="-3775" r="-3775" t="-1461"/>
          <a:stretch/>
        </p:blipFill>
        <p:spPr>
          <a:xfrm>
            <a:off x="717650" y="827175"/>
            <a:ext cx="10937949" cy="60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>
            <p:ph type="title"/>
          </p:nvPr>
        </p:nvSpPr>
        <p:spPr>
          <a:xfrm>
            <a:off x="578771" y="338484"/>
            <a:ext cx="8035141" cy="7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28A8"/>
                </a:solidFill>
                <a:latin typeface="Algerian"/>
                <a:ea typeface="Algerian"/>
                <a:cs typeface="Algerian"/>
                <a:sym typeface="Algerian"/>
              </a:rPr>
              <a:t>DATA SET PRE PROCESS STEP</a:t>
            </a:r>
            <a:endParaRPr/>
          </a:p>
        </p:txBody>
      </p:sp>
      <p:sp>
        <p:nvSpPr>
          <p:cNvPr id="219" name="Google Shape;219;p10"/>
          <p:cNvSpPr txBox="1"/>
          <p:nvPr>
            <p:ph idx="1" type="body"/>
          </p:nvPr>
        </p:nvSpPr>
        <p:spPr>
          <a:xfrm>
            <a:off x="578771" y="1842051"/>
            <a:ext cx="10592812" cy="3134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0000"/>
                </a:solidFill>
              </a:rPr>
              <a:t>According to paper by apply lemmatization and stemming, results does not improve on urdu language so we generate our results on different preprocess approaches.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en-US" sz="2400">
                <a:solidFill>
                  <a:srgbClr val="000000"/>
                </a:solidFill>
              </a:rPr>
              <a:t>Unsegmented</a:t>
            </a:r>
            <a:r>
              <a:rPr lang="en-US" sz="2400">
                <a:solidFill>
                  <a:srgbClr val="000000"/>
                </a:solidFill>
              </a:rPr>
              <a:t> (Not Proper Tokenize) + Stopword Removal</a:t>
            </a:r>
            <a:endParaRPr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en-US" sz="2400">
                <a:solidFill>
                  <a:srgbClr val="000000"/>
                </a:solidFill>
              </a:rPr>
              <a:t>Unsegmented</a:t>
            </a:r>
            <a:r>
              <a:rPr lang="en-US" sz="2400">
                <a:solidFill>
                  <a:srgbClr val="000000"/>
                </a:solidFill>
              </a:rPr>
              <a:t> (Not Proper Tokenize) + Stopword Removal+Stemming</a:t>
            </a:r>
            <a:endParaRPr sz="2400"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en-US" sz="2400">
                <a:solidFill>
                  <a:srgbClr val="000000"/>
                </a:solidFill>
              </a:rPr>
              <a:t>Segmented</a:t>
            </a:r>
            <a:r>
              <a:rPr lang="en-US" sz="2400">
                <a:solidFill>
                  <a:srgbClr val="000000"/>
                </a:solidFill>
              </a:rPr>
              <a:t> (Proper Tokenize) + Stopword Removal</a:t>
            </a:r>
            <a:endParaRPr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en-US" sz="2400">
                <a:solidFill>
                  <a:srgbClr val="000000"/>
                </a:solidFill>
              </a:rPr>
              <a:t>Segmented</a:t>
            </a:r>
            <a:r>
              <a:rPr lang="en-US" sz="2400">
                <a:solidFill>
                  <a:srgbClr val="000000"/>
                </a:solidFill>
              </a:rPr>
              <a:t> (Proper Tokenize) + Stopword Removal+Stemming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2018-07-24T08:54:24Z</dcterms:created>
  <dc:creator>DELL</dc:creator>
</cp:coreProperties>
</file>