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70" r:id="rId4"/>
    <p:sldId id="271" r:id="rId5"/>
    <p:sldId id="273" r:id="rId6"/>
    <p:sldId id="274" r:id="rId7"/>
    <p:sldId id="272" r:id="rId8"/>
    <p:sldId id="279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Tutorial 1 (Part 2)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Information and Retrieval Systems</a:t>
            </a:r>
          </a:p>
          <a:p>
            <a:r>
              <a:rPr lang="en-US" b="1" dirty="0" smtClean="0"/>
              <a:t>10/15/2020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2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Bigrams (N=2)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213" y="1852612"/>
            <a:ext cx="3524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rigrams </a:t>
            </a:r>
            <a:r>
              <a:rPr lang="en-US" dirty="0"/>
              <a:t>(</a:t>
            </a:r>
            <a:r>
              <a:rPr lang="en-US" dirty="0" smtClean="0"/>
              <a:t>N=3)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738" y="1943100"/>
            <a:ext cx="3505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Speech recognition </a:t>
            </a:r>
          </a:p>
          <a:p>
            <a:r>
              <a:rPr lang="en-US" sz="2400" dirty="0" smtClean="0"/>
              <a:t>Handwriting recognition</a:t>
            </a:r>
          </a:p>
          <a:p>
            <a:r>
              <a:rPr lang="en-US" sz="2400" dirty="0" smtClean="0"/>
              <a:t>Predictive </a:t>
            </a:r>
            <a:r>
              <a:rPr lang="en-US" sz="2400" dirty="0"/>
              <a:t>text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Statistical </a:t>
            </a:r>
            <a:r>
              <a:rPr lang="en-US" sz="2400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5897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to be covered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Tokenization</a:t>
            </a:r>
          </a:p>
          <a:p>
            <a:r>
              <a:rPr lang="en-US" sz="3200" dirty="0" smtClean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10747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Tokenization is a way of separating a piece of text into smaller units called tokens. </a:t>
            </a:r>
            <a:endParaRPr lang="en-US" sz="2400" dirty="0" smtClean="0"/>
          </a:p>
          <a:p>
            <a:r>
              <a:rPr lang="en-US" sz="2400" dirty="0" smtClean="0"/>
              <a:t>Here</a:t>
            </a:r>
            <a:r>
              <a:rPr lang="en-US" sz="2400" dirty="0"/>
              <a:t>, tokens can be either words, characters, or </a:t>
            </a:r>
            <a:r>
              <a:rPr lang="en-US" sz="2400" dirty="0" err="1"/>
              <a:t>subwords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Hence</a:t>
            </a:r>
            <a:r>
              <a:rPr lang="en-US" sz="2400" dirty="0"/>
              <a:t>, tokenization can be broadly classified into 3 </a:t>
            </a:r>
            <a:r>
              <a:rPr lang="en-US" sz="2400" dirty="0" smtClean="0"/>
              <a:t>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Word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S</a:t>
            </a:r>
            <a:r>
              <a:rPr lang="en-US" sz="2000" dirty="0" err="1" smtClean="0"/>
              <a:t>ubword</a:t>
            </a:r>
            <a:r>
              <a:rPr lang="en-US" sz="2000" dirty="0" smtClean="0"/>
              <a:t> (n-gram characters) tokenization.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0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Word Tokenization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common way of forming tokens is based on </a:t>
            </a:r>
            <a:r>
              <a:rPr lang="en-US" sz="2400" dirty="0" smtClean="0"/>
              <a:t>space. </a:t>
            </a:r>
          </a:p>
          <a:p>
            <a:r>
              <a:rPr lang="en-US" sz="2400" dirty="0" smtClean="0"/>
              <a:t>Like for the sentence “Never give up” and assuming space </a:t>
            </a:r>
            <a:r>
              <a:rPr lang="en-US" sz="2400" dirty="0"/>
              <a:t>as a delimiter, the tokenization of the sentence results in 3 tokens 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sz="2000" dirty="0" smtClean="0"/>
              <a:t>“Never</a:t>
            </a:r>
            <a:r>
              <a:rPr lang="en-US" sz="2000" dirty="0"/>
              <a:t>”</a:t>
            </a:r>
            <a:endParaRPr lang="en-US" sz="2000" dirty="0" smtClean="0"/>
          </a:p>
          <a:p>
            <a:pPr marL="845820" lvl="1" indent="-342900">
              <a:buFont typeface="+mj-lt"/>
              <a:buAutoNum type="arabicPeriod"/>
            </a:pPr>
            <a:r>
              <a:rPr lang="en-US" sz="2000" dirty="0" smtClean="0"/>
              <a:t>“give</a:t>
            </a:r>
            <a:r>
              <a:rPr lang="en-US" sz="2000" dirty="0"/>
              <a:t>”</a:t>
            </a:r>
            <a:endParaRPr lang="en-US" sz="2000" dirty="0" smtClean="0"/>
          </a:p>
          <a:p>
            <a:pPr marL="845820" lvl="1" indent="-342900">
              <a:buFont typeface="+mj-lt"/>
              <a:buAutoNum type="arabicPeriod"/>
            </a:pPr>
            <a:r>
              <a:rPr lang="en-US" sz="2000" dirty="0" smtClean="0"/>
              <a:t>“up”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each token is a word, it becomes an example of Word tokenization.</a:t>
            </a:r>
          </a:p>
        </p:txBody>
      </p:sp>
    </p:spTree>
    <p:extLst>
      <p:ext uri="{BB962C8B-B14F-4D97-AF65-F5344CB8AC3E}">
        <p14:creationId xmlns:p14="http://schemas.microsoft.com/office/powerpoint/2010/main" val="2646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 &amp; </a:t>
            </a:r>
            <a:r>
              <a:rPr lang="en-US" b="1" dirty="0" err="1" smtClean="0"/>
              <a:t>Subword</a:t>
            </a:r>
            <a:r>
              <a:rPr lang="en-US" b="1" dirty="0" smtClean="0"/>
              <a:t> tokenization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Similarly, tokens can be either characters or </a:t>
            </a:r>
            <a:r>
              <a:rPr lang="en-US" sz="2400" dirty="0" err="1"/>
              <a:t>subwords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let us consider “smarter</a:t>
            </a:r>
            <a:r>
              <a:rPr lang="en-US" sz="2400" dirty="0" smtClean="0"/>
              <a:t>”:</a:t>
            </a:r>
            <a:br>
              <a:rPr lang="en-US" sz="2400" dirty="0" smtClean="0"/>
            </a:br>
            <a:endParaRPr lang="en-US" sz="2400" dirty="0"/>
          </a:p>
          <a:p>
            <a:pPr lvl="1"/>
            <a:r>
              <a:rPr lang="en-US" sz="2000" b="1" dirty="0"/>
              <a:t>Character tokens</a:t>
            </a:r>
            <a:r>
              <a:rPr lang="en-US" sz="2000" dirty="0"/>
              <a:t>: s-m-a-r-t-e-r</a:t>
            </a:r>
          </a:p>
          <a:p>
            <a:pPr lvl="1"/>
            <a:r>
              <a:rPr lang="en-US" sz="2000" b="1" dirty="0" err="1"/>
              <a:t>Subword</a:t>
            </a:r>
            <a:r>
              <a:rPr lang="en-US" sz="2000" b="1" dirty="0"/>
              <a:t> tokens</a:t>
            </a:r>
            <a:r>
              <a:rPr lang="en-US" sz="2000" dirty="0"/>
              <a:t>: smart-</a:t>
            </a:r>
            <a:r>
              <a:rPr lang="en-US" sz="2000" dirty="0" err="1"/>
              <a:t>er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behind </a:t>
            </a:r>
            <a:r>
              <a:rPr lang="en-US" b="1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tokens are the building blocks of Natural Language, the most common way of processing the raw text happens at the token level.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popular deep learning architectures for </a:t>
            </a:r>
            <a:r>
              <a:rPr lang="en-US" sz="2400" dirty="0" smtClean="0"/>
              <a:t>NLP </a:t>
            </a:r>
            <a:r>
              <a:rPr lang="en-US" sz="2400" dirty="0" smtClean="0"/>
              <a:t>like </a:t>
            </a:r>
            <a:r>
              <a:rPr lang="en-US" sz="2400" dirty="0"/>
              <a:t>RNN </a:t>
            </a:r>
            <a:r>
              <a:rPr lang="en-US" sz="2400" dirty="0" smtClean="0"/>
              <a:t>(</a:t>
            </a:r>
            <a:r>
              <a:rPr lang="en-US" dirty="0" smtClean="0"/>
              <a:t>Recurrent neural network</a:t>
            </a:r>
            <a:r>
              <a:rPr lang="en-US" sz="2400" dirty="0" smtClean="0"/>
              <a:t>)</a:t>
            </a:r>
            <a:r>
              <a:rPr lang="en-US" sz="2400" dirty="0"/>
              <a:t> </a:t>
            </a:r>
            <a:r>
              <a:rPr lang="en-US" sz="2400" dirty="0" smtClean="0"/>
              <a:t>, GRU (</a:t>
            </a:r>
            <a:r>
              <a:rPr lang="en-US" dirty="0"/>
              <a:t>Gated </a:t>
            </a:r>
            <a:r>
              <a:rPr lang="en-US" dirty="0" smtClean="0"/>
              <a:t>recurrent </a:t>
            </a:r>
            <a:r>
              <a:rPr lang="en-US" dirty="0"/>
              <a:t>Unit</a:t>
            </a:r>
            <a:r>
              <a:rPr lang="en-US" sz="2400" dirty="0" smtClean="0"/>
              <a:t>), </a:t>
            </a:r>
            <a:r>
              <a:rPr lang="en-US" sz="2400" dirty="0"/>
              <a:t>and </a:t>
            </a:r>
            <a:r>
              <a:rPr lang="en-US" sz="2400" dirty="0" smtClean="0"/>
              <a:t>LSTM (</a:t>
            </a:r>
            <a:r>
              <a:rPr lang="en-US" dirty="0"/>
              <a:t>Long short-term memory</a:t>
            </a:r>
            <a:r>
              <a:rPr lang="en-US" sz="2400" dirty="0" smtClean="0"/>
              <a:t>) </a:t>
            </a:r>
            <a:r>
              <a:rPr lang="en-US" sz="2400" dirty="0"/>
              <a:t>also process the raw text at the token level.</a:t>
            </a:r>
          </a:p>
        </p:txBody>
      </p:sp>
    </p:spTree>
    <p:extLst>
      <p:ext uri="{BB962C8B-B14F-4D97-AF65-F5344CB8AC3E}">
        <p14:creationId xmlns:p14="http://schemas.microsoft.com/office/powerpoint/2010/main" val="229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1026" name="Picture 2" descr="https://cdn.analyticsvidhya.com/wp-content/uploads/2020/05/rn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0" y="1125796"/>
            <a:ext cx="60960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0890" y="4885509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 shown here, RNN receives and processes each token at a particular </a:t>
            </a:r>
            <a:r>
              <a:rPr lang="en-US" sz="2000" dirty="0" err="1"/>
              <a:t>timestep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N-grams of texts are extensively used in text mining and natural language processing tasks.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i="1" dirty="0"/>
              <a:t>N-grams</a:t>
            </a:r>
            <a:r>
              <a:rPr lang="en-US" sz="2400" i="1" dirty="0" smtClean="0"/>
              <a:t> </a:t>
            </a:r>
            <a:r>
              <a:rPr lang="en-US" sz="2400" i="1" dirty="0"/>
              <a:t>are basically a set of co-occurring words within a given window and when computing the n-grams you typically move one word forward (although you can move X words forward in more advanced scenarios</a:t>
            </a:r>
            <a:r>
              <a:rPr lang="en-US" sz="2400" i="1" dirty="0" smtClean="0"/>
              <a:t>).</a:t>
            </a:r>
          </a:p>
          <a:p>
            <a:endParaRPr lang="en-US" sz="3200" b="1" i="1" dirty="0" smtClean="0"/>
          </a:p>
          <a:p>
            <a:pPr marL="0" indent="0" algn="ctr">
              <a:buNone/>
            </a:pPr>
            <a:r>
              <a:rPr lang="en-US" sz="2800" b="1" dirty="0" smtClean="0"/>
              <a:t>N-grams</a:t>
            </a:r>
            <a:r>
              <a:rPr lang="en-US" sz="2800" dirty="0" smtClean="0"/>
              <a:t> </a:t>
            </a:r>
            <a:r>
              <a:rPr lang="en-US" sz="2800" dirty="0"/>
              <a:t>= consecutive sequences of tokens </a:t>
            </a:r>
          </a:p>
        </p:txBody>
      </p:sp>
    </p:spTree>
    <p:extLst>
      <p:ext uri="{BB962C8B-B14F-4D97-AF65-F5344CB8AC3E}">
        <p14:creationId xmlns:p14="http://schemas.microsoft.com/office/powerpoint/2010/main" val="32312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(N=1)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538" y="1800225"/>
            <a:ext cx="3657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124</TotalTime>
  <Words>295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Tutorial 1 (Part 2)</vt:lpstr>
      <vt:lpstr>Topics to be covered </vt:lpstr>
      <vt:lpstr>Tokenization</vt:lpstr>
      <vt:lpstr>Word Tokenization</vt:lpstr>
      <vt:lpstr>Character &amp; Subword tokenization</vt:lpstr>
      <vt:lpstr>Reasons behind Tokenization</vt:lpstr>
      <vt:lpstr>Contd.</vt:lpstr>
      <vt:lpstr>N-gram</vt:lpstr>
      <vt:lpstr>Unigram (N=1)</vt:lpstr>
      <vt:lpstr>Bigrams (N=2)</vt:lpstr>
      <vt:lpstr>Trigrams (N=3)</vt:lpstr>
      <vt:lpstr>Use of N-grams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M. Sohaib Khalid</dc:creator>
  <cp:lastModifiedBy>Hadia</cp:lastModifiedBy>
  <cp:revision>13</cp:revision>
  <dcterms:created xsi:type="dcterms:W3CDTF">2020-10-13T06:48:26Z</dcterms:created>
  <dcterms:modified xsi:type="dcterms:W3CDTF">2020-10-15T11:03:35Z</dcterms:modified>
</cp:coreProperties>
</file>