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Libre Franklin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D54D08-5367-4A6F-A05A-DCF18CD72A77}">
  <a:tblStyle styleId="{A1D54D08-5367-4A6F-A05A-DCF18CD72A7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03EE6C0-8AE9-4AA9-92D5-4DCAC4F34CC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66B1532-4D6F-4E80-B6A4-678A2767DC50}" styleName="Table_2">
    <a:wholeTbl>
      <a:tcTxStyle b="off" i="off">
        <a:font>
          <a:latin typeface="Franklin Gothic Medium"/>
          <a:ea typeface="Franklin Gothic Medium"/>
          <a:cs typeface="Franklin Gothic Medium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/>
      <a:tcStyle>
        <a:fill>
          <a:solidFill>
            <a:srgbClr val="CCCCCC"/>
          </a:solidFill>
        </a:fill>
      </a:tcStyle>
    </a:band1H>
    <a:band2H>
      <a:tcTxStyle/>
    </a:band2H>
    <a:band1V>
      <a:tcTxStyle/>
      <a:tcStyle>
        <a:fill>
          <a:solidFill>
            <a:srgbClr val="CCCCCC"/>
          </a:solidFill>
        </a:fill>
      </a:tcStyle>
    </a:band1V>
    <a:band2V>
      <a:tcTxStyle/>
    </a:band2V>
    <a:la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ibreFranklinMedium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ibreFranklinMedium-boldItalic.fntdata"/><Relationship Id="rId30" Type="http://schemas.openxmlformats.org/officeDocument/2006/relationships/font" Target="fonts/LibreFranklin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9cb94a7b6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9cb94a7b6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b9cb94a7b6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9cb94a7b6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9cb94a7b6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b9cb94a7b6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9bbf58ef1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9bbf58ef1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b9bbf58ef1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9bbf58ef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9bbf58ef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b9bbf58ef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9cb94a7b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9cb94a7b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b9cb94a7b6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9cb94a7b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9cb94a7b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b9cb94a7b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D9D9D9"/>
            </a:gs>
            <a:gs pos="100000">
              <a:schemeClr val="lt1"/>
            </a:gs>
          </a:gsLst>
          <a:lin ang="81000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26225" y="1828800"/>
            <a:ext cx="4098175" cy="3177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Libre Franklin Medium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26225" y="5181600"/>
            <a:ext cx="40981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cap="none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EKG line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809999" y="-457201"/>
            <a:ext cx="4572001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74" name="Google Shape;74;p12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8A212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8115300" y="2400300"/>
            <a:ext cx="5943600" cy="2057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171701" y="-1104900"/>
            <a:ext cx="5943599" cy="90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66800" y="1825624"/>
            <a:ext cx="4800600" cy="45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324600" y="1825624"/>
            <a:ext cx="4800600" cy="45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gradFill>
          <a:gsLst>
            <a:gs pos="0">
              <a:schemeClr val="accent1"/>
            </a:gs>
            <a:gs pos="100000">
              <a:srgbClr val="8A2123"/>
            </a:gs>
          </a:gsLst>
          <a:lin ang="54000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38" name="Google Shape;38;p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1066800" y="1828800"/>
            <a:ext cx="7772400" cy="3177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ibre Franklin Medium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066800" y="5181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066800" y="1828799"/>
            <a:ext cx="480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0" sz="2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1066800" y="2590799"/>
            <a:ext cx="4800600" cy="3810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324600" y="1828799"/>
            <a:ext cx="480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0" sz="2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324600" y="2590799"/>
            <a:ext cx="4800600" cy="3810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56" name="Google Shape;56;p9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8A21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descr="Rectangle" id="57" name="Google Shape;57;p9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7632700" y="3200400"/>
            <a:ext cx="393223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609600" y="457201"/>
            <a:ext cx="5943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7632699" y="5029200"/>
            <a:ext cx="393223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62" name="Google Shape;62;p10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8A21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descr="Rectangle" id="63" name="Google Shape;63;p10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65" name="Google Shape;65;p10"/>
          <p:cNvSpPr/>
          <p:nvPr>
            <p:ph idx="2" type="pic"/>
          </p:nvPr>
        </p:nvSpPr>
        <p:spPr>
          <a:xfrm>
            <a:off x="1" y="0"/>
            <a:ext cx="700881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2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chemeClr val="lt1"/>
            </a:gs>
          </a:gsLst>
          <a:lin ang="162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d bar" id="10" name="Google Shape;10;p1"/>
          <p:cNvSpPr/>
          <p:nvPr/>
        </p:nvSpPr>
        <p:spPr>
          <a:xfrm>
            <a:off x="1" y="1"/>
            <a:ext cx="12188825" cy="152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8A21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  <a:defRPr b="0" i="0" sz="3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Char char="▪"/>
              <a:defRPr b="0" i="0" sz="22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39542" y="685800"/>
            <a:ext cx="4098175" cy="3177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Libre Franklin Medium"/>
              <a:buNone/>
            </a:pPr>
            <a:r>
              <a:rPr lang="en-US" sz="4860"/>
              <a:t>Effects on Mental Health of Health Care Workers Due to CovID19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33400" y="4495800"/>
            <a:ext cx="409817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solidFill>
                  <a:schemeClr val="dk1"/>
                </a:solidFill>
              </a:rPr>
              <a:t>GROUP MEMBERS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7F7F7F"/>
              </a:buClr>
              <a:buSzPts val="1757"/>
              <a:buNone/>
            </a:pPr>
            <a:r>
              <a:rPr lang="en-US" sz="1757"/>
              <a:t>MUBASHIR ALI   	              MSDS20085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7F7F7F"/>
              </a:buClr>
              <a:buSzPts val="1757"/>
              <a:buNone/>
            </a:pPr>
            <a:r>
              <a:rPr lang="en-US" sz="1757"/>
              <a:t>QAZI DANISH AYUB        MSDS20075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7F7F7F"/>
              </a:buClr>
              <a:buSzPts val="1757"/>
              <a:buNone/>
            </a:pPr>
            <a:r>
              <a:rPr lang="en-US" sz="1757"/>
              <a:t>ABDULLAH AZIZ              MSDS20052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1066800" y="99220"/>
            <a:ext cx="10058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275" y="1801045"/>
            <a:ext cx="10076745" cy="512827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066800" y="99220"/>
            <a:ext cx="10058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1524000" y="1828799"/>
            <a:ext cx="91440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-1081"/>
          <a:stretch/>
        </p:blipFill>
        <p:spPr>
          <a:xfrm>
            <a:off x="8323800" y="1792725"/>
            <a:ext cx="3571675" cy="46054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descr="https://lh4.googleusercontent.com/JUtRu1XRbQfYdUQVJnMxm6lSZBEIJ7MIr0iJzaxNNuiuaEQoKmQ2S-aZym-R8SRIVnRQ45csG3dW8rLWwXE4cfdCOkhYIZY_IuqMbrPk1bhBEQootMTEhYQlIzrjg1GWLgvu7HA" id="177" name="Google Shape;17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5" y="3820225"/>
            <a:ext cx="5595600" cy="292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4.googleusercontent.com/burvFvsYRexe8FAqwOKS4dOs498gIZHGK2xFSincA6BQyHqbCJ94Ojiv18bkYE0o6OWgqXrey7mX_lFU3LdZ_sDLzsziwXFmFs_c8YeD_PdS7a5p4yKpZAgJOjq_CPlDJcoiSds" id="178" name="Google Shape;17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8620" y="3820200"/>
            <a:ext cx="5773380" cy="2928938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4"/>
          <p:cNvSpPr/>
          <p:nvPr/>
        </p:nvSpPr>
        <p:spPr>
          <a:xfrm>
            <a:off x="776325" y="6193586"/>
            <a:ext cx="5595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 Medium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Age</a:t>
            </a:r>
            <a:endParaRPr b="0" i="0" sz="24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7199645" y="6193586"/>
            <a:ext cx="5773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 Medium"/>
              <a:buNone/>
            </a:pPr>
            <a:r>
              <a:rPr lang="en-US" sz="2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Staff Type</a:t>
            </a:r>
            <a:endParaRPr b="0" i="0" sz="24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152400" y="1905000"/>
            <a:ext cx="5481900" cy="15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80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68.6% of people have age between 20-30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29.2% of people have age between 30-40</a:t>
            </a:r>
            <a:endParaRPr sz="20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6400800" y="2057400"/>
            <a:ext cx="5481900" cy="15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80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7</a:t>
            </a:r>
            <a:r>
              <a:rPr lang="en-US" sz="2000"/>
              <a:t>8.8% of people were doctors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16.8% of people are Paramedics</a:t>
            </a:r>
            <a:endParaRPr sz="20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descr="https://lh5.googleusercontent.com/saX8E95TiMlkMMTSUenmJivy-lJuZxHICk0-Gsq_0Jh0aj5u7aayN2jr88n6P9bjSuW1fHW9ye0k1NVwiaXO-0VdFVgY6dtzW-QUpitr88nl4VxqojtI-MTN9S07_o2_ppKjEM0" id="188" name="Google Shape;18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59188"/>
            <a:ext cx="4885200" cy="2547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6.googleusercontent.com/UNObwPUu2J3wCUt1NnXhX7y1siCmKoAt4J-lvztBCnC95eAaLW2x5z7Xr6vIilWsAPfBD0v9uErlXW2H5V4PHCzfNgHd49tfMQTCPUPPhUn3xZ1qq1_PYe4CKQ7n6QzJYw-2eho" id="189" name="Google Shape;1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699" y="4157571"/>
            <a:ext cx="6318301" cy="255116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25"/>
          <p:cNvSpPr/>
          <p:nvPr/>
        </p:nvSpPr>
        <p:spPr>
          <a:xfrm>
            <a:off x="6888200" y="6243295"/>
            <a:ext cx="63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 Medium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Current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en-US" sz="2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orking Department</a:t>
            </a:r>
            <a:endParaRPr b="0" i="0" sz="24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749225" y="6243295"/>
            <a:ext cx="48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 Medium"/>
              <a:buNone/>
            </a:pPr>
            <a:r>
              <a:rPr lang="en-US" sz="2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Gender</a:t>
            </a:r>
            <a:endParaRPr b="0" i="0" sz="24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152400" y="1905000"/>
            <a:ext cx="5481900" cy="15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80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69</a:t>
            </a:r>
            <a:r>
              <a:rPr lang="en-US" sz="2000"/>
              <a:t>.3% of people are Female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30.7% of people are Male</a:t>
            </a:r>
            <a:endParaRPr sz="20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5867400" y="2057400"/>
            <a:ext cx="5481900" cy="15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80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32.8% people works in Surgical and allied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24.1%  people works in OPD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7.3% of people works in Medical ER </a:t>
            </a:r>
            <a:endParaRPr sz="20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descr="https://lh3.googleusercontent.com/ZBCelGewL1OJDGeGCVrOMBu_hnzYbHqH--Z8oKReLJEUM_rVW3c87GlWUGezHd27k8ebfPEQedBwH9iV72m9oxW2hFNCt7G0eYUHl8WkTnynEmxOUaH_msQEzqiAsWayyO8h8Bk" id="199" name="Google Shape;19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48163"/>
            <a:ext cx="5224500" cy="2809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5.googleusercontent.com/pTui4fr9FuwULbjDoNXeQyLQfKM40KN5rQ1_X4s0LQ5hSrSvHMq-8Hx8Vkd0aK503r-VKJlH4US9cFNV95SM85nBroAep8Ladb5R1Ia-4sJUjBpEXjs6Z4nU29gS0NSZIaBPNz8" id="200" name="Google Shape;20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0" y="4048137"/>
            <a:ext cx="5619749" cy="28098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26"/>
          <p:cNvSpPr/>
          <p:nvPr/>
        </p:nvSpPr>
        <p:spPr>
          <a:xfrm>
            <a:off x="1191950" y="6234245"/>
            <a:ext cx="522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 Medium"/>
              <a:buNone/>
            </a:pPr>
            <a:r>
              <a:rPr lang="en-US" sz="2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Marital Status</a:t>
            </a:r>
            <a:endParaRPr b="0" i="0" sz="24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7900225" y="6234245"/>
            <a:ext cx="56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 Medium"/>
              <a:buNone/>
            </a:pPr>
            <a:r>
              <a:rPr lang="en-US" sz="2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Living Situation</a:t>
            </a:r>
            <a:endParaRPr b="0" i="0" sz="24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152400" y="1905000"/>
            <a:ext cx="5481900" cy="15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80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48.9</a:t>
            </a:r>
            <a:r>
              <a:rPr lang="en-US" sz="2000"/>
              <a:t>% of people are single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51.1% of people married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6553200" y="2057400"/>
            <a:ext cx="5481900" cy="15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80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81.8</a:t>
            </a:r>
            <a:r>
              <a:rPr lang="en-US" sz="2000"/>
              <a:t>% of people lives with family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13.9% of people lives in hostel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descr="https://lh5.googleusercontent.com/iDPIzIeo0gLgQPA5JuG_3RGPvyrGjJrkBEkdNMEKL4DZ8gR6s5TBgvTU8b2L38M983d9vJiqTK3rGjpyeyQsjVEH3ORX82C1uIFxuOlyv6ZhCudjGjx6dKgYu9lKCGQxgQt-umE" id="210" name="Google Shape;210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6000" y="3554050"/>
            <a:ext cx="6861300" cy="3303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27"/>
          <p:cNvSpPr/>
          <p:nvPr/>
        </p:nvSpPr>
        <p:spPr>
          <a:xfrm>
            <a:off x="3905250" y="6074293"/>
            <a:ext cx="73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 Medium"/>
              <a:buNone/>
            </a:pPr>
            <a:r>
              <a:rPr lang="en-US" sz="2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Education</a:t>
            </a:r>
            <a:endParaRPr b="0" i="0" sz="24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3200400" y="1676400"/>
            <a:ext cx="5481900" cy="15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80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35</a:t>
            </a:r>
            <a:r>
              <a:rPr lang="en-US" sz="2000"/>
              <a:t>% of people are Bachelors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29.9% of people are PG Resident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26.3% of people are Post Graduated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8.8% of people are F.A/Fsc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1524000" y="1871449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Dass21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Population parameters estimation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Confidence Interval  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825" y="3275750"/>
            <a:ext cx="6005775" cy="33810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1066800" y="99220"/>
            <a:ext cx="10058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Dass 21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1524000" y="1828799"/>
            <a:ext cx="91440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rating scale is as follows: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Did not apply to me at all.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Applied to me to some degree, or some of the time.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Applied to me to a considerable degree or a good part of time.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Applied to me very much or most of the time.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Scores for depression, anxiety and stress are calculated by summing the scores for the relevant items shown in Table </a:t>
            </a:r>
            <a:endParaRPr sz="3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1066800" y="99220"/>
            <a:ext cx="10058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Dass 21 Tabbe</a:t>
            </a:r>
            <a:endParaRPr/>
          </a:p>
        </p:txBody>
      </p:sp>
      <p:graphicFrame>
        <p:nvGraphicFramePr>
          <p:cNvPr id="233" name="Google Shape;233;p30"/>
          <p:cNvGraphicFramePr/>
          <p:nvPr/>
        </p:nvGraphicFramePr>
        <p:xfrm>
          <a:off x="2326650" y="21459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{403EE6C0-8AE9-4AA9-92D5-4DCAC4F34CCE}</a:tableStyleId>
              </a:tblPr>
              <a:tblGrid>
                <a:gridCol w="2145475"/>
                <a:gridCol w="1575225"/>
                <a:gridCol w="1731925"/>
                <a:gridCol w="1720650"/>
              </a:tblGrid>
              <a:tr h="77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Level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Depression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Anxiety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Stress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8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0-9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0-7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0-14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3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Mild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10-13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8-9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15-18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3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14-20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10-14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19-25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8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Severe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21-27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15-19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26-33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77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Extreme Severe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Results Dass 21 </a:t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762000" y="1971676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271175" y="3760051"/>
            <a:ext cx="5867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 Medium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Stress Distribution</a:t>
            </a:r>
            <a:endParaRPr b="0" i="0" sz="24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344375" y="2032411"/>
            <a:ext cx="5867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 Medium"/>
              <a:buNone/>
            </a:pPr>
            <a:r>
              <a:rPr lang="en-US" sz="2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Anxiety Distribution</a:t>
            </a:r>
            <a:endParaRPr b="0" i="0" sz="24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410300" y="5688289"/>
            <a:ext cx="5867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 Medium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Depression Distribution</a:t>
            </a:r>
            <a:endParaRPr b="0" i="0" sz="24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9675" y="3323025"/>
            <a:ext cx="2970000" cy="16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 rotWithShape="1">
          <a:blip r:embed="rId4">
            <a:alphaModFix/>
          </a:blip>
          <a:srcRect b="0" l="0" r="10634" t="2410"/>
          <a:stretch/>
        </p:blipFill>
        <p:spPr>
          <a:xfrm>
            <a:off x="7683475" y="5022200"/>
            <a:ext cx="2970000" cy="17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 rotWithShape="1">
          <a:blip r:embed="rId5">
            <a:alphaModFix/>
          </a:blip>
          <a:srcRect b="0" l="0" r="6898" t="0"/>
          <a:stretch/>
        </p:blipFill>
        <p:spPr>
          <a:xfrm>
            <a:off x="7683475" y="1595600"/>
            <a:ext cx="2969999" cy="16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524000" y="1295400"/>
            <a:ext cx="10479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Medical workers are the frontline for this fight against a pandemic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During these hard times a lot of other different factors make things more stressful</a:t>
            </a:r>
            <a:endParaRPr/>
          </a:p>
          <a:p>
            <a:pPr indent="-228600" lvl="1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 sz="2000"/>
              <a:t>Non availability of beds, shortage of ICU/Medications</a:t>
            </a:r>
            <a:endParaRPr/>
          </a:p>
          <a:p>
            <a:pPr indent="-228600" lvl="1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 sz="2000"/>
              <a:t> People are out of jobs, businesses are closed, self-isolated with fear of unknown.</a:t>
            </a:r>
            <a:endParaRPr/>
          </a:p>
          <a:p>
            <a:pPr indent="-228600" lvl="1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 sz="2000"/>
              <a:t> Improper lockdown policies</a:t>
            </a:r>
            <a:endParaRPr/>
          </a:p>
          <a:p>
            <a:pPr indent="-228600" lvl="1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 sz="2000"/>
              <a:t> Non-serious attitude of general public about social distancing, sanitization measures</a:t>
            </a:r>
            <a:endParaRPr/>
          </a:p>
          <a:p>
            <a:pPr indent="-228600" lvl="1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 sz="2000"/>
              <a:t>Rising number of cases</a:t>
            </a:r>
            <a:endParaRPr/>
          </a:p>
          <a:p>
            <a:pPr indent="-889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Mean Median &amp; STD</a:t>
            </a:r>
            <a:endParaRPr/>
          </a:p>
        </p:txBody>
      </p:sp>
      <p:graphicFrame>
        <p:nvGraphicFramePr>
          <p:cNvPr id="251" name="Google Shape;251;p32"/>
          <p:cNvGraphicFramePr/>
          <p:nvPr/>
        </p:nvGraphicFramePr>
        <p:xfrm>
          <a:off x="1524000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{066B1532-4D6F-4E80-B6A4-678A2767DC50}</a:tableStyleId>
              </a:tblPr>
              <a:tblGrid>
                <a:gridCol w="2400300"/>
                <a:gridCol w="2400300"/>
                <a:gridCol w="2400300"/>
                <a:gridCol w="2400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Mental </a:t>
                      </a:r>
                      <a:r>
                        <a:rPr lang="en-US" sz="1800"/>
                        <a:t>Disorder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Median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Depression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14.43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14.0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9.38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Anxiety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12.63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12.0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9.06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4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17.06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16.0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9.70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Result of Confidence Interval</a:t>
            </a:r>
            <a:endParaRPr/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1736425" y="21646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{403EE6C0-8AE9-4AA9-92D5-4DCAC4F34CCE}</a:tableStyleId>
              </a:tblPr>
              <a:tblGrid>
                <a:gridCol w="1806250"/>
                <a:gridCol w="1433925"/>
                <a:gridCol w="2100850"/>
                <a:gridCol w="1818550"/>
                <a:gridCol w="1646700"/>
              </a:tblGrid>
              <a:tr h="136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Mental Disorder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Alpha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significance level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Lower Level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Upper Level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95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Depression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12.8228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16.0559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95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Anxiety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11.0751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14.1976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95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Stress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15.3889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18.7322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Observations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In other parts of the world an increase in following mental conditions were observed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lang="en-US"/>
              <a:t>Anxiety</a:t>
            </a:r>
            <a:endParaRPr/>
          </a:p>
          <a:p>
            <a:pPr indent="-2032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Stress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lang="en-US"/>
              <a:t>Insomnia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lang="en-US"/>
              <a:t>Depression</a:t>
            </a:r>
            <a:endParaRPr/>
          </a:p>
          <a:p>
            <a:pPr indent="0" lvl="1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0741" y="2733481"/>
            <a:ext cx="5182324" cy="1381318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5638800"/>
            <a:ext cx="7983065" cy="733527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3517" y="4522275"/>
            <a:ext cx="7325747" cy="838317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8458200" y="1447800"/>
            <a:ext cx="2286000" cy="1219200"/>
          </a:xfrm>
          <a:prstGeom prst="rect">
            <a:avLst/>
          </a:prstGeom>
          <a:gradFill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Compiling data from different sources &amp; visualization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114800" y="1447800"/>
            <a:ext cx="2286000" cy="1143000"/>
          </a:xfrm>
          <a:prstGeom prst="rect">
            <a:avLst/>
          </a:prstGeom>
          <a:gradFill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Collection(online survey &amp; manually)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4114801" y="3637439"/>
            <a:ext cx="2286000" cy="1315500"/>
          </a:xfrm>
          <a:prstGeom prst="rect">
            <a:avLst/>
          </a:prstGeom>
          <a:gradFill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04800" y="1447800"/>
            <a:ext cx="1752600" cy="1143000"/>
          </a:xfrm>
          <a:prstGeom prst="rect">
            <a:avLst/>
          </a:prstGeom>
          <a:gradFill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 the Questionnaire (based on DASS21)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8458200" y="3657600"/>
            <a:ext cx="2286000" cy="1219200"/>
          </a:xfrm>
          <a:prstGeom prst="rect">
            <a:avLst/>
          </a:prstGeom>
          <a:gradFill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Data (removing unwanted columns)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04800" y="3637439"/>
            <a:ext cx="1752600" cy="1315500"/>
          </a:xfrm>
          <a:prstGeom prst="rect">
            <a:avLst/>
          </a:prstGeom>
          <a:gradFill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Deciding Distribution of data (by visualization; histograms, box plots, mean median)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6200" y="5660039"/>
            <a:ext cx="2209800" cy="1086900"/>
          </a:xfrm>
          <a:prstGeom prst="rect">
            <a:avLst/>
          </a:prstGeom>
          <a:gradFill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analysis/ population parameters estimation, confidence interval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5184140" y="8623935"/>
            <a:ext cx="0" cy="52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6"/>
          <p:cNvCxnSpPr>
            <a:stCxn id="108" idx="3"/>
            <a:endCxn id="106" idx="1"/>
          </p:cNvCxnSpPr>
          <p:nvPr/>
        </p:nvCxnSpPr>
        <p:spPr>
          <a:xfrm>
            <a:off x="2057400" y="2019300"/>
            <a:ext cx="2057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16"/>
          <p:cNvCxnSpPr>
            <a:endCxn id="105" idx="1"/>
          </p:cNvCxnSpPr>
          <p:nvPr/>
        </p:nvCxnSpPr>
        <p:spPr>
          <a:xfrm>
            <a:off x="6324600" y="2057400"/>
            <a:ext cx="213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6"/>
          <p:cNvCxnSpPr/>
          <p:nvPr/>
        </p:nvCxnSpPr>
        <p:spPr>
          <a:xfrm rot="10800000">
            <a:off x="6400800" y="4267200"/>
            <a:ext cx="2057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6"/>
          <p:cNvCxnSpPr/>
          <p:nvPr/>
        </p:nvCxnSpPr>
        <p:spPr>
          <a:xfrm rot="10800000">
            <a:off x="2057400" y="4267200"/>
            <a:ext cx="2057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6"/>
          <p:cNvCxnSpPr>
            <a:stCxn id="110" idx="2"/>
            <a:endCxn id="111" idx="0"/>
          </p:cNvCxnSpPr>
          <p:nvPr/>
        </p:nvCxnSpPr>
        <p:spPr>
          <a:xfrm>
            <a:off x="1181100" y="4952939"/>
            <a:ext cx="0" cy="70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16"/>
          <p:cNvSpPr txBox="1"/>
          <p:nvPr>
            <p:ph idx="4294967295" type="title"/>
          </p:nvPr>
        </p:nvSpPr>
        <p:spPr>
          <a:xfrm>
            <a:off x="0" y="-42975"/>
            <a:ext cx="121920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Process</a:t>
            </a:r>
            <a:endParaRPr/>
          </a:p>
        </p:txBody>
      </p:sp>
      <p:cxnSp>
        <p:nvCxnSpPr>
          <p:cNvPr id="119" name="Google Shape;119;p16"/>
          <p:cNvCxnSpPr>
            <a:stCxn id="105" idx="2"/>
            <a:endCxn id="109" idx="0"/>
          </p:cNvCxnSpPr>
          <p:nvPr/>
        </p:nvCxnSpPr>
        <p:spPr>
          <a:xfrm>
            <a:off x="9601200" y="2667000"/>
            <a:ext cx="0" cy="99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066800" y="1825625"/>
            <a:ext cx="10875000" cy="4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Designing Questionnaire(keeping questions as simple as possible)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Personal Information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Dass 21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Manually Visiting Hospital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Online form design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Online Survey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Translation of questionnaire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875" y="3508428"/>
            <a:ext cx="5265297" cy="33495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Issues in Data Collection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945450" y="1790224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Reaching out to doctors for participation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Making sure enough responses are collected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literacy comprehension barrier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Getting affected with corona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Doctors were not willing to meet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375" y="3350800"/>
            <a:ext cx="5258225" cy="3507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066800" y="99220"/>
            <a:ext cx="10058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Questionnaire</a:t>
            </a:r>
            <a:r>
              <a:rPr lang="en-US"/>
              <a:t> Sample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420875" y="1743949"/>
            <a:ext cx="91440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 sample for questionnaire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English version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Urdu version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325" y="1593950"/>
            <a:ext cx="4728301" cy="525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066800" y="99220"/>
            <a:ext cx="10058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Questionnaire for mental disorder </a:t>
            </a:r>
            <a:r>
              <a:rPr lang="en-US" sz="3100"/>
              <a:t>diagnosis(</a:t>
            </a:r>
            <a:r>
              <a:rPr lang="en-US" sz="3100"/>
              <a:t>DASS21) </a:t>
            </a:r>
            <a:endParaRPr sz="3100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524000" y="1828799"/>
            <a:ext cx="91440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</a:t>
            </a:r>
            <a:r>
              <a:rPr lang="en-US"/>
              <a:t> is a set of three self-report scales designed to measure the negative emotional states of: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depression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anxiety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stress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738" y="3066713"/>
            <a:ext cx="6962775" cy="26955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457375" y="1740750"/>
            <a:ext cx="7750800" cy="4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Compiling data obtained from different sources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 Data visuali</a:t>
            </a:r>
            <a:r>
              <a:rPr lang="en-US"/>
              <a:t>z</a:t>
            </a:r>
            <a:r>
              <a:rPr lang="en-US"/>
              <a:t>ation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Analyzing Data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Conversion of question into variable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Standardizing names of cities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Dropping unwanted columns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1"/>
          <p:cNvGraphicFramePr/>
          <p:nvPr/>
        </p:nvGraphicFramePr>
        <p:xfrm>
          <a:off x="6629400" y="27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{A1D54D08-5367-4A6F-A05A-DCF18CD72A77}</a:tableStyleId>
              </a:tblPr>
              <a:tblGrid>
                <a:gridCol w="3487900"/>
                <a:gridCol w="100790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Cities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multan, mulltan, Layyah, Kahror Pacca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Multan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lahore, Lahorw, Lhr, Lahore 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Lahore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Rawalpindi, Rawalpindi, Rawal pindi ,rawalpindu, Rwp, Rawalpi di, Pindi, Chakwal, rawat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Rawalpindi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Islambad, Islamabad, Isb, islamabad 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Islamabad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Mirpur azad Kashmir, Bhimber AJK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AJK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Sialkot, Gujrat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Sialkot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Khushab, Sargodha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Sargodha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Karachi 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Karachi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edicalHealth">
      <a:dk1>
        <a:srgbClr val="000000"/>
      </a:dk1>
      <a:lt1>
        <a:srgbClr val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cal Design 16x9">
  <a:themeElements>
    <a:clrScheme name="MedicalHealth">
      <a:dk1>
        <a:srgbClr val="000000"/>
      </a:dk1>
      <a:lt1>
        <a:srgbClr val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