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  <p:embeddedFont>
      <p:font typeface="Karl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hhxWvnAlmDhDulZtV6SNdawS5t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1.xml"/><Relationship Id="rId37" Type="http://schemas.openxmlformats.org/officeDocument/2006/relationships/font" Target="fonts/Karla-regular.fntdata"/><Relationship Id="rId14" Type="http://schemas.openxmlformats.org/officeDocument/2006/relationships/slide" Target="slides/slide10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3.xml"/><Relationship Id="rId39" Type="http://schemas.openxmlformats.org/officeDocument/2006/relationships/font" Target="fonts/Karla-italic.fntdata"/><Relationship Id="rId16" Type="http://schemas.openxmlformats.org/officeDocument/2006/relationships/slide" Target="slides/slide12.xml"/><Relationship Id="rId38" Type="http://schemas.openxmlformats.org/officeDocument/2006/relationships/font" Target="fonts/Karl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87af9b65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87af9b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Billing cycle ( monthly, yearly to 0,1)</a:t>
            </a:r>
            <a:br>
              <a:rPr lang="en-GB"/>
            </a:br>
            <a:r>
              <a:rPr lang="en-GB"/>
              <a:t>these columns will give 90% precesion we wouldn't be able to train model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Country US had most customer retention thats why it will always be assigned to zero class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Billing cycle ( monthly, yearly to 0,1)</a:t>
            </a:r>
            <a:br>
              <a:rPr lang="en-GB"/>
            </a:br>
            <a:r>
              <a:rPr lang="en-GB"/>
              <a:t>these columns will give 90% precesion we wouldn't be able to train model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Country US had most customer retention thats why it will always be assigned to zero class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5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2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9" name="Google Shape;19;p2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2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4" name="Google Shape;24;p2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2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1" name="Google Shape;31;p2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2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7" name="Google Shape;37;p3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30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104105" y="1809972"/>
            <a:ext cx="4245453" cy="3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Predictive Analysis </a:t>
            </a:r>
            <a: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On </a:t>
            </a:r>
            <a:b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Repair Industry Around The </a:t>
            </a:r>
            <a:b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Globe</a:t>
            </a:r>
            <a:endParaRPr sz="32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8601" l="8512" r="3770" t="-973"/>
          <a:stretch/>
        </p:blipFill>
        <p:spPr>
          <a:xfrm>
            <a:off x="508022" y="118334"/>
            <a:ext cx="1718809" cy="180997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GRIDsearch cv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9" name="Google Shape;139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8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2900" y="763009"/>
            <a:ext cx="6530230" cy="463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2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GridSearchCV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1d-G4ZXQ5ao13Lem2ZBOA3JStHQp2pH61c4eIXlp309VFaSmKzwQuJ775eFAP63k4IODf7IprtAvlOGK1b9Bq8TUB00sv2de0XS1FT4SokoWx5mo7bQ2Rshc4nVuUd7O"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85" y="1110884"/>
            <a:ext cx="67627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ozvFB6rFPY-N6e-oHQRs7E75u-skF0ESi6ltPDSOH60c34FsfnrkjjQRXuKGKR60i2KaB9Rr1dM3pH5WMHF1uMt-a4w9CFgQ4j7itDZFZTrXAoQZh_8eNSWZDmckAHdY" id="143" name="Google Shape;1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113" y="3304663"/>
            <a:ext cx="25241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Random Forest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6789420" y="260392"/>
            <a:ext cx="2302507" cy="1877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Maximum precision ,recall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F1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Good ROC Curve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50" name="Google Shape;150;p10"/>
          <p:cNvGrpSpPr/>
          <p:nvPr/>
        </p:nvGrpSpPr>
        <p:grpSpPr>
          <a:xfrm>
            <a:off x="313129" y="260392"/>
            <a:ext cx="449033" cy="449033"/>
            <a:chOff x="2594050" y="1631825"/>
            <a:chExt cx="439625" cy="439625"/>
          </a:xfrm>
        </p:grpSpPr>
        <p:sp>
          <p:nvSpPr>
            <p:cNvPr id="151" name="Google Shape;151;p1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9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29" y="1114431"/>
            <a:ext cx="3279152" cy="32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281" y="1192427"/>
            <a:ext cx="3574329" cy="301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Basic model for rfc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descr="https://lh3.googleusercontent.com/dJWFZIJsJjiPnIvkG1PgKWGjTLy8j9s-E9lxDwt_VvXBulZJ1d570D7NGNH4x9HFzq3DKRafpE6wBGLtfvjuBBnbeyK-LCOAONDmNTnIrYhVmCzyN52pEVJGVBrAxEXV"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006" y="1462460"/>
            <a:ext cx="4320608" cy="313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/>
              <a:t>10</a:t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950" y="937900"/>
            <a:ext cx="4391450" cy="4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>
            <p:ph type="title"/>
          </p:nvPr>
        </p:nvSpPr>
        <p:spPr>
          <a:xfrm>
            <a:off x="932250" y="34872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Feature Importance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12</a:t>
            </a:r>
            <a:endParaRPr/>
          </a:p>
        </p:txBody>
      </p:sp>
      <p:sp>
        <p:nvSpPr>
          <p:cNvPr id="176" name="Google Shape;176;p14"/>
          <p:cNvSpPr txBox="1"/>
          <p:nvPr>
            <p:ph type="title"/>
          </p:nvPr>
        </p:nvSpPr>
        <p:spPr>
          <a:xfrm>
            <a:off x="1153987" y="440226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Model Deployment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177" name="Google Shape;177;p14"/>
          <p:cNvGrpSpPr/>
          <p:nvPr/>
        </p:nvGrpSpPr>
        <p:grpSpPr>
          <a:xfrm>
            <a:off x="532756" y="448053"/>
            <a:ext cx="369505" cy="268183"/>
            <a:chOff x="4604550" y="3714775"/>
            <a:chExt cx="439625" cy="319075"/>
          </a:xfrm>
        </p:grpSpPr>
        <p:sp>
          <p:nvSpPr>
            <p:cNvPr id="178" name="Google Shape;178;p14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70" y="983239"/>
            <a:ext cx="6859500" cy="396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13</a:t>
            </a:r>
            <a:endParaRPr/>
          </a:p>
        </p:txBody>
      </p:sp>
      <p:sp>
        <p:nvSpPr>
          <p:cNvPr id="186" name="Google Shape;186;p15"/>
          <p:cNvSpPr txBox="1"/>
          <p:nvPr>
            <p:ph type="title"/>
          </p:nvPr>
        </p:nvSpPr>
        <p:spPr>
          <a:xfrm>
            <a:off x="938087" y="487473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   Model Training Activity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187" name="Google Shape;187;p15"/>
          <p:cNvGrpSpPr/>
          <p:nvPr/>
        </p:nvGrpSpPr>
        <p:grpSpPr>
          <a:xfrm>
            <a:off x="532756" y="448053"/>
            <a:ext cx="369505" cy="268183"/>
            <a:chOff x="4604550" y="3714775"/>
            <a:chExt cx="439625" cy="319075"/>
          </a:xfrm>
        </p:grpSpPr>
        <p:sp>
          <p:nvSpPr>
            <p:cNvPr id="188" name="Google Shape;188;p15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82" y="1164993"/>
            <a:ext cx="6220460" cy="345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14</a:t>
            </a:r>
            <a:endParaRPr/>
          </a:p>
        </p:txBody>
      </p:sp>
      <p:sp>
        <p:nvSpPr>
          <p:cNvPr id="196" name="Google Shape;196;p16"/>
          <p:cNvSpPr txBox="1"/>
          <p:nvPr>
            <p:ph type="title"/>
          </p:nvPr>
        </p:nvSpPr>
        <p:spPr>
          <a:xfrm>
            <a:off x="938087" y="487473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Http Request To Predict 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532756" y="448053"/>
            <a:ext cx="369505" cy="268183"/>
            <a:chOff x="4604550" y="3714775"/>
            <a:chExt cx="439625" cy="319075"/>
          </a:xfrm>
        </p:grpSpPr>
        <p:sp>
          <p:nvSpPr>
            <p:cNvPr id="198" name="Google Shape;198;p1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73" y="1111151"/>
            <a:ext cx="6468800" cy="36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1E6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507513" y="925158"/>
            <a:ext cx="6162472" cy="3014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GB">
                <a:solidFill>
                  <a:srgbClr val="002060"/>
                </a:solidFill>
              </a:rPr>
              <a:t>Customer retention </a:t>
            </a:r>
            <a:r>
              <a:rPr lang="en-GB"/>
              <a:t>is crucial to the long-term success of your business</a:t>
            </a:r>
            <a:endParaRPr/>
          </a:p>
          <a:p>
            <a:pPr indent="-215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GB">
                <a:solidFill>
                  <a:srgbClr val="002060"/>
                </a:solidFill>
              </a:rPr>
              <a:t>Ability</a:t>
            </a:r>
            <a:r>
              <a:rPr lang="en-GB"/>
              <a:t> to calculate and </a:t>
            </a:r>
            <a:r>
              <a:rPr b="1" lang="en-GB">
                <a:solidFill>
                  <a:srgbClr val="002060"/>
                </a:solidFill>
              </a:rPr>
              <a:t>utilize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/>
              <a:t>churn prediction effectively</a:t>
            </a:r>
            <a:endParaRPr/>
          </a:p>
          <a:p>
            <a:pPr indent="-215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GB"/>
              <a:t>Before time we can </a:t>
            </a:r>
            <a:r>
              <a:rPr b="1" lang="en-GB">
                <a:solidFill>
                  <a:srgbClr val="002060"/>
                </a:solidFill>
              </a:rPr>
              <a:t>alarm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/>
              <a:t>company that this customer will leave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GB">
                <a:solidFill>
                  <a:srgbClr val="002060"/>
                </a:solidFill>
              </a:rPr>
              <a:t>Preventing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/>
              <a:t>lost revenue</a:t>
            </a:r>
            <a:endParaRPr/>
          </a:p>
          <a:p>
            <a:pPr indent="-215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 txBox="1"/>
          <p:nvPr>
            <p:ph type="title"/>
          </p:nvPr>
        </p:nvSpPr>
        <p:spPr>
          <a:xfrm>
            <a:off x="507513" y="281210"/>
            <a:ext cx="5624346" cy="6439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Business Impact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15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749350" y="309300"/>
            <a:ext cx="588005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Class Balancing Techniques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Class weight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Under Sample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Balanced Resampling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SMOTE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214" name="Google Shape;214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540160" y="354535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Class Weight  Balanced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17</a:t>
            </a:r>
            <a:endParaRPr/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5" y="1639166"/>
            <a:ext cx="66294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3B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idx="4294967295" type="ctrTitle"/>
          </p:nvPr>
        </p:nvSpPr>
        <p:spPr>
          <a:xfrm>
            <a:off x="363069" y="258183"/>
            <a:ext cx="5704243" cy="8249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-GB" sz="3600" u="none" cap="none" strike="noStrike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Problem Statement</a:t>
            </a:r>
            <a:endParaRPr b="1" i="0" sz="3600" u="none" cap="none" strike="noStrike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54" name="Google Shape;54;p2"/>
          <p:cNvSpPr txBox="1"/>
          <p:nvPr>
            <p:ph idx="4294967295" type="subTitle"/>
          </p:nvPr>
        </p:nvSpPr>
        <p:spPr>
          <a:xfrm>
            <a:off x="363069" y="1625439"/>
            <a:ext cx="6801523" cy="1124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0" lang="en-GB" sz="2400" u="none" cap="none" strike="noStrike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Predictive Customer Churn Using  Classical Machine Learning……..?</a:t>
            </a:r>
            <a:endParaRPr b="1" i="0" sz="2400" u="none" cap="none" strike="noStrike">
              <a:solidFill>
                <a:srgbClr val="00206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540160" y="354535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Under Sample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18</a:t>
            </a:r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5" y="1327201"/>
            <a:ext cx="66294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540160" y="562353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Balanced Resampling (</a:t>
            </a:r>
            <a:r>
              <a:rPr lang="en-GB" sz="280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Class 0 down sample, Class 1 up sample</a:t>
            </a: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)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34" name="Google Shape;234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19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 b="23371" l="-282" r="-282" t="29"/>
          <a:stretch/>
        </p:blipFill>
        <p:spPr>
          <a:xfrm>
            <a:off x="419935" y="1406108"/>
            <a:ext cx="6803825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540160" y="562353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SMOTE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20</a:t>
            </a:r>
            <a:endParaRPr/>
          </a:p>
        </p:txBody>
      </p:sp>
      <p:pic>
        <p:nvPicPr>
          <p:cNvPr id="242" name="Google Shape;2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72" y="1257986"/>
            <a:ext cx="61055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87af9b655_0_0"/>
          <p:cNvSpPr txBox="1"/>
          <p:nvPr>
            <p:ph idx="1" type="body"/>
          </p:nvPr>
        </p:nvSpPr>
        <p:spPr>
          <a:xfrm>
            <a:off x="451549" y="1134850"/>
            <a:ext cx="61290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UZAIR	 	                                         		MSDS20053</a:t>
            </a:r>
            <a:endParaRPr b="1" sz="1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ABDULLAH AZIZ                                                                    	   		MSDS20052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KHUZAIMA SHAHID                                 		  		             MSDS20039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MUBASHIR ALI                                                		MSDS20085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QAZI DANISH AYUB					                          MSDS20075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HIRA SALEEM                                             		   		             MSDS20104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RAMEESHA MAHMOOD                    	 	   		             MSDS20089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ARSLAN AFZAL				                          MSDS20035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AAFAQ IQBAL KHAN 					                          MSDS20016</a:t>
            </a:r>
            <a:endParaRPr b="1" sz="1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Ahmad Nawaz                                                                                                  MSDS20093</a:t>
            </a:r>
            <a:endParaRPr b="1" sz="1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b87af9b655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9" name="Google Shape;249;gb87af9b655_0_0"/>
          <p:cNvSpPr txBox="1"/>
          <p:nvPr>
            <p:ph type="title"/>
          </p:nvPr>
        </p:nvSpPr>
        <p:spPr>
          <a:xfrm>
            <a:off x="507513" y="281210"/>
            <a:ext cx="56244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Group Members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030" y="1342142"/>
            <a:ext cx="4956668" cy="340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68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-96818" y="3106524"/>
            <a:ext cx="2678654" cy="1496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Flow</a:t>
            </a:r>
            <a:b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Diagram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4176060" y="1240451"/>
            <a:ext cx="376898" cy="330345"/>
            <a:chOff x="5323500" y="1591325"/>
            <a:chExt cx="376898" cy="330345"/>
          </a:xfrm>
        </p:grpSpPr>
        <p:sp>
          <p:nvSpPr>
            <p:cNvPr id="62" name="Google Shape;62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4205809" y="2420984"/>
            <a:ext cx="376898" cy="330345"/>
            <a:chOff x="5323500" y="1591325"/>
            <a:chExt cx="376898" cy="330345"/>
          </a:xfrm>
        </p:grpSpPr>
        <p:sp>
          <p:nvSpPr>
            <p:cNvPr id="65" name="Google Shape;65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3176240" y="451636"/>
            <a:ext cx="2207272" cy="680273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Data Gather &amp; Understanding Data</a:t>
            </a:r>
            <a:endParaRPr b="1" i="0" sz="1600" u="none" cap="none" strike="noStrik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3189849" y="1643701"/>
            <a:ext cx="2289822" cy="703331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Preprocessing / EDA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Data Cleaning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3042393" y="2802259"/>
            <a:ext cx="2731974" cy="881475"/>
          </a:xfrm>
          <a:prstGeom prst="roundRect">
            <a:avLst>
              <a:gd fmla="val 16667" name="adj"/>
            </a:avLst>
          </a:prstGeom>
          <a:solidFill>
            <a:srgbClr val="9D8C0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Data Transformation/Attribute Selection/Normalization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71" name="Google Shape;71;p3"/>
          <p:cNvGrpSpPr/>
          <p:nvPr/>
        </p:nvGrpSpPr>
        <p:grpSpPr>
          <a:xfrm rot="-5400000">
            <a:off x="5623694" y="4248953"/>
            <a:ext cx="376898" cy="330345"/>
            <a:chOff x="5323500" y="1591325"/>
            <a:chExt cx="376898" cy="330345"/>
          </a:xfrm>
        </p:grpSpPr>
        <p:sp>
          <p:nvSpPr>
            <p:cNvPr id="72" name="Google Shape;72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3"/>
          <p:cNvSpPr/>
          <p:nvPr/>
        </p:nvSpPr>
        <p:spPr>
          <a:xfrm>
            <a:off x="3273513" y="4172590"/>
            <a:ext cx="2207272" cy="680273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Classification Model</a:t>
            </a:r>
            <a:endParaRPr b="1" i="0" sz="1600" u="none" cap="none" strike="noStrik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6206680" y="4117565"/>
            <a:ext cx="2289822" cy="703331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Result &amp; Comparisons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76" name="Google Shape;76;p3"/>
          <p:cNvGrpSpPr/>
          <p:nvPr/>
        </p:nvGrpSpPr>
        <p:grpSpPr>
          <a:xfrm>
            <a:off x="4235558" y="3787220"/>
            <a:ext cx="376898" cy="330345"/>
            <a:chOff x="5323500" y="1591325"/>
            <a:chExt cx="376898" cy="330345"/>
          </a:xfrm>
        </p:grpSpPr>
        <p:sp>
          <p:nvSpPr>
            <p:cNvPr id="77" name="Google Shape;77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C3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98721" y="206880"/>
            <a:ext cx="6646323" cy="5784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 Gathering &amp; Pre-processing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454150" y="1089831"/>
            <a:ext cx="2709900" cy="3912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n-GB" sz="20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Data Gathering</a:t>
            </a:r>
            <a:endParaRPr/>
          </a:p>
          <a:p>
            <a:pPr indent="-825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Important Columns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Tenure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Countries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Credit Amount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Average Sales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Attributes Types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Binary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Bool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Categorical</a:t>
            </a:r>
            <a:endParaRPr/>
          </a:p>
          <a:p>
            <a:pPr indent="-825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3296252" y="1067798"/>
            <a:ext cx="3611324" cy="4009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n-GB" sz="20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Data Pre-processing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Dropped columns 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Bussines_Id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Created on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Last login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 country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Other Techniques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Encoding And Scalar Technique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Group By Different Attribute Against Target Attribute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Average </a:t>
            </a: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Sales column</a:t>
            </a:r>
            <a:endParaRPr b="0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" name="Google Shape;86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3</a:t>
            </a:r>
            <a:endParaRPr/>
          </a:p>
        </p:txBody>
      </p:sp>
      <p:pic>
        <p:nvPicPr>
          <p:cNvPr descr="https://lh3.googleusercontent.com/dUQaWPMV4hRdcJ5jo1NgIY6hjHzLVQt8-ck-EUZ2Ykswd-_PBGXtRAOuWFxl_yQIMjTDOIqP6Cv530Xk48pNLO7tujBlvWci7Y5jfwJ_ZJR8SoqWf3rwUDnMRSvlUbkEGDWUYHU"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390088">
            <a:off x="5235438" y="2747202"/>
            <a:ext cx="3673384" cy="97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C3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98721" y="206880"/>
            <a:ext cx="6646323" cy="5784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 Gathering &amp; Pre-processing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3" name="Google Shape;93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4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606" y="1689501"/>
            <a:ext cx="6023438" cy="34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2044223" y="1145245"/>
            <a:ext cx="3378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Class Imbalance Problem</a:t>
            </a:r>
            <a:endParaRPr b="1" i="0" sz="18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838249" y="348695"/>
            <a:ext cx="5705769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Algorithms Applied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838249" y="834395"/>
            <a:ext cx="5324100" cy="33268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K Nearest Neighbours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Logistic Regression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Linear SVM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RBF SVM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Decision Tree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FF0000"/>
                </a:solidFill>
              </a:rPr>
              <a:t>Random Forest (Best Results)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Neural Net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/>
              <a:t>AdaBoost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Naive Bayes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2" name="Google Shape;102;p6"/>
          <p:cNvGrpSpPr/>
          <p:nvPr/>
        </p:nvGrpSpPr>
        <p:grpSpPr>
          <a:xfrm>
            <a:off x="248857" y="377275"/>
            <a:ext cx="457190" cy="457120"/>
            <a:chOff x="1923675" y="1633650"/>
            <a:chExt cx="436000" cy="435975"/>
          </a:xfrm>
        </p:grpSpPr>
        <p:sp>
          <p:nvSpPr>
            <p:cNvPr id="103" name="Google Shape;103;p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5</a:t>
            </a:r>
            <a:endParaRPr/>
          </a:p>
        </p:txBody>
      </p:sp>
      <p:pic>
        <p:nvPicPr>
          <p:cNvPr descr="https://lh3.googleusercontent.com/zaALisL3_ZZQla7IiTAVJggOxRMIP664VOXWgtjS7Py-FAtPauxv6dttMQxhvOdyGp_7WsoAohiZCdA7GLjxOiAK42ZR5DT4Ln0hl2LiX4pdCebbCWJfNROKxYoxMqbo"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9541" y="3771393"/>
            <a:ext cx="4083842" cy="151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Roc curves (Result)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6</a:t>
            </a:r>
            <a:endParaRPr/>
          </a:p>
        </p:txBody>
      </p:sp>
      <p:pic>
        <p:nvPicPr>
          <p:cNvPr descr="https://lh3.googleusercontent.com/0lNwSX-FVjkQEF1NOGzEwX1VAEu5Ay_lMuany879uS82fbRyw-MeV8mzNzbpHH6JJ7-nX_d7mN3Drvep0CyEAztn-LYklpPIFd0vd95g2iCH5FNccOtSQsv1eeKXM5uf"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06" y="1288765"/>
            <a:ext cx="6665704" cy="336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68935" y="521676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Precision &amp; Recall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11</a:t>
            </a:r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 rotWithShape="1">
          <a:blip r:embed="rId3">
            <a:alphaModFix/>
          </a:blip>
          <a:srcRect b="-302" l="-1" r="-172" t="9772"/>
          <a:stretch/>
        </p:blipFill>
        <p:spPr>
          <a:xfrm>
            <a:off x="268935" y="1122243"/>
            <a:ext cx="673161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Random search cv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7</a:t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712900" y="763009"/>
            <a:ext cx="6530230" cy="463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2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LQJJuySzk-CM4uIReathciv_tPYo5UNv8mrUL6cw0BgD6VyvS5IRtgRJCOTqX_LseAGCYl2ocTVNN4PHLOr17fyZj3kmLwJCK4o5rT-1MjRmVyqB-W5mcYFBkPZVJcjQ"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27" y="890675"/>
            <a:ext cx="5383945" cy="3676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clWyl7otDERwy4h799h4qSU-3QbTBmpFyVxaog1QPlTkQoD3LPKdRukPrTCD-p3wC8pXHp-GJPefjN9nBc6dbfCxnfejgnoPMhocKxDdmctqPuah2-KCSVp4fVDmMJOv" id="133" name="Google Shape;1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3372" y="3396187"/>
            <a:ext cx="2004320" cy="135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Hira Saleem</dc:creator>
</cp:coreProperties>
</file>