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r9wUeDlfbN/lMIBwQJrPisImh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930F6C-3F26-4B88-B7B5-7C307DE27D88}">
  <a:tblStyle styleId="{01930F6C-3F26-4B88-B7B5-7C307DE27D8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1170709" y="2651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Class Imbalance Method Results</a:t>
            </a:r>
            <a:endParaRPr b="1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720434" y="559728"/>
            <a:ext cx="10480964" cy="465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­Balanced Resampling (Class 0 down sample, Class 1 up sample):</a:t>
            </a:r>
            <a:br>
              <a:rPr b="1" lang="en-US" sz="2400">
                <a:latin typeface="Arial"/>
                <a:ea typeface="Arial"/>
                <a:cs typeface="Arial"/>
                <a:sym typeface="Arial"/>
              </a:rPr>
            </a:b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2"/>
          <p:cNvGraphicFramePr/>
          <p:nvPr/>
        </p:nvGraphicFramePr>
        <p:xfrm>
          <a:off x="720434" y="10252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{01930F6C-3F26-4B88-B7B5-7C307DE27D88}</a:tableStyleId>
              </a:tblPr>
              <a:tblGrid>
                <a:gridCol w="1310125"/>
                <a:gridCol w="1710175"/>
                <a:gridCol w="1787225"/>
                <a:gridCol w="1066800"/>
                <a:gridCol w="676275"/>
                <a:gridCol w="1310125"/>
                <a:gridCol w="1310125"/>
                <a:gridCol w="1310125"/>
              </a:tblGrid>
              <a:tr h="47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Algorithm: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Classification score: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ROC Score:</a:t>
                      </a:r>
                      <a:endParaRPr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F1</a:t>
                      </a:r>
                      <a:endParaRPr/>
                    </a:p>
                  </a:txBody>
                  <a:tcPr marT="0" marB="0" marR="68575" marL="68575"/>
                </a:tc>
              </a:tr>
              <a:tr h="3309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Nearest Neighbors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0.9673038229376257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0.9809991994016262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0.99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0.97            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7780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0.99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309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 Regression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0.90090­­54325955734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0.9707938474369213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0.90      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0.91       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378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0.84      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0.90       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337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Linear SVM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0.8948692152917505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0.9678100749890437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0.89      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0.94      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0.90       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8440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0.94      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0.89       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337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­RBF SVM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0.9290744466800804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0.9759931822621409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0.92      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0.94      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8440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0.94      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0.92      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2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 Tree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0.9698189134808853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0.9847289149614733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967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0.9668008048289738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0.9886028596847606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8440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596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Neural Net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0.9175050301810865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0.9762310338650076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0.92      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0.89      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0.92       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7205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0.89      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0.92       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378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Ada Boost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0.9587525150905433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0.9879388994656944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338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349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Naive Bayes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0.8415492957746479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0.9494944894338221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0.84      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0.77      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0.86       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309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0.72      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0.82       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235527"/>
            <a:ext cx="10515600" cy="872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No Class Imbalance Handling</a:t>
            </a:r>
            <a:br>
              <a:rPr b="1" lang="en-US" sz="3600">
                <a:latin typeface="Arial"/>
                <a:ea typeface="Arial"/>
                <a:cs typeface="Arial"/>
                <a:sym typeface="Arial"/>
              </a:rPr>
            </a:b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p3"/>
          <p:cNvGraphicFramePr/>
          <p:nvPr/>
        </p:nvGraphicFramePr>
        <p:xfrm>
          <a:off x="838200" y="7897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{01930F6C-3F26-4B88-B7B5-7C307DE27D88}</a:tableStyleId>
              </a:tblPr>
              <a:tblGrid>
                <a:gridCol w="1184575"/>
                <a:gridCol w="1828800"/>
                <a:gridCol w="1856500"/>
                <a:gridCol w="914400"/>
                <a:gridCol w="787975"/>
                <a:gridCol w="1314450"/>
                <a:gridCol w="1314450"/>
                <a:gridCol w="1314450"/>
              </a:tblGrid>
              <a:tr h="35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Algorithm: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Classification score: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ROC Score:</a:t>
                      </a:r>
                      <a:endParaRPr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F1</a:t>
                      </a:r>
                      <a:endParaRPr/>
                    </a:p>
                  </a:txBody>
                  <a:tcPr marT="0" marB="0" marR="68575" marL="68575"/>
                </a:tc>
              </a:tr>
              <a:tr h="3872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Nearest Neighbors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0.9141838723163231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820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0.79      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0.64      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0.71       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636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 Regression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0.9481060606060606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0.9526218106052431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0.99      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7665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0.81      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0.58      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0.68       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104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Linear SVM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0.9488636363636364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0.9513490870104648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0.99      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1300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0.82      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0.58      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0.68       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956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RBF SVM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0.9443181818181818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0.935740944276621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0.94      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2780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0.72       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 Tree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0.9647727272727272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0.970931330240587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0.82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513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0.9670454545454545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0.9798294381810335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0.99      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582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0.79      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0.83       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661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Neural Net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0.9503787878787879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0.959595661613982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1580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0.81      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0.62      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0.70       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544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Ada Boost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0.9606060606060606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0.9781732117812061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8590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0.79      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0.79      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0.79       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3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Naive Bayes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0.928030303030303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0.9344041630704498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53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0.60      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0.69      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0.64       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38200" y="637309"/>
            <a:ext cx="10515600" cy="4294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Class weight balanced</a:t>
            </a:r>
            <a:br>
              <a:rPr b="1" lang="en-US" sz="3200">
                <a:latin typeface="Arial"/>
                <a:ea typeface="Arial"/>
                <a:cs typeface="Arial"/>
                <a:sym typeface="Arial"/>
              </a:rPr>
            </a:b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4"/>
          <p:cNvGraphicFramePr/>
          <p:nvPr/>
        </p:nvGraphicFramePr>
        <p:xfrm>
          <a:off x="838200" y="9005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{01930F6C-3F26-4B88-B7B5-7C307DE27D88}</a:tableStyleId>
              </a:tblPr>
              <a:tblGrid>
                <a:gridCol w="1314450"/>
                <a:gridCol w="1989850"/>
                <a:gridCol w="2216725"/>
                <a:gridCol w="1177625"/>
                <a:gridCol w="692725"/>
                <a:gridCol w="1080650"/>
                <a:gridCol w="955975"/>
                <a:gridCol w="1087575"/>
              </a:tblGrid>
              <a:tr h="61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Algorithm: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Classification score: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ROC Score:</a:t>
                      </a:r>
                      <a:endParaRPr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F1</a:t>
                      </a:r>
                      <a:endParaRPr/>
                    </a:p>
                  </a:txBody>
                  <a:tcPr marT="0" marB="0" marR="68575" marL="68575"/>
                </a:tc>
              </a:tr>
              <a:tr h="4388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 Regression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0.9238636363636363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0.9596024045204445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0.92      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388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0.57      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0.82      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0.67       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388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Linear SVM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0.9083333333333333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0.9575525609558744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0.91      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0.92      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388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0.51      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0.83      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0.63       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388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RBF SVM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0.9128787878787878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0.948796896914446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0.91      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0.99      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0.91      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388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0.52      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0.90      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0.66       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388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 Tree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0.9522727272727273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0.9758393232819074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1.00      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388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0.67      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0.79       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388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0.956060606060606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0.9821102262919408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0.99      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388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0.70      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0.94      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838200" y="425018"/>
            <a:ext cx="105156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Under Sample</a:t>
            </a:r>
            <a:br>
              <a:rPr b="1" lang="en-US" sz="3200">
                <a:latin typeface="Arial"/>
                <a:ea typeface="Arial"/>
                <a:cs typeface="Arial"/>
                <a:sym typeface="Arial"/>
              </a:rPr>
            </a:b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Google Shape;108;p5"/>
          <p:cNvGraphicFramePr/>
          <p:nvPr/>
        </p:nvGraphicFramePr>
        <p:xfrm>
          <a:off x="838200" y="6234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{01930F6C-3F26-4B88-B7B5-7C307DE27D88}</a:tableStyleId>
              </a:tblPr>
              <a:tblGrid>
                <a:gridCol w="1143000"/>
                <a:gridCol w="1634825"/>
                <a:gridCol w="1745675"/>
                <a:gridCol w="1233050"/>
                <a:gridCol w="815675"/>
                <a:gridCol w="1314450"/>
                <a:gridCol w="1314450"/>
                <a:gridCol w="13144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Algorithm: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Classification score: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ROC Score:</a:t>
                      </a:r>
                      <a:endParaRPr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F1 Score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142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Nearest Neighbors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0.9122383252818036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0.9360315116505484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0.91      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142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0.81      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0.73      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0.77       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142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 Regression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0.9106280193236715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0.9522335626663205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0.91      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0.92      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142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0.84      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0.69      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0.75       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142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Linear SVM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0.9114331723027376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0.9640463750243395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0.91      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0.92      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142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0.75       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142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RBF SVM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0.9122383252818036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0.9634845362497566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0.91      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0.94       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142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0.82      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0.79       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142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 Tree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0.9565217391304348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0.9738471149477511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0.99      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142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0.90       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142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0.9549114331723028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0.9870959628740184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0.99      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142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0.83      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0.90       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142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Neural Net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0.9178743961352657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0.9647035438437075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0.92      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0.94      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142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0.83      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0.74      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0.78       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142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Ada Boost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0.9476650563607085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0.9779321087817225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142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0.83      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0.88       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142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Naive Bayes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0.8816425120772947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0.9240199260076589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0.91      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0.94      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142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0.74      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0.63      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0.68       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838200" y="872837"/>
            <a:ext cx="10515600" cy="193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Class weight balanced</a:t>
            </a:r>
            <a:br>
              <a:rPr b="1" lang="en-US" sz="3200">
                <a:latin typeface="Arial"/>
                <a:ea typeface="Arial"/>
                <a:cs typeface="Arial"/>
                <a:sym typeface="Arial"/>
              </a:rPr>
            </a:b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4" name="Google Shape;114;p6"/>
          <p:cNvGraphicFramePr/>
          <p:nvPr/>
        </p:nvGraphicFramePr>
        <p:xfrm>
          <a:off x="838200" y="10668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{01930F6C-3F26-4B88-B7B5-7C307DE27D88}</a:tableStyleId>
              </a:tblPr>
              <a:tblGrid>
                <a:gridCol w="1314450"/>
                <a:gridCol w="1865175"/>
                <a:gridCol w="1995050"/>
                <a:gridCol w="1094500"/>
                <a:gridCol w="817425"/>
                <a:gridCol w="1136075"/>
                <a:gridCol w="1094500"/>
                <a:gridCol w="1198425"/>
              </a:tblGrid>
              <a:tr h="40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Algorithm: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Classification score: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ROC Score:</a:t>
                      </a:r>
                      <a:endParaRPr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F1 Score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948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 Regression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0.9122383252818036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0.9623101512299603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0.91      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0.94      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0.94       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948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0.81      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0.79       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948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Linear SVM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0.9033816425120773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0.9627847731550594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0.90      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0.92      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0.94       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948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0.73      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0.83      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0.77       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948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RBF SVM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0.9009661835748792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0.9581541669371065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0.90      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0.90      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0.94      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948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0.70      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0.90      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948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 Tree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0.9533011272141707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0.9731473518530538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0.99      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948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0.82      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0.89       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948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0.9516908212560387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0.9852664373336796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0.99      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948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0.82      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0.89       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838200" y="365126"/>
            <a:ext cx="10515600" cy="327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SMOTE for Class Imbalance</a:t>
            </a:r>
            <a:endParaRPr/>
          </a:p>
        </p:txBody>
      </p:sp>
      <p:graphicFrame>
        <p:nvGraphicFramePr>
          <p:cNvPr id="120" name="Google Shape;120;p7"/>
          <p:cNvGraphicFramePr/>
          <p:nvPr/>
        </p:nvGraphicFramePr>
        <p:xfrm>
          <a:off x="713509" y="856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{01930F6C-3F26-4B88-B7B5-7C307DE27D88}</a:tableStyleId>
              </a:tblPr>
              <a:tblGrid>
                <a:gridCol w="1314450"/>
                <a:gridCol w="1962150"/>
                <a:gridCol w="1911925"/>
                <a:gridCol w="1177625"/>
                <a:gridCol w="637300"/>
                <a:gridCol w="1302325"/>
                <a:gridCol w="983675"/>
                <a:gridCol w="1226125"/>
              </a:tblGrid>
              <a:tr h="36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Algorithm: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Classification score: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ROC Score:</a:t>
                      </a:r>
                      <a:endParaRPr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F1 Score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465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Nearest Neighbors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0.9314393939393939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0.9092817793181573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7695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0.60 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0.79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0.68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465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 Regression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0.9306818181818182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0.9556055467148561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630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0.59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0.69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465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Linear SVM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0.9272727272727272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0.9505062237026649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630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0.58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0.84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0.69  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465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RBF SVM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0.918939393939394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0.9474348298090409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0.92 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0.99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0.92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7695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0.54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0.90 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0.68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740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 Tree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0.9568181818181818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0.9716519783687562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0.99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7710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186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0.9571969696969697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0.9841196124177366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1.00      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723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0.70      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0.81       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465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Neural Net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0.9272727272727272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0.9662627103786817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0.99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1938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0.57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0.87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0.69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2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Ada Boost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0.9583333333333334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0.9791905477937211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0.99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5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0.81       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93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Naive Bayes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0.9253787878787879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0.9371906691660374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16595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0.58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0.65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838200" y="528927"/>
            <a:ext cx="10515600" cy="327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Borderline SMOTE:</a:t>
            </a:r>
            <a:br>
              <a:rPr b="1" lang="en-US" sz="3200">
                <a:latin typeface="Arial"/>
                <a:ea typeface="Arial"/>
                <a:cs typeface="Arial"/>
                <a:sym typeface="Arial"/>
              </a:rPr>
            </a:b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6" name="Google Shape;126;p8"/>
          <p:cNvGraphicFramePr/>
          <p:nvPr/>
        </p:nvGraphicFramePr>
        <p:xfrm>
          <a:off x="838200" y="6927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{01930F6C-3F26-4B88-B7B5-7C307DE27D88}</a:tableStyleId>
              </a:tblPr>
              <a:tblGrid>
                <a:gridCol w="1314450"/>
                <a:gridCol w="1314450"/>
                <a:gridCol w="1314450"/>
                <a:gridCol w="1314450"/>
                <a:gridCol w="1314450"/>
                <a:gridCol w="1314450"/>
                <a:gridCol w="1314450"/>
                <a:gridCol w="1314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Algorithm: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Classification score: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ROC Score:</a:t>
                      </a:r>
                      <a:endParaRPr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F1 Score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600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Nearest Neighbors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0.9325757575757576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0.9062820288056964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629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0.79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0.69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216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 Regression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0.9068181818181819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0.9483046647426909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216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0.50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0.85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0.63  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632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Linear SVM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0.8988636363636363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0.9465675234653146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0.90 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0.94 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94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0.48 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0.86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0.62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583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RBF SVM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0.8931818181818182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0.914547989265293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0.89 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0.99 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0.89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16455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0.47 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0.91 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0.62 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708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 Tree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0.9598484848484848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0.9755358924910994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0.99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096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0.72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0.94  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708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0.9571969696969697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0.9839510397561765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0.99      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19720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0.70      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0.81       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39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Neural Net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0.8810606060606061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0.9626257552055238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0.88 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0.99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0.88 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770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0.44 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0.59       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463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Ada Boost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0.9571969696969697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0.9768027160427231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0.99      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0.96      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0.98      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1647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0.71      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0.92      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0.80       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649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Naive Bayes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0.9162878787878788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0.93369531502859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0.92      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0.97      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0.93      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0.95      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7085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0.54      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0.75      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0.63       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2021-01-23T06:52:26Z</dcterms:created>
  <dc:creator>HP</dc:creator>
</cp:coreProperties>
</file>