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Oswald"/>
      <p:regular r:id="rId38"/>
      <p:bold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jnXAk7+++jhWkfsWbxe4gWlNRp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00ac3502_2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b900ac3502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b0d48e1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bb0d48e1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98bfee31_0_9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b898bfee31_0_9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98bfee31_0_1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b898bfee31_0_1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b898bfee31_0_1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98bfee31_0_10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b898bfee31_0_10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b898bfee31_0_10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4587dd87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b4587dd874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b4587dd874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4587dd874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b4587dd874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b4587dd874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4587dd87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b4587dd87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b4587dd87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900ac3502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b900ac3502_2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b900ac3502_2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00ac3502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b900ac3502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b900ac3502_2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900ac350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b900ac3502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b900ac3502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898bfee31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b898bfee31_0_10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b898bfee31_0_10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900ac3502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b900ac3502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b900ac3502_2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900ac3502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b900ac3502_2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b900ac3502_2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900ac3502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b900ac3502_2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b900ac3502_2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98bfee31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b898bfee31_0_1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gb898bfee31_0_1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92053d8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b92053d8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b92053d87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898bfee31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b898bfee31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gb898bfee31_4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98bfee31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b898bfee31_4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gb898bfee31_4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4" name="Google Shape;4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000000"/>
                </a:solidFill>
                <a:latin typeface="Times"/>
                <a:ea typeface="Times"/>
                <a:cs typeface="Times"/>
                <a:sym typeface="Times"/>
              </a:rPr>
              <a:t>‹#›</a:t>
            </a:fld>
            <a:endParaRPr sz="1200">
              <a:solidFill>
                <a:srgbClr val="000000"/>
              </a:solidFill>
              <a:latin typeface="Times"/>
              <a:ea typeface="Times"/>
              <a:cs typeface="Times"/>
              <a:sym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00ac3502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b900ac350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gb898bfee31_0_989"/>
          <p:cNvSpPr/>
          <p:nvPr/>
        </p:nvSpPr>
        <p:spPr>
          <a:xfrm>
            <a:off x="-38100" y="5929033"/>
            <a:ext cx="12255194" cy="949970"/>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0784"/>
            </a:srgbClr>
          </a:solidFill>
          <a:ln>
            <a:noFill/>
          </a:ln>
        </p:spPr>
      </p:sp>
      <p:sp>
        <p:nvSpPr>
          <p:cNvPr id="39" name="Google Shape;39;gb898bfee31_0_989"/>
          <p:cNvSpPr/>
          <p:nvPr/>
        </p:nvSpPr>
        <p:spPr>
          <a:xfrm>
            <a:off x="-38100" y="6104148"/>
            <a:ext cx="12255194" cy="779252"/>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549"/>
            </a:srgbClr>
          </a:solidFill>
          <a:ln>
            <a:noFill/>
          </a:ln>
        </p:spPr>
      </p:sp>
      <p:sp>
        <p:nvSpPr>
          <p:cNvPr id="40" name="Google Shape;40;gb898bfee31_0_989"/>
          <p:cNvSpPr/>
          <p:nvPr/>
        </p:nvSpPr>
        <p:spPr>
          <a:xfrm rot="8100000">
            <a:off x="2464145" y="56706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 name="Google Shape;41;gb898bfee31_0_989"/>
          <p:cNvSpPr/>
          <p:nvPr/>
        </p:nvSpPr>
        <p:spPr>
          <a:xfrm rot="8100000">
            <a:off x="8052145" y="60491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 name="Google Shape;42;gb898bfee31_0_989"/>
          <p:cNvSpPr/>
          <p:nvPr/>
        </p:nvSpPr>
        <p:spPr>
          <a:xfrm rot="8100000">
            <a:off x="9576145" y="60936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43" name="Google Shape;43;gb898bfee31_0_989"/>
          <p:cNvGrpSpPr/>
          <p:nvPr/>
        </p:nvGrpSpPr>
        <p:grpSpPr>
          <a:xfrm>
            <a:off x="-12700" y="5949818"/>
            <a:ext cx="12223461" cy="793713"/>
            <a:chOff x="-9525" y="4462475"/>
            <a:chExt cx="9167825" cy="595300"/>
          </a:xfrm>
        </p:grpSpPr>
        <p:sp>
          <p:nvSpPr>
            <p:cNvPr id="44" name="Google Shape;44;gb898bfee31_0_98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5" name="Google Shape;45;gb898bfee31_0_98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6" name="Google Shape;46;gb898bfee31_0_98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7" name="Google Shape;47;gb898bfee31_0_989"/>
          <p:cNvGrpSpPr/>
          <p:nvPr/>
        </p:nvGrpSpPr>
        <p:grpSpPr>
          <a:xfrm>
            <a:off x="-57115" y="5924502"/>
            <a:ext cx="12305795" cy="857028"/>
            <a:chOff x="-42837" y="4443488"/>
            <a:chExt cx="9229575" cy="642787"/>
          </a:xfrm>
        </p:grpSpPr>
        <p:sp>
          <p:nvSpPr>
            <p:cNvPr id="48" name="Google Shape;48;gb898bfee31_0_989"/>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9" name="Google Shape;49;gb898bfee31_0_989"/>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0" name="Google Shape;50;gb898bfee31_0_989"/>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1" name="Google Shape;51;gb898bfee31_0_989"/>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2" name="Google Shape;52;gb898bfee31_0_989"/>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3" name="Google Shape;53;gb898bfee31_0_989"/>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4" name="Google Shape;54;gb898bfee31_0_989"/>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5" name="Google Shape;55;gb898bfee31_0_989"/>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 name="Google Shape;56;gb898bfee31_0_989"/>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7" name="Google Shape;57;gb898bfee31_0_989"/>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8" name="Google Shape;58;gb898bfee31_0_989"/>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9" name="Google Shape;59;gb898bfee31_0_989"/>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 name="Google Shape;60;gb898bfee31_0_989"/>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1" name="Google Shape;61;gb898bfee31_0_989"/>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2" name="Google Shape;62;gb898bfee31_0_989"/>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3" name="Google Shape;63;gb898bfee31_0_989"/>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 name="Google Shape;64;gb898bfee31_0_989"/>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 name="Google Shape;65;gb898bfee31_0_989"/>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6" name="Google Shape;66;gb898bfee31_0_989"/>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7" name="Google Shape;67;gb898bfee31_0_989"/>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8" name="Google Shape;68;gb898bfee31_0_989"/>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9" name="Google Shape;69;gb898bfee31_0_989"/>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0" name="Google Shape;70;gb898bfee31_0_989"/>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1" name="Google Shape;71;gb898bfee31_0_989"/>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2" name="Google Shape;72;gb898bfee31_0_989"/>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73" name="Google Shape;73;gb898bfee31_0_989"/>
          <p:cNvSpPr/>
          <p:nvPr/>
        </p:nvSpPr>
        <p:spPr>
          <a:xfrm>
            <a:off x="3987600" y="6114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4" name="Google Shape;74;gb898bfee31_0_989"/>
          <p:cNvSpPr/>
          <p:nvPr/>
        </p:nvSpPr>
        <p:spPr>
          <a:xfrm>
            <a:off x="1447600" y="6495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5" name="Google Shape;75;gb898bfee31_0_989"/>
          <p:cNvSpPr/>
          <p:nvPr/>
        </p:nvSpPr>
        <p:spPr>
          <a:xfrm>
            <a:off x="6527600" y="60213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6" name="Google Shape;76;gb898bfee31_0_989"/>
          <p:cNvSpPr/>
          <p:nvPr/>
        </p:nvSpPr>
        <p:spPr>
          <a:xfrm rot="8100000">
            <a:off x="11600102" y="57722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7" name="Google Shape;77;gb898bfee31_0_989"/>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8" name="Shape 78"/>
        <p:cNvGrpSpPr/>
        <p:nvPr/>
      </p:nvGrpSpPr>
      <p:grpSpPr>
        <a:xfrm>
          <a:off x="0" y="0"/>
          <a:ext cx="0" cy="0"/>
          <a:chOff x="0" y="0"/>
          <a:chExt cx="0" cy="0"/>
        </a:xfrm>
      </p:grpSpPr>
      <p:sp>
        <p:nvSpPr>
          <p:cNvPr id="79" name="Google Shape;79;gb898bfee31_0_1073"/>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2700"/>
              <a:buNone/>
              <a:defRPr b="1" sz="4000" cap="none"/>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
        <p:nvSpPr>
          <p:cNvPr id="80" name="Google Shape;80;gb898bfee31_0_1073"/>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1" name="Google Shape;81;gb898bfee31_0_1073"/>
          <p:cNvSpPr txBox="1"/>
          <p:nvPr>
            <p:ph idx="10" type="dt"/>
          </p:nvPr>
        </p:nvSpPr>
        <p:spPr>
          <a:xfrm>
            <a:off x="1828800" y="6248400"/>
            <a:ext cx="25401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gb898bfee31_0_1073"/>
          <p:cNvSpPr txBox="1"/>
          <p:nvPr>
            <p:ph idx="11" type="ftr"/>
          </p:nvPr>
        </p:nvSpPr>
        <p:spPr>
          <a:xfrm>
            <a:off x="4741333" y="6248400"/>
            <a:ext cx="38607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gb898bfee31_0_1073"/>
          <p:cNvSpPr txBox="1"/>
          <p:nvPr>
            <p:ph idx="12" type="sldNum"/>
          </p:nvPr>
        </p:nvSpPr>
        <p:spPr>
          <a:xfrm>
            <a:off x="8957733" y="6248400"/>
            <a:ext cx="25401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4" name="Shape 84"/>
        <p:cNvGrpSpPr/>
        <p:nvPr/>
      </p:nvGrpSpPr>
      <p:grpSpPr>
        <a:xfrm>
          <a:off x="0" y="0"/>
          <a:ext cx="0" cy="0"/>
          <a:chOff x="0" y="0"/>
          <a:chExt cx="0" cy="0"/>
        </a:xfrm>
      </p:grpSpPr>
      <p:sp>
        <p:nvSpPr>
          <p:cNvPr id="85" name="Google Shape;85;gb898bfee31_0_1030"/>
          <p:cNvSpPr txBox="1"/>
          <p:nvPr>
            <p:ph type="title"/>
          </p:nvPr>
        </p:nvSpPr>
        <p:spPr>
          <a:xfrm>
            <a:off x="1397000" y="845500"/>
            <a:ext cx="9328800" cy="954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
        <p:nvSpPr>
          <p:cNvPr id="86" name="Google Shape;86;gb898bfee31_0_1030"/>
          <p:cNvSpPr txBox="1"/>
          <p:nvPr>
            <p:ph idx="1" type="body"/>
          </p:nvPr>
        </p:nvSpPr>
        <p:spPr>
          <a:xfrm>
            <a:off x="1434467" y="2053567"/>
            <a:ext cx="9328800" cy="2562900"/>
          </a:xfrm>
          <a:prstGeom prst="rect">
            <a:avLst/>
          </a:prstGeom>
          <a:noFill/>
          <a:ln>
            <a:noFill/>
          </a:ln>
        </p:spPr>
        <p:txBody>
          <a:bodyPr anchorCtr="0" anchor="t" bIns="121900" lIns="121900" spcFirstLastPara="1" rIns="121900" wrap="square" tIns="121900">
            <a:noAutofit/>
          </a:bodyPr>
          <a:lstStyle>
            <a:lvl1pPr indent="-400050" lvl="0" marL="457200" algn="l">
              <a:lnSpc>
                <a:spcPct val="100000"/>
              </a:lnSpc>
              <a:spcBef>
                <a:spcPts val="800"/>
              </a:spcBef>
              <a:spcAft>
                <a:spcPts val="0"/>
              </a:spcAft>
              <a:buSzPts val="27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87" name="Google Shape;87;gb898bfee31_0_1030"/>
          <p:cNvSpPr/>
          <p:nvPr/>
        </p:nvSpPr>
        <p:spPr>
          <a:xfrm>
            <a:off x="-38100" y="5929033"/>
            <a:ext cx="12255194" cy="949970"/>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0784"/>
            </a:srgbClr>
          </a:solidFill>
          <a:ln>
            <a:noFill/>
          </a:ln>
        </p:spPr>
      </p:sp>
      <p:sp>
        <p:nvSpPr>
          <p:cNvPr id="88" name="Google Shape;88;gb898bfee31_0_1030"/>
          <p:cNvSpPr/>
          <p:nvPr/>
        </p:nvSpPr>
        <p:spPr>
          <a:xfrm>
            <a:off x="-38100" y="6104148"/>
            <a:ext cx="12255194" cy="779252"/>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549"/>
            </a:srgbClr>
          </a:solidFill>
          <a:ln>
            <a:noFill/>
          </a:ln>
        </p:spPr>
      </p:sp>
      <p:sp>
        <p:nvSpPr>
          <p:cNvPr id="89" name="Google Shape;89;gb898bfee31_0_1030"/>
          <p:cNvSpPr/>
          <p:nvPr/>
        </p:nvSpPr>
        <p:spPr>
          <a:xfrm rot="8100000">
            <a:off x="2464145" y="56706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0" name="Google Shape;90;gb898bfee31_0_1030"/>
          <p:cNvSpPr/>
          <p:nvPr/>
        </p:nvSpPr>
        <p:spPr>
          <a:xfrm rot="8100000">
            <a:off x="8052145" y="60491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 name="Google Shape;91;gb898bfee31_0_1030"/>
          <p:cNvSpPr/>
          <p:nvPr/>
        </p:nvSpPr>
        <p:spPr>
          <a:xfrm rot="8100000">
            <a:off x="9576145" y="60936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92" name="Google Shape;92;gb898bfee31_0_1030"/>
          <p:cNvGrpSpPr/>
          <p:nvPr/>
        </p:nvGrpSpPr>
        <p:grpSpPr>
          <a:xfrm>
            <a:off x="-12700" y="5949818"/>
            <a:ext cx="12223461" cy="793713"/>
            <a:chOff x="-9525" y="4462475"/>
            <a:chExt cx="9167825" cy="595300"/>
          </a:xfrm>
        </p:grpSpPr>
        <p:sp>
          <p:nvSpPr>
            <p:cNvPr id="93" name="Google Shape;93;gb898bfee31_0_103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94" name="Google Shape;94;gb898bfee31_0_103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95" name="Google Shape;95;gb898bfee31_0_103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96" name="Google Shape;96;gb898bfee31_0_1030"/>
          <p:cNvGrpSpPr/>
          <p:nvPr/>
        </p:nvGrpSpPr>
        <p:grpSpPr>
          <a:xfrm>
            <a:off x="-57115" y="5924502"/>
            <a:ext cx="12305795" cy="857028"/>
            <a:chOff x="-42837" y="4443488"/>
            <a:chExt cx="9229575" cy="642787"/>
          </a:xfrm>
        </p:grpSpPr>
        <p:sp>
          <p:nvSpPr>
            <p:cNvPr id="97" name="Google Shape;97;gb898bfee31_0_1030"/>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8" name="Google Shape;98;gb898bfee31_0_1030"/>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9" name="Google Shape;99;gb898bfee31_0_1030"/>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0" name="Google Shape;100;gb898bfee31_0_1030"/>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1" name="Google Shape;101;gb898bfee31_0_1030"/>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2" name="Google Shape;102;gb898bfee31_0_1030"/>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3" name="Google Shape;103;gb898bfee31_0_1030"/>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4" name="Google Shape;104;gb898bfee31_0_1030"/>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5" name="Google Shape;105;gb898bfee31_0_1030"/>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6" name="Google Shape;106;gb898bfee31_0_1030"/>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7" name="Google Shape;107;gb898bfee31_0_1030"/>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8" name="Google Shape;108;gb898bfee31_0_1030"/>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9" name="Google Shape;109;gb898bfee31_0_1030"/>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0" name="Google Shape;110;gb898bfee31_0_1030"/>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1" name="Google Shape;111;gb898bfee31_0_1030"/>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 name="Google Shape;112;gb898bfee31_0_1030"/>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3" name="Google Shape;113;gb898bfee31_0_1030"/>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4" name="Google Shape;114;gb898bfee31_0_1030"/>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5" name="Google Shape;115;gb898bfee31_0_1030"/>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gb898bfee31_0_1030"/>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7" name="Google Shape;117;gb898bfee31_0_1030"/>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8" name="Google Shape;118;gb898bfee31_0_1030"/>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9" name="Google Shape;119;gb898bfee31_0_1030"/>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0" name="Google Shape;120;gb898bfee31_0_1030"/>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1" name="Google Shape;121;gb898bfee31_0_1030"/>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22" name="Google Shape;122;gb898bfee31_0_1030"/>
          <p:cNvSpPr/>
          <p:nvPr/>
        </p:nvSpPr>
        <p:spPr>
          <a:xfrm>
            <a:off x="3987600" y="6114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3" name="Google Shape;123;gb898bfee31_0_1030"/>
          <p:cNvSpPr/>
          <p:nvPr/>
        </p:nvSpPr>
        <p:spPr>
          <a:xfrm>
            <a:off x="1447600" y="64959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4" name="Google Shape;124;gb898bfee31_0_1030"/>
          <p:cNvSpPr/>
          <p:nvPr/>
        </p:nvSpPr>
        <p:spPr>
          <a:xfrm>
            <a:off x="6527600" y="60213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5" name="Google Shape;125;gb898bfee31_0_1030"/>
          <p:cNvSpPr/>
          <p:nvPr/>
        </p:nvSpPr>
        <p:spPr>
          <a:xfrm rot="8100000">
            <a:off x="11600102" y="57722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6" name="Google Shape;126;gb898bfee31_0_1030"/>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7" name="Shape 127"/>
        <p:cNvGrpSpPr/>
        <p:nvPr/>
      </p:nvGrpSpPr>
      <p:grpSpPr>
        <a:xfrm>
          <a:off x="0" y="0"/>
          <a:ext cx="0" cy="0"/>
          <a:chOff x="0" y="0"/>
          <a:chExt cx="0" cy="0"/>
        </a:xfrm>
      </p:grpSpPr>
      <p:sp>
        <p:nvSpPr>
          <p:cNvPr id="128" name="Google Shape;128;gb898bfee31_0_948"/>
          <p:cNvSpPr/>
          <p:nvPr/>
        </p:nvSpPr>
        <p:spPr>
          <a:xfrm>
            <a:off x="-35700" y="2677833"/>
            <a:ext cx="12280560" cy="4230061"/>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0784"/>
            </a:srgbClr>
          </a:solidFill>
          <a:ln>
            <a:noFill/>
          </a:ln>
        </p:spPr>
      </p:sp>
      <p:sp>
        <p:nvSpPr>
          <p:cNvPr id="129" name="Google Shape;129;gb898bfee31_0_948"/>
          <p:cNvSpPr/>
          <p:nvPr/>
        </p:nvSpPr>
        <p:spPr>
          <a:xfrm>
            <a:off x="-35700" y="2852933"/>
            <a:ext cx="12280560" cy="4054965"/>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2549"/>
            </a:srgbClr>
          </a:solidFill>
          <a:ln>
            <a:noFill/>
          </a:ln>
        </p:spPr>
      </p:sp>
      <p:sp>
        <p:nvSpPr>
          <p:cNvPr id="130" name="Google Shape;130;gb898bfee31_0_948"/>
          <p:cNvSpPr/>
          <p:nvPr/>
        </p:nvSpPr>
        <p:spPr>
          <a:xfrm rot="8100000">
            <a:off x="2464145" y="2419496"/>
            <a:ext cx="163342" cy="163342"/>
          </a:xfrm>
          <a:prstGeom prst="teardrop">
            <a:avLst>
              <a:gd fmla="val 100000" name="adj"/>
            </a:avLst>
          </a:prstGeom>
          <a:solidFill>
            <a:srgbClr val="AFF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1" name="Google Shape;131;gb898bfee31_0_948"/>
          <p:cNvSpPr/>
          <p:nvPr/>
        </p:nvSpPr>
        <p:spPr>
          <a:xfrm rot="8100000">
            <a:off x="8052145" y="2797962"/>
            <a:ext cx="163342" cy="16334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2" name="Google Shape;132;gb898bfee31_0_948"/>
          <p:cNvSpPr/>
          <p:nvPr/>
        </p:nvSpPr>
        <p:spPr>
          <a:xfrm rot="8100000">
            <a:off x="9576145" y="2842429"/>
            <a:ext cx="163342" cy="163342"/>
          </a:xfrm>
          <a:prstGeom prst="teardrop">
            <a:avLst>
              <a:gd fmla="val 100000" name="adj"/>
            </a:avLst>
          </a:prstGeom>
          <a:solidFill>
            <a:srgbClr val="00CEF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33" name="Google Shape;133;gb898bfee31_0_948"/>
          <p:cNvGrpSpPr/>
          <p:nvPr/>
        </p:nvGrpSpPr>
        <p:grpSpPr>
          <a:xfrm>
            <a:off x="-12700" y="2698618"/>
            <a:ext cx="12223461" cy="793713"/>
            <a:chOff x="-9525" y="4462475"/>
            <a:chExt cx="9167825" cy="595300"/>
          </a:xfrm>
        </p:grpSpPr>
        <p:sp>
          <p:nvSpPr>
            <p:cNvPr id="134" name="Google Shape;134;gb898bfee31_0_94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35" name="Google Shape;135;gb898bfee31_0_94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36" name="Google Shape;136;gb898bfee31_0_94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37" name="Google Shape;137;gb898bfee31_0_948"/>
          <p:cNvGrpSpPr/>
          <p:nvPr/>
        </p:nvGrpSpPr>
        <p:grpSpPr>
          <a:xfrm>
            <a:off x="-57115" y="2673302"/>
            <a:ext cx="12305795" cy="857028"/>
            <a:chOff x="-42837" y="4443488"/>
            <a:chExt cx="9229575" cy="642787"/>
          </a:xfrm>
        </p:grpSpPr>
        <p:sp>
          <p:nvSpPr>
            <p:cNvPr id="138" name="Google Shape;138;gb898bfee31_0_948"/>
            <p:cNvSpPr/>
            <p:nvPr/>
          </p:nvSpPr>
          <p:spPr>
            <a:xfrm>
              <a:off x="1114450" y="49006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9" name="Google Shape;139;gb898bfee31_0_948"/>
            <p:cNvSpPr/>
            <p:nvPr/>
          </p:nvSpPr>
          <p:spPr>
            <a:xfrm>
              <a:off x="1495450" y="502927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0" name="Google Shape;140;gb898bfee31_0_948"/>
            <p:cNvSpPr/>
            <p:nvPr/>
          </p:nvSpPr>
          <p:spPr>
            <a:xfrm>
              <a:off x="733450" y="49721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1" name="Google Shape;141;gb898bfee31_0_948"/>
            <p:cNvSpPr/>
            <p:nvPr/>
          </p:nvSpPr>
          <p:spPr>
            <a:xfrm>
              <a:off x="352450" y="49626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2" name="Google Shape;142;gb898bfee31_0_948"/>
            <p:cNvSpPr/>
            <p:nvPr/>
          </p:nvSpPr>
          <p:spPr>
            <a:xfrm>
              <a:off x="-42837" y="46054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3" name="Google Shape;143;gb898bfee31_0_948"/>
            <p:cNvSpPr/>
            <p:nvPr/>
          </p:nvSpPr>
          <p:spPr>
            <a:xfrm>
              <a:off x="1876450" y="48340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4" name="Google Shape;144;gb898bfee31_0_948"/>
            <p:cNvSpPr/>
            <p:nvPr/>
          </p:nvSpPr>
          <p:spPr>
            <a:xfrm>
              <a:off x="2257450" y="48292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5" name="Google Shape;145;gb898bfee31_0_948"/>
            <p:cNvSpPr/>
            <p:nvPr/>
          </p:nvSpPr>
          <p:spPr>
            <a:xfrm>
              <a:off x="2638450" y="454826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6" name="Google Shape;146;gb898bfee31_0_948"/>
            <p:cNvSpPr/>
            <p:nvPr/>
          </p:nvSpPr>
          <p:spPr>
            <a:xfrm>
              <a:off x="3019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7" name="Google Shape;147;gb898bfee31_0_948"/>
            <p:cNvSpPr/>
            <p:nvPr/>
          </p:nvSpPr>
          <p:spPr>
            <a:xfrm>
              <a:off x="3400450" y="46149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8" name="Google Shape;148;gb898bfee31_0_948"/>
            <p:cNvSpPr/>
            <p:nvPr/>
          </p:nvSpPr>
          <p:spPr>
            <a:xfrm>
              <a:off x="3781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9" name="Google Shape;149;gb898bfee31_0_948"/>
            <p:cNvSpPr/>
            <p:nvPr/>
          </p:nvSpPr>
          <p:spPr>
            <a:xfrm>
              <a:off x="4162450" y="49483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0" name="Google Shape;150;gb898bfee31_0_948"/>
            <p:cNvSpPr/>
            <p:nvPr/>
          </p:nvSpPr>
          <p:spPr>
            <a:xfrm>
              <a:off x="4543450" y="4667325"/>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1" name="Google Shape;151;gb898bfee31_0_948"/>
            <p:cNvSpPr/>
            <p:nvPr/>
          </p:nvSpPr>
          <p:spPr>
            <a:xfrm>
              <a:off x="4924450" y="45435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2" name="Google Shape;152;gb898bfee31_0_948"/>
            <p:cNvSpPr/>
            <p:nvPr/>
          </p:nvSpPr>
          <p:spPr>
            <a:xfrm>
              <a:off x="5305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3" name="Google Shape;153;gb898bfee31_0_948"/>
            <p:cNvSpPr/>
            <p:nvPr/>
          </p:nvSpPr>
          <p:spPr>
            <a:xfrm>
              <a:off x="5686450" y="47721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4" name="Google Shape;154;gb898bfee31_0_948"/>
            <p:cNvSpPr/>
            <p:nvPr/>
          </p:nvSpPr>
          <p:spPr>
            <a:xfrm>
              <a:off x="6067450" y="484830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5" name="Google Shape;155;gb898bfee31_0_948"/>
            <p:cNvSpPr/>
            <p:nvPr/>
          </p:nvSpPr>
          <p:spPr>
            <a:xfrm>
              <a:off x="6448450" y="472923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6" name="Google Shape;156;gb898bfee31_0_948"/>
            <p:cNvSpPr/>
            <p:nvPr/>
          </p:nvSpPr>
          <p:spPr>
            <a:xfrm>
              <a:off x="6829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7" name="Google Shape;157;gb898bfee31_0_948"/>
            <p:cNvSpPr/>
            <p:nvPr/>
          </p:nvSpPr>
          <p:spPr>
            <a:xfrm>
              <a:off x="7210450" y="5024513"/>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8" name="Google Shape;158;gb898bfee31_0_948"/>
            <p:cNvSpPr/>
            <p:nvPr/>
          </p:nvSpPr>
          <p:spPr>
            <a:xfrm>
              <a:off x="7591450" y="44434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9" name="Google Shape;159;gb898bfee31_0_948"/>
            <p:cNvSpPr/>
            <p:nvPr/>
          </p:nvSpPr>
          <p:spPr>
            <a:xfrm>
              <a:off x="7972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0" name="Google Shape;160;gb898bfee31_0_948"/>
            <p:cNvSpPr/>
            <p:nvPr/>
          </p:nvSpPr>
          <p:spPr>
            <a:xfrm>
              <a:off x="8353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1" name="Google Shape;161;gb898bfee31_0_948"/>
            <p:cNvSpPr/>
            <p:nvPr/>
          </p:nvSpPr>
          <p:spPr>
            <a:xfrm>
              <a:off x="8734450" y="4557788"/>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2" name="Google Shape;162;gb898bfee31_0_948"/>
            <p:cNvSpPr/>
            <p:nvPr/>
          </p:nvSpPr>
          <p:spPr>
            <a:xfrm>
              <a:off x="9129738" y="4867350"/>
              <a:ext cx="57000" cy="57000"/>
            </a:xfrm>
            <a:prstGeom prst="ellipse">
              <a:avLst/>
            </a:prstGeom>
            <a:solidFill>
              <a:srgbClr val="3C78D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163" name="Google Shape;163;gb898bfee31_0_948"/>
          <p:cNvSpPr/>
          <p:nvPr/>
        </p:nvSpPr>
        <p:spPr>
          <a:xfrm>
            <a:off x="3987600" y="28637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4" name="Google Shape;164;gb898bfee31_0_948"/>
          <p:cNvSpPr/>
          <p:nvPr/>
        </p:nvSpPr>
        <p:spPr>
          <a:xfrm>
            <a:off x="1447600" y="3244733"/>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5" name="Google Shape;165;gb898bfee31_0_948"/>
          <p:cNvSpPr/>
          <p:nvPr/>
        </p:nvSpPr>
        <p:spPr>
          <a:xfrm>
            <a:off x="6527600" y="2770176"/>
            <a:ext cx="152700" cy="152700"/>
          </a:xfrm>
          <a:prstGeom prst="ellipse">
            <a:avLst/>
          </a:prstGeom>
          <a:noFill/>
          <a:ln cap="flat" cmpd="sng" w="9525">
            <a:solidFill>
              <a:srgbClr val="3C78D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6" name="Google Shape;166;gb898bfee31_0_948"/>
          <p:cNvSpPr/>
          <p:nvPr/>
        </p:nvSpPr>
        <p:spPr>
          <a:xfrm rot="8100000">
            <a:off x="11600102" y="2521096"/>
            <a:ext cx="163342" cy="16334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7" name="Google Shape;167;gb898bfee31_0_948"/>
          <p:cNvSpPr txBox="1"/>
          <p:nvPr>
            <p:ph type="ctrTitle"/>
          </p:nvPr>
        </p:nvSpPr>
        <p:spPr>
          <a:xfrm>
            <a:off x="3797300" y="4484567"/>
            <a:ext cx="7480500" cy="15465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rgbClr val="FFFFFF"/>
              </a:buClr>
              <a:buSzPts val="6400"/>
              <a:buNone/>
              <a:defRPr sz="6400">
                <a:solidFill>
                  <a:srgbClr val="FFFFFF"/>
                </a:solidFill>
              </a:defRPr>
            </a:lvl1pPr>
            <a:lvl2pPr lvl="1" algn="r">
              <a:lnSpc>
                <a:spcPct val="100000"/>
              </a:lnSpc>
              <a:spcBef>
                <a:spcPts val="0"/>
              </a:spcBef>
              <a:spcAft>
                <a:spcPts val="0"/>
              </a:spcAft>
              <a:buClr>
                <a:srgbClr val="FFFFFF"/>
              </a:buClr>
              <a:buSzPts val="6400"/>
              <a:buNone/>
              <a:defRPr sz="6400">
                <a:solidFill>
                  <a:srgbClr val="FFFFFF"/>
                </a:solidFill>
              </a:defRPr>
            </a:lvl2pPr>
            <a:lvl3pPr lvl="2" algn="r">
              <a:lnSpc>
                <a:spcPct val="100000"/>
              </a:lnSpc>
              <a:spcBef>
                <a:spcPts val="0"/>
              </a:spcBef>
              <a:spcAft>
                <a:spcPts val="0"/>
              </a:spcAft>
              <a:buClr>
                <a:srgbClr val="FFFFFF"/>
              </a:buClr>
              <a:buSzPts val="6400"/>
              <a:buNone/>
              <a:defRPr sz="6400">
                <a:solidFill>
                  <a:srgbClr val="FFFFFF"/>
                </a:solidFill>
              </a:defRPr>
            </a:lvl3pPr>
            <a:lvl4pPr lvl="3" algn="r">
              <a:lnSpc>
                <a:spcPct val="100000"/>
              </a:lnSpc>
              <a:spcBef>
                <a:spcPts val="0"/>
              </a:spcBef>
              <a:spcAft>
                <a:spcPts val="0"/>
              </a:spcAft>
              <a:buClr>
                <a:srgbClr val="FFFFFF"/>
              </a:buClr>
              <a:buSzPts val="6400"/>
              <a:buNone/>
              <a:defRPr sz="6400">
                <a:solidFill>
                  <a:srgbClr val="FFFFFF"/>
                </a:solidFill>
              </a:defRPr>
            </a:lvl4pPr>
            <a:lvl5pPr lvl="4" algn="r">
              <a:lnSpc>
                <a:spcPct val="100000"/>
              </a:lnSpc>
              <a:spcBef>
                <a:spcPts val="0"/>
              </a:spcBef>
              <a:spcAft>
                <a:spcPts val="0"/>
              </a:spcAft>
              <a:buClr>
                <a:srgbClr val="FFFFFF"/>
              </a:buClr>
              <a:buSzPts val="6400"/>
              <a:buNone/>
              <a:defRPr sz="6400">
                <a:solidFill>
                  <a:srgbClr val="FFFFFF"/>
                </a:solidFill>
              </a:defRPr>
            </a:lvl5pPr>
            <a:lvl6pPr lvl="5" algn="r">
              <a:lnSpc>
                <a:spcPct val="100000"/>
              </a:lnSpc>
              <a:spcBef>
                <a:spcPts val="0"/>
              </a:spcBef>
              <a:spcAft>
                <a:spcPts val="0"/>
              </a:spcAft>
              <a:buClr>
                <a:srgbClr val="FFFFFF"/>
              </a:buClr>
              <a:buSzPts val="6400"/>
              <a:buNone/>
              <a:defRPr sz="6400">
                <a:solidFill>
                  <a:srgbClr val="FFFFFF"/>
                </a:solidFill>
              </a:defRPr>
            </a:lvl6pPr>
            <a:lvl7pPr lvl="6" algn="r">
              <a:lnSpc>
                <a:spcPct val="100000"/>
              </a:lnSpc>
              <a:spcBef>
                <a:spcPts val="0"/>
              </a:spcBef>
              <a:spcAft>
                <a:spcPts val="0"/>
              </a:spcAft>
              <a:buClr>
                <a:srgbClr val="FFFFFF"/>
              </a:buClr>
              <a:buSzPts val="6400"/>
              <a:buNone/>
              <a:defRPr sz="6400">
                <a:solidFill>
                  <a:srgbClr val="FFFFFF"/>
                </a:solidFill>
              </a:defRPr>
            </a:lvl7pPr>
            <a:lvl8pPr lvl="7" algn="r">
              <a:lnSpc>
                <a:spcPct val="100000"/>
              </a:lnSpc>
              <a:spcBef>
                <a:spcPts val="0"/>
              </a:spcBef>
              <a:spcAft>
                <a:spcPts val="0"/>
              </a:spcAft>
              <a:buClr>
                <a:srgbClr val="FFFFFF"/>
              </a:buClr>
              <a:buSzPts val="6400"/>
              <a:buNone/>
              <a:defRPr sz="6400">
                <a:solidFill>
                  <a:srgbClr val="FFFFFF"/>
                </a:solidFill>
              </a:defRPr>
            </a:lvl8pPr>
            <a:lvl9pPr lvl="8" algn="r">
              <a:lnSpc>
                <a:spcPct val="100000"/>
              </a:lnSpc>
              <a:spcBef>
                <a:spcPts val="0"/>
              </a:spcBef>
              <a:spcAft>
                <a:spcPts val="0"/>
              </a:spcAft>
              <a:buClr>
                <a:srgbClr val="FFFFFF"/>
              </a:buClr>
              <a:buSzPts val="6400"/>
              <a:buNone/>
              <a:defRPr sz="6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grpSp>
        <p:nvGrpSpPr>
          <p:cNvPr id="10" name="Google Shape;10;gb898bfee31_0_920"/>
          <p:cNvGrpSpPr/>
          <p:nvPr/>
        </p:nvGrpSpPr>
        <p:grpSpPr>
          <a:xfrm>
            <a:off x="507987" y="10"/>
            <a:ext cx="11175721" cy="6882959"/>
            <a:chOff x="381000" y="-18750"/>
            <a:chExt cx="8382000" cy="5181000"/>
          </a:xfrm>
        </p:grpSpPr>
        <p:cxnSp>
          <p:nvCxnSpPr>
            <p:cNvPr id="11" name="Google Shape;11;gb898bfee31_0_920"/>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gb898bfee31_0_920"/>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gb898bfee31_0_920"/>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gb898bfee31_0_920"/>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gb898bfee31_0_920"/>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gb898bfee31_0_920"/>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gb898bfee31_0_920"/>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gb898bfee31_0_920"/>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9" name="Google Shape;19;gb898bfee31_0_920"/>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0" name="Google Shape;20;gb898bfee31_0_920"/>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1" name="Google Shape;21;gb898bfee31_0_920"/>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22" name="Google Shape;22;gb898bfee31_0_920"/>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gb898bfee31_0_920"/>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gb898bfee31_0_920"/>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gb898bfee31_0_920"/>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gb898bfee31_0_920"/>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gb898bfee31_0_920"/>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gb898bfee31_0_920"/>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gb898bfee31_0_920"/>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0" name="Google Shape;30;gb898bfee31_0_920"/>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1" name="Google Shape;31;gb898bfee31_0_920"/>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2" name="Google Shape;32;gb898bfee31_0_920"/>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33" name="Google Shape;33;gb898bfee31_0_920"/>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4" name="Google Shape;34;gb898bfee31_0_920"/>
          <p:cNvSpPr txBox="1"/>
          <p:nvPr>
            <p:ph type="title"/>
          </p:nvPr>
        </p:nvSpPr>
        <p:spPr>
          <a:xfrm>
            <a:off x="1397000" y="845500"/>
            <a:ext cx="9328800" cy="954300"/>
          </a:xfrm>
          <a:prstGeom prst="rect">
            <a:avLst/>
          </a:prstGeom>
          <a:noFill/>
          <a:ln>
            <a:noFill/>
          </a:ln>
        </p:spPr>
        <p:txBody>
          <a:bodyPr anchorCtr="0" anchor="b" bIns="121900" lIns="121900" spcFirstLastPara="1" rIns="121900" wrap="square" tIns="121900">
            <a:noAutofit/>
          </a:bodyPr>
          <a:lstStyle>
            <a:lvl1pPr lvl="0"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700"/>
              <a:buFont typeface="Oswald"/>
              <a:buNone/>
              <a:defRPr b="1" i="0" sz="2700" u="none" cap="none" strike="noStrike">
                <a:solidFill>
                  <a:schemeClr val="accent1"/>
                </a:solidFill>
                <a:latin typeface="Oswald"/>
                <a:ea typeface="Oswald"/>
                <a:cs typeface="Oswald"/>
                <a:sym typeface="Oswald"/>
              </a:defRPr>
            </a:lvl9pPr>
          </a:lstStyle>
          <a:p/>
        </p:txBody>
      </p:sp>
      <p:sp>
        <p:nvSpPr>
          <p:cNvPr id="35" name="Google Shape;35;gb898bfee31_0_920"/>
          <p:cNvSpPr txBox="1"/>
          <p:nvPr>
            <p:ph idx="1" type="body"/>
          </p:nvPr>
        </p:nvSpPr>
        <p:spPr>
          <a:xfrm>
            <a:off x="1434467" y="2053567"/>
            <a:ext cx="9328800" cy="2562900"/>
          </a:xfrm>
          <a:prstGeom prst="rect">
            <a:avLst/>
          </a:prstGeom>
          <a:noFill/>
          <a:ln>
            <a:noFill/>
          </a:ln>
        </p:spPr>
        <p:txBody>
          <a:bodyPr anchorCtr="0" anchor="t" bIns="121900" lIns="121900" spcFirstLastPara="1" rIns="121900" wrap="square" tIns="121900">
            <a:noAutofit/>
          </a:bodyPr>
          <a:lstStyle>
            <a:lvl1pPr indent="-400050" lvl="0" marL="457200" marR="0" rtl="0" algn="l">
              <a:lnSpc>
                <a:spcPct val="100000"/>
              </a:lnSpc>
              <a:spcBef>
                <a:spcPts val="800"/>
              </a:spcBef>
              <a:spcAft>
                <a:spcPts val="0"/>
              </a:spcAft>
              <a:buClr>
                <a:schemeClr val="dk1"/>
              </a:buClr>
              <a:buSzPts val="2700"/>
              <a:buFont typeface="Source Sans Pro"/>
              <a:buChar char="◉"/>
              <a:defRPr b="0" i="0" sz="27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81000" lvl="3" marL="18288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4pPr>
            <a:lvl5pPr indent="-381000" lvl="4" marL="22860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5pPr>
            <a:lvl6pPr indent="-381000" lvl="5" marL="27432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6pPr>
            <a:lvl7pPr indent="-381000" lvl="6" marL="32004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7pPr>
            <a:lvl8pPr indent="-381000" lvl="7" marL="36576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8pPr>
            <a:lvl9pPr indent="-381000" lvl="8" marL="4114800" marR="0" rtl="0" algn="l">
              <a:lnSpc>
                <a:spcPct val="100000"/>
              </a:lnSpc>
              <a:spcBef>
                <a:spcPts val="0"/>
              </a:spcBef>
              <a:spcAft>
                <a:spcPts val="0"/>
              </a:spcAft>
              <a:buClr>
                <a:schemeClr val="dk1"/>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9pPr>
          </a:lstStyle>
          <a:p/>
        </p:txBody>
      </p:sp>
      <p:sp>
        <p:nvSpPr>
          <p:cNvPr id="36" name="Google Shape;36;gb898bfee31_0_920"/>
          <p:cNvSpPr txBox="1"/>
          <p:nvPr>
            <p:ph idx="12" type="sldNum"/>
          </p:nvPr>
        </p:nvSpPr>
        <p:spPr>
          <a:xfrm>
            <a:off x="11409033" y="6434933"/>
            <a:ext cx="731700" cy="423300"/>
          </a:xfrm>
          <a:prstGeom prst="rect">
            <a:avLst/>
          </a:prstGeom>
          <a:noFill/>
          <a:ln>
            <a:noFill/>
          </a:ln>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4.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hyperlink" Target="https://www.dawnnews.tv/authors/1689/web-des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cis.upenn.edu/~nenkova/papers/ipm.pdf" TargetMode="External"/><Relationship Id="rId4" Type="http://schemas.openxmlformats.org/officeDocument/2006/relationships/hyperlink" Target="https://ieeexplore.ieee.org/document/5392672?arnumber=5392672" TargetMode="External"/><Relationship Id="rId5" Type="http://schemas.openxmlformats.org/officeDocument/2006/relationships/hyperlink" Target="https://www.aclweb.org/anthology/L16-1585.pdf" TargetMode="External"/><Relationship Id="rId6" Type="http://schemas.openxmlformats.org/officeDocument/2006/relationships/hyperlink" Target="https://www.aclweb.org/anthology/L16-1128.pdf" TargetMode="External"/><Relationship Id="rId7" Type="http://schemas.openxmlformats.org/officeDocument/2006/relationships/hyperlink" Target="https://pypi.org/project/sumy" TargetMode="External"/><Relationship Id="rId8" Type="http://schemas.openxmlformats.org/officeDocument/2006/relationships/hyperlink" Target="https://github.com/humsha/USCorpu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0.jp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
          <p:cNvPicPr preferRelativeResize="0"/>
          <p:nvPr/>
        </p:nvPicPr>
        <p:blipFill rotWithShape="1">
          <a:blip r:embed="rId3">
            <a:alphaModFix/>
          </a:blip>
          <a:srcRect b="0" l="0" r="0" t="0"/>
          <a:stretch/>
        </p:blipFill>
        <p:spPr>
          <a:xfrm>
            <a:off x="2932600" y="1531550"/>
            <a:ext cx="5783826" cy="2543975"/>
          </a:xfrm>
          <a:prstGeom prst="rect">
            <a:avLst/>
          </a:prstGeom>
          <a:noFill/>
          <a:ln>
            <a:noFill/>
          </a:ln>
        </p:spPr>
      </p:pic>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578771" y="338484"/>
            <a:ext cx="8035141"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PRE PROCESS STEP</a:t>
            </a:r>
            <a:endParaRPr/>
          </a:p>
        </p:txBody>
      </p:sp>
      <p:sp>
        <p:nvSpPr>
          <p:cNvPr id="226" name="Google Shape;226;p10"/>
          <p:cNvSpPr txBox="1"/>
          <p:nvPr>
            <p:ph idx="1" type="body"/>
          </p:nvPr>
        </p:nvSpPr>
        <p:spPr>
          <a:xfrm>
            <a:off x="578771" y="1232451"/>
            <a:ext cx="10592700" cy="31347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1"/>
              </a:buClr>
              <a:buSzPts val="2400"/>
              <a:buFont typeface="Arial"/>
              <a:buNone/>
            </a:pPr>
            <a:r>
              <a:rPr lang="en-US" sz="2400">
                <a:solidFill>
                  <a:srgbClr val="000000"/>
                </a:solidFill>
              </a:rPr>
              <a:t>According to paper by apply lemmatization and stemming, results does not improve on urdu language so we generate our results on different preprocess approaches.</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Unsegmented</a:t>
            </a:r>
            <a:r>
              <a:rPr lang="en-US" sz="2400">
                <a:solidFill>
                  <a:srgbClr val="000000"/>
                </a:solidFill>
              </a:rPr>
              <a:t> (Not Proper Tokenize) </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Unsegmented</a:t>
            </a:r>
            <a:r>
              <a:rPr lang="en-US" sz="2400">
                <a:solidFill>
                  <a:srgbClr val="000000"/>
                </a:solidFill>
              </a:rPr>
              <a:t> (Not Proper Tokenize)+Stemming</a:t>
            </a:r>
            <a:endParaRPr sz="2400">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Segmented</a:t>
            </a:r>
            <a:r>
              <a:rPr lang="en-US" sz="2400">
                <a:solidFill>
                  <a:srgbClr val="000000"/>
                </a:solidFill>
              </a:rPr>
              <a:t> (Proper Tokenize) </a:t>
            </a:r>
            <a:endParaRPr>
              <a:solidFill>
                <a:srgbClr val="000000"/>
              </a:solidFill>
            </a:endParaRPr>
          </a:p>
          <a:p>
            <a:pPr indent="-457200" lvl="0" marL="457200" rtl="0" algn="l">
              <a:lnSpc>
                <a:spcPct val="100000"/>
              </a:lnSpc>
              <a:spcBef>
                <a:spcPts val="480"/>
              </a:spcBef>
              <a:spcAft>
                <a:spcPts val="0"/>
              </a:spcAft>
              <a:buClr>
                <a:srgbClr val="000000"/>
              </a:buClr>
              <a:buSzPts val="2400"/>
              <a:buFont typeface="Arial"/>
              <a:buAutoNum type="arabicPeriod"/>
            </a:pPr>
            <a:r>
              <a:rPr b="1" lang="en-US" sz="2400">
                <a:solidFill>
                  <a:srgbClr val="000000"/>
                </a:solidFill>
              </a:rPr>
              <a:t>Segmented</a:t>
            </a:r>
            <a:r>
              <a:rPr lang="en-US" sz="2400">
                <a:solidFill>
                  <a:srgbClr val="000000"/>
                </a:solidFill>
              </a:rPr>
              <a:t> (Proper Tokenize) +Stemming</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b900ac3502_2_152"/>
          <p:cNvSpPr txBox="1"/>
          <p:nvPr>
            <p:ph type="title"/>
          </p:nvPr>
        </p:nvSpPr>
        <p:spPr>
          <a:xfrm>
            <a:off x="1089821" y="338484"/>
            <a:ext cx="80352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PRE PROCESS STEP</a:t>
            </a:r>
            <a:endParaRPr/>
          </a:p>
        </p:txBody>
      </p:sp>
      <p:sp>
        <p:nvSpPr>
          <p:cNvPr id="232" name="Google Shape;232;gb900ac3502_2_152"/>
          <p:cNvSpPr txBox="1"/>
          <p:nvPr/>
        </p:nvSpPr>
        <p:spPr>
          <a:xfrm>
            <a:off x="2277075" y="3714700"/>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Lemmatized</a:t>
            </a:r>
            <a:endParaRPr b="1" i="0" sz="2000" u="none" cap="none" strike="noStrike">
              <a:solidFill>
                <a:srgbClr val="FF0000"/>
              </a:solidFill>
              <a:latin typeface="Source Sans Pro"/>
              <a:ea typeface="Source Sans Pro"/>
              <a:cs typeface="Source Sans Pro"/>
              <a:sym typeface="Source Sans Pro"/>
            </a:endParaRPr>
          </a:p>
        </p:txBody>
      </p:sp>
      <p:sp>
        <p:nvSpPr>
          <p:cNvPr id="233" name="Google Shape;233;gb900ac3502_2_152"/>
          <p:cNvSpPr/>
          <p:nvPr/>
        </p:nvSpPr>
        <p:spPr>
          <a:xfrm>
            <a:off x="4977763" y="3714700"/>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b900ac3502_2_152"/>
          <p:cNvSpPr/>
          <p:nvPr/>
        </p:nvSpPr>
        <p:spPr>
          <a:xfrm>
            <a:off x="4977763" y="1514598"/>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b900ac3502_2_152"/>
          <p:cNvSpPr txBox="1"/>
          <p:nvPr/>
        </p:nvSpPr>
        <p:spPr>
          <a:xfrm>
            <a:off x="2277075" y="2473332"/>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Stemmed</a:t>
            </a:r>
            <a:endParaRPr b="1" i="0" sz="2000" u="none" cap="none" strike="noStrike">
              <a:solidFill>
                <a:srgbClr val="FF0000"/>
              </a:solidFill>
              <a:latin typeface="Source Sans Pro"/>
              <a:ea typeface="Source Sans Pro"/>
              <a:cs typeface="Source Sans Pro"/>
              <a:sym typeface="Source Sans Pro"/>
            </a:endParaRPr>
          </a:p>
        </p:txBody>
      </p:sp>
      <p:sp>
        <p:nvSpPr>
          <p:cNvPr id="236" name="Google Shape;236;gb900ac3502_2_152"/>
          <p:cNvSpPr txBox="1"/>
          <p:nvPr/>
        </p:nvSpPr>
        <p:spPr>
          <a:xfrm>
            <a:off x="6613450" y="1217625"/>
            <a:ext cx="5240400" cy="12567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کے مختلف علاقوں میں فائرنگ اور دیگر پر تشدد واقعات کا نہ رکنے والا سلسلہ جاری ہے اور پیر کو 15 افراد کو موت کے گھاٹ اتار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کے علاقے زمان ٹاوٴن میں نامعلوم افراد نے فائرنگ کرکے ایک شخص کو قتل کردیا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7" name="Google Shape;237;gb900ac3502_2_152"/>
          <p:cNvSpPr txBox="1"/>
          <p:nvPr/>
        </p:nvSpPr>
        <p:spPr>
          <a:xfrm>
            <a:off x="4083550" y="4676075"/>
            <a:ext cx="252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8" name="Google Shape;238;gb900ac3502_2_152"/>
          <p:cNvSpPr txBox="1"/>
          <p:nvPr/>
        </p:nvSpPr>
        <p:spPr>
          <a:xfrm>
            <a:off x="6291025" y="2824025"/>
            <a:ext cx="504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39" name="Google Shape;239;gb900ac3502_2_152"/>
          <p:cNvSpPr txBox="1"/>
          <p:nvPr/>
        </p:nvSpPr>
        <p:spPr>
          <a:xfrm>
            <a:off x="2277075" y="1469391"/>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Original</a:t>
            </a:r>
            <a:endParaRPr b="1" i="0" sz="2000" u="none" cap="none" strike="noStrike">
              <a:solidFill>
                <a:srgbClr val="FF0000"/>
              </a:solidFill>
              <a:latin typeface="Source Sans Pro"/>
              <a:ea typeface="Source Sans Pro"/>
              <a:cs typeface="Source Sans Pro"/>
              <a:sym typeface="Source Sans Pro"/>
            </a:endParaRPr>
          </a:p>
        </p:txBody>
      </p:sp>
      <p:sp>
        <p:nvSpPr>
          <p:cNvPr id="240" name="Google Shape;240;gb900ac3502_2_152"/>
          <p:cNvSpPr/>
          <p:nvPr/>
        </p:nvSpPr>
        <p:spPr>
          <a:xfrm>
            <a:off x="5003131" y="2519532"/>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b900ac3502_2_152"/>
          <p:cNvSpPr txBox="1"/>
          <p:nvPr/>
        </p:nvSpPr>
        <p:spPr>
          <a:xfrm>
            <a:off x="6613450" y="2404975"/>
            <a:ext cx="5240400" cy="9927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FF0000"/>
                </a:solidFill>
                <a:highlight>
                  <a:srgbClr val="FFFFFF"/>
                </a:highlight>
                <a:latin typeface="Courier New"/>
                <a:ea typeface="Courier New"/>
                <a:cs typeface="Courier New"/>
                <a:sym typeface="Courier New"/>
              </a:rPr>
              <a:t>کرا</a:t>
            </a:r>
            <a:r>
              <a:rPr b="0" i="0" lang="en-US" sz="1050" u="none" cap="none" strike="noStrike">
                <a:solidFill>
                  <a:srgbClr val="000000"/>
                </a:solidFill>
                <a:highlight>
                  <a:srgbClr val="FFFFFF"/>
                </a:highlight>
                <a:latin typeface="Courier New"/>
                <a:ea typeface="Courier New"/>
                <a:cs typeface="Courier New"/>
                <a:sym typeface="Courier New"/>
              </a:rPr>
              <a:t> کے مختلف </a:t>
            </a:r>
            <a:r>
              <a:rPr b="0" i="0" lang="en-US" sz="1050" u="none" cap="none" strike="noStrike">
                <a:solidFill>
                  <a:srgbClr val="FF0000"/>
                </a:solidFill>
                <a:highlight>
                  <a:srgbClr val="FFFFFF"/>
                </a:highlight>
                <a:latin typeface="Courier New"/>
                <a:ea typeface="Courier New"/>
                <a:cs typeface="Courier New"/>
                <a:sym typeface="Courier New"/>
              </a:rPr>
              <a:t>علاقہ میں</a:t>
            </a:r>
            <a:r>
              <a:rPr b="0" i="0" lang="en-US" sz="1050" u="none" cap="none" strike="noStrike">
                <a:solidFill>
                  <a:srgbClr val="000000"/>
                </a:solidFill>
                <a:highlight>
                  <a:srgbClr val="FFFFFF"/>
                </a:highlight>
                <a:latin typeface="Courier New"/>
                <a:ea typeface="Courier New"/>
                <a:cs typeface="Courier New"/>
                <a:sym typeface="Courier New"/>
              </a:rPr>
              <a:t> فائرنگ اور دیگر پر تشدد واقعہ کا نہ</a:t>
            </a:r>
            <a:r>
              <a:rPr b="0" i="0" lang="en-US" sz="1050" u="none" cap="none" strike="noStrike">
                <a:solidFill>
                  <a:srgbClr val="FF0000"/>
                </a:solidFill>
                <a:highlight>
                  <a:srgbClr val="FFFFFF"/>
                </a:highlight>
                <a:latin typeface="Courier New"/>
                <a:ea typeface="Courier New"/>
                <a:cs typeface="Courier New"/>
                <a:sym typeface="Courier New"/>
              </a:rPr>
              <a:t> رک</a:t>
            </a:r>
            <a:r>
              <a:rPr b="0" i="0" lang="en-US" sz="1050" u="none" cap="none" strike="noStrike">
                <a:solidFill>
                  <a:srgbClr val="000000"/>
                </a:solidFill>
                <a:highlight>
                  <a:srgbClr val="FFFFFF"/>
                </a:highlight>
                <a:latin typeface="Courier New"/>
                <a:ea typeface="Courier New"/>
                <a:cs typeface="Courier New"/>
                <a:sym typeface="Courier New"/>
              </a:rPr>
              <a:t> والا سلسلہ </a:t>
            </a:r>
            <a:r>
              <a:rPr b="0" i="0" lang="en-US" sz="1050" u="none" cap="none" strike="noStrike">
                <a:solidFill>
                  <a:srgbClr val="FF0000"/>
                </a:solidFill>
                <a:highlight>
                  <a:srgbClr val="FFFFFF"/>
                </a:highlight>
                <a:latin typeface="Courier New"/>
                <a:ea typeface="Courier New"/>
                <a:cs typeface="Courier New"/>
                <a:sym typeface="Courier New"/>
              </a:rPr>
              <a:t>جار</a:t>
            </a:r>
            <a:r>
              <a:rPr b="0" i="0" lang="en-US" sz="1050" u="none" cap="none" strike="noStrike">
                <a:solidFill>
                  <a:srgbClr val="000000"/>
                </a:solidFill>
                <a:highlight>
                  <a:srgbClr val="FFFFFF"/>
                </a:highlight>
                <a:latin typeface="Courier New"/>
                <a:ea typeface="Courier New"/>
                <a:cs typeface="Courier New"/>
                <a:sym typeface="Courier New"/>
              </a:rPr>
              <a:t> ہے اور پیر کو 15 افراد کو موت کے گھاٹ اتار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 کے علاقہ زمانہ ٹاوٴن میں </a:t>
            </a:r>
            <a:r>
              <a:rPr b="0" i="0" lang="en-US" sz="1050" u="none" cap="none" strike="noStrike">
                <a:solidFill>
                  <a:srgbClr val="FF0000"/>
                </a:solidFill>
                <a:highlight>
                  <a:srgbClr val="FFFFFF"/>
                </a:highlight>
                <a:latin typeface="Courier New"/>
                <a:ea typeface="Courier New"/>
                <a:cs typeface="Courier New"/>
                <a:sym typeface="Courier New"/>
              </a:rPr>
              <a:t>معلوم </a:t>
            </a:r>
            <a:r>
              <a:rPr b="0" i="0" lang="en-US" sz="1050" u="none" cap="none" strike="noStrike">
                <a:solidFill>
                  <a:srgbClr val="000000"/>
                </a:solidFill>
                <a:highlight>
                  <a:srgbClr val="FFFFFF"/>
                </a:highlight>
                <a:latin typeface="Courier New"/>
                <a:ea typeface="Courier New"/>
                <a:cs typeface="Courier New"/>
                <a:sym typeface="Courier New"/>
              </a:rPr>
              <a:t>افراد نے فائرنگ کرک ایک شخص کو</a:t>
            </a:r>
            <a:r>
              <a:rPr b="0" i="0" lang="en-US" sz="1050" u="none" cap="none" strike="noStrike">
                <a:solidFill>
                  <a:srgbClr val="FF0000"/>
                </a:solidFill>
                <a:highlight>
                  <a:srgbClr val="FFFFFF"/>
                </a:highlight>
                <a:latin typeface="Courier New"/>
                <a:ea typeface="Courier New"/>
                <a:cs typeface="Courier New"/>
                <a:sym typeface="Courier New"/>
              </a:rPr>
              <a:t> قتل کرد</a:t>
            </a:r>
            <a:r>
              <a:rPr b="0" i="0" lang="en-US" sz="1050" u="none" cap="none" strike="noStrike">
                <a:solidFill>
                  <a:srgbClr val="000000"/>
                </a:solidFill>
                <a:highlight>
                  <a:srgbClr val="FFFFFF"/>
                </a:highlight>
                <a:latin typeface="Courier New"/>
                <a:ea typeface="Courier New"/>
                <a:cs typeface="Courier New"/>
                <a:sym typeface="Courier New"/>
              </a:rPr>
              <a:t> ۔</a:t>
            </a:r>
            <a:endParaRPr b="0" i="0" sz="1400" u="none" cap="none" strike="noStrike">
              <a:solidFill>
                <a:srgbClr val="000000"/>
              </a:solidFill>
              <a:latin typeface="Source Sans Pro"/>
              <a:ea typeface="Source Sans Pro"/>
              <a:cs typeface="Source Sans Pro"/>
              <a:sym typeface="Source Sans Pro"/>
            </a:endParaRPr>
          </a:p>
        </p:txBody>
      </p:sp>
      <p:sp>
        <p:nvSpPr>
          <p:cNvPr id="242" name="Google Shape;242;gb900ac3502_2_152"/>
          <p:cNvSpPr txBox="1"/>
          <p:nvPr/>
        </p:nvSpPr>
        <p:spPr>
          <a:xfrm>
            <a:off x="6613450" y="3548850"/>
            <a:ext cx="5260275" cy="1041024"/>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کا مختلف علاقہ میں فائرنگ اور دیگر پر تشدد واقعات کا نہ </a:t>
            </a:r>
            <a:r>
              <a:rPr b="0" i="0" lang="en-US" sz="1050" u="none" cap="none" strike="noStrike">
                <a:solidFill>
                  <a:srgbClr val="FF0000"/>
                </a:solidFill>
                <a:highlight>
                  <a:srgbClr val="FFFFFF"/>
                </a:highlight>
                <a:latin typeface="Courier New"/>
                <a:ea typeface="Courier New"/>
                <a:cs typeface="Courier New"/>
                <a:sym typeface="Courier New"/>
              </a:rPr>
              <a:t>رکنا</a:t>
            </a:r>
            <a:r>
              <a:rPr b="0" i="0" lang="en-US" sz="1050" u="none" cap="none" strike="noStrike">
                <a:solidFill>
                  <a:srgbClr val="000000"/>
                </a:solidFill>
                <a:highlight>
                  <a:srgbClr val="FFFFFF"/>
                </a:highlight>
                <a:latin typeface="Courier New"/>
                <a:ea typeface="Courier New"/>
                <a:cs typeface="Courier New"/>
                <a:sym typeface="Courier New"/>
              </a:rPr>
              <a:t> والا سلسلہ جاری</a:t>
            </a:r>
            <a:r>
              <a:rPr b="0" i="0" lang="en-US" sz="1050" u="none" cap="none" strike="noStrike">
                <a:solidFill>
                  <a:srgbClr val="FF0000"/>
                </a:solidFill>
                <a:highlight>
                  <a:srgbClr val="FFFFFF"/>
                </a:highlight>
                <a:latin typeface="Courier New"/>
                <a:ea typeface="Courier New"/>
                <a:cs typeface="Courier New"/>
                <a:sym typeface="Courier New"/>
              </a:rPr>
              <a:t> ہونا</a:t>
            </a:r>
            <a:r>
              <a:rPr b="0" i="0" lang="en-US" sz="1050" u="none" cap="none" strike="noStrike">
                <a:solidFill>
                  <a:srgbClr val="000000"/>
                </a:solidFill>
                <a:highlight>
                  <a:srgbClr val="FFFFFF"/>
                </a:highlight>
                <a:latin typeface="Courier New"/>
                <a:ea typeface="Courier New"/>
                <a:cs typeface="Courier New"/>
                <a:sym typeface="Courier New"/>
              </a:rPr>
              <a:t> اور پیر کو 15 افراد کو موت کا گھاٹ اترنا</a:t>
            </a:r>
            <a:r>
              <a:rPr b="0" i="0" lang="en-US" sz="1050" u="none" cap="none" strike="noStrike">
                <a:solidFill>
                  <a:srgbClr val="FF0000"/>
                </a:solidFill>
                <a:highlight>
                  <a:srgbClr val="FFFFFF"/>
                </a:highlight>
                <a:latin typeface="Courier New"/>
                <a:ea typeface="Courier New"/>
                <a:cs typeface="Courier New"/>
                <a:sym typeface="Courier New"/>
              </a:rPr>
              <a:t> دینا جانا</a:t>
            </a:r>
            <a:r>
              <a:rPr b="0" i="0" lang="en-US" sz="1050" u="none" cap="none" strike="noStrike">
                <a:solidFill>
                  <a:srgbClr val="000000"/>
                </a:solidFill>
                <a:highlight>
                  <a:srgbClr val="FFFFFF"/>
                </a:highlight>
                <a:latin typeface="Courier New"/>
                <a:ea typeface="Courier New"/>
                <a:cs typeface="Courier New"/>
                <a:sym typeface="Courier New"/>
              </a:rPr>
              <a:t>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کا علاقہ زمان ٹاوٴن میں نامعلوم افراد نے فائرنگ </a:t>
            </a:r>
            <a:r>
              <a:rPr b="0" i="0" lang="en-US" sz="1050" u="none" cap="none" strike="noStrike">
                <a:solidFill>
                  <a:srgbClr val="FF0000"/>
                </a:solidFill>
                <a:highlight>
                  <a:srgbClr val="FFFFFF"/>
                </a:highlight>
                <a:latin typeface="Courier New"/>
                <a:ea typeface="Courier New"/>
                <a:cs typeface="Courier New"/>
                <a:sym typeface="Courier New"/>
              </a:rPr>
              <a:t>کرکہ</a:t>
            </a:r>
            <a:r>
              <a:rPr b="0" i="0" lang="en-US" sz="1050" u="none" cap="none" strike="noStrike">
                <a:solidFill>
                  <a:srgbClr val="000000"/>
                </a:solidFill>
                <a:highlight>
                  <a:srgbClr val="FFFFFF"/>
                </a:highlight>
                <a:latin typeface="Courier New"/>
                <a:ea typeface="Courier New"/>
                <a:cs typeface="Courier New"/>
                <a:sym typeface="Courier New"/>
              </a:rPr>
              <a:t> ایک شخص کو قتل </a:t>
            </a:r>
            <a:r>
              <a:rPr b="0" i="0" lang="en-US" sz="1050" u="none" cap="none" strike="noStrike">
                <a:solidFill>
                  <a:srgbClr val="FF0000"/>
                </a:solidFill>
                <a:highlight>
                  <a:srgbClr val="FFFFFF"/>
                </a:highlight>
                <a:latin typeface="Courier New"/>
                <a:ea typeface="Courier New"/>
                <a:cs typeface="Courier New"/>
                <a:sym typeface="Courier New"/>
              </a:rPr>
              <a:t>کردینا</a:t>
            </a:r>
            <a:endParaRPr b="0" i="0" sz="1050" u="none" cap="none" strike="noStrike">
              <a:solidFill>
                <a:srgbClr val="FF0000"/>
              </a:solidFill>
              <a:highlight>
                <a:srgbClr val="FFFFFF"/>
              </a:highlight>
              <a:latin typeface="Courier New"/>
              <a:ea typeface="Courier New"/>
              <a:cs typeface="Courier New"/>
              <a:sym typeface="Courier New"/>
            </a:endParaRPr>
          </a:p>
        </p:txBody>
      </p:sp>
      <p:sp>
        <p:nvSpPr>
          <p:cNvPr id="243" name="Google Shape;243;gb900ac3502_2_152"/>
          <p:cNvSpPr txBox="1"/>
          <p:nvPr/>
        </p:nvSpPr>
        <p:spPr>
          <a:xfrm>
            <a:off x="6613450" y="5637450"/>
            <a:ext cx="5348100" cy="12810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 میں قتل و عام کا سلسلہ جاری ، پیر کو 15 افراد کو قتل کر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کورنگی کے علاقےزمان ٹاوٴن میں فائرنگ سے ایک ، رفاہ عام سوسائٹی میں 2 اور کالی پہاڑی میں سیاسی جماعت سے تعلق رکھنے والے یاسین ۲ کو قتل کر دیا گیا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4" name="Google Shape;244;gb900ac3502_2_152"/>
          <p:cNvSpPr txBox="1"/>
          <p:nvPr/>
        </p:nvSpPr>
        <p:spPr>
          <a:xfrm>
            <a:off x="4245625" y="5042875"/>
            <a:ext cx="266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5" name="Google Shape;245;gb900ac3502_2_152"/>
          <p:cNvSpPr txBox="1"/>
          <p:nvPr/>
        </p:nvSpPr>
        <p:spPr>
          <a:xfrm>
            <a:off x="6613450" y="4796625"/>
            <a:ext cx="5240400" cy="10710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050"/>
              <a:buFont typeface="Arial"/>
              <a:buNone/>
            </a:pPr>
            <a:r>
              <a:rPr b="0" i="0" lang="en-US" sz="1050" u="none" cap="none" strike="noStrike">
                <a:solidFill>
                  <a:srgbClr val="000000"/>
                </a:solidFill>
                <a:highlight>
                  <a:srgbClr val="FFFFFF"/>
                </a:highlight>
                <a:latin typeface="Courier New"/>
                <a:ea typeface="Courier New"/>
                <a:cs typeface="Courier New"/>
                <a:sym typeface="Courier New"/>
              </a:rPr>
              <a:t>﻿کراچی#کے#مختلف#علاقوں#میں#فائرنگ#اور#دیگر</a:t>
            </a:r>
            <a:r>
              <a:rPr b="0" i="0" lang="en-US" sz="1050" u="none" cap="none" strike="noStrike">
                <a:solidFill>
                  <a:srgbClr val="FF0000"/>
                </a:solidFill>
                <a:highlight>
                  <a:srgbClr val="FFFFFF"/>
                </a:highlight>
                <a:latin typeface="Courier New"/>
                <a:ea typeface="Courier New"/>
                <a:cs typeface="Courier New"/>
                <a:sym typeface="Courier New"/>
              </a:rPr>
              <a:t>#پرتشدد</a:t>
            </a:r>
            <a:r>
              <a:rPr b="0" i="0" lang="en-US" sz="1050" u="none" cap="none" strike="noStrike">
                <a:solidFill>
                  <a:srgbClr val="000000"/>
                </a:solidFill>
                <a:highlight>
                  <a:srgbClr val="FFFFFF"/>
                </a:highlight>
                <a:latin typeface="Courier New"/>
                <a:ea typeface="Courier New"/>
                <a:cs typeface="Courier New"/>
                <a:sym typeface="Courier New"/>
              </a:rPr>
              <a:t>#واقعات#کا#نہ#رکنے#والا#سلسلہ#جاری#ہے#اور#پیر#کو#15#افراد#کو#موت#کے#گھاٹ#اتار#دیا#گیا#۔</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46" name="Google Shape;246;gb900ac3502_2_152"/>
          <p:cNvSpPr txBox="1"/>
          <p:nvPr/>
        </p:nvSpPr>
        <p:spPr>
          <a:xfrm>
            <a:off x="2277075" y="4798907"/>
            <a:ext cx="166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Segmented</a:t>
            </a:r>
            <a:endParaRPr b="1" i="0" sz="2000" u="none" cap="none" strike="noStrike">
              <a:solidFill>
                <a:srgbClr val="FF0000"/>
              </a:solidFill>
              <a:latin typeface="Source Sans Pro"/>
              <a:ea typeface="Source Sans Pro"/>
              <a:cs typeface="Source Sans Pro"/>
              <a:sym typeface="Source Sans Pro"/>
            </a:endParaRPr>
          </a:p>
        </p:txBody>
      </p:sp>
      <p:sp>
        <p:nvSpPr>
          <p:cNvPr id="247" name="Google Shape;247;gb900ac3502_2_152"/>
          <p:cNvSpPr/>
          <p:nvPr/>
        </p:nvSpPr>
        <p:spPr>
          <a:xfrm>
            <a:off x="5003131" y="4842466"/>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b900ac3502_2_152"/>
          <p:cNvSpPr/>
          <p:nvPr/>
        </p:nvSpPr>
        <p:spPr>
          <a:xfrm>
            <a:off x="4997613" y="6024475"/>
            <a:ext cx="787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b900ac3502_2_152"/>
          <p:cNvSpPr txBox="1"/>
          <p:nvPr/>
        </p:nvSpPr>
        <p:spPr>
          <a:xfrm>
            <a:off x="2277075" y="5824375"/>
            <a:ext cx="2425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Source Sans Pro"/>
                <a:ea typeface="Source Sans Pro"/>
                <a:cs typeface="Source Sans Pro"/>
                <a:sym typeface="Source Sans Pro"/>
              </a:rPr>
              <a:t>Human Generated Summary</a:t>
            </a:r>
            <a:endParaRPr b="1" i="0" sz="2000" u="none" cap="none" strike="noStrike">
              <a:solidFill>
                <a:srgbClr val="FF0000"/>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bb0d48e194_0_0"/>
          <p:cNvSpPr txBox="1"/>
          <p:nvPr/>
        </p:nvSpPr>
        <p:spPr>
          <a:xfrm>
            <a:off x="282325" y="3668500"/>
            <a:ext cx="16653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u="none" cap="none" strike="noStrike">
                <a:solidFill>
                  <a:srgbClr val="FF0000"/>
                </a:solidFill>
                <a:latin typeface="Source Sans Pro"/>
                <a:ea typeface="Source Sans Pro"/>
                <a:cs typeface="Source Sans Pro"/>
                <a:sym typeface="Source Sans Pro"/>
              </a:rPr>
              <a:t>Lemmatized</a:t>
            </a:r>
            <a:endParaRPr b="1" i="0" u="none" cap="none" strike="noStrike">
              <a:solidFill>
                <a:srgbClr val="FF0000"/>
              </a:solidFill>
              <a:latin typeface="Source Sans Pro"/>
              <a:ea typeface="Source Sans Pro"/>
              <a:cs typeface="Source Sans Pro"/>
              <a:sym typeface="Source Sans Pro"/>
            </a:endParaRPr>
          </a:p>
        </p:txBody>
      </p:sp>
      <p:sp>
        <p:nvSpPr>
          <p:cNvPr id="255" name="Google Shape;255;gbb0d48e194_0_0"/>
          <p:cNvSpPr/>
          <p:nvPr/>
        </p:nvSpPr>
        <p:spPr>
          <a:xfrm>
            <a:off x="1947625" y="3575725"/>
            <a:ext cx="4296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bb0d48e194_0_0"/>
          <p:cNvSpPr/>
          <p:nvPr/>
        </p:nvSpPr>
        <p:spPr>
          <a:xfrm>
            <a:off x="1947625" y="989050"/>
            <a:ext cx="4296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bb0d48e194_0_0"/>
          <p:cNvSpPr txBox="1"/>
          <p:nvPr/>
        </p:nvSpPr>
        <p:spPr>
          <a:xfrm>
            <a:off x="412525" y="2519270"/>
            <a:ext cx="16653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u="none" cap="none" strike="noStrike">
                <a:solidFill>
                  <a:srgbClr val="FF0000"/>
                </a:solidFill>
                <a:latin typeface="Source Sans Pro"/>
                <a:ea typeface="Source Sans Pro"/>
                <a:cs typeface="Source Sans Pro"/>
                <a:sym typeface="Source Sans Pro"/>
              </a:rPr>
              <a:t>Stemmed</a:t>
            </a:r>
            <a:endParaRPr b="1" i="0" u="none" cap="none" strike="noStrike">
              <a:solidFill>
                <a:srgbClr val="FF0000"/>
              </a:solidFill>
              <a:latin typeface="Source Sans Pro"/>
              <a:ea typeface="Source Sans Pro"/>
              <a:cs typeface="Source Sans Pro"/>
              <a:sym typeface="Source Sans Pro"/>
            </a:endParaRPr>
          </a:p>
        </p:txBody>
      </p:sp>
      <p:sp>
        <p:nvSpPr>
          <p:cNvPr id="258" name="Google Shape;258;gbb0d48e194_0_0"/>
          <p:cNvSpPr txBox="1"/>
          <p:nvPr/>
        </p:nvSpPr>
        <p:spPr>
          <a:xfrm>
            <a:off x="2538825" y="739550"/>
            <a:ext cx="5868900" cy="15189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050"/>
              <a:buFont typeface="Arial"/>
              <a:buNone/>
            </a:pPr>
            <a:r>
              <a:rPr b="1" i="0" lang="en-US" sz="1200" u="none" cap="none" strike="noStrike">
                <a:solidFill>
                  <a:srgbClr val="000000"/>
                </a:solidFill>
                <a:highlight>
                  <a:srgbClr val="FFFFFF"/>
                </a:highlight>
                <a:latin typeface="Courier New"/>
                <a:ea typeface="Courier New"/>
                <a:cs typeface="Courier New"/>
                <a:sym typeface="Courier New"/>
              </a:rPr>
              <a:t>﻿</a:t>
            </a:r>
            <a:r>
              <a:rPr b="1" i="0" lang="en-US" u="none" cap="none" strike="noStrike">
                <a:solidFill>
                  <a:srgbClr val="000000"/>
                </a:solidFill>
                <a:highlight>
                  <a:srgbClr val="FFFFFF"/>
                </a:highlight>
                <a:latin typeface="Courier New"/>
                <a:ea typeface="Courier New"/>
                <a:cs typeface="Courier New"/>
                <a:sym typeface="Courier New"/>
              </a:rPr>
              <a:t>کراچی کے مختلف علاقوں میں فائرنگ اور دیگر پر تشدد واقعات کا نہ رکنے والا سلسلہ جاری ہے اور پیر کو 15 افراد کو موت کے گھاٹ اتار دیا گیا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کورنگی کے علاقے زمان ٹاوٴن میں نامعلوم افراد نے فائرنگ کرکے ایک شخص کو قتل کردیا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1" i="0" sz="1200" u="none" cap="none" strike="noStrike">
              <a:solidFill>
                <a:srgbClr val="000000"/>
              </a:solidFill>
              <a:latin typeface="Source Sans Pro"/>
              <a:ea typeface="Source Sans Pro"/>
              <a:cs typeface="Source Sans Pro"/>
              <a:sym typeface="Source Sans Pro"/>
            </a:endParaRPr>
          </a:p>
        </p:txBody>
      </p:sp>
      <p:sp>
        <p:nvSpPr>
          <p:cNvPr id="259" name="Google Shape;259;gbb0d48e194_0_0"/>
          <p:cNvSpPr txBox="1"/>
          <p:nvPr/>
        </p:nvSpPr>
        <p:spPr>
          <a:xfrm>
            <a:off x="4083550" y="4676075"/>
            <a:ext cx="2529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60" name="Google Shape;260;gbb0d48e194_0_0"/>
          <p:cNvSpPr txBox="1"/>
          <p:nvPr/>
        </p:nvSpPr>
        <p:spPr>
          <a:xfrm>
            <a:off x="463675" y="989016"/>
            <a:ext cx="16653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u="none" cap="none" strike="noStrike">
                <a:solidFill>
                  <a:srgbClr val="FF0000"/>
                </a:solidFill>
                <a:latin typeface="Source Sans Pro"/>
                <a:ea typeface="Source Sans Pro"/>
                <a:cs typeface="Source Sans Pro"/>
                <a:sym typeface="Source Sans Pro"/>
              </a:rPr>
              <a:t>Original</a:t>
            </a:r>
            <a:endParaRPr b="1" i="0" u="none" cap="none" strike="noStrike">
              <a:solidFill>
                <a:srgbClr val="FF0000"/>
              </a:solidFill>
              <a:latin typeface="Source Sans Pro"/>
              <a:ea typeface="Source Sans Pro"/>
              <a:cs typeface="Source Sans Pro"/>
              <a:sym typeface="Source Sans Pro"/>
            </a:endParaRPr>
          </a:p>
        </p:txBody>
      </p:sp>
      <p:sp>
        <p:nvSpPr>
          <p:cNvPr id="261" name="Google Shape;261;gbb0d48e194_0_0"/>
          <p:cNvSpPr/>
          <p:nvPr/>
        </p:nvSpPr>
        <p:spPr>
          <a:xfrm>
            <a:off x="1947628" y="2481175"/>
            <a:ext cx="4296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bb0d48e194_0_0"/>
          <p:cNvSpPr txBox="1"/>
          <p:nvPr/>
        </p:nvSpPr>
        <p:spPr>
          <a:xfrm>
            <a:off x="2728300" y="2103125"/>
            <a:ext cx="5596800" cy="10410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050"/>
              <a:buFont typeface="Arial"/>
              <a:buNone/>
            </a:pPr>
            <a:r>
              <a:rPr b="1" i="0" lang="en-US" u="none" cap="none" strike="noStrike">
                <a:solidFill>
                  <a:srgbClr val="FF0000"/>
                </a:solidFill>
                <a:highlight>
                  <a:srgbClr val="FFFFFF"/>
                </a:highlight>
                <a:latin typeface="Courier New"/>
                <a:ea typeface="Courier New"/>
                <a:cs typeface="Courier New"/>
                <a:sym typeface="Courier New"/>
              </a:rPr>
              <a:t>کرا</a:t>
            </a:r>
            <a:r>
              <a:rPr b="1" i="0" lang="en-US" u="none" cap="none" strike="noStrike">
                <a:solidFill>
                  <a:srgbClr val="000000"/>
                </a:solidFill>
                <a:highlight>
                  <a:srgbClr val="FFFFFF"/>
                </a:highlight>
                <a:latin typeface="Courier New"/>
                <a:ea typeface="Courier New"/>
                <a:cs typeface="Courier New"/>
                <a:sym typeface="Courier New"/>
              </a:rPr>
              <a:t> کے مختلف </a:t>
            </a:r>
            <a:r>
              <a:rPr b="1" i="0" lang="en-US" u="none" cap="none" strike="noStrike">
                <a:solidFill>
                  <a:srgbClr val="FF0000"/>
                </a:solidFill>
                <a:highlight>
                  <a:srgbClr val="FFFFFF"/>
                </a:highlight>
                <a:latin typeface="Courier New"/>
                <a:ea typeface="Courier New"/>
                <a:cs typeface="Courier New"/>
                <a:sym typeface="Courier New"/>
              </a:rPr>
              <a:t>علاقہ میں</a:t>
            </a:r>
            <a:r>
              <a:rPr b="1" i="0" lang="en-US" u="none" cap="none" strike="noStrike">
                <a:solidFill>
                  <a:srgbClr val="000000"/>
                </a:solidFill>
                <a:highlight>
                  <a:srgbClr val="FFFFFF"/>
                </a:highlight>
                <a:latin typeface="Courier New"/>
                <a:ea typeface="Courier New"/>
                <a:cs typeface="Courier New"/>
                <a:sym typeface="Courier New"/>
              </a:rPr>
              <a:t> فائرنگ اور دیگر پر تشدد واقعہ کا نہ</a:t>
            </a:r>
            <a:r>
              <a:rPr b="1" i="0" lang="en-US" u="none" cap="none" strike="noStrike">
                <a:solidFill>
                  <a:srgbClr val="FF0000"/>
                </a:solidFill>
                <a:highlight>
                  <a:srgbClr val="FFFFFF"/>
                </a:highlight>
                <a:latin typeface="Courier New"/>
                <a:ea typeface="Courier New"/>
                <a:cs typeface="Courier New"/>
                <a:sym typeface="Courier New"/>
              </a:rPr>
              <a:t> رک</a:t>
            </a:r>
            <a:r>
              <a:rPr b="1" i="0" lang="en-US" u="none" cap="none" strike="noStrike">
                <a:solidFill>
                  <a:srgbClr val="000000"/>
                </a:solidFill>
                <a:highlight>
                  <a:srgbClr val="FFFFFF"/>
                </a:highlight>
                <a:latin typeface="Courier New"/>
                <a:ea typeface="Courier New"/>
                <a:cs typeface="Courier New"/>
                <a:sym typeface="Courier New"/>
              </a:rPr>
              <a:t> والا سلسلہ </a:t>
            </a:r>
            <a:r>
              <a:rPr b="1" i="0" lang="en-US" u="none" cap="none" strike="noStrike">
                <a:solidFill>
                  <a:srgbClr val="FF0000"/>
                </a:solidFill>
                <a:highlight>
                  <a:srgbClr val="FFFFFF"/>
                </a:highlight>
                <a:latin typeface="Courier New"/>
                <a:ea typeface="Courier New"/>
                <a:cs typeface="Courier New"/>
                <a:sym typeface="Courier New"/>
              </a:rPr>
              <a:t>جار</a:t>
            </a:r>
            <a:r>
              <a:rPr b="1" i="0" lang="en-US" u="none" cap="none" strike="noStrike">
                <a:solidFill>
                  <a:srgbClr val="000000"/>
                </a:solidFill>
                <a:highlight>
                  <a:srgbClr val="FFFFFF"/>
                </a:highlight>
                <a:latin typeface="Courier New"/>
                <a:ea typeface="Courier New"/>
                <a:cs typeface="Courier New"/>
                <a:sym typeface="Courier New"/>
              </a:rPr>
              <a:t> ہے اور پیر کو 15 افراد کو موت کے گھاٹ اتار دیا گیا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کو کے علاقہ زمانہ ٹاوٴن میں </a:t>
            </a:r>
            <a:r>
              <a:rPr b="1" i="0" lang="en-US" u="none" cap="none" strike="noStrike">
                <a:solidFill>
                  <a:srgbClr val="FF0000"/>
                </a:solidFill>
                <a:highlight>
                  <a:srgbClr val="FFFFFF"/>
                </a:highlight>
                <a:latin typeface="Courier New"/>
                <a:ea typeface="Courier New"/>
                <a:cs typeface="Courier New"/>
                <a:sym typeface="Courier New"/>
              </a:rPr>
              <a:t>معلوم </a:t>
            </a:r>
            <a:r>
              <a:rPr b="1" i="0" lang="en-US" u="none" cap="none" strike="noStrike">
                <a:solidFill>
                  <a:srgbClr val="000000"/>
                </a:solidFill>
                <a:highlight>
                  <a:srgbClr val="FFFFFF"/>
                </a:highlight>
                <a:latin typeface="Courier New"/>
                <a:ea typeface="Courier New"/>
                <a:cs typeface="Courier New"/>
                <a:sym typeface="Courier New"/>
              </a:rPr>
              <a:t>افراد نے فائرنگ کرک ایک شخص کو</a:t>
            </a:r>
            <a:r>
              <a:rPr b="1" i="0" lang="en-US" u="none" cap="none" strike="noStrike">
                <a:solidFill>
                  <a:srgbClr val="FF0000"/>
                </a:solidFill>
                <a:highlight>
                  <a:srgbClr val="FFFFFF"/>
                </a:highlight>
                <a:latin typeface="Courier New"/>
                <a:ea typeface="Courier New"/>
                <a:cs typeface="Courier New"/>
                <a:sym typeface="Courier New"/>
              </a:rPr>
              <a:t> قتل کرد</a:t>
            </a:r>
            <a:r>
              <a:rPr b="1" i="0" lang="en-US" u="none" cap="none" strike="noStrike">
                <a:solidFill>
                  <a:srgbClr val="000000"/>
                </a:solidFill>
                <a:highlight>
                  <a:srgbClr val="FFFFFF"/>
                </a:highlight>
                <a:latin typeface="Courier New"/>
                <a:ea typeface="Courier New"/>
                <a:cs typeface="Courier New"/>
                <a:sym typeface="Courier New"/>
              </a:rPr>
              <a:t> ۔</a:t>
            </a:r>
            <a:endParaRPr b="1" i="0" u="none" cap="none" strike="noStrike">
              <a:solidFill>
                <a:srgbClr val="000000"/>
              </a:solidFill>
              <a:latin typeface="Source Sans Pro"/>
              <a:ea typeface="Source Sans Pro"/>
              <a:cs typeface="Source Sans Pro"/>
              <a:sym typeface="Source Sans Pro"/>
            </a:endParaRPr>
          </a:p>
        </p:txBody>
      </p:sp>
      <p:sp>
        <p:nvSpPr>
          <p:cNvPr id="263" name="Google Shape;263;gbb0d48e194_0_0"/>
          <p:cNvSpPr txBox="1"/>
          <p:nvPr/>
        </p:nvSpPr>
        <p:spPr>
          <a:xfrm>
            <a:off x="3064900" y="3389600"/>
            <a:ext cx="5348100" cy="12810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﻿کراچی کا مختلف علاقہ میں فائرنگ اور دیگر پر تشدد واقعات کا نہ </a:t>
            </a:r>
            <a:r>
              <a:rPr b="1" i="0" lang="en-US" u="none" cap="none" strike="noStrike">
                <a:solidFill>
                  <a:srgbClr val="FF0000"/>
                </a:solidFill>
                <a:highlight>
                  <a:srgbClr val="FFFFFF"/>
                </a:highlight>
                <a:latin typeface="Courier New"/>
                <a:ea typeface="Courier New"/>
                <a:cs typeface="Courier New"/>
                <a:sym typeface="Courier New"/>
              </a:rPr>
              <a:t>رکنا</a:t>
            </a:r>
            <a:r>
              <a:rPr b="1" i="0" lang="en-US" u="none" cap="none" strike="noStrike">
                <a:solidFill>
                  <a:srgbClr val="000000"/>
                </a:solidFill>
                <a:highlight>
                  <a:srgbClr val="FFFFFF"/>
                </a:highlight>
                <a:latin typeface="Courier New"/>
                <a:ea typeface="Courier New"/>
                <a:cs typeface="Courier New"/>
                <a:sym typeface="Courier New"/>
              </a:rPr>
              <a:t> والا سلسلہ جاری</a:t>
            </a:r>
            <a:r>
              <a:rPr b="1" i="0" lang="en-US" u="none" cap="none" strike="noStrike">
                <a:solidFill>
                  <a:srgbClr val="FF0000"/>
                </a:solidFill>
                <a:highlight>
                  <a:srgbClr val="FFFFFF"/>
                </a:highlight>
                <a:latin typeface="Courier New"/>
                <a:ea typeface="Courier New"/>
                <a:cs typeface="Courier New"/>
                <a:sym typeface="Courier New"/>
              </a:rPr>
              <a:t> ہونا</a:t>
            </a:r>
            <a:r>
              <a:rPr b="1" i="0" lang="en-US" u="none" cap="none" strike="noStrike">
                <a:solidFill>
                  <a:srgbClr val="000000"/>
                </a:solidFill>
                <a:highlight>
                  <a:srgbClr val="FFFFFF"/>
                </a:highlight>
                <a:latin typeface="Courier New"/>
                <a:ea typeface="Courier New"/>
                <a:cs typeface="Courier New"/>
                <a:sym typeface="Courier New"/>
              </a:rPr>
              <a:t> اور پیر کو 15 افراد کو موت کا گھاٹ اترنا</a:t>
            </a:r>
            <a:r>
              <a:rPr b="1" i="0" lang="en-US" u="none" cap="none" strike="noStrike">
                <a:solidFill>
                  <a:srgbClr val="FF0000"/>
                </a:solidFill>
                <a:highlight>
                  <a:srgbClr val="FFFFFF"/>
                </a:highlight>
                <a:latin typeface="Courier New"/>
                <a:ea typeface="Courier New"/>
                <a:cs typeface="Courier New"/>
                <a:sym typeface="Courier New"/>
              </a:rPr>
              <a:t> دینا جانا</a:t>
            </a:r>
            <a:r>
              <a:rPr b="1" i="0" lang="en-US" u="none" cap="none" strike="noStrike">
                <a:solidFill>
                  <a:srgbClr val="000000"/>
                </a:solidFill>
                <a:highlight>
                  <a:srgbClr val="FFFFFF"/>
                </a:highlight>
                <a:latin typeface="Courier New"/>
                <a:ea typeface="Courier New"/>
                <a:cs typeface="Courier New"/>
                <a:sym typeface="Courier New"/>
              </a:rPr>
              <a:t>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کورنگی کا علاقہ زمان ٹاوٴن میں نامعلوم افراد نے فائرنگ </a:t>
            </a:r>
            <a:r>
              <a:rPr b="1" i="0" lang="en-US" u="none" cap="none" strike="noStrike">
                <a:solidFill>
                  <a:srgbClr val="FF0000"/>
                </a:solidFill>
                <a:highlight>
                  <a:srgbClr val="FFFFFF"/>
                </a:highlight>
                <a:latin typeface="Courier New"/>
                <a:ea typeface="Courier New"/>
                <a:cs typeface="Courier New"/>
                <a:sym typeface="Courier New"/>
              </a:rPr>
              <a:t>کرکہ</a:t>
            </a:r>
            <a:r>
              <a:rPr b="1" i="0" lang="en-US" u="none" cap="none" strike="noStrike">
                <a:solidFill>
                  <a:srgbClr val="000000"/>
                </a:solidFill>
                <a:highlight>
                  <a:srgbClr val="FFFFFF"/>
                </a:highlight>
                <a:latin typeface="Courier New"/>
                <a:ea typeface="Courier New"/>
                <a:cs typeface="Courier New"/>
                <a:sym typeface="Courier New"/>
              </a:rPr>
              <a:t> ایک شخص کو قتل </a:t>
            </a:r>
            <a:r>
              <a:rPr b="1" i="0" lang="en-US" u="none" cap="none" strike="noStrike">
                <a:solidFill>
                  <a:srgbClr val="FF0000"/>
                </a:solidFill>
                <a:highlight>
                  <a:srgbClr val="FFFFFF"/>
                </a:highlight>
                <a:latin typeface="Courier New"/>
                <a:ea typeface="Courier New"/>
                <a:cs typeface="Courier New"/>
                <a:sym typeface="Courier New"/>
              </a:rPr>
              <a:t>کردینا</a:t>
            </a:r>
            <a:endParaRPr b="1" i="0" u="none" cap="none" strike="noStrike">
              <a:solidFill>
                <a:srgbClr val="FF0000"/>
              </a:solidFill>
              <a:highlight>
                <a:srgbClr val="FFFFFF"/>
              </a:highlight>
              <a:latin typeface="Courier New"/>
              <a:ea typeface="Courier New"/>
              <a:cs typeface="Courier New"/>
              <a:sym typeface="Courier New"/>
            </a:endParaRPr>
          </a:p>
        </p:txBody>
      </p:sp>
      <p:sp>
        <p:nvSpPr>
          <p:cNvPr id="264" name="Google Shape;264;gbb0d48e194_0_0"/>
          <p:cNvSpPr txBox="1"/>
          <p:nvPr/>
        </p:nvSpPr>
        <p:spPr>
          <a:xfrm>
            <a:off x="3064900" y="5430250"/>
            <a:ext cx="5348100" cy="12810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﻿کراچی میں قتل و عام کا سلسلہ جاری ، پیر کو 15 افراد کو قتل کر دیا گیا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15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کورنگی کے علاقےزمان ٹاوٴن میں فائرنگ سے ایک ، رفاہ عام سوسائٹی میں 2 اور کالی پہاڑی میں سیاسی جماعت سے تعلق رکھنے والے یاسین ۲ کو قتل کر دیا گیا ۔</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65" name="Google Shape;265;gbb0d48e194_0_0"/>
          <p:cNvSpPr txBox="1"/>
          <p:nvPr/>
        </p:nvSpPr>
        <p:spPr>
          <a:xfrm>
            <a:off x="4245625" y="5042875"/>
            <a:ext cx="26625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66" name="Google Shape;266;gbb0d48e194_0_0"/>
          <p:cNvSpPr txBox="1"/>
          <p:nvPr/>
        </p:nvSpPr>
        <p:spPr>
          <a:xfrm>
            <a:off x="3118750" y="4572050"/>
            <a:ext cx="5240400" cy="10710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050"/>
              <a:buFont typeface="Arial"/>
              <a:buNone/>
            </a:pPr>
            <a:r>
              <a:rPr b="1" i="0" lang="en-US" u="none" cap="none" strike="noStrike">
                <a:solidFill>
                  <a:srgbClr val="000000"/>
                </a:solidFill>
                <a:highlight>
                  <a:srgbClr val="FFFFFF"/>
                </a:highlight>
                <a:latin typeface="Courier New"/>
                <a:ea typeface="Courier New"/>
                <a:cs typeface="Courier New"/>
                <a:sym typeface="Courier New"/>
              </a:rPr>
              <a:t>﻿کراچی#کے#مختلف#علاقوں#میں#فائرنگ#اور#دیگر</a:t>
            </a:r>
            <a:r>
              <a:rPr b="1" i="0" lang="en-US" u="none" cap="none" strike="noStrike">
                <a:solidFill>
                  <a:srgbClr val="FF0000"/>
                </a:solidFill>
                <a:highlight>
                  <a:srgbClr val="FFFFFF"/>
                </a:highlight>
                <a:latin typeface="Courier New"/>
                <a:ea typeface="Courier New"/>
                <a:cs typeface="Courier New"/>
                <a:sym typeface="Courier New"/>
              </a:rPr>
              <a:t>#پرتشدد</a:t>
            </a:r>
            <a:r>
              <a:rPr b="1" i="0" lang="en-US" u="none" cap="none" strike="noStrike">
                <a:solidFill>
                  <a:srgbClr val="000000"/>
                </a:solidFill>
                <a:highlight>
                  <a:srgbClr val="FFFFFF"/>
                </a:highlight>
                <a:latin typeface="Courier New"/>
                <a:ea typeface="Courier New"/>
                <a:cs typeface="Courier New"/>
                <a:sym typeface="Courier New"/>
              </a:rPr>
              <a:t>#واقعات#کا#نہ#رکنے#والا#سلسلہ#جاری#ہے#اور#پیر#کو#15#افراد#کو#موت#کے#گھاٹ#اتار#دیا#گیا#۔</a:t>
            </a:r>
            <a:endParaRPr b="1" i="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267" name="Google Shape;267;gbb0d48e194_0_0"/>
          <p:cNvSpPr txBox="1"/>
          <p:nvPr/>
        </p:nvSpPr>
        <p:spPr>
          <a:xfrm>
            <a:off x="282325" y="4746445"/>
            <a:ext cx="16653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u="none" cap="none" strike="noStrike">
                <a:solidFill>
                  <a:srgbClr val="FF0000"/>
                </a:solidFill>
                <a:latin typeface="Source Sans Pro"/>
                <a:ea typeface="Source Sans Pro"/>
                <a:cs typeface="Source Sans Pro"/>
                <a:sym typeface="Source Sans Pro"/>
              </a:rPr>
              <a:t>Segmented</a:t>
            </a:r>
            <a:endParaRPr b="1" i="0" u="none" cap="none" strike="noStrike">
              <a:solidFill>
                <a:srgbClr val="FF0000"/>
              </a:solidFill>
              <a:latin typeface="Source Sans Pro"/>
              <a:ea typeface="Source Sans Pro"/>
              <a:cs typeface="Source Sans Pro"/>
              <a:sym typeface="Source Sans Pro"/>
            </a:endParaRPr>
          </a:p>
        </p:txBody>
      </p:sp>
      <p:sp>
        <p:nvSpPr>
          <p:cNvPr id="268" name="Google Shape;268;gbb0d48e194_0_0"/>
          <p:cNvSpPr/>
          <p:nvPr/>
        </p:nvSpPr>
        <p:spPr>
          <a:xfrm>
            <a:off x="1947628" y="4746477"/>
            <a:ext cx="4296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bb0d48e194_0_0"/>
          <p:cNvSpPr/>
          <p:nvPr/>
        </p:nvSpPr>
        <p:spPr>
          <a:xfrm>
            <a:off x="1947619" y="5824450"/>
            <a:ext cx="4296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bb0d48e194_0_0"/>
          <p:cNvSpPr txBox="1"/>
          <p:nvPr/>
        </p:nvSpPr>
        <p:spPr>
          <a:xfrm>
            <a:off x="215325" y="5824400"/>
            <a:ext cx="2323500" cy="9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u="none" cap="none" strike="noStrike">
                <a:solidFill>
                  <a:srgbClr val="FF0000"/>
                </a:solidFill>
                <a:latin typeface="Source Sans Pro"/>
                <a:ea typeface="Source Sans Pro"/>
                <a:cs typeface="Source Sans Pro"/>
                <a:sym typeface="Source Sans Pro"/>
              </a:rPr>
              <a:t>Human Generated Summary</a:t>
            </a:r>
            <a:endParaRPr b="1" i="0" u="none" cap="none" strike="noStrike">
              <a:solidFill>
                <a:srgbClr val="FF0000"/>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686624" y="394826"/>
            <a:ext cx="51468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MEthodology</a:t>
            </a:r>
            <a:endParaRPr/>
          </a:p>
        </p:txBody>
      </p:sp>
      <p:pic>
        <p:nvPicPr>
          <p:cNvPr descr="https://lh6.googleusercontent.com/ggLr5becI5LsT97vZTuHDJp-pLG-ok8grjqSCf5irpETgESRyHyXzLqa3vnd443HjkLGZZCBA3qpnSKwC3DGcGeTNjk8J5suRQuGwsqNrs8wzD-Pz_Vck2crmuJ0o1Xa" id="276" name="Google Shape;276;p11"/>
          <p:cNvPicPr preferRelativeResize="0"/>
          <p:nvPr/>
        </p:nvPicPr>
        <p:blipFill rotWithShape="1">
          <a:blip r:embed="rId3">
            <a:alphaModFix/>
          </a:blip>
          <a:srcRect b="9359" l="21745" r="18677" t="3133"/>
          <a:stretch/>
        </p:blipFill>
        <p:spPr>
          <a:xfrm>
            <a:off x="7533148" y="3316459"/>
            <a:ext cx="3784208" cy="3362178"/>
          </a:xfrm>
          <a:prstGeom prst="rect">
            <a:avLst/>
          </a:prstGeom>
          <a:noFill/>
          <a:ln>
            <a:noFill/>
          </a:ln>
        </p:spPr>
      </p:pic>
      <p:sp>
        <p:nvSpPr>
          <p:cNvPr id="277" name="Google Shape;277;p11"/>
          <p:cNvSpPr txBox="1"/>
          <p:nvPr>
            <p:ph idx="1" type="body"/>
          </p:nvPr>
        </p:nvSpPr>
        <p:spPr>
          <a:xfrm>
            <a:off x="578771" y="1420837"/>
            <a:ext cx="10738500" cy="2601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Lehn </a:t>
            </a:r>
            <a:r>
              <a:rPr lang="en-US" sz="2400">
                <a:solidFill>
                  <a:srgbClr val="000000"/>
                </a:solidFill>
              </a:rPr>
              <a:t>- heuristic method </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Latent Semantic Analysis, LSA</a:t>
            </a:r>
            <a:r>
              <a:rPr lang="en-US" sz="2400">
                <a:solidFill>
                  <a:srgbClr val="000000"/>
                </a:solidFill>
              </a:rPr>
              <a:t> - one of the algorithm Using latent semantic and summary evaluation.</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LexRank</a:t>
            </a:r>
            <a:r>
              <a:rPr lang="en-US" sz="2400">
                <a:solidFill>
                  <a:srgbClr val="000000"/>
                </a:solidFill>
              </a:rPr>
              <a:t> - Unsupervised approach inspired by algorithms PageRank and HITSce</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TextRank</a:t>
            </a:r>
            <a:r>
              <a:rPr lang="en-US" sz="2400">
                <a:solidFill>
                  <a:srgbClr val="000000"/>
                </a:solidFill>
              </a:rPr>
              <a:t> - Unsupervised approach, also using PageRank algorithm, reference</a:t>
            </a:r>
            <a:endParaRPr>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SumBasic</a:t>
            </a:r>
            <a:r>
              <a:rPr lang="en-US" sz="2400">
                <a:solidFill>
                  <a:srgbClr val="000000"/>
                </a:solidFill>
              </a:rPr>
              <a:t> - Method that is often used as a baseline in the literature.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898bfee31_0_914"/>
          <p:cNvSpPr txBox="1"/>
          <p:nvPr>
            <p:ph type="title"/>
          </p:nvPr>
        </p:nvSpPr>
        <p:spPr>
          <a:xfrm>
            <a:off x="578777" y="338475"/>
            <a:ext cx="104151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Evaluation measures &amp; Results</a:t>
            </a:r>
            <a:endParaRPr/>
          </a:p>
        </p:txBody>
      </p:sp>
      <p:sp>
        <p:nvSpPr>
          <p:cNvPr id="283" name="Google Shape;283;gb898bfee31_0_914"/>
          <p:cNvSpPr txBox="1"/>
          <p:nvPr>
            <p:ph idx="1" type="body"/>
          </p:nvPr>
        </p:nvSpPr>
        <p:spPr>
          <a:xfrm>
            <a:off x="392527" y="2160006"/>
            <a:ext cx="9996600" cy="4240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600"/>
              </a:spcBef>
              <a:spcAft>
                <a:spcPts val="0"/>
              </a:spcAft>
              <a:buSzPts val="20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000"/>
              <a:buNone/>
            </a:pPr>
            <a:r>
              <a:rPr lang="en-US" sz="2213">
                <a:solidFill>
                  <a:srgbClr val="212121"/>
                </a:solidFill>
                <a:highlight>
                  <a:srgbClr val="FFFFFF"/>
                </a:highlight>
                <a:latin typeface="Calibri"/>
                <a:ea typeface="Calibri"/>
                <a:cs typeface="Calibri"/>
                <a:sym typeface="Calibri"/>
              </a:rPr>
              <a:t>The following five evaluation metrics are available.</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60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ROUGE-1</a:t>
            </a:r>
            <a:r>
              <a:rPr lang="en-US" sz="2213">
                <a:solidFill>
                  <a:srgbClr val="212121"/>
                </a:solidFill>
                <a:highlight>
                  <a:srgbClr val="FFFFFF"/>
                </a:highlight>
                <a:latin typeface="Calibri"/>
                <a:ea typeface="Calibri"/>
                <a:cs typeface="Calibri"/>
                <a:sym typeface="Calibri"/>
              </a:rPr>
              <a:t> refers to the overlap of unigram (each word) between the system and reference summaries.</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ROUGE-2</a:t>
            </a:r>
            <a:r>
              <a:rPr lang="en-US" sz="2213">
                <a:solidFill>
                  <a:srgbClr val="212121"/>
                </a:solidFill>
                <a:highlight>
                  <a:srgbClr val="FFFFFF"/>
                </a:highlight>
                <a:latin typeface="Calibri"/>
                <a:ea typeface="Calibri"/>
                <a:cs typeface="Calibri"/>
                <a:sym typeface="Calibri"/>
              </a:rPr>
              <a:t> refers to the overlap of bigrams between the system and reference summaries.</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chemeClr val="dk1"/>
              </a:buClr>
              <a:buSzPts val="2214"/>
              <a:buFont typeface="Arial"/>
              <a:buAutoNum type="arabicPeriod"/>
            </a:pPr>
            <a:r>
              <a:rPr b="1" lang="en-US" sz="2213">
                <a:solidFill>
                  <a:srgbClr val="212121"/>
                </a:solidFill>
                <a:highlight>
                  <a:srgbClr val="FFFFFF"/>
                </a:highlight>
                <a:latin typeface="Calibri"/>
                <a:ea typeface="Calibri"/>
                <a:cs typeface="Calibri"/>
                <a:sym typeface="Calibri"/>
              </a:rPr>
              <a:t>ROUGE-L:</a:t>
            </a:r>
            <a:r>
              <a:rPr lang="en-US" sz="2213">
                <a:solidFill>
                  <a:srgbClr val="212121"/>
                </a:solidFill>
                <a:highlight>
                  <a:srgbClr val="FFFFFF"/>
                </a:highlight>
                <a:latin typeface="Calibri"/>
                <a:ea typeface="Calibri"/>
                <a:cs typeface="Calibri"/>
                <a:sym typeface="Calibri"/>
              </a:rPr>
              <a:t> Longest Common Subsequence (LCS)based statistics. Longest common subsequence problem takes into account sentence level structure similarity naturally and identifies longest co-occurring in sequence n-grams automatically.</a:t>
            </a:r>
            <a:endParaRPr sz="2213">
              <a:solidFill>
                <a:srgbClr val="212121"/>
              </a:solidFill>
              <a:highlight>
                <a:srgbClr val="FFFFFF"/>
              </a:highlight>
              <a:latin typeface="Calibri"/>
              <a:ea typeface="Calibri"/>
              <a:cs typeface="Calibri"/>
              <a:sym typeface="Calibri"/>
            </a:endParaRPr>
          </a:p>
          <a:p>
            <a:pPr indent="-369178"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Recall:</a:t>
            </a:r>
            <a:r>
              <a:rPr lang="en-US" sz="2213">
                <a:solidFill>
                  <a:srgbClr val="212121"/>
                </a:solidFill>
                <a:highlight>
                  <a:srgbClr val="FFFFFF"/>
                </a:highlight>
                <a:latin typeface="Calibri"/>
                <a:ea typeface="Calibri"/>
                <a:cs typeface="Calibri"/>
                <a:sym typeface="Calibri"/>
              </a:rPr>
              <a:t> |system-human choice overlap| / |sentences chosen by human|</a:t>
            </a:r>
            <a:endParaRPr sz="2213">
              <a:solidFill>
                <a:srgbClr val="212121"/>
              </a:solidFill>
              <a:highlight>
                <a:srgbClr val="FFFFFF"/>
              </a:highlight>
              <a:latin typeface="Calibri"/>
              <a:ea typeface="Calibri"/>
              <a:cs typeface="Calibri"/>
              <a:sym typeface="Calibri"/>
            </a:endParaRPr>
          </a:p>
          <a:p>
            <a:pPr indent="-369177"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Precision:</a:t>
            </a:r>
            <a:r>
              <a:rPr lang="en-US" sz="2213">
                <a:solidFill>
                  <a:srgbClr val="212121"/>
                </a:solidFill>
                <a:highlight>
                  <a:srgbClr val="FFFFFF"/>
                </a:highlight>
                <a:latin typeface="Calibri"/>
                <a:ea typeface="Calibri"/>
                <a:cs typeface="Calibri"/>
                <a:sym typeface="Calibri"/>
              </a:rPr>
              <a:t> And precision is the fraction of system sentences that were correct Formula :|system-human choice overlap| / |sentences chosen by system|</a:t>
            </a:r>
            <a:endParaRPr sz="2213">
              <a:solidFill>
                <a:srgbClr val="212121"/>
              </a:solidFill>
              <a:highlight>
                <a:srgbClr val="FFFFFF"/>
              </a:highlight>
              <a:latin typeface="Calibri"/>
              <a:ea typeface="Calibri"/>
              <a:cs typeface="Calibri"/>
              <a:sym typeface="Calibri"/>
            </a:endParaRPr>
          </a:p>
          <a:p>
            <a:pPr indent="-369177" lvl="0" marL="457200" rtl="0" algn="l">
              <a:lnSpc>
                <a:spcPct val="100000"/>
              </a:lnSpc>
              <a:spcBef>
                <a:spcPts val="0"/>
              </a:spcBef>
              <a:spcAft>
                <a:spcPts val="0"/>
              </a:spcAft>
              <a:buClr>
                <a:srgbClr val="212121"/>
              </a:buClr>
              <a:buSzPts val="2214"/>
              <a:buFont typeface="Roboto"/>
              <a:buAutoNum type="arabicPeriod"/>
            </a:pPr>
            <a:r>
              <a:rPr b="1" lang="en-US" sz="2213">
                <a:solidFill>
                  <a:srgbClr val="212121"/>
                </a:solidFill>
                <a:highlight>
                  <a:srgbClr val="FFFFFF"/>
                </a:highlight>
                <a:latin typeface="Calibri"/>
                <a:ea typeface="Calibri"/>
                <a:cs typeface="Calibri"/>
                <a:sym typeface="Calibri"/>
              </a:rPr>
              <a:t>F1-Measure: </a:t>
            </a:r>
            <a:r>
              <a:rPr b="1" lang="en-US" sz="2200">
                <a:solidFill>
                  <a:srgbClr val="202124"/>
                </a:solidFill>
                <a:highlight>
                  <a:srgbClr val="FFFFFF"/>
                </a:highlight>
                <a:latin typeface="Calibri"/>
                <a:ea typeface="Calibri"/>
                <a:cs typeface="Calibri"/>
                <a:sym typeface="Calibri"/>
              </a:rPr>
              <a:t>F1 Score</a:t>
            </a:r>
            <a:r>
              <a:rPr lang="en-US" sz="2200">
                <a:solidFill>
                  <a:srgbClr val="202124"/>
                </a:solidFill>
                <a:highlight>
                  <a:srgbClr val="FFFFFF"/>
                </a:highlight>
                <a:latin typeface="Calibri"/>
                <a:ea typeface="Calibri"/>
                <a:cs typeface="Calibri"/>
                <a:sym typeface="Calibri"/>
              </a:rPr>
              <a:t> is the weighted average of Precision and Recall.</a:t>
            </a:r>
            <a:endParaRPr b="1" sz="4413">
              <a:solidFill>
                <a:srgbClr val="212121"/>
              </a:solidFill>
              <a:highlight>
                <a:srgbClr val="FFFFFF"/>
              </a:highlight>
              <a:latin typeface="Calibri"/>
              <a:ea typeface="Calibri"/>
              <a:cs typeface="Calibri"/>
              <a:sym typeface="Calibri"/>
            </a:endParaRPr>
          </a:p>
          <a:p>
            <a:pPr indent="-369114" lvl="0" marL="457200" rtl="0" algn="l">
              <a:lnSpc>
                <a:spcPct val="100000"/>
              </a:lnSpc>
              <a:spcBef>
                <a:spcPts val="0"/>
              </a:spcBef>
              <a:spcAft>
                <a:spcPts val="0"/>
              </a:spcAft>
              <a:buClr>
                <a:srgbClr val="212121"/>
              </a:buClr>
              <a:buSzPts val="2213"/>
              <a:buFont typeface="Calibri"/>
              <a:buAutoNum type="arabicPeriod"/>
            </a:pPr>
            <a:r>
              <a:rPr b="1" lang="en-US" sz="2213">
                <a:solidFill>
                  <a:srgbClr val="212121"/>
                </a:solidFill>
                <a:highlight>
                  <a:srgbClr val="FFFFFF"/>
                </a:highlight>
                <a:latin typeface="Calibri"/>
                <a:ea typeface="Calibri"/>
                <a:cs typeface="Calibri"/>
                <a:sym typeface="Calibri"/>
              </a:rPr>
              <a:t>Cosine Similarity :</a:t>
            </a:r>
            <a:r>
              <a:rPr lang="en-US" sz="2200">
                <a:solidFill>
                  <a:srgbClr val="202124"/>
                </a:solidFill>
                <a:highlight>
                  <a:srgbClr val="FFFFFF"/>
                </a:highlight>
                <a:latin typeface="Calibri"/>
                <a:ea typeface="Calibri"/>
                <a:cs typeface="Calibri"/>
                <a:sym typeface="Calibri"/>
              </a:rPr>
              <a:t>It is often used to measure document </a:t>
            </a:r>
            <a:r>
              <a:rPr b="1" lang="en-US" sz="2200">
                <a:solidFill>
                  <a:srgbClr val="202124"/>
                </a:solidFill>
                <a:highlight>
                  <a:srgbClr val="FFFFFF"/>
                </a:highlight>
                <a:latin typeface="Calibri"/>
                <a:ea typeface="Calibri"/>
                <a:cs typeface="Calibri"/>
                <a:sym typeface="Calibri"/>
              </a:rPr>
              <a:t>similarity in text analysis.</a:t>
            </a:r>
            <a:endParaRPr b="1" sz="2200">
              <a:solidFill>
                <a:srgbClr val="202124"/>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SzPts val="2000"/>
              <a:buNone/>
            </a:pPr>
            <a:r>
              <a:t/>
            </a:r>
            <a:endParaRPr b="1" sz="2200">
              <a:solidFill>
                <a:srgbClr val="202124"/>
              </a:solidFill>
              <a:highlight>
                <a:srgbClr val="FFFFFF"/>
              </a:highlight>
              <a:latin typeface="Calibri"/>
              <a:ea typeface="Calibri"/>
              <a:cs typeface="Calibri"/>
              <a:sym typeface="Calibri"/>
            </a:endParaRPr>
          </a:p>
          <a:p>
            <a:pPr indent="-369114" lvl="0" marL="457200" rtl="0" algn="l">
              <a:lnSpc>
                <a:spcPct val="100000"/>
              </a:lnSpc>
              <a:spcBef>
                <a:spcPts val="0"/>
              </a:spcBef>
              <a:spcAft>
                <a:spcPts val="0"/>
              </a:spcAft>
              <a:buClr>
                <a:srgbClr val="212121"/>
              </a:buClr>
              <a:buSzPts val="2213"/>
              <a:buFont typeface="Calibri"/>
              <a:buAutoNum type="arabicPeriod"/>
            </a:pPr>
            <a:r>
              <a:rPr b="1" lang="en-US" sz="2213">
                <a:solidFill>
                  <a:srgbClr val="212121"/>
                </a:solidFill>
                <a:highlight>
                  <a:srgbClr val="FFFFFF"/>
                </a:highlight>
                <a:latin typeface="Calibri"/>
                <a:ea typeface="Calibri"/>
                <a:cs typeface="Calibri"/>
                <a:sym typeface="Calibri"/>
              </a:rPr>
              <a:t>Unit Overlap(2012) :</a:t>
            </a:r>
            <a:endParaRPr b="1" sz="2213">
              <a:solidFill>
                <a:srgbClr val="212121"/>
              </a:solidFill>
              <a:highlight>
                <a:srgbClr val="FFFFFF"/>
              </a:highlight>
              <a:latin typeface="Calibri"/>
              <a:ea typeface="Calibri"/>
              <a:cs typeface="Calibri"/>
              <a:sym typeface="Calibri"/>
            </a:endParaRPr>
          </a:p>
          <a:p>
            <a:pPr indent="0" lvl="0" marL="0" rtl="0" algn="l">
              <a:lnSpc>
                <a:spcPct val="100000"/>
              </a:lnSpc>
              <a:spcBef>
                <a:spcPts val="1200"/>
              </a:spcBef>
              <a:spcAft>
                <a:spcPts val="0"/>
              </a:spcAft>
              <a:buClr>
                <a:schemeClr val="dk1"/>
              </a:buClr>
              <a:buSzPts val="2400"/>
              <a:buFont typeface="Arial"/>
              <a:buNone/>
            </a:pPr>
            <a:br>
              <a:rPr lang="en-US" sz="200"/>
            </a:br>
            <a:endParaRPr sz="200"/>
          </a:p>
        </p:txBody>
      </p:sp>
      <p:pic>
        <p:nvPicPr>
          <p:cNvPr id="284" name="Google Shape;284;gb898bfee31_0_914"/>
          <p:cNvPicPr preferRelativeResize="0"/>
          <p:nvPr/>
        </p:nvPicPr>
        <p:blipFill rotWithShape="1">
          <a:blip r:embed="rId3">
            <a:alphaModFix/>
          </a:blip>
          <a:srcRect b="0" l="0" r="0" t="0"/>
          <a:stretch/>
        </p:blipFill>
        <p:spPr>
          <a:xfrm>
            <a:off x="3575360" y="5653400"/>
            <a:ext cx="3935726" cy="60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b898bfee31_0_1113"/>
          <p:cNvSpPr/>
          <p:nvPr/>
        </p:nvSpPr>
        <p:spPr>
          <a:xfrm rot="5400000">
            <a:off x="-907760" y="2724586"/>
            <a:ext cx="2337499" cy="40011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Averages Scores </a:t>
            </a:r>
            <a:endParaRPr b="0" i="0" sz="2000" u="none" cap="none" strike="noStrike">
              <a:solidFill>
                <a:schemeClr val="lt1"/>
              </a:solidFill>
              <a:latin typeface="Arial"/>
              <a:ea typeface="Arial"/>
              <a:cs typeface="Arial"/>
              <a:sym typeface="Arial"/>
            </a:endParaRPr>
          </a:p>
        </p:txBody>
      </p:sp>
      <p:pic>
        <p:nvPicPr>
          <p:cNvPr id="291" name="Google Shape;291;gb898bfee31_0_1113"/>
          <p:cNvPicPr preferRelativeResize="0"/>
          <p:nvPr/>
        </p:nvPicPr>
        <p:blipFill rotWithShape="1">
          <a:blip r:embed="rId3">
            <a:alphaModFix/>
          </a:blip>
          <a:srcRect b="0" l="0" r="0" t="0"/>
          <a:stretch/>
        </p:blipFill>
        <p:spPr>
          <a:xfrm>
            <a:off x="7392924" y="498151"/>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92" name="Google Shape;292;gb898bfee31_0_1113"/>
          <p:cNvSpPr/>
          <p:nvPr/>
        </p:nvSpPr>
        <p:spPr>
          <a:xfrm>
            <a:off x="6368688" y="926801"/>
            <a:ext cx="448056"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
        <p:nvSpPr>
          <p:cNvPr id="293" name="Google Shape;293;gb898bfee31_0_1113"/>
          <p:cNvSpPr txBox="1"/>
          <p:nvPr/>
        </p:nvSpPr>
        <p:spPr>
          <a:xfrm>
            <a:off x="7055538" y="61820"/>
            <a:ext cx="49725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(Unsegment Approach Without Stem </a:t>
            </a:r>
            <a:r>
              <a:rPr b="1" i="0" lang="en-US" sz="1400" u="sng" cap="none" strike="noStrike">
                <a:solidFill>
                  <a:schemeClr val="dk1"/>
                </a:solidFill>
                <a:latin typeface="Arial"/>
                <a:ea typeface="Arial"/>
                <a:cs typeface="Arial"/>
                <a:sym typeface="Arial"/>
              </a:rPr>
              <a:t>)</a:t>
            </a:r>
            <a:endParaRPr b="1" i="0" sz="1400" u="sng" cap="none" strike="noStrike">
              <a:solidFill>
                <a:schemeClr val="dk1"/>
              </a:solidFill>
              <a:latin typeface="Arial"/>
              <a:ea typeface="Arial"/>
              <a:cs typeface="Arial"/>
              <a:sym typeface="Arial"/>
            </a:endParaRPr>
          </a:p>
        </p:txBody>
      </p:sp>
      <p:pic>
        <p:nvPicPr>
          <p:cNvPr id="294" name="Google Shape;294;gb898bfee31_0_1113"/>
          <p:cNvPicPr preferRelativeResize="0"/>
          <p:nvPr/>
        </p:nvPicPr>
        <p:blipFill rotWithShape="1">
          <a:blip r:embed="rId4">
            <a:alphaModFix/>
          </a:blip>
          <a:srcRect b="0" l="0" r="0" t="0"/>
          <a:stretch/>
        </p:blipFill>
        <p:spPr>
          <a:xfrm>
            <a:off x="1494193" y="3493625"/>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95" name="Google Shape;295;gb898bfee31_0_1113"/>
          <p:cNvSpPr/>
          <p:nvPr/>
        </p:nvSpPr>
        <p:spPr>
          <a:xfrm>
            <a:off x="587021" y="4059400"/>
            <a:ext cx="448056" cy="121845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
        <p:nvSpPr>
          <p:cNvPr id="296" name="Google Shape;296;gb898bfee31_0_1113"/>
          <p:cNvSpPr txBox="1"/>
          <p:nvPr/>
        </p:nvSpPr>
        <p:spPr>
          <a:xfrm>
            <a:off x="1105823" y="3019895"/>
            <a:ext cx="46038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 Stem </a:t>
            </a:r>
            <a:r>
              <a:rPr b="0"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97" name="Google Shape;297;gb898bfee31_0_1113"/>
          <p:cNvPicPr preferRelativeResize="0"/>
          <p:nvPr/>
        </p:nvPicPr>
        <p:blipFill rotWithShape="1">
          <a:blip r:embed="rId5">
            <a:alphaModFix/>
          </a:blip>
          <a:srcRect b="0" l="0" r="0" t="0"/>
          <a:stretch/>
        </p:blipFill>
        <p:spPr>
          <a:xfrm>
            <a:off x="7392923" y="3493625"/>
            <a:ext cx="4297800" cy="2349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98" name="Google Shape;298;gb898bfee31_0_1113"/>
          <p:cNvSpPr/>
          <p:nvPr/>
        </p:nvSpPr>
        <p:spPr>
          <a:xfrm>
            <a:off x="6370104" y="3913987"/>
            <a:ext cx="448055"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4</a:t>
            </a:r>
          </a:p>
        </p:txBody>
      </p:sp>
      <p:sp>
        <p:nvSpPr>
          <p:cNvPr id="299" name="Google Shape;299;gb898bfee31_0_1113"/>
          <p:cNvSpPr txBox="1"/>
          <p:nvPr/>
        </p:nvSpPr>
        <p:spPr>
          <a:xfrm>
            <a:off x="7228913" y="3017003"/>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Without Stem </a:t>
            </a:r>
            <a:r>
              <a:rPr b="0"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300" name="Google Shape;300;gb898bfee31_0_1113"/>
          <p:cNvPicPr preferRelativeResize="0"/>
          <p:nvPr/>
        </p:nvPicPr>
        <p:blipFill rotWithShape="1">
          <a:blip r:embed="rId6">
            <a:alphaModFix/>
          </a:blip>
          <a:srcRect b="0" l="0" r="0" t="0"/>
          <a:stretch/>
        </p:blipFill>
        <p:spPr>
          <a:xfrm>
            <a:off x="1494193" y="535550"/>
            <a:ext cx="4298315" cy="2345943"/>
          </a:xfrm>
          <a:prstGeom prst="round2DiagRect">
            <a:avLst>
              <a:gd fmla="val 16667" name="adj1"/>
              <a:gd fmla="val 3968"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
        <p:nvSpPr>
          <p:cNvPr id="301" name="Google Shape;301;gb898bfee31_0_1113"/>
          <p:cNvSpPr/>
          <p:nvPr/>
        </p:nvSpPr>
        <p:spPr>
          <a:xfrm>
            <a:off x="461046" y="926801"/>
            <a:ext cx="447817"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p>
        </p:txBody>
      </p:sp>
      <p:sp>
        <p:nvSpPr>
          <p:cNvPr id="302" name="Google Shape;302;gb898bfee31_0_1113"/>
          <p:cNvSpPr txBox="1"/>
          <p:nvPr/>
        </p:nvSpPr>
        <p:spPr>
          <a:xfrm>
            <a:off x="501780" y="61820"/>
            <a:ext cx="581195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rgbClr val="000000"/>
                </a:solidFill>
                <a:latin typeface="Arial"/>
                <a:ea typeface="Arial"/>
                <a:cs typeface="Arial"/>
                <a:sym typeface="Arial"/>
              </a:rPr>
              <a:t>Unsegment Approach With Stem </a:t>
            </a:r>
            <a:r>
              <a:rPr b="0" i="0" lang="en-US" sz="1400" u="sng" cap="none" strike="noStrike">
                <a:solidFill>
                  <a:schemeClr val="dk1"/>
                </a:solidFill>
                <a:latin typeface="Arial"/>
                <a:ea typeface="Arial"/>
                <a:cs typeface="Arial"/>
                <a:sym typeface="Arial"/>
              </a:rPr>
              <a:t>)</a:t>
            </a:r>
            <a:endParaRPr b="0" i="0" sz="1400" u="sng"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gb898bfee31_0_1079"/>
          <p:cNvPicPr preferRelativeResize="0"/>
          <p:nvPr/>
        </p:nvPicPr>
        <p:blipFill rotWithShape="1">
          <a:blip r:embed="rId3">
            <a:alphaModFix/>
          </a:blip>
          <a:srcRect b="0" l="0" r="0" t="0"/>
          <a:stretch/>
        </p:blipFill>
        <p:spPr>
          <a:xfrm>
            <a:off x="379628" y="933909"/>
            <a:ext cx="11432748" cy="4775500"/>
          </a:xfrm>
          <a:prstGeom prst="rect">
            <a:avLst/>
          </a:prstGeom>
          <a:noFill/>
          <a:ln>
            <a:noFill/>
          </a:ln>
          <a:effectLst>
            <a:outerShdw blurRad="190500" rotWithShape="0" algn="tl">
              <a:srgbClr val="000000">
                <a:alpha val="69411"/>
              </a:srgbClr>
            </a:outerShdw>
          </a:effectLst>
        </p:spPr>
      </p:pic>
      <p:sp>
        <p:nvSpPr>
          <p:cNvPr id="309" name="Google Shape;309;gb898bfee31_0_1079"/>
          <p:cNvSpPr txBox="1"/>
          <p:nvPr/>
        </p:nvSpPr>
        <p:spPr>
          <a:xfrm>
            <a:off x="3583194" y="626124"/>
            <a:ext cx="5025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10" name="Google Shape;310;gb898bfee31_0_1079"/>
          <p:cNvSpPr/>
          <p:nvPr/>
        </p:nvSpPr>
        <p:spPr>
          <a:xfrm>
            <a:off x="3962676" y="102929"/>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b4587dd874_1_27"/>
          <p:cNvPicPr preferRelativeResize="0"/>
          <p:nvPr/>
        </p:nvPicPr>
        <p:blipFill rotWithShape="1">
          <a:blip r:embed="rId3">
            <a:alphaModFix/>
          </a:blip>
          <a:srcRect b="0" l="0" r="0" t="0"/>
          <a:stretch/>
        </p:blipFill>
        <p:spPr>
          <a:xfrm>
            <a:off x="423619" y="1059629"/>
            <a:ext cx="11344748" cy="4738750"/>
          </a:xfrm>
          <a:prstGeom prst="rect">
            <a:avLst/>
          </a:prstGeom>
          <a:noFill/>
          <a:ln>
            <a:noFill/>
          </a:ln>
          <a:effectLst>
            <a:outerShdw blurRad="190500" rotWithShape="0" algn="tl">
              <a:srgbClr val="000000">
                <a:alpha val="69411"/>
              </a:srgbClr>
            </a:outerShdw>
          </a:effectLst>
        </p:spPr>
      </p:pic>
      <p:sp>
        <p:nvSpPr>
          <p:cNvPr id="317" name="Google Shape;317;gb4587dd874_1_27"/>
          <p:cNvSpPr txBox="1"/>
          <p:nvPr/>
        </p:nvSpPr>
        <p:spPr>
          <a:xfrm>
            <a:off x="3696459" y="647273"/>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18" name="Google Shape;318;gb4587dd874_1_27"/>
          <p:cNvSpPr/>
          <p:nvPr/>
        </p:nvSpPr>
        <p:spPr>
          <a:xfrm>
            <a:off x="4215439" y="142526"/>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b4587dd874_1_14"/>
          <p:cNvPicPr preferRelativeResize="0"/>
          <p:nvPr/>
        </p:nvPicPr>
        <p:blipFill rotWithShape="1">
          <a:blip r:embed="rId3">
            <a:alphaModFix/>
          </a:blip>
          <a:srcRect b="0" l="0" r="0" t="0"/>
          <a:stretch/>
        </p:blipFill>
        <p:spPr>
          <a:xfrm>
            <a:off x="285825" y="854900"/>
            <a:ext cx="11456676" cy="4785500"/>
          </a:xfrm>
          <a:prstGeom prst="rect">
            <a:avLst/>
          </a:prstGeom>
          <a:noFill/>
          <a:ln>
            <a:noFill/>
          </a:ln>
          <a:effectLst>
            <a:outerShdw blurRad="190500" rotWithShape="0" algn="tl">
              <a:srgbClr val="000000">
                <a:alpha val="69411"/>
              </a:srgbClr>
            </a:outerShdw>
          </a:effectLst>
        </p:spPr>
      </p:pic>
      <p:sp>
        <p:nvSpPr>
          <p:cNvPr id="325" name="Google Shape;325;gb4587dd874_1_14"/>
          <p:cNvSpPr txBox="1"/>
          <p:nvPr/>
        </p:nvSpPr>
        <p:spPr>
          <a:xfrm>
            <a:off x="3455961" y="547109"/>
            <a:ext cx="515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Uns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26" name="Google Shape;326;gb4587dd874_1_14"/>
          <p:cNvSpPr/>
          <p:nvPr/>
        </p:nvSpPr>
        <p:spPr>
          <a:xfrm>
            <a:off x="4150739" y="146901"/>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gb4587dd874_1_1"/>
          <p:cNvPicPr preferRelativeResize="0"/>
          <p:nvPr/>
        </p:nvPicPr>
        <p:blipFill rotWithShape="1">
          <a:blip r:embed="rId3">
            <a:alphaModFix/>
          </a:blip>
          <a:srcRect b="0" l="0" r="0" t="0"/>
          <a:stretch/>
        </p:blipFill>
        <p:spPr>
          <a:xfrm>
            <a:off x="377750" y="983225"/>
            <a:ext cx="11406576" cy="4764600"/>
          </a:xfrm>
          <a:prstGeom prst="rect">
            <a:avLst/>
          </a:prstGeom>
          <a:noFill/>
          <a:ln>
            <a:noFill/>
          </a:ln>
          <a:effectLst>
            <a:outerShdw blurRad="190500" rotWithShape="0" algn="tl">
              <a:srgbClr val="000000">
                <a:alpha val="69411"/>
              </a:srgbClr>
            </a:outerShdw>
          </a:effectLst>
        </p:spPr>
      </p:pic>
      <p:sp>
        <p:nvSpPr>
          <p:cNvPr id="333" name="Google Shape;333;gb4587dd874_1_1"/>
          <p:cNvSpPr txBox="1"/>
          <p:nvPr/>
        </p:nvSpPr>
        <p:spPr>
          <a:xfrm>
            <a:off x="3413208" y="559796"/>
            <a:ext cx="4926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LSA Algorithm Uns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34" name="Google Shape;334;gb4587dd874_1_1"/>
          <p:cNvSpPr/>
          <p:nvPr/>
        </p:nvSpPr>
        <p:spPr>
          <a:xfrm>
            <a:off x="3971427" y="120151"/>
            <a:ext cx="37611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LSA Algorithm Performance</a:t>
            </a:r>
            <a:endParaRPr b="1"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idx="4294967295" type="title"/>
          </p:nvPr>
        </p:nvSpPr>
        <p:spPr>
          <a:xfrm>
            <a:off x="920251" y="1258150"/>
            <a:ext cx="10312800" cy="3002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700"/>
              <a:buNone/>
            </a:pPr>
            <a:r>
              <a:rPr b="1" lang="en-US" sz="5400">
                <a:solidFill>
                  <a:srgbClr val="5628A8"/>
                </a:solidFill>
                <a:latin typeface="Algerian"/>
                <a:ea typeface="Algerian"/>
                <a:cs typeface="Algerian"/>
                <a:sym typeface="Algerian"/>
              </a:rPr>
              <a:t>TEXT SUMMARIZATION of URDU </a:t>
            </a:r>
            <a:br>
              <a:rPr b="1" lang="en-US" sz="5400">
                <a:solidFill>
                  <a:srgbClr val="5628A8"/>
                </a:solidFill>
                <a:latin typeface="Algerian"/>
                <a:ea typeface="Algerian"/>
                <a:cs typeface="Algerian"/>
                <a:sym typeface="Algerian"/>
              </a:rPr>
            </a:br>
            <a:r>
              <a:rPr b="1" lang="en-US" sz="5400">
                <a:solidFill>
                  <a:srgbClr val="5628A8"/>
                </a:solidFill>
                <a:latin typeface="Algerian"/>
                <a:ea typeface="Algerian"/>
                <a:cs typeface="Algerian"/>
                <a:sym typeface="Algerian"/>
              </a:rPr>
              <a:t>USING</a:t>
            </a:r>
            <a:br>
              <a:rPr b="1" lang="en-US" sz="5400">
                <a:solidFill>
                  <a:srgbClr val="5628A8"/>
                </a:solidFill>
                <a:latin typeface="Algerian"/>
                <a:ea typeface="Algerian"/>
                <a:cs typeface="Algerian"/>
                <a:sym typeface="Algerian"/>
              </a:rPr>
            </a:br>
            <a:r>
              <a:rPr b="1" lang="en-US" sz="5400">
                <a:solidFill>
                  <a:srgbClr val="5628A8"/>
                </a:solidFill>
                <a:latin typeface="Algerian"/>
                <a:ea typeface="Algerian"/>
                <a:cs typeface="Algerian"/>
                <a:sym typeface="Algerian"/>
              </a:rPr>
              <a:t> EXTRACTION BASE TEchnique</a:t>
            </a:r>
            <a:br>
              <a:rPr b="1" lang="en-US" sz="5400">
                <a:solidFill>
                  <a:srgbClr val="5628A8"/>
                </a:solidFill>
                <a:latin typeface="Algerian"/>
                <a:ea typeface="Algerian"/>
                <a:cs typeface="Algerian"/>
                <a:sym typeface="Algerian"/>
              </a:rPr>
            </a:b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
          <p:cNvPicPr preferRelativeResize="0"/>
          <p:nvPr/>
        </p:nvPicPr>
        <p:blipFill rotWithShape="1">
          <a:blip r:embed="rId3">
            <a:alphaModFix/>
          </a:blip>
          <a:srcRect b="0" l="0" r="0" t="0"/>
          <a:stretch/>
        </p:blipFill>
        <p:spPr>
          <a:xfrm>
            <a:off x="282294" y="937855"/>
            <a:ext cx="11617077" cy="4852500"/>
          </a:xfrm>
          <a:prstGeom prst="rect">
            <a:avLst/>
          </a:prstGeom>
          <a:noFill/>
          <a:ln>
            <a:noFill/>
          </a:ln>
        </p:spPr>
      </p:pic>
      <p:sp>
        <p:nvSpPr>
          <p:cNvPr id="341" name="Google Shape;341;p4"/>
          <p:cNvSpPr txBox="1"/>
          <p:nvPr/>
        </p:nvSpPr>
        <p:spPr>
          <a:xfrm>
            <a:off x="3777457" y="536849"/>
            <a:ext cx="5025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42" name="Google Shape;342;p4"/>
          <p:cNvSpPr/>
          <p:nvPr/>
        </p:nvSpPr>
        <p:spPr>
          <a:xfrm rot="753">
            <a:off x="4133347" y="99184"/>
            <a:ext cx="41079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gb900ac3502_2_34"/>
          <p:cNvPicPr preferRelativeResize="0"/>
          <p:nvPr/>
        </p:nvPicPr>
        <p:blipFill rotWithShape="1">
          <a:blip r:embed="rId3">
            <a:alphaModFix/>
          </a:blip>
          <a:srcRect b="0" l="0" r="0" t="0"/>
          <a:stretch/>
        </p:blipFill>
        <p:spPr>
          <a:xfrm>
            <a:off x="381550" y="1075325"/>
            <a:ext cx="11391451" cy="4758250"/>
          </a:xfrm>
          <a:prstGeom prst="rect">
            <a:avLst/>
          </a:prstGeom>
          <a:noFill/>
          <a:ln>
            <a:noFill/>
          </a:ln>
        </p:spPr>
      </p:pic>
      <p:sp>
        <p:nvSpPr>
          <p:cNvPr id="349" name="Google Shape;349;gb900ac3502_2_34"/>
          <p:cNvSpPr txBox="1"/>
          <p:nvPr/>
        </p:nvSpPr>
        <p:spPr>
          <a:xfrm>
            <a:off x="3544709" y="689248"/>
            <a:ext cx="4799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50" name="Google Shape;350;gb900ac3502_2_34"/>
          <p:cNvSpPr/>
          <p:nvPr/>
        </p:nvSpPr>
        <p:spPr>
          <a:xfrm>
            <a:off x="4127238" y="180900"/>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b900ac3502_2_21"/>
          <p:cNvPicPr preferRelativeResize="0"/>
          <p:nvPr/>
        </p:nvPicPr>
        <p:blipFill rotWithShape="1">
          <a:blip r:embed="rId3">
            <a:alphaModFix/>
          </a:blip>
          <a:srcRect b="0" l="0" r="0" t="0"/>
          <a:stretch/>
        </p:blipFill>
        <p:spPr>
          <a:xfrm>
            <a:off x="358500" y="966925"/>
            <a:ext cx="11505876" cy="4806051"/>
          </a:xfrm>
          <a:prstGeom prst="rect">
            <a:avLst/>
          </a:prstGeom>
          <a:noFill/>
          <a:ln>
            <a:noFill/>
          </a:ln>
        </p:spPr>
      </p:pic>
      <p:sp>
        <p:nvSpPr>
          <p:cNvPr id="357" name="Google Shape;357;gb900ac3502_2_21"/>
          <p:cNvSpPr txBox="1"/>
          <p:nvPr/>
        </p:nvSpPr>
        <p:spPr>
          <a:xfrm>
            <a:off x="3271436" y="590109"/>
            <a:ext cx="515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Without Stem )</a:t>
            </a:r>
            <a:endParaRPr b="0" i="0" sz="1400" u="sng" cap="none" strike="noStrike">
              <a:solidFill>
                <a:schemeClr val="dk1"/>
              </a:solidFill>
              <a:latin typeface="Arial"/>
              <a:ea typeface="Arial"/>
              <a:cs typeface="Arial"/>
              <a:sym typeface="Arial"/>
            </a:endParaRPr>
          </a:p>
        </p:txBody>
      </p:sp>
      <p:sp>
        <p:nvSpPr>
          <p:cNvPr id="358" name="Google Shape;358;gb900ac3502_2_21"/>
          <p:cNvSpPr/>
          <p:nvPr/>
        </p:nvSpPr>
        <p:spPr>
          <a:xfrm>
            <a:off x="3898638" y="180900"/>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gb900ac3502_2_8"/>
          <p:cNvPicPr preferRelativeResize="0"/>
          <p:nvPr/>
        </p:nvPicPr>
        <p:blipFill rotWithShape="1">
          <a:blip r:embed="rId3">
            <a:alphaModFix/>
          </a:blip>
          <a:srcRect b="0" l="0" r="0" t="0"/>
          <a:stretch/>
        </p:blipFill>
        <p:spPr>
          <a:xfrm>
            <a:off x="232768" y="912352"/>
            <a:ext cx="11626849" cy="4856575"/>
          </a:xfrm>
          <a:prstGeom prst="rect">
            <a:avLst/>
          </a:prstGeom>
          <a:noFill/>
          <a:ln>
            <a:noFill/>
          </a:ln>
        </p:spPr>
      </p:pic>
      <p:sp>
        <p:nvSpPr>
          <p:cNvPr id="365" name="Google Shape;365;gb900ac3502_2_8"/>
          <p:cNvSpPr txBox="1"/>
          <p:nvPr/>
        </p:nvSpPr>
        <p:spPr>
          <a:xfrm>
            <a:off x="3468508" y="513909"/>
            <a:ext cx="4926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 Stem )</a:t>
            </a:r>
            <a:endParaRPr b="0" i="0" sz="1400" u="sng" cap="none" strike="noStrike">
              <a:solidFill>
                <a:schemeClr val="dk1"/>
              </a:solidFill>
              <a:latin typeface="Arial"/>
              <a:ea typeface="Arial"/>
              <a:cs typeface="Arial"/>
              <a:sym typeface="Arial"/>
            </a:endParaRPr>
          </a:p>
        </p:txBody>
      </p:sp>
      <p:sp>
        <p:nvSpPr>
          <p:cNvPr id="366" name="Google Shape;366;gb900ac3502_2_8"/>
          <p:cNvSpPr/>
          <p:nvPr/>
        </p:nvSpPr>
        <p:spPr>
          <a:xfrm rot="501">
            <a:off x="3974862" y="104703"/>
            <a:ext cx="41190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Evaluation Measure Performance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gb898bfee31_0_1095"/>
          <p:cNvPicPr preferRelativeResize="0"/>
          <p:nvPr/>
        </p:nvPicPr>
        <p:blipFill rotWithShape="1">
          <a:blip r:embed="rId3">
            <a:alphaModFix/>
          </a:blip>
          <a:srcRect b="0" l="0" r="0" t="0"/>
          <a:stretch/>
        </p:blipFill>
        <p:spPr>
          <a:xfrm>
            <a:off x="482600" y="914400"/>
            <a:ext cx="11388150" cy="50640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73" name="Google Shape;373;gb898bfee31_0_1095"/>
          <p:cNvSpPr/>
          <p:nvPr/>
        </p:nvSpPr>
        <p:spPr>
          <a:xfrm>
            <a:off x="2713120" y="1582900"/>
            <a:ext cx="447817"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p>
        </p:txBody>
      </p:sp>
      <p:sp>
        <p:nvSpPr>
          <p:cNvPr id="374" name="Google Shape;374;gb898bfee31_0_1095"/>
          <p:cNvSpPr txBox="1"/>
          <p:nvPr/>
        </p:nvSpPr>
        <p:spPr>
          <a:xfrm>
            <a:off x="3505200" y="578104"/>
            <a:ext cx="5473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 Stem </a:t>
            </a:r>
            <a:r>
              <a:rPr b="1"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5" name="Google Shape;375;gb898bfee31_0_1095"/>
          <p:cNvSpPr/>
          <p:nvPr/>
        </p:nvSpPr>
        <p:spPr>
          <a:xfrm>
            <a:off x="4629892" y="137202"/>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gb900ac3502_2_81"/>
          <p:cNvPicPr preferRelativeResize="0"/>
          <p:nvPr/>
        </p:nvPicPr>
        <p:blipFill rotWithShape="1">
          <a:blip r:embed="rId3">
            <a:alphaModFix/>
          </a:blip>
          <a:srcRect b="0" l="0" r="0" t="0"/>
          <a:stretch/>
        </p:blipFill>
        <p:spPr>
          <a:xfrm>
            <a:off x="663390" y="990600"/>
            <a:ext cx="11052924" cy="49172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82" name="Google Shape;382;gb900ac3502_2_81"/>
          <p:cNvSpPr/>
          <p:nvPr/>
        </p:nvSpPr>
        <p:spPr>
          <a:xfrm>
            <a:off x="2996994" y="1582900"/>
            <a:ext cx="448056"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
        <p:nvSpPr>
          <p:cNvPr id="383" name="Google Shape;383;gb900ac3502_2_81"/>
          <p:cNvSpPr txBox="1"/>
          <p:nvPr/>
        </p:nvSpPr>
        <p:spPr>
          <a:xfrm>
            <a:off x="3224608" y="578104"/>
            <a:ext cx="5690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Uns</a:t>
            </a:r>
            <a:r>
              <a:rPr b="1" i="0" lang="en-US" sz="1400" u="none" cap="none" strike="noStrike">
                <a:solidFill>
                  <a:srgbClr val="000000"/>
                </a:solidFill>
                <a:latin typeface="Arial"/>
                <a:ea typeface="Arial"/>
                <a:cs typeface="Arial"/>
                <a:sym typeface="Arial"/>
              </a:rPr>
              <a:t>egment Approach Without Stem </a:t>
            </a:r>
            <a:r>
              <a:rPr b="1" i="0" lang="en-US" sz="14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84" name="Google Shape;384;gb900ac3502_2_81"/>
          <p:cNvSpPr/>
          <p:nvPr/>
        </p:nvSpPr>
        <p:spPr>
          <a:xfrm rot="-1271">
            <a:off x="4477418" y="137115"/>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gb900ac3502_2_64"/>
          <p:cNvPicPr preferRelativeResize="0"/>
          <p:nvPr/>
        </p:nvPicPr>
        <p:blipFill rotWithShape="1">
          <a:blip r:embed="rId3">
            <a:alphaModFix/>
          </a:blip>
          <a:srcRect b="0" l="0" r="0" t="0"/>
          <a:stretch/>
        </p:blipFill>
        <p:spPr>
          <a:xfrm>
            <a:off x="491425" y="883150"/>
            <a:ext cx="11253472" cy="50041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91" name="Google Shape;391;gb900ac3502_2_64"/>
          <p:cNvSpPr/>
          <p:nvPr/>
        </p:nvSpPr>
        <p:spPr>
          <a:xfrm>
            <a:off x="2540745" y="1798648"/>
            <a:ext cx="448056" cy="121845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
        <p:nvSpPr>
          <p:cNvPr id="392" name="Google Shape;392;gb900ac3502_2_64"/>
          <p:cNvSpPr txBox="1"/>
          <p:nvPr/>
        </p:nvSpPr>
        <p:spPr>
          <a:xfrm>
            <a:off x="3468113" y="575355"/>
            <a:ext cx="53001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 Stem )</a:t>
            </a:r>
            <a:endParaRPr b="1" i="0" sz="1400" u="sng" cap="none" strike="noStrike">
              <a:solidFill>
                <a:schemeClr val="dk1"/>
              </a:solidFill>
              <a:latin typeface="Arial"/>
              <a:ea typeface="Arial"/>
              <a:cs typeface="Arial"/>
              <a:sym typeface="Arial"/>
            </a:endParaRPr>
          </a:p>
        </p:txBody>
      </p:sp>
      <p:sp>
        <p:nvSpPr>
          <p:cNvPr id="393" name="Google Shape;393;gb900ac3502_2_64"/>
          <p:cNvSpPr/>
          <p:nvPr/>
        </p:nvSpPr>
        <p:spPr>
          <a:xfrm>
            <a:off x="4449148" y="175156"/>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gb900ac3502_2_47"/>
          <p:cNvPicPr preferRelativeResize="0"/>
          <p:nvPr/>
        </p:nvPicPr>
        <p:blipFill rotWithShape="1">
          <a:blip r:embed="rId3">
            <a:alphaModFix/>
          </a:blip>
          <a:srcRect b="0" l="0" r="0" t="0"/>
          <a:stretch/>
        </p:blipFill>
        <p:spPr>
          <a:xfrm>
            <a:off x="500175" y="907012"/>
            <a:ext cx="11344050" cy="50439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00" name="Google Shape;400;gb900ac3502_2_47"/>
          <p:cNvSpPr/>
          <p:nvPr/>
        </p:nvSpPr>
        <p:spPr>
          <a:xfrm>
            <a:off x="2658169" y="1889623"/>
            <a:ext cx="448055"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4</a:t>
            </a:r>
          </a:p>
        </p:txBody>
      </p:sp>
      <p:sp>
        <p:nvSpPr>
          <p:cNvPr id="401" name="Google Shape;401;gb900ac3502_2_47"/>
          <p:cNvSpPr txBox="1"/>
          <p:nvPr/>
        </p:nvSpPr>
        <p:spPr>
          <a:xfrm>
            <a:off x="3681808" y="598269"/>
            <a:ext cx="5556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S</a:t>
            </a:r>
            <a:r>
              <a:rPr b="1" i="0" lang="en-US" sz="1400" u="none" cap="none" strike="noStrike">
                <a:solidFill>
                  <a:srgbClr val="000000"/>
                </a:solidFill>
                <a:latin typeface="Arial"/>
                <a:ea typeface="Arial"/>
                <a:cs typeface="Arial"/>
                <a:sym typeface="Arial"/>
              </a:rPr>
              <a:t>egment Approach Without Stem )</a:t>
            </a:r>
            <a:endParaRPr b="1" i="0" sz="1400" u="sng" cap="none" strike="noStrike">
              <a:solidFill>
                <a:schemeClr val="dk1"/>
              </a:solidFill>
              <a:latin typeface="Arial"/>
              <a:ea typeface="Arial"/>
              <a:cs typeface="Arial"/>
              <a:sym typeface="Arial"/>
            </a:endParaRPr>
          </a:p>
        </p:txBody>
      </p:sp>
      <p:sp>
        <p:nvSpPr>
          <p:cNvPr id="402" name="Google Shape;402;gb900ac3502_2_47"/>
          <p:cNvSpPr/>
          <p:nvPr/>
        </p:nvSpPr>
        <p:spPr>
          <a:xfrm>
            <a:off x="4782298" y="137106"/>
            <a:ext cx="3246300" cy="400200"/>
          </a:xfrm>
          <a:prstGeom prst="rect">
            <a:avLst/>
          </a:prstGeom>
          <a:solidFill>
            <a:schemeClr val="dk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Algorithms Performance </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b898bfee31_0_1122"/>
          <p:cNvSpPr txBox="1"/>
          <p:nvPr/>
        </p:nvSpPr>
        <p:spPr>
          <a:xfrm>
            <a:off x="4744875" y="787952"/>
            <a:ext cx="7320900" cy="2377544"/>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کراچی کے مختلف علاقوں میں فائرنگ اور دیگر پر تشدد واقعات کا نہ رکنے والا سلسلہ جاری ہے اور پیر کو 15 افراد کو موت کے گھاٹ اتار دیا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کورنگی کے علاقے زمان ٹاوٴن میں نامعلوم افراد نے فائرنگ کرکے ایک شخص کو قتل کردیا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ملیر کے علاقے رفاہ عام سوسائٹی میں پارک کے نامعلوم افراد نے فائرنگ کرکے 2 افراد کو قتل کردیا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پولیس حکام کے مطابق مقتول کو ذاتی دشمنی پر عامر نامی شخص نے قتل کیا جو واردات کے بعد فرار ہو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اورنگی ٹاون کی کالی پہاڑی کے قریب فائرنگ کر کے سیاسی جماعت سے تعلق رکھنے والے یاسین کو قتل جبکہ عدنان اور ماجد کوزخمی کر دیا گیا</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100"/>
              <a:buFont typeface="Arial"/>
              <a:buNone/>
            </a:pPr>
            <a:r>
              <a:rPr b="1" i="0" lang="en-US" sz="1100" u="none" cap="none" strike="noStrike">
                <a:solidFill>
                  <a:srgbClr val="212121"/>
                </a:solidFill>
                <a:highlight>
                  <a:srgbClr val="FFFFFF"/>
                </a:highlight>
                <a:latin typeface="Courier New"/>
                <a:ea typeface="Courier New"/>
                <a:cs typeface="Courier New"/>
                <a:sym typeface="Courier New"/>
              </a:rPr>
              <a:t>ڈیفنس فیز 2 کی کچرا کنڈی ، پرانی سبزی منڈی پر واقع عسکری پارک اور اولڈ سٹی ایریا سے 3 افراد کی تشددزہ لاشیں بھی ملی ہیں</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100"/>
              <a:buFont typeface="Arial"/>
              <a:buNone/>
            </a:pPr>
            <a:r>
              <a:t/>
            </a:r>
            <a:endParaRPr b="1" i="0" sz="1100" u="none" cap="none" strike="noStrike">
              <a:solidFill>
                <a:srgbClr val="212121"/>
              </a:solidFill>
              <a:highlight>
                <a:srgbClr val="FFFFFF"/>
              </a:highlight>
              <a:latin typeface="Courier New"/>
              <a:ea typeface="Courier New"/>
              <a:cs typeface="Courier New"/>
              <a:sym typeface="Courier New"/>
            </a:endParaRPr>
          </a:p>
        </p:txBody>
      </p:sp>
      <p:sp>
        <p:nvSpPr>
          <p:cNvPr id="409" name="Google Shape;409;gb898bfee31_0_1122"/>
          <p:cNvSpPr txBox="1"/>
          <p:nvPr/>
        </p:nvSpPr>
        <p:spPr>
          <a:xfrm>
            <a:off x="228599" y="604247"/>
            <a:ext cx="3766625" cy="2445063"/>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AVAILABLE_Algo = (</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"Lsa"</a:t>
            </a:r>
            <a:r>
              <a:rPr b="1" i="0" lang="en-US" sz="1200" u="none" cap="none" strike="noStrike">
                <a:solidFill>
                  <a:srgbClr val="000000"/>
                </a:solidFill>
                <a:highlight>
                  <a:srgbClr val="FFFFFE"/>
                </a:highlight>
                <a:latin typeface="Courier New"/>
                <a:ea typeface="Courier New"/>
                <a:cs typeface="Courier New"/>
                <a:sym typeface="Courier New"/>
              </a:rPr>
              <a:t>, LsaSummarizer()),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"TextRank"</a:t>
            </a:r>
            <a:r>
              <a:rPr b="1" i="0" lang="en-US" sz="1200" u="none" cap="none" strike="noStrike">
                <a:solidFill>
                  <a:srgbClr val="000000"/>
                </a:solidFill>
                <a:highlight>
                  <a:srgbClr val="FFFFFE"/>
                </a:highlight>
                <a:latin typeface="Courier New"/>
                <a:ea typeface="Courier New"/>
                <a:cs typeface="Courier New"/>
                <a:sym typeface="Courier New"/>
              </a:rPr>
              <a:t>, TextRankSummarizer()),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"LexRank"</a:t>
            </a:r>
            <a:r>
              <a:rPr b="1" i="0" lang="en-US" sz="1200" u="none" cap="none" strike="noStrike">
                <a:solidFill>
                  <a:srgbClr val="000000"/>
                </a:solidFill>
                <a:highlight>
                  <a:srgbClr val="FFFFFE"/>
                </a:highlight>
                <a:latin typeface="Courier New"/>
                <a:ea typeface="Courier New"/>
                <a:cs typeface="Courier New"/>
                <a:sym typeface="Courier New"/>
              </a:rPr>
              <a:t>, LexRankSummarizer()),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"SumBasic"</a:t>
            </a:r>
            <a:r>
              <a:rPr b="1" i="0" lang="en-US" sz="1200" u="none" cap="none" strike="noStrike">
                <a:solidFill>
                  <a:srgbClr val="000000"/>
                </a:solidFill>
                <a:highlight>
                  <a:srgbClr val="FFFFFE"/>
                </a:highlight>
                <a:latin typeface="Courier New"/>
                <a:ea typeface="Courier New"/>
                <a:cs typeface="Courier New"/>
                <a:sym typeface="Courier New"/>
              </a:rPr>
              <a:t>, SumBasicSummarizer()),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    (</a:t>
            </a:r>
            <a:r>
              <a:rPr b="1" i="0" lang="en-US" sz="1200" u="none" cap="none" strike="noStrike">
                <a:solidFill>
                  <a:srgbClr val="A31515"/>
                </a:solidFill>
                <a:highlight>
                  <a:srgbClr val="FFFFFE"/>
                </a:highlight>
                <a:latin typeface="Courier New"/>
                <a:ea typeface="Courier New"/>
                <a:cs typeface="Courier New"/>
                <a:sym typeface="Courier New"/>
              </a:rPr>
              <a:t>"Luhn"</a:t>
            </a:r>
            <a:r>
              <a:rPr b="1" i="0" lang="en-US" sz="1200" u="none" cap="none" strike="noStrike">
                <a:solidFill>
                  <a:srgbClr val="000000"/>
                </a:solidFill>
                <a:highlight>
                  <a:srgbClr val="FFFFFE"/>
                </a:highlight>
                <a:latin typeface="Courier New"/>
                <a:ea typeface="Courier New"/>
                <a:cs typeface="Courier New"/>
                <a:sym typeface="Courier New"/>
              </a:rPr>
              <a:t>, LuhnSummarizer())</a:t>
            </a:r>
            <a:endParaRPr b="1" i="0" sz="12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en-US" sz="1200" u="none" cap="none" strike="noStrike">
                <a:solidFill>
                  <a:srgbClr val="000000"/>
                </a:solidFill>
                <a:highlight>
                  <a:srgbClr val="FFFFFE"/>
                </a:highlight>
                <a:latin typeface="Courier New"/>
                <a:ea typeface="Courier New"/>
                <a:cs typeface="Courier New"/>
                <a:sym typeface="Courier New"/>
              </a:rPr>
              <a:t>)</a:t>
            </a:r>
            <a:endParaRPr b="1" i="0" sz="1200" u="none" cap="none" strike="noStrike">
              <a:solidFill>
                <a:srgbClr val="000000"/>
              </a:solidFill>
              <a:highlight>
                <a:srgbClr val="FFFFFE"/>
              </a:highlight>
              <a:latin typeface="Courier New"/>
              <a:ea typeface="Courier New"/>
              <a:cs typeface="Courier New"/>
              <a:sym typeface="Courier New"/>
            </a:endParaRPr>
          </a:p>
        </p:txBody>
      </p:sp>
      <p:sp>
        <p:nvSpPr>
          <p:cNvPr id="410" name="Google Shape;410;gb898bfee31_0_1122"/>
          <p:cNvSpPr txBox="1"/>
          <p:nvPr/>
        </p:nvSpPr>
        <p:spPr>
          <a:xfrm>
            <a:off x="228599" y="2504049"/>
            <a:ext cx="5185735" cy="3511957"/>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AF00DB"/>
                </a:solidFill>
                <a:highlight>
                  <a:srgbClr val="FFFFFE"/>
                </a:highlight>
                <a:latin typeface="Courier New"/>
                <a:ea typeface="Courier New"/>
                <a:cs typeface="Courier New"/>
                <a:sym typeface="Courier New"/>
              </a:rPr>
              <a:t>for</a:t>
            </a:r>
            <a:r>
              <a:rPr b="1" i="0" lang="en-US" sz="1100" u="none" cap="none" strike="noStrike">
                <a:solidFill>
                  <a:srgbClr val="000000"/>
                </a:solidFill>
                <a:highlight>
                  <a:srgbClr val="FFFFFE"/>
                </a:highlight>
                <a:latin typeface="Courier New"/>
                <a:ea typeface="Courier New"/>
                <a:cs typeface="Courier New"/>
                <a:sym typeface="Courier New"/>
              </a:rPr>
              <a:t> name, algo </a:t>
            </a:r>
            <a:r>
              <a:rPr b="1" i="0" lang="en-US" sz="1100" u="none" cap="none" strike="noStrike">
                <a:solidFill>
                  <a:srgbClr val="0000FF"/>
                </a:solidFill>
                <a:highlight>
                  <a:srgbClr val="FFFFFE"/>
                </a:highlight>
                <a:latin typeface="Courier New"/>
                <a:ea typeface="Courier New"/>
                <a:cs typeface="Courier New"/>
                <a:sym typeface="Courier New"/>
              </a:rPr>
              <a:t>in</a:t>
            </a:r>
            <a:r>
              <a:rPr b="1" i="0" lang="en-US" sz="1100" u="none" cap="none" strike="noStrike">
                <a:solidFill>
                  <a:srgbClr val="000000"/>
                </a:solidFill>
                <a:highlight>
                  <a:srgbClr val="FFFFFE"/>
                </a:highlight>
                <a:latin typeface="Courier New"/>
                <a:ea typeface="Courier New"/>
                <a:cs typeface="Courier New"/>
                <a:sym typeface="Courier New"/>
              </a:rPr>
              <a:t> AVAILABLE_Algo:</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df_non_seg=GenerateSummaryAndEvaulationSum(df_non_seg,</a:t>
            </a:r>
            <a:r>
              <a:rPr b="1" i="0" lang="en-US" sz="1100" u="none" cap="none" strike="noStrike">
                <a:solidFill>
                  <a:srgbClr val="A31515"/>
                </a:solidFill>
                <a:highlight>
                  <a:srgbClr val="FFFFFE"/>
                </a:highlight>
                <a:latin typeface="Courier New"/>
                <a:ea typeface="Courier New"/>
                <a:cs typeface="Courier New"/>
                <a:sym typeface="Courier New"/>
              </a:rPr>
              <a:t>'NonSegmentedData'</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'NonSegmentedSum'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1</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df_non_seg_stem=GenerateSummaryAndEvaulationSum(df_non_seg,</a:t>
            </a:r>
            <a:r>
              <a:rPr b="1" i="0" lang="en-US" sz="1100" u="none" cap="none" strike="noStrike">
                <a:solidFill>
                  <a:srgbClr val="A31515"/>
                </a:solidFill>
                <a:highlight>
                  <a:srgbClr val="FFFFFE"/>
                </a:highlight>
                <a:latin typeface="Courier New"/>
                <a:ea typeface="Courier New"/>
                <a:cs typeface="Courier New"/>
                <a:sym typeface="Courier New"/>
              </a:rPr>
              <a:t>'NonSegmentedStem'</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'NonSegmentedSum'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1</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df_seg=GenerateSummaryAndEvaulationSum(df_seg,</a:t>
            </a:r>
            <a:r>
              <a:rPr b="1" i="0" lang="en-US" sz="1100" u="none" cap="none" strike="noStrike">
                <a:solidFill>
                  <a:srgbClr val="A31515"/>
                </a:solidFill>
                <a:highlight>
                  <a:srgbClr val="FFFFFE"/>
                </a:highlight>
                <a:latin typeface="Courier New"/>
                <a:ea typeface="Courier New"/>
                <a:cs typeface="Courier New"/>
                <a:sym typeface="Courier New"/>
              </a:rPr>
              <a:t>'SegmentedData'</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2</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1" i="0" lang="en-US" sz="1100" u="none" cap="none" strike="noStrike">
                <a:solidFill>
                  <a:srgbClr val="000000"/>
                </a:solidFill>
                <a:highlight>
                  <a:srgbClr val="FFFFFE"/>
                </a:highlight>
                <a:latin typeface="Courier New"/>
                <a:ea typeface="Courier New"/>
                <a:cs typeface="Courier New"/>
                <a:sym typeface="Courier New"/>
              </a:rPr>
              <a:t>    df_seg_stem=GenerateSummaryAndEvaulationSum(df_seg,</a:t>
            </a:r>
            <a:r>
              <a:rPr b="1" i="0" lang="en-US" sz="1100" u="none" cap="none" strike="noStrike">
                <a:solidFill>
                  <a:srgbClr val="A31515"/>
                </a:solidFill>
                <a:highlight>
                  <a:srgbClr val="FFFFFE"/>
                </a:highlight>
                <a:latin typeface="Courier New"/>
                <a:ea typeface="Courier New"/>
                <a:cs typeface="Courier New"/>
                <a:sym typeface="Courier New"/>
              </a:rPr>
              <a:t>'SegmentedStem'</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'SegmentedSum'</a:t>
            </a:r>
            <a:r>
              <a:rPr b="1" i="0" lang="en-US" sz="1100" u="none" cap="none" strike="noStrike">
                <a:solidFill>
                  <a:srgbClr val="000000"/>
                </a:solidFill>
                <a:highlight>
                  <a:srgbClr val="FFFFFE"/>
                </a:highlight>
                <a:latin typeface="Courier New"/>
                <a:ea typeface="Courier New"/>
                <a:cs typeface="Courier New"/>
                <a:sym typeface="Courier New"/>
              </a:rPr>
              <a:t>,algo,name,</a:t>
            </a:r>
            <a:r>
              <a:rPr b="1" i="0" lang="en-US" sz="1100" u="none" cap="none" strike="noStrike">
                <a:solidFill>
                  <a:srgbClr val="09885A"/>
                </a:solidFill>
                <a:highlight>
                  <a:srgbClr val="FFFFFE"/>
                </a:highlight>
                <a:latin typeface="Courier New"/>
                <a:ea typeface="Courier New"/>
                <a:cs typeface="Courier New"/>
                <a:sym typeface="Courier New"/>
              </a:rPr>
              <a:t>2</a:t>
            </a:r>
            <a:r>
              <a:rPr b="1" i="0" lang="en-US" sz="1100" u="none" cap="none" strike="noStrike">
                <a:solidFill>
                  <a:srgbClr val="000000"/>
                </a:solidFill>
                <a:highlight>
                  <a:srgbClr val="FFFFFE"/>
                </a:highlight>
                <a:latin typeface="Courier New"/>
                <a:ea typeface="Courier New"/>
                <a:cs typeface="Courier New"/>
                <a:sym typeface="Courier New"/>
              </a:rPr>
              <a:t>,</a:t>
            </a:r>
            <a:r>
              <a:rPr b="1" i="0" lang="en-US" sz="1100" u="none" cap="none" strike="noStrike">
                <a:solidFill>
                  <a:srgbClr val="A31515"/>
                </a:solidFill>
                <a:highlight>
                  <a:srgbClr val="FFFFFE"/>
                </a:highlight>
                <a:latin typeface="Courier New"/>
                <a:ea typeface="Courier New"/>
                <a:cs typeface="Courier New"/>
                <a:sym typeface="Courier New"/>
              </a:rPr>
              <a:t>"۔"</a:t>
            </a:r>
            <a:r>
              <a:rPr b="1" i="0" lang="en-US" sz="1100" u="none" cap="none" strike="noStrike">
                <a:solidFill>
                  <a:srgbClr val="000000"/>
                </a:solidFill>
                <a:highlight>
                  <a:srgbClr val="FFFFFE"/>
                </a:highlight>
                <a:latin typeface="Courier New"/>
                <a:ea typeface="Courier New"/>
                <a:cs typeface="Courier New"/>
                <a:sym typeface="Courier New"/>
              </a:rPr>
              <a:t>)</a:t>
            </a:r>
            <a:endParaRPr b="1" i="0" sz="1100" u="none" cap="none" strike="noStrike">
              <a:solidFill>
                <a:srgbClr val="000000"/>
              </a:solidFill>
              <a:highlight>
                <a:srgbClr val="FFFFFE"/>
              </a:highlight>
              <a:latin typeface="Courier New"/>
              <a:ea typeface="Courier New"/>
              <a:cs typeface="Courier New"/>
              <a:sym typeface="Courier New"/>
            </a:endParaRPr>
          </a:p>
        </p:txBody>
      </p:sp>
      <p:pic>
        <p:nvPicPr>
          <p:cNvPr id="411" name="Google Shape;411;gb898bfee31_0_1122"/>
          <p:cNvPicPr preferRelativeResize="0"/>
          <p:nvPr/>
        </p:nvPicPr>
        <p:blipFill rotWithShape="1">
          <a:blip r:embed="rId3">
            <a:alphaModFix/>
          </a:blip>
          <a:srcRect b="0" l="0" r="0" t="0"/>
          <a:stretch/>
        </p:blipFill>
        <p:spPr>
          <a:xfrm>
            <a:off x="6501275" y="2943325"/>
            <a:ext cx="5098135" cy="3278425"/>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
        <p:nvSpPr>
          <p:cNvPr id="412" name="Google Shape;412;gb898bfee31_0_1122"/>
          <p:cNvSpPr txBox="1"/>
          <p:nvPr/>
        </p:nvSpPr>
        <p:spPr>
          <a:xfrm>
            <a:off x="455879" y="0"/>
            <a:ext cx="11609896" cy="7879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5628A8"/>
                </a:solidFill>
                <a:latin typeface="Algerian"/>
                <a:ea typeface="Algerian"/>
                <a:cs typeface="Algerian"/>
                <a:sym typeface="Algerian"/>
              </a:rPr>
              <a:t>ALGORITHMS &amp; APPLIED APPROACHES WITH RESULT</a:t>
            </a:r>
            <a:endParaRPr b="1" i="0" sz="3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b92053d87c_0_0"/>
          <p:cNvSpPr txBox="1"/>
          <p:nvPr/>
        </p:nvSpPr>
        <p:spPr>
          <a:xfrm>
            <a:off x="194304" y="234825"/>
            <a:ext cx="11610000" cy="78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5628A8"/>
                </a:solidFill>
                <a:latin typeface="Algerian"/>
                <a:ea typeface="Algerian"/>
                <a:cs typeface="Algerian"/>
                <a:sym typeface="Algerian"/>
              </a:rPr>
              <a:t>Implementation Using URL</a:t>
            </a:r>
            <a:endParaRPr b="1" i="0" sz="3600" u="none" cap="none" strike="noStrike">
              <a:solidFill>
                <a:srgbClr val="000000"/>
              </a:solidFill>
              <a:latin typeface="Arial"/>
              <a:ea typeface="Arial"/>
              <a:cs typeface="Arial"/>
              <a:sym typeface="Arial"/>
            </a:endParaRPr>
          </a:p>
        </p:txBody>
      </p:sp>
      <p:cxnSp>
        <p:nvCxnSpPr>
          <p:cNvPr id="419" name="Google Shape;419;gb92053d87c_0_0"/>
          <p:cNvCxnSpPr/>
          <p:nvPr/>
        </p:nvCxnSpPr>
        <p:spPr>
          <a:xfrm rot="10800000">
            <a:off x="5651750" y="3213587"/>
            <a:ext cx="999900" cy="0"/>
          </a:xfrm>
          <a:prstGeom prst="straightConnector1">
            <a:avLst/>
          </a:prstGeom>
          <a:noFill/>
          <a:ln cap="flat" cmpd="sng" w="28575">
            <a:solidFill>
              <a:srgbClr val="FF0000"/>
            </a:solidFill>
            <a:prstDash val="solid"/>
            <a:round/>
            <a:headEnd len="med" w="med" type="none"/>
            <a:tailEnd len="med" w="med" type="triangle"/>
          </a:ln>
        </p:spPr>
      </p:cxnSp>
      <p:cxnSp>
        <p:nvCxnSpPr>
          <p:cNvPr id="420" name="Google Shape;420;gb92053d87c_0_0"/>
          <p:cNvCxnSpPr/>
          <p:nvPr/>
        </p:nvCxnSpPr>
        <p:spPr>
          <a:xfrm rot="10800000">
            <a:off x="2810000" y="1743100"/>
            <a:ext cx="4800" cy="684300"/>
          </a:xfrm>
          <a:prstGeom prst="straightConnector1">
            <a:avLst/>
          </a:prstGeom>
          <a:noFill/>
          <a:ln cap="flat" cmpd="sng" w="28575">
            <a:solidFill>
              <a:srgbClr val="FF0000"/>
            </a:solidFill>
            <a:prstDash val="solid"/>
            <a:round/>
            <a:headEnd len="med" w="med" type="none"/>
            <a:tailEnd len="med" w="med" type="triangle"/>
          </a:ln>
        </p:spPr>
      </p:cxnSp>
      <p:sp>
        <p:nvSpPr>
          <p:cNvPr id="421" name="Google Shape;421;gb92053d87c_0_0"/>
          <p:cNvSpPr txBox="1"/>
          <p:nvPr/>
        </p:nvSpPr>
        <p:spPr>
          <a:xfrm>
            <a:off x="346700" y="921350"/>
            <a:ext cx="1161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ملائیشیا کی ایک عدالت نے بدھ کے روز طیارے کی لیز کے معاملے پر دو ہفتے قبل روکے گئے پاکستان انٹرنیشنل ایئرلائن کا طیارہ فوری ریلیز کرنے کا حکم دیا ہخبر رساں ایجنسی رائٹرز کے مطابق ملائیشین حکام نے 15 جنوری کو بوئنگ 777 طیارے پر تحویل میں لے لیا تھا جب ایک عدالت نے طیارے کے کرایہ دار پیریگرین ایوی ایشن چارلی لمیٹڈ کی جانب سے درخواست منظور کر لی تھیایئر لائن کی نمائندگی کرنے والے ایک وکیل کے مطابق دونوں فریقوں کی جانب سے کہا گیا ہے کہ وہ تنازع کی دوستانہ طریقے سے تصفیے پر راضی ہو گئے جس کے بعد کوالالمپور ہائی کورٹ نے طیارے کو فوری طور پر رہا کرنے کا حکم دیاے</a:t>
            </a:r>
            <a:endParaRPr>
              <a:latin typeface="Source Sans Pro"/>
              <a:ea typeface="Source Sans Pro"/>
              <a:cs typeface="Source Sans Pro"/>
              <a:sym typeface="Source Sans Pro"/>
            </a:endParaRPr>
          </a:p>
        </p:txBody>
      </p:sp>
      <p:sp>
        <p:nvSpPr>
          <p:cNvPr id="422" name="Google Shape;422;gb92053d87c_0_0"/>
          <p:cNvSpPr txBox="1"/>
          <p:nvPr/>
        </p:nvSpPr>
        <p:spPr>
          <a:xfrm>
            <a:off x="346700" y="2127225"/>
            <a:ext cx="4901700" cy="377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SENTENCES_COUNT = </a:t>
            </a:r>
            <a:r>
              <a:rPr lang="en-US" sz="1350">
                <a:solidFill>
                  <a:srgbClr val="09885A"/>
                </a:solidFill>
                <a:highlight>
                  <a:srgbClr val="FFFFFE"/>
                </a:highlight>
                <a:latin typeface="Courier New"/>
                <a:ea typeface="Courier New"/>
                <a:cs typeface="Courier New"/>
                <a:sym typeface="Courier New"/>
              </a:rPr>
              <a:t>3</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url=</a:t>
            </a:r>
            <a:r>
              <a:rPr lang="en-US" sz="1350">
                <a:solidFill>
                  <a:srgbClr val="A31515"/>
                </a:solidFill>
                <a:highlight>
                  <a:srgbClr val="FFFFFE"/>
                </a:highlight>
                <a:latin typeface="Courier New"/>
                <a:ea typeface="Courier New"/>
                <a:cs typeface="Courier New"/>
                <a:sym typeface="Courier New"/>
              </a:rPr>
              <a:t>"https://www.bbc.com/urdu/regional-55821823"</a:t>
            </a:r>
            <a:endParaRPr sz="13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url=</a:t>
            </a:r>
            <a:r>
              <a:rPr lang="en-US" sz="1350">
                <a:solidFill>
                  <a:srgbClr val="A31515"/>
                </a:solidFill>
                <a:highlight>
                  <a:srgbClr val="FFFFFE"/>
                </a:highlight>
                <a:latin typeface="Courier New"/>
                <a:ea typeface="Courier New"/>
                <a:cs typeface="Courier New"/>
                <a:sym typeface="Courier New"/>
              </a:rPr>
              <a:t>"https://www.dawnnews.tv/news/1152614/"</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parser = HtmlParser.from_url(url, getUrduTokenzer(</a:t>
            </a:r>
            <a:r>
              <a:rPr lang="en-US" sz="1350">
                <a:solidFill>
                  <a:srgbClr val="09885A"/>
                </a:solidFill>
                <a:highlight>
                  <a:srgbClr val="FFFFFE"/>
                </a:highlight>
                <a:latin typeface="Courier New"/>
                <a:ea typeface="Courier New"/>
                <a:cs typeface="Courier New"/>
                <a:sym typeface="Courier New"/>
              </a:rPr>
              <a:t>1</a:t>
            </a:r>
            <a:r>
              <a:rPr lang="en-US" sz="1350">
                <a:highlight>
                  <a:srgbClr val="FFFFFE"/>
                </a:highlight>
                <a:latin typeface="Courier New"/>
                <a:ea typeface="Courier New"/>
                <a:cs typeface="Courier New"/>
                <a:sym typeface="Courier New"/>
              </a:rPr>
              <a:t>))</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"--Luhaummarizer--"</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print (</a:t>
            </a:r>
            <a:r>
              <a:rPr lang="en-US" sz="1350">
                <a:solidFill>
                  <a:srgbClr val="A31515"/>
                </a:solidFill>
                <a:highlight>
                  <a:srgbClr val="FFFFFE"/>
                </a:highlight>
                <a:latin typeface="Courier New"/>
                <a:ea typeface="Courier New"/>
                <a:cs typeface="Courier New"/>
                <a:sym typeface="Courier New"/>
              </a:rPr>
              <a:t>"----"</a:t>
            </a:r>
            <a:r>
              <a:rPr lang="en-US" sz="1350">
                <a:highlight>
                  <a:srgbClr val="FFFFFE"/>
                </a:highlight>
                <a:latin typeface="Courier New"/>
                <a:ea typeface="Courier New"/>
                <a:cs typeface="Courier New"/>
                <a:sym typeface="Courier New"/>
              </a:rPr>
              <a:t>)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summarizer = LuhnSummarizer()</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AF00DB"/>
                </a:solidFill>
                <a:highlight>
                  <a:srgbClr val="FFFFFE"/>
                </a:highlight>
                <a:latin typeface="Courier New"/>
                <a:ea typeface="Courier New"/>
                <a:cs typeface="Courier New"/>
                <a:sym typeface="Courier New"/>
              </a:rPr>
              <a:t>for</a:t>
            </a:r>
            <a:r>
              <a:rPr lang="en-US" sz="1350">
                <a:highlight>
                  <a:srgbClr val="FFFFFE"/>
                </a:highlight>
                <a:latin typeface="Courier New"/>
                <a:ea typeface="Courier New"/>
                <a:cs typeface="Courier New"/>
                <a:sym typeface="Courier New"/>
              </a:rPr>
              <a:t> sentence </a:t>
            </a:r>
            <a:r>
              <a:rPr lang="en-US" sz="1350">
                <a:solidFill>
                  <a:srgbClr val="0000FF"/>
                </a:solidFill>
                <a:highlight>
                  <a:srgbClr val="FFFFFE"/>
                </a:highlight>
                <a:latin typeface="Courier New"/>
                <a:ea typeface="Courier New"/>
                <a:cs typeface="Courier New"/>
                <a:sym typeface="Courier New"/>
              </a:rPr>
              <a:t>in</a:t>
            </a:r>
            <a:r>
              <a:rPr lang="en-US" sz="1350">
                <a:highlight>
                  <a:srgbClr val="FFFFFE"/>
                </a:highlight>
                <a:latin typeface="Courier New"/>
                <a:ea typeface="Courier New"/>
                <a:cs typeface="Courier New"/>
                <a:sym typeface="Courier New"/>
              </a:rPr>
              <a:t> summarizer(parser.document, SENTENCES_COUNT):</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FFFFE"/>
                </a:highlight>
                <a:latin typeface="Courier New"/>
                <a:ea typeface="Courier New"/>
                <a:cs typeface="Courier New"/>
                <a:sym typeface="Courier New"/>
              </a:rPr>
              <a:t>    </a:t>
            </a:r>
            <a:r>
              <a:rPr lang="en-US" sz="1350">
                <a:solidFill>
                  <a:srgbClr val="795E26"/>
                </a:solidFill>
                <a:highlight>
                  <a:srgbClr val="FFFFFE"/>
                </a:highlight>
                <a:latin typeface="Courier New"/>
                <a:ea typeface="Courier New"/>
                <a:cs typeface="Courier New"/>
                <a:sym typeface="Courier New"/>
              </a:rPr>
              <a:t>print</a:t>
            </a:r>
            <a:r>
              <a:rPr lang="en-US" sz="1350">
                <a:highlight>
                  <a:srgbClr val="FFFFFE"/>
                </a:highlight>
                <a:latin typeface="Courier New"/>
                <a:ea typeface="Courier New"/>
                <a:cs typeface="Courier New"/>
                <a:sym typeface="Courier New"/>
              </a:rPr>
              <a:t>(sentence)</a:t>
            </a:r>
            <a:endParaRPr sz="1700">
              <a:latin typeface="Source Sans Pro"/>
              <a:ea typeface="Source Sans Pro"/>
              <a:cs typeface="Source Sans Pro"/>
              <a:sym typeface="Source Sans Pro"/>
            </a:endParaRPr>
          </a:p>
        </p:txBody>
      </p:sp>
      <p:pic>
        <p:nvPicPr>
          <p:cNvPr id="423" name="Google Shape;423;gb92053d87c_0_0"/>
          <p:cNvPicPr preferRelativeResize="0"/>
          <p:nvPr/>
        </p:nvPicPr>
        <p:blipFill>
          <a:blip r:embed="rId3">
            <a:alphaModFix/>
          </a:blip>
          <a:stretch>
            <a:fillRect/>
          </a:stretch>
        </p:blipFill>
        <p:spPr>
          <a:xfrm>
            <a:off x="7609375" y="2259925"/>
            <a:ext cx="4194924" cy="2516926"/>
          </a:xfrm>
          <a:prstGeom prst="rect">
            <a:avLst/>
          </a:prstGeom>
          <a:noFill/>
          <a:ln>
            <a:noFill/>
          </a:ln>
        </p:spPr>
      </p:pic>
      <p:sp>
        <p:nvSpPr>
          <p:cNvPr id="424" name="Google Shape;424;gb92053d87c_0_0"/>
          <p:cNvSpPr txBox="1"/>
          <p:nvPr/>
        </p:nvSpPr>
        <p:spPr>
          <a:xfrm>
            <a:off x="7609375" y="4834500"/>
            <a:ext cx="43473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50">
                <a:solidFill>
                  <a:srgbClr val="2A2A2A"/>
                </a:solidFill>
                <a:highlight>
                  <a:srgbClr val="FF9900"/>
                </a:highlight>
              </a:rPr>
              <a:t>ملائیشیا کی ایک عدالت نے بدھ کے روز طیارے کی لیزکے معاملے پر دو ہفتے قبل روکے گئے</a:t>
            </a:r>
            <a:r>
              <a:rPr b="1" lang="en-US" sz="1650">
                <a:solidFill>
                  <a:srgbClr val="2A2A2A"/>
                </a:solidFill>
                <a:highlight>
                  <a:srgbClr val="FFFFFF"/>
                </a:highlight>
              </a:rPr>
              <a:t> پاکستان انٹرنی ایئرلائن کا طیارہ فوری ریلیز کرنے کا حکم دیا۔</a:t>
            </a:r>
            <a:endParaRPr>
              <a:latin typeface="Source Sans Pro"/>
              <a:ea typeface="Source Sans Pro"/>
              <a:cs typeface="Source Sans Pro"/>
              <a:sym typeface="Source Sans Pro"/>
            </a:endParaRPr>
          </a:p>
        </p:txBody>
      </p:sp>
      <p:sp>
        <p:nvSpPr>
          <p:cNvPr id="425" name="Google Shape;425;gb92053d87c_0_0"/>
          <p:cNvSpPr txBox="1"/>
          <p:nvPr/>
        </p:nvSpPr>
        <p:spPr>
          <a:xfrm>
            <a:off x="9689025" y="1903850"/>
            <a:ext cx="210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hlink"/>
                </a:solidFill>
                <a:highlight>
                  <a:srgbClr val="FFFFFF"/>
                </a:highlight>
                <a:uFill>
                  <a:noFill/>
                </a:uFill>
                <a:hlinkClick r:id="rId4"/>
              </a:rPr>
              <a:t>ویب ڈیسک</a:t>
            </a:r>
            <a:r>
              <a:rPr b="1" lang="en-US" sz="1200">
                <a:solidFill>
                  <a:srgbClr val="880044"/>
                </a:solidFill>
                <a:highlight>
                  <a:srgbClr val="FFFFFF"/>
                </a:highlight>
              </a:rPr>
              <a:t>اپ ڈیٹ 27 جنوری 2021</a:t>
            </a:r>
            <a:endParaRPr b="1">
              <a:latin typeface="Source Sans Pro"/>
              <a:ea typeface="Source Sans Pro"/>
              <a:cs typeface="Source Sans Pro"/>
              <a:sym typeface="Source Sans Pro"/>
            </a:endParaRPr>
          </a:p>
        </p:txBody>
      </p:sp>
      <p:sp>
        <p:nvSpPr>
          <p:cNvPr id="426" name="Google Shape;426;gb92053d87c_0_0"/>
          <p:cNvSpPr txBox="1"/>
          <p:nvPr/>
        </p:nvSpPr>
        <p:spPr>
          <a:xfrm>
            <a:off x="4858500" y="3318288"/>
            <a:ext cx="24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Source Sans Pro"/>
                <a:ea typeface="Source Sans Pro"/>
                <a:cs typeface="Source Sans Pro"/>
                <a:sym typeface="Source Sans Pro"/>
              </a:rPr>
              <a:t>Get Data </a:t>
            </a:r>
            <a:r>
              <a:rPr b="1" lang="en-US">
                <a:latin typeface="Source Sans Pro"/>
                <a:ea typeface="Source Sans Pro"/>
                <a:cs typeface="Source Sans Pro"/>
                <a:sym typeface="Source Sans Pro"/>
              </a:rPr>
              <a:t>Through</a:t>
            </a:r>
            <a:r>
              <a:rPr b="1" lang="en-US">
                <a:latin typeface="Source Sans Pro"/>
                <a:ea typeface="Source Sans Pro"/>
                <a:cs typeface="Source Sans Pro"/>
                <a:sym typeface="Source Sans Pro"/>
              </a:rPr>
              <a:t> News Url</a:t>
            </a:r>
            <a:endParaRPr b="1">
              <a:latin typeface="Source Sans Pro"/>
              <a:ea typeface="Source Sans Pro"/>
              <a:cs typeface="Source Sans Pro"/>
              <a:sym typeface="Source Sans Pro"/>
            </a:endParaRPr>
          </a:p>
        </p:txBody>
      </p:sp>
      <p:sp>
        <p:nvSpPr>
          <p:cNvPr id="427" name="Google Shape;427;gb92053d87c_0_0"/>
          <p:cNvSpPr txBox="1"/>
          <p:nvPr/>
        </p:nvSpPr>
        <p:spPr>
          <a:xfrm>
            <a:off x="3038600" y="1870500"/>
            <a:ext cx="32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Source Sans Pro"/>
                <a:ea typeface="Source Sans Pro"/>
                <a:cs typeface="Source Sans Pro"/>
                <a:sym typeface="Source Sans Pro"/>
              </a:rPr>
              <a:t>Generate </a:t>
            </a:r>
            <a:r>
              <a:rPr b="1" lang="en-US">
                <a:latin typeface="Source Sans Pro"/>
                <a:ea typeface="Source Sans Pro"/>
                <a:cs typeface="Source Sans Pro"/>
                <a:sym typeface="Source Sans Pro"/>
              </a:rPr>
              <a:t> Data</a:t>
            </a:r>
            <a:r>
              <a:rPr b="1" lang="en-US">
                <a:latin typeface="Source Sans Pro"/>
                <a:ea typeface="Source Sans Pro"/>
                <a:cs typeface="Source Sans Pro"/>
                <a:sym typeface="Source Sans Pro"/>
              </a:rPr>
              <a:t> Summary  </a:t>
            </a:r>
            <a:endParaRPr b="1">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idx="4294967295" type="title"/>
          </p:nvPr>
        </p:nvSpPr>
        <p:spPr>
          <a:xfrm>
            <a:off x="963084" y="570397"/>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GROUP MEMBERS</a:t>
            </a:r>
            <a:endParaRPr/>
          </a:p>
        </p:txBody>
      </p:sp>
      <p:sp>
        <p:nvSpPr>
          <p:cNvPr id="183" name="Google Shape;183;p3"/>
          <p:cNvSpPr txBox="1"/>
          <p:nvPr>
            <p:ph idx="4294967295" type="body"/>
          </p:nvPr>
        </p:nvSpPr>
        <p:spPr>
          <a:xfrm>
            <a:off x="918150" y="1485871"/>
            <a:ext cx="10363200" cy="4241100"/>
          </a:xfrm>
          <a:prstGeom prst="rect">
            <a:avLst/>
          </a:prstGeom>
          <a:noFill/>
          <a:ln>
            <a:noFill/>
          </a:ln>
        </p:spPr>
        <p:txBody>
          <a:bodyPr anchorCtr="0" anchor="b" bIns="45700" lIns="91425" spcFirstLastPara="1" rIns="91425" wrap="square" tIns="45700">
            <a:noAutofit/>
          </a:bodyPr>
          <a:lstStyle/>
          <a:p>
            <a:pPr indent="-330200" lvl="0" marL="457200" rtl="0" algn="l">
              <a:lnSpc>
                <a:spcPct val="150000"/>
              </a:lnSpc>
              <a:spcBef>
                <a:spcPts val="0"/>
              </a:spcBef>
              <a:spcAft>
                <a:spcPts val="0"/>
              </a:spcAft>
              <a:buClr>
                <a:schemeClr val="dk1"/>
              </a:buClr>
              <a:buSzPts val="2000"/>
              <a:buFont typeface="Arial"/>
              <a:buNone/>
            </a:pPr>
            <a:r>
              <a:t/>
            </a:r>
            <a:endParaRPr b="1">
              <a:solidFill>
                <a:srgbClr val="28324A"/>
              </a:solidFill>
              <a:latin typeface="Source Sans Pro"/>
              <a:ea typeface="Source Sans Pro"/>
              <a:cs typeface="Source Sans Pro"/>
              <a:sym typeface="Source Sans Pro"/>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MUHAMMAD UZAIR                      MSDS20053</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QAZI DANISH AYUB 	                 MSDS20075</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HIRA SALEEM                                  MSDS20104</a:t>
            </a:r>
            <a:endParaRPr/>
          </a:p>
          <a:p>
            <a:pPr indent="-457200" lvl="0" marL="457200" rtl="0" algn="l">
              <a:lnSpc>
                <a:spcPct val="150000"/>
              </a:lnSpc>
              <a:spcBef>
                <a:spcPts val="400"/>
              </a:spcBef>
              <a:spcAft>
                <a:spcPts val="0"/>
              </a:spcAft>
              <a:buClr>
                <a:srgbClr val="28324A"/>
              </a:buClr>
              <a:buSzPts val="2000"/>
              <a:buFont typeface="Arial"/>
              <a:buAutoNum type="arabicPeriod"/>
            </a:pPr>
            <a:r>
              <a:rPr b="1" lang="en-US">
                <a:solidFill>
                  <a:srgbClr val="28324A"/>
                </a:solidFill>
                <a:latin typeface="Source Sans Pro"/>
                <a:ea typeface="Source Sans Pro"/>
                <a:cs typeface="Source Sans Pro"/>
                <a:sym typeface="Source Sans Pro"/>
              </a:rPr>
              <a:t>AHMAD NAWAZ                              MSDS20093</a:t>
            </a:r>
            <a:br>
              <a:rPr lang="en-US"/>
            </a:br>
            <a:endParaRPr/>
          </a:p>
          <a:p>
            <a:pPr indent="0" lvl="0" marL="0" rtl="0" algn="l">
              <a:lnSpc>
                <a:spcPct val="100000"/>
              </a:lnSpc>
              <a:spcBef>
                <a:spcPts val="400"/>
              </a:spcBef>
              <a:spcAft>
                <a:spcPts val="0"/>
              </a:spcAft>
              <a:buClr>
                <a:schemeClr val="dk1"/>
              </a:buClr>
              <a:buSzPts val="2000"/>
              <a:buFont typeface="Arial"/>
              <a:buNone/>
            </a:pPr>
            <a:r>
              <a:t/>
            </a:r>
            <a:endParaRPr/>
          </a:p>
          <a:p>
            <a:pPr indent="0" lvl="0" marL="0" rtl="0" algn="l">
              <a:lnSpc>
                <a:spcPct val="100000"/>
              </a:lnSpc>
              <a:spcBef>
                <a:spcPts val="400"/>
              </a:spcBef>
              <a:spcAft>
                <a:spcPts val="0"/>
              </a:spcAft>
              <a:buClr>
                <a:schemeClr val="dk1"/>
              </a:buClr>
              <a:buSzPts val="20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b898bfee31_4_6"/>
          <p:cNvSpPr txBox="1"/>
          <p:nvPr>
            <p:ph type="title"/>
          </p:nvPr>
        </p:nvSpPr>
        <p:spPr>
          <a:xfrm>
            <a:off x="787400" y="312100"/>
            <a:ext cx="9328800" cy="95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sz="4000">
                <a:solidFill>
                  <a:srgbClr val="5628A8"/>
                </a:solidFill>
                <a:latin typeface="Algerian"/>
                <a:ea typeface="Algerian"/>
                <a:cs typeface="Algerian"/>
                <a:sym typeface="Algerian"/>
              </a:rPr>
              <a:t>ConClusion </a:t>
            </a:r>
            <a:endParaRPr sz="4000">
              <a:latin typeface="Algerian"/>
              <a:ea typeface="Algerian"/>
              <a:cs typeface="Algerian"/>
              <a:sym typeface="Algerian"/>
            </a:endParaRPr>
          </a:p>
        </p:txBody>
      </p:sp>
      <p:sp>
        <p:nvSpPr>
          <p:cNvPr id="434" name="Google Shape;434;gb898bfee31_4_6"/>
          <p:cNvSpPr txBox="1"/>
          <p:nvPr>
            <p:ph idx="1" type="body"/>
          </p:nvPr>
        </p:nvSpPr>
        <p:spPr>
          <a:xfrm>
            <a:off x="590875" y="1098900"/>
            <a:ext cx="9822600" cy="4252200"/>
          </a:xfrm>
          <a:prstGeom prst="rect">
            <a:avLst/>
          </a:prstGeom>
          <a:noFill/>
          <a:ln>
            <a:noFill/>
          </a:ln>
        </p:spPr>
        <p:txBody>
          <a:bodyPr anchorCtr="0" anchor="t" bIns="121900" lIns="121900" spcFirstLastPara="1" rIns="121900" wrap="square" tIns="121900">
            <a:noAutofit/>
          </a:bodyPr>
          <a:lstStyle/>
          <a:p>
            <a:pPr indent="-381000" lvl="0" marL="457200" rtl="0" algn="l">
              <a:lnSpc>
                <a:spcPct val="100000"/>
              </a:lnSpc>
              <a:spcBef>
                <a:spcPts val="800"/>
              </a:spcBef>
              <a:spcAft>
                <a:spcPts val="0"/>
              </a:spcAft>
              <a:buSzPts val="2400"/>
              <a:buAutoNum type="arabicParenR"/>
            </a:pPr>
            <a:r>
              <a:rPr lang="en-US" sz="2400"/>
              <a:t>With or Without Stemming  Results does not change (We observe similar as mention in paper).</a:t>
            </a:r>
            <a:endParaRPr sz="2400"/>
          </a:p>
          <a:p>
            <a:pPr indent="-381000" lvl="0" marL="457200" rtl="0" algn="l">
              <a:lnSpc>
                <a:spcPct val="100000"/>
              </a:lnSpc>
              <a:spcBef>
                <a:spcPts val="0"/>
              </a:spcBef>
              <a:spcAft>
                <a:spcPts val="0"/>
              </a:spcAft>
              <a:buSzPts val="2400"/>
              <a:buAutoNum type="arabicParenR"/>
            </a:pPr>
            <a:r>
              <a:rPr lang="en-US" sz="2400"/>
              <a:t>Proper Segmentation Produce better results on urdu data(We observe similar as mention in paper).</a:t>
            </a:r>
            <a:endParaRPr sz="2400"/>
          </a:p>
          <a:p>
            <a:pPr indent="-381000" lvl="0" marL="457200" rtl="0" algn="l">
              <a:lnSpc>
                <a:spcPct val="100000"/>
              </a:lnSpc>
              <a:spcBef>
                <a:spcPts val="0"/>
              </a:spcBef>
              <a:spcAft>
                <a:spcPts val="0"/>
              </a:spcAft>
              <a:buSzPts val="2400"/>
              <a:buAutoNum type="arabicParenR"/>
            </a:pPr>
            <a:r>
              <a:rPr lang="en-US" sz="2400"/>
              <a:t>Luhn(1) &amp; TextRank(2) Algorithm have Good Results as compared to other’s.</a:t>
            </a:r>
            <a:endParaRPr sz="2400"/>
          </a:p>
          <a:p>
            <a:pPr indent="-381000" lvl="0" marL="457200" rtl="0" algn="l">
              <a:lnSpc>
                <a:spcPct val="100000"/>
              </a:lnSpc>
              <a:spcBef>
                <a:spcPts val="0"/>
              </a:spcBef>
              <a:spcAft>
                <a:spcPts val="0"/>
              </a:spcAft>
              <a:buSzPts val="2400"/>
              <a:buAutoNum type="arabicParenR"/>
            </a:pPr>
            <a:r>
              <a:rPr lang="en-US" sz="2400"/>
              <a:t>Cosine Similarity,Rouge 1,2 ,L &amp; Unit OverLapping are Good Evaluation measures as Compare to F1,Recall and Precision</a:t>
            </a:r>
            <a:endParaRPr sz="2400"/>
          </a:p>
          <a:p>
            <a:pPr indent="-381000" lvl="0" marL="457200" rtl="0" algn="l">
              <a:lnSpc>
                <a:spcPct val="100000"/>
              </a:lnSpc>
              <a:spcBef>
                <a:spcPts val="0"/>
              </a:spcBef>
              <a:spcAft>
                <a:spcPts val="0"/>
              </a:spcAft>
              <a:buSzPts val="2400"/>
              <a:buAutoNum type="arabicParenR"/>
            </a:pPr>
            <a:r>
              <a:rPr lang="en-US" sz="2400"/>
              <a:t>Unit Overlapping = Rouge L Sentence Level + Rouge L Summary Level </a:t>
            </a:r>
            <a:endParaRPr sz="2400"/>
          </a:p>
          <a:p>
            <a:pPr indent="0" lvl="0" marL="457200" rtl="0" algn="l">
              <a:lnSpc>
                <a:spcPct val="100000"/>
              </a:lnSpc>
              <a:spcBef>
                <a:spcPts val="800"/>
              </a:spcBef>
              <a:spcAft>
                <a:spcPts val="0"/>
              </a:spcAft>
              <a:buSzPts val="2700"/>
              <a:buNone/>
            </a:pPr>
            <a:r>
              <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b898bfee31_4_12"/>
          <p:cNvSpPr txBox="1"/>
          <p:nvPr>
            <p:ph idx="4294967295" type="title"/>
          </p:nvPr>
        </p:nvSpPr>
        <p:spPr>
          <a:xfrm>
            <a:off x="578772" y="33848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sz="4000">
                <a:solidFill>
                  <a:srgbClr val="5628A8"/>
                </a:solidFill>
                <a:latin typeface="Algerian"/>
                <a:ea typeface="Algerian"/>
                <a:cs typeface="Algerian"/>
                <a:sym typeface="Algerian"/>
              </a:rPr>
              <a:t>References</a:t>
            </a:r>
            <a:endParaRPr sz="4000">
              <a:latin typeface="Algerian"/>
              <a:ea typeface="Algerian"/>
              <a:cs typeface="Algerian"/>
              <a:sym typeface="Algerian"/>
            </a:endParaRPr>
          </a:p>
        </p:txBody>
      </p:sp>
      <p:sp>
        <p:nvSpPr>
          <p:cNvPr id="441" name="Google Shape;441;gb898bfee31_4_12"/>
          <p:cNvSpPr txBox="1"/>
          <p:nvPr>
            <p:ph idx="4294967295" type="body"/>
          </p:nvPr>
        </p:nvSpPr>
        <p:spPr>
          <a:xfrm>
            <a:off x="459500" y="1176001"/>
            <a:ext cx="9996600" cy="359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3"/>
              </a:rPr>
              <a:t>https://www.cis.upenn.edu/~nenkova/papers/ipm.pdf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4"/>
              </a:rPr>
              <a:t>https://ieeexplore.ieee.org/document/5392672?arnumber=5392672</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5"/>
              </a:rPr>
              <a:t>https://www.aclweb.org/anthology/L16-1585.pdf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6"/>
              </a:rPr>
              <a:t>https://www.aclweb.org/anthology/L16-1128.pdf</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7"/>
              </a:rPr>
              <a:t>https://pypi.org/project/sumy</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rPr lang="en-US" sz="2213" u="sng">
                <a:solidFill>
                  <a:schemeClr val="hlink"/>
                </a:solidFill>
                <a:highlight>
                  <a:srgbClr val="FFFFFF"/>
                </a:highlight>
                <a:latin typeface="Calibri"/>
                <a:ea typeface="Calibri"/>
                <a:cs typeface="Calibri"/>
                <a:sym typeface="Calibri"/>
                <a:hlinkClick r:id="rId8"/>
              </a:rPr>
              <a:t>https://github.com/humsha/USCorpus</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600"/>
              </a:spcBef>
              <a:spcAft>
                <a:spcPts val="0"/>
              </a:spcAft>
              <a:buSzPts val="2700"/>
              <a:buNone/>
            </a:pPr>
            <a:r>
              <a:t/>
            </a:r>
            <a:endParaRPr sz="2213">
              <a:solidFill>
                <a:srgbClr val="212121"/>
              </a:solidFill>
              <a:highlight>
                <a:srgbClr val="FFFFFF"/>
              </a:highlight>
              <a:latin typeface="Calibri"/>
              <a:ea typeface="Calibri"/>
              <a:cs typeface="Calibri"/>
              <a:sym typeface="Calibri"/>
            </a:endParaRPr>
          </a:p>
          <a:p>
            <a:pPr indent="0" lvl="0" marL="0" rtl="0" algn="l">
              <a:lnSpc>
                <a:spcPct val="100000"/>
              </a:lnSpc>
              <a:spcBef>
                <a:spcPts val="500"/>
              </a:spcBef>
              <a:spcAft>
                <a:spcPts val="0"/>
              </a:spcAft>
              <a:buClr>
                <a:schemeClr val="dk1"/>
              </a:buClr>
              <a:buSzPts val="2400"/>
              <a:buFont typeface="Arial"/>
              <a:buNone/>
            </a:pPr>
            <a:br>
              <a:rPr lang="en-US" sz="200"/>
            </a:br>
            <a:endParaRPr sz="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pic>
        <p:nvPicPr>
          <p:cNvPr id="447" name="Google Shape;447;p12"/>
          <p:cNvPicPr preferRelativeResize="0"/>
          <p:nvPr/>
        </p:nvPicPr>
        <p:blipFill rotWithShape="1">
          <a:blip r:embed="rId3">
            <a:alphaModFix/>
          </a:blip>
          <a:srcRect b="0" l="19485" r="29850" t="0"/>
          <a:stretch/>
        </p:blipFill>
        <p:spPr>
          <a:xfrm>
            <a:off x="1905000" y="2241550"/>
            <a:ext cx="1981200" cy="2743200"/>
          </a:xfrm>
          <a:prstGeom prst="rect">
            <a:avLst/>
          </a:prstGeom>
          <a:noFill/>
          <a:ln>
            <a:noFill/>
          </a:ln>
        </p:spPr>
      </p:pic>
      <p:pic>
        <p:nvPicPr>
          <p:cNvPr id="448" name="Google Shape;448;p12"/>
          <p:cNvPicPr preferRelativeResize="0"/>
          <p:nvPr/>
        </p:nvPicPr>
        <p:blipFill rotWithShape="1">
          <a:blip r:embed="rId4">
            <a:alphaModFix/>
          </a:blip>
          <a:srcRect b="0" l="0" r="0" t="0"/>
          <a:stretch/>
        </p:blipFill>
        <p:spPr>
          <a:xfrm>
            <a:off x="3657600" y="2209800"/>
            <a:ext cx="6324599" cy="2865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nvSpPr>
        <p:spPr>
          <a:xfrm>
            <a:off x="618528" y="1577009"/>
            <a:ext cx="10363200" cy="2750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400"/>
              <a:buFont typeface="Arial"/>
              <a:buNone/>
            </a:pPr>
            <a:r>
              <a:rPr b="0" i="0" lang="en-US" sz="2400" u="none" cap="none" strike="noStrike">
                <a:solidFill>
                  <a:srgbClr val="000000"/>
                </a:solidFill>
                <a:latin typeface="Arial"/>
                <a:ea typeface="Arial"/>
                <a:cs typeface="Arial"/>
                <a:sym typeface="Arial"/>
              </a:rPr>
              <a:t>Automatic text summarization tool facilitate the user to understand the whole document in a short time of period. We have </a:t>
            </a:r>
            <a:r>
              <a:rPr b="1" i="0" lang="en-US" sz="2400" u="none" cap="none" strike="noStrike">
                <a:solidFill>
                  <a:srgbClr val="CC0000"/>
                </a:solidFill>
                <a:latin typeface="Arial"/>
                <a:ea typeface="Arial"/>
                <a:cs typeface="Arial"/>
                <a:sym typeface="Arial"/>
              </a:rPr>
              <a:t>implemented some of the current state of the art algorithms and compare their performance for Urdu.</a:t>
            </a:r>
            <a:endParaRPr b="1" i="0" sz="2400" u="none" cap="none" strike="noStrike">
              <a:solidFill>
                <a:srgbClr val="CC0000"/>
              </a:solidFill>
              <a:latin typeface="Arial"/>
              <a:ea typeface="Arial"/>
              <a:cs typeface="Arial"/>
              <a:sym typeface="Arial"/>
            </a:endParaRPr>
          </a:p>
        </p:txBody>
      </p:sp>
      <p:sp>
        <p:nvSpPr>
          <p:cNvPr id="189" name="Google Shape;189;p5"/>
          <p:cNvSpPr/>
          <p:nvPr/>
        </p:nvSpPr>
        <p:spPr>
          <a:xfrm>
            <a:off x="618528" y="526775"/>
            <a:ext cx="43596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5628A8"/>
                </a:solidFill>
                <a:latin typeface="Algerian"/>
                <a:ea typeface="Algerian"/>
                <a:cs typeface="Algerian"/>
                <a:sym typeface="Algerian"/>
              </a:rPr>
              <a:t>INTRODUCTION</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578772" y="338484"/>
            <a:ext cx="6060568"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MOTIVATION</a:t>
            </a:r>
            <a:endParaRPr/>
          </a:p>
        </p:txBody>
      </p:sp>
      <p:sp>
        <p:nvSpPr>
          <p:cNvPr id="195" name="Google Shape;195;p6"/>
          <p:cNvSpPr txBox="1"/>
          <p:nvPr>
            <p:ph idx="1" type="body"/>
          </p:nvPr>
        </p:nvSpPr>
        <p:spPr>
          <a:xfrm>
            <a:off x="578775" y="1311976"/>
            <a:ext cx="10363200" cy="46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rPr lang="en-US" sz="2100">
                <a:solidFill>
                  <a:srgbClr val="000000"/>
                </a:solidFill>
              </a:rPr>
              <a:t>Automatic text summarization is an essential tool in this era of information overloading it can be used for :</a:t>
            </a:r>
            <a:endParaRPr sz="2100">
              <a:solidFill>
                <a:srgbClr val="000000"/>
              </a:solidFill>
            </a:endParaRPr>
          </a:p>
          <a:p>
            <a:pPr indent="0" lvl="0" marL="0" rtl="0" algn="l">
              <a:lnSpc>
                <a:spcPct val="100000"/>
              </a:lnSpc>
              <a:spcBef>
                <a:spcPts val="0"/>
              </a:spcBef>
              <a:spcAft>
                <a:spcPts val="0"/>
              </a:spcAft>
              <a:buClr>
                <a:schemeClr val="dk1"/>
              </a:buClr>
              <a:buSzPts val="2000"/>
              <a:buFont typeface="Arial"/>
              <a:buNone/>
            </a:pPr>
            <a:r>
              <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Summaries in everyday life</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Abridgment such as of books</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Digest such as summary of stories </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Biography such as resume, obituary</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Abstract such a summary of a scientific paper</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Condensed review of books, music, plays, etc.</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Headlines such as summaries of newspaper articles</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Table of contents such as summary of a book, magazine</a:t>
            </a:r>
            <a:endParaRPr sz="2100">
              <a:solidFill>
                <a:srgbClr val="000000"/>
              </a:solidFill>
            </a:endParaRPr>
          </a:p>
          <a:p>
            <a:pPr indent="-342900" lvl="0" marL="342900" rtl="0" algn="l">
              <a:lnSpc>
                <a:spcPct val="100000"/>
              </a:lnSpc>
              <a:spcBef>
                <a:spcPts val="400"/>
              </a:spcBef>
              <a:spcAft>
                <a:spcPts val="0"/>
              </a:spcAft>
              <a:buClr>
                <a:srgbClr val="000000"/>
              </a:buClr>
              <a:buSzPts val="2100"/>
              <a:buFont typeface="Noto Sans Symbols"/>
              <a:buChar char="❖"/>
            </a:pPr>
            <a:r>
              <a:rPr lang="en-US" sz="2100">
                <a:solidFill>
                  <a:srgbClr val="000000"/>
                </a:solidFill>
              </a:rPr>
              <a:t>Highlights such as summary of an event (meeting, sports event, etc.)</a:t>
            </a:r>
            <a:endParaRPr sz="2100">
              <a:solidFill>
                <a:srgbClr val="000000"/>
              </a:solidFill>
            </a:endParaRPr>
          </a:p>
        </p:txBody>
      </p:sp>
      <p:pic>
        <p:nvPicPr>
          <p:cNvPr id="196" name="Google Shape;196;p6"/>
          <p:cNvPicPr preferRelativeResize="0"/>
          <p:nvPr/>
        </p:nvPicPr>
        <p:blipFill rotWithShape="1">
          <a:blip r:embed="rId3">
            <a:alphaModFix/>
          </a:blip>
          <a:srcRect b="0" l="0" r="0" t="0"/>
          <a:stretch/>
        </p:blipFill>
        <p:spPr>
          <a:xfrm>
            <a:off x="6185100" y="2033600"/>
            <a:ext cx="5649725" cy="263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891997" y="53633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PROBLEM STATEMENT</a:t>
            </a:r>
            <a:endParaRPr/>
          </a:p>
        </p:txBody>
      </p:sp>
      <p:sp>
        <p:nvSpPr>
          <p:cNvPr id="202" name="Google Shape;202;p7"/>
          <p:cNvSpPr txBox="1"/>
          <p:nvPr>
            <p:ph idx="1" type="body"/>
          </p:nvPr>
        </p:nvSpPr>
        <p:spPr>
          <a:xfrm>
            <a:off x="891997" y="3224938"/>
            <a:ext cx="9996600" cy="16962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None/>
            </a:pPr>
            <a:r>
              <a:rPr lang="en-US" sz="2800">
                <a:solidFill>
                  <a:srgbClr val="CC0000"/>
                </a:solidFill>
              </a:rPr>
              <a:t>Analyzing extraction based technique for Urdu text summarization using state of the art algorithms.</a:t>
            </a:r>
            <a:endParaRPr sz="2800">
              <a:solidFill>
                <a:srgbClr val="CC0000"/>
              </a:solidFill>
            </a:endParaRPr>
          </a:p>
          <a:p>
            <a:pPr indent="0" lvl="0" marL="0" rtl="0" algn="l">
              <a:lnSpc>
                <a:spcPct val="100000"/>
              </a:lnSpc>
              <a:spcBef>
                <a:spcPts val="400"/>
              </a:spcBef>
              <a:spcAft>
                <a:spcPts val="0"/>
              </a:spcAft>
              <a:buClr>
                <a:schemeClr val="dk1"/>
              </a:buClr>
              <a:buSzPts val="2000"/>
              <a:buFont typeface="Arial"/>
              <a:buNone/>
            </a:pPr>
            <a:br>
              <a:rPr lang="en-US">
                <a:solidFill>
                  <a:srgbClr val="000000"/>
                </a:solidFill>
              </a:rPr>
            </a:b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900ac3502_2_0"/>
          <p:cNvSpPr txBox="1"/>
          <p:nvPr>
            <p:ph type="title"/>
          </p:nvPr>
        </p:nvSpPr>
        <p:spPr>
          <a:xfrm>
            <a:off x="578772" y="338484"/>
            <a:ext cx="6060600" cy="78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RELATED LITERATURE</a:t>
            </a:r>
            <a:endParaRPr/>
          </a:p>
        </p:txBody>
      </p:sp>
      <p:sp>
        <p:nvSpPr>
          <p:cNvPr id="208" name="Google Shape;208;gb900ac3502_2_0"/>
          <p:cNvSpPr txBox="1"/>
          <p:nvPr>
            <p:ph idx="1" type="body"/>
          </p:nvPr>
        </p:nvSpPr>
        <p:spPr>
          <a:xfrm>
            <a:off x="369950" y="802199"/>
            <a:ext cx="9996600" cy="444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Urdu Summary Corpus</a:t>
            </a:r>
            <a:endParaRPr b="1" sz="2400">
              <a:solidFill>
                <a:srgbClr val="000000"/>
              </a:solidFill>
            </a:endParaRPr>
          </a:p>
          <a:p>
            <a:pPr indent="-342900" lvl="0" marL="342900" rtl="0" algn="l">
              <a:lnSpc>
                <a:spcPct val="100000"/>
              </a:lnSpc>
              <a:spcBef>
                <a:spcPts val="480"/>
              </a:spcBef>
              <a:spcAft>
                <a:spcPts val="0"/>
              </a:spcAft>
              <a:buClr>
                <a:srgbClr val="000000"/>
              </a:buClr>
              <a:buSzPts val="2400"/>
              <a:buFont typeface="Noto Sans Symbols"/>
              <a:buChar char="▪"/>
            </a:pPr>
            <a:r>
              <a:rPr lang="en-US" sz="2400">
                <a:solidFill>
                  <a:srgbClr val="000000"/>
                </a:solidFill>
              </a:rPr>
              <a:t>Muhammad Humayoun, Rao Muhammad Adeel Nawab, Muhammad Uzair, Saba Aslam, Omer Farzand</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Published</a:t>
            </a:r>
            <a:r>
              <a:rPr lang="en-US" sz="2400">
                <a:solidFill>
                  <a:srgbClr val="000000"/>
                </a:solidFill>
              </a:rPr>
              <a:t>  </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IRIT</a:t>
            </a:r>
            <a:r>
              <a:rPr lang="en-US" sz="2400">
                <a:solidFill>
                  <a:srgbClr val="000000"/>
                </a:solidFill>
              </a:rPr>
              <a:t> ( Institut de Recherche en Informatique de Toulouse ), Universite Paul Sabatier, Toulouse, France</a:t>
            </a:r>
            <a:endParaRPr sz="2400">
              <a:solidFill>
                <a:srgbClr val="000000"/>
              </a:solidFill>
            </a:endParaRPr>
          </a:p>
          <a:p>
            <a:pPr indent="-355600" lvl="0" marL="457200" rtl="0" algn="l">
              <a:lnSpc>
                <a:spcPct val="100000"/>
              </a:lnSpc>
              <a:spcBef>
                <a:spcPts val="480"/>
              </a:spcBef>
              <a:spcAft>
                <a:spcPts val="0"/>
              </a:spcAft>
              <a:buClr>
                <a:srgbClr val="FF0000"/>
              </a:buClr>
              <a:buSzPts val="2000"/>
              <a:buChar char="★"/>
            </a:pPr>
            <a:r>
              <a:rPr lang="en-US" sz="2400">
                <a:solidFill>
                  <a:srgbClr val="FF0000"/>
                </a:solidFill>
              </a:rPr>
              <a:t>Urdu text corpus</a:t>
            </a:r>
            <a:endParaRPr sz="2400">
              <a:solidFill>
                <a:srgbClr val="FF0000"/>
              </a:solidFill>
            </a:endParaRPr>
          </a:p>
          <a:p>
            <a:pPr indent="-355600" lvl="0" marL="457200" rtl="0" algn="l">
              <a:lnSpc>
                <a:spcPct val="100000"/>
              </a:lnSpc>
              <a:spcBef>
                <a:spcPts val="0"/>
              </a:spcBef>
              <a:spcAft>
                <a:spcPts val="0"/>
              </a:spcAft>
              <a:buClr>
                <a:srgbClr val="FF0000"/>
              </a:buClr>
              <a:buSzPts val="2000"/>
              <a:buChar char="★"/>
            </a:pPr>
            <a:r>
              <a:rPr lang="en-US" sz="2400">
                <a:solidFill>
                  <a:srgbClr val="FF0000"/>
                </a:solidFill>
              </a:rPr>
              <a:t>Human generated summaries </a:t>
            </a:r>
            <a:endParaRPr sz="2400">
              <a:solidFill>
                <a:srgbClr val="FF0000"/>
              </a:solidFill>
            </a:endParaRPr>
          </a:p>
          <a:p>
            <a:pPr indent="-355600" lvl="0" marL="457200" rtl="0" algn="l">
              <a:lnSpc>
                <a:spcPct val="100000"/>
              </a:lnSpc>
              <a:spcBef>
                <a:spcPts val="0"/>
              </a:spcBef>
              <a:spcAft>
                <a:spcPts val="0"/>
              </a:spcAft>
              <a:buClr>
                <a:srgbClr val="FF0000"/>
              </a:buClr>
              <a:buSzPts val="2000"/>
              <a:buChar char="★"/>
            </a:pPr>
            <a:r>
              <a:rPr b="1" lang="en-US" sz="2400">
                <a:solidFill>
                  <a:srgbClr val="FF0000"/>
                </a:solidFill>
              </a:rPr>
              <a:t>Purpose: </a:t>
            </a:r>
            <a:r>
              <a:rPr lang="en-US" sz="2400">
                <a:solidFill>
                  <a:srgbClr val="FF0000"/>
                </a:solidFill>
              </a:rPr>
              <a:t> evaluation of Abstraction and Extraction based summaries</a:t>
            </a:r>
            <a:br>
              <a:rPr lang="en-US">
                <a:solidFill>
                  <a:srgbClr val="000000"/>
                </a:solidFill>
              </a:rPr>
            </a:b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578772" y="338484"/>
            <a:ext cx="6060568" cy="7879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700"/>
              <a:buNone/>
            </a:pPr>
            <a:r>
              <a:rPr lang="en-US">
                <a:solidFill>
                  <a:srgbClr val="5628A8"/>
                </a:solidFill>
                <a:latin typeface="Algerian"/>
                <a:ea typeface="Algerian"/>
                <a:cs typeface="Algerian"/>
                <a:sym typeface="Algerian"/>
              </a:rPr>
              <a:t>RELATED LITERATURE</a:t>
            </a:r>
            <a:endParaRPr/>
          </a:p>
        </p:txBody>
      </p:sp>
      <p:sp>
        <p:nvSpPr>
          <p:cNvPr id="214" name="Google Shape;214;p8"/>
          <p:cNvSpPr txBox="1"/>
          <p:nvPr>
            <p:ph idx="1" type="body"/>
          </p:nvPr>
        </p:nvSpPr>
        <p:spPr>
          <a:xfrm>
            <a:off x="459500" y="979850"/>
            <a:ext cx="9996600" cy="4660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sz="2400">
                <a:solidFill>
                  <a:srgbClr val="000000"/>
                </a:solidFill>
              </a:rPr>
              <a:t>Analyzing Pre-processing Settings for Urdu Single-document Extractive Summarization</a:t>
            </a:r>
            <a:endParaRPr b="1" sz="2400">
              <a:solidFill>
                <a:srgbClr val="000000"/>
              </a:solidFill>
            </a:endParaRPr>
          </a:p>
          <a:p>
            <a:pPr indent="-342900" lvl="0" marL="342900" rtl="0" algn="l">
              <a:lnSpc>
                <a:spcPct val="100000"/>
              </a:lnSpc>
              <a:spcBef>
                <a:spcPts val="480"/>
              </a:spcBef>
              <a:spcAft>
                <a:spcPts val="0"/>
              </a:spcAft>
              <a:buClr>
                <a:srgbClr val="000000"/>
              </a:buClr>
              <a:buSzPts val="2400"/>
              <a:buFont typeface="Noto Sans Symbols"/>
              <a:buChar char="▪"/>
            </a:pPr>
            <a:r>
              <a:rPr lang="en-US" sz="2400">
                <a:solidFill>
                  <a:srgbClr val="000000"/>
                </a:solidFill>
              </a:rPr>
              <a:t>Muhammad Humayoun, Hwanjo Yu</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Published</a:t>
            </a:r>
            <a:r>
              <a:rPr lang="en-US" sz="2400">
                <a:solidFill>
                  <a:srgbClr val="000000"/>
                </a:solidFill>
              </a:rPr>
              <a:t> </a:t>
            </a:r>
            <a:endParaRPr sz="2400">
              <a:solidFill>
                <a:srgbClr val="000000"/>
              </a:solidFill>
            </a:endParaRPr>
          </a:p>
          <a:p>
            <a:pPr indent="0" lvl="0" marL="0" rtl="0" algn="l">
              <a:lnSpc>
                <a:spcPct val="100000"/>
              </a:lnSpc>
              <a:spcBef>
                <a:spcPts val="480"/>
              </a:spcBef>
              <a:spcAft>
                <a:spcPts val="0"/>
              </a:spcAft>
              <a:buClr>
                <a:schemeClr val="dk1"/>
              </a:buClr>
              <a:buSzPts val="2400"/>
              <a:buFont typeface="Arial"/>
              <a:buNone/>
            </a:pPr>
            <a:r>
              <a:rPr b="1" lang="en-US" sz="2400">
                <a:solidFill>
                  <a:srgbClr val="000000"/>
                </a:solidFill>
              </a:rPr>
              <a:t>IRIT</a:t>
            </a:r>
            <a:r>
              <a:rPr lang="en-US" sz="2400">
                <a:solidFill>
                  <a:srgbClr val="000000"/>
                </a:solidFill>
              </a:rPr>
              <a:t> ( Institut de Recherche en Informatique de Toulouse ), Universite Paul Sabatier, Toulouse, France</a:t>
            </a:r>
            <a:endParaRPr sz="2400">
              <a:solidFill>
                <a:srgbClr val="000000"/>
              </a:solidFill>
            </a:endParaRPr>
          </a:p>
          <a:p>
            <a:pPr indent="-381000" lvl="0" marL="457200" rtl="0" algn="l">
              <a:lnSpc>
                <a:spcPct val="100000"/>
              </a:lnSpc>
              <a:spcBef>
                <a:spcPts val="480"/>
              </a:spcBef>
              <a:spcAft>
                <a:spcPts val="0"/>
              </a:spcAft>
              <a:buClr>
                <a:srgbClr val="CC0000"/>
              </a:buClr>
              <a:buSzPts val="2400"/>
              <a:buChar char="★"/>
            </a:pPr>
            <a:r>
              <a:rPr lang="en-US" sz="2400">
                <a:solidFill>
                  <a:srgbClr val="CC0000"/>
                </a:solidFill>
              </a:rPr>
              <a:t>3 Text Summarization Algorithms Applied </a:t>
            </a:r>
            <a:endParaRPr sz="2400">
              <a:solidFill>
                <a:srgbClr val="CC0000"/>
              </a:solidFill>
            </a:endParaRPr>
          </a:p>
          <a:p>
            <a:pPr indent="-381000" lvl="0" marL="457200" rtl="0" algn="l">
              <a:lnSpc>
                <a:spcPct val="100000"/>
              </a:lnSpc>
              <a:spcBef>
                <a:spcPts val="0"/>
              </a:spcBef>
              <a:spcAft>
                <a:spcPts val="0"/>
              </a:spcAft>
              <a:buClr>
                <a:srgbClr val="CC0000"/>
              </a:buClr>
              <a:buSzPts val="2400"/>
              <a:buChar char="★"/>
            </a:pPr>
            <a:r>
              <a:rPr lang="en-US" sz="2400">
                <a:solidFill>
                  <a:srgbClr val="CC0000"/>
                </a:solidFill>
              </a:rPr>
              <a:t>3 Evaluation Measure </a:t>
            </a:r>
            <a:endParaRPr sz="2400">
              <a:solidFill>
                <a:srgbClr val="CC0000"/>
              </a:solidFill>
            </a:endParaRPr>
          </a:p>
          <a:p>
            <a:pPr indent="0" lvl="0" marL="0" rtl="0" algn="l">
              <a:lnSpc>
                <a:spcPct val="100000"/>
              </a:lnSpc>
              <a:spcBef>
                <a:spcPts val="480"/>
              </a:spcBef>
              <a:spcAft>
                <a:spcPts val="0"/>
              </a:spcAft>
              <a:buClr>
                <a:schemeClr val="dk1"/>
              </a:buClr>
              <a:buSzPts val="2400"/>
              <a:buFont typeface="Arial"/>
              <a:buNone/>
            </a:pPr>
            <a:br>
              <a:rPr lang="en-US" sz="2400">
                <a:solidFill>
                  <a:srgbClr val="000000"/>
                </a:solidFill>
              </a:rPr>
            </a:br>
            <a:br>
              <a:rPr lang="en-US">
                <a:solidFill>
                  <a:srgbClr val="000000"/>
                </a:solidFill>
              </a:rPr>
            </a:b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1758237" y="272223"/>
            <a:ext cx="8856900" cy="788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700"/>
              <a:buNone/>
            </a:pPr>
            <a:r>
              <a:rPr lang="en-US">
                <a:solidFill>
                  <a:srgbClr val="5628A8"/>
                </a:solidFill>
                <a:latin typeface="Algerian"/>
                <a:ea typeface="Algerian"/>
                <a:cs typeface="Algerian"/>
                <a:sym typeface="Algerian"/>
              </a:rPr>
              <a:t>DATA SET URDU SUMMARY CORPUS</a:t>
            </a:r>
            <a:endParaRPr/>
          </a:p>
        </p:txBody>
      </p:sp>
      <p:pic>
        <p:nvPicPr>
          <p:cNvPr descr="https://lh4.googleusercontent.com/3CTCdWnSoc8yoVIe5BguY5Ukc3TZ19p86jLahOiK2WugWck_DJPGbTUcFFsb9FTtuY_dlaYUHu8Wed7q3LTMEUBhnRTmh8Dn5rKnsiswvjVBffZeQHTDqlCInJhf3wvO" id="220" name="Google Shape;220;p9"/>
          <p:cNvPicPr preferRelativeResize="0"/>
          <p:nvPr/>
        </p:nvPicPr>
        <p:blipFill rotWithShape="1">
          <a:blip r:embed="rId3">
            <a:alphaModFix/>
          </a:blip>
          <a:srcRect b="-1471" l="-3774" r="-3775" t="-1461"/>
          <a:stretch/>
        </p:blipFill>
        <p:spPr>
          <a:xfrm>
            <a:off x="717650" y="827175"/>
            <a:ext cx="10937949" cy="60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2018-07-24T08:54:24Z</dcterms:created>
  <dc:creator>DELL</dc:creator>
</cp:coreProperties>
</file>