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GEOM-GCN: AN IMPLEMENTATION OF THE SCHEME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present </a:t>
            </a:r>
            <a:r>
              <a:rPr lang="en-US" dirty="0" err="1"/>
              <a:t>Geom</a:t>
            </a:r>
            <a:r>
              <a:rPr lang="en-US" dirty="0"/>
              <a:t>-GCN, a specific implementation of the geometric aggregation scheme in graph convolutional networks, to perform </a:t>
            </a:r>
            <a:r>
              <a:rPr lang="en-US" dirty="0" err="1"/>
              <a:t>transductive</a:t>
            </a:r>
            <a:r>
              <a:rPr lang="en-US" dirty="0"/>
              <a:t> learning on a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implement the general aggregation scheme, one needs to specify its three modules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Node Embedding</a:t>
            </a:r>
          </a:p>
          <a:p>
            <a:r>
              <a:rPr lang="en-US" dirty="0"/>
              <a:t>S</a:t>
            </a:r>
            <a:r>
              <a:rPr lang="en-US" dirty="0" smtClean="0"/>
              <a:t>tructural Neighborhood</a:t>
            </a:r>
          </a:p>
          <a:p>
            <a:r>
              <a:rPr lang="en-US" dirty="0"/>
              <a:t>A</a:t>
            </a:r>
            <a:r>
              <a:rPr lang="en-US" dirty="0" smtClean="0"/>
              <a:t>ggregation 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41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Embedding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 embedding is the </a:t>
            </a:r>
            <a:r>
              <a:rPr lang="en-US" dirty="0" smtClean="0"/>
              <a:t>fundamental.</a:t>
            </a:r>
          </a:p>
          <a:p>
            <a:r>
              <a:rPr lang="en-US" dirty="0" smtClean="0"/>
              <a:t>A </a:t>
            </a:r>
            <a:r>
              <a:rPr lang="en-US" dirty="0"/>
              <a:t>common embedding method which only preserves the connection patterns of a graph can already benefit the aggregation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particular applications, one can specify embedding methods to create suitable latent spaces where particular topological patterns (e.g., hierarchy) are </a:t>
            </a:r>
            <a:r>
              <a:rPr lang="en-US" dirty="0" smtClean="0"/>
              <a:t>preserved.</a:t>
            </a:r>
          </a:p>
          <a:p>
            <a:r>
              <a:rPr lang="en-US" dirty="0"/>
              <a:t>We employ three embedding </a:t>
            </a:r>
            <a:r>
              <a:rPr lang="en-US" dirty="0" smtClean="0"/>
              <a:t>methods:</a:t>
            </a:r>
          </a:p>
          <a:p>
            <a:r>
              <a:rPr lang="en-US" dirty="0" smtClean="0"/>
              <a:t> </a:t>
            </a:r>
            <a:r>
              <a:rPr lang="en-US" dirty="0" err="1"/>
              <a:t>Isomap</a:t>
            </a:r>
            <a:r>
              <a:rPr lang="en-US" dirty="0"/>
              <a:t> (</a:t>
            </a:r>
            <a:r>
              <a:rPr lang="en-US" dirty="0" err="1"/>
              <a:t>Tenenbaum</a:t>
            </a:r>
            <a:r>
              <a:rPr lang="en-US" dirty="0"/>
              <a:t> et al., 2000</a:t>
            </a:r>
            <a:r>
              <a:rPr lang="en-US" dirty="0" smtClean="0"/>
              <a:t>) or </a:t>
            </a:r>
            <a:r>
              <a:rPr lang="en-US" dirty="0" err="1"/>
              <a:t>Geom</a:t>
            </a:r>
            <a:r>
              <a:rPr lang="en-US" dirty="0"/>
              <a:t>-GCN-I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Poincare embedding (Nickel &amp; </a:t>
            </a:r>
            <a:r>
              <a:rPr lang="en-US" dirty="0" err="1"/>
              <a:t>Kiela</a:t>
            </a:r>
            <a:r>
              <a:rPr lang="en-US" dirty="0"/>
              <a:t>, 2017</a:t>
            </a:r>
            <a:r>
              <a:rPr lang="en-US" dirty="0" smtClean="0"/>
              <a:t>) or </a:t>
            </a:r>
            <a:r>
              <a:rPr lang="en-US" dirty="0" err="1"/>
              <a:t>Geom</a:t>
            </a:r>
            <a:r>
              <a:rPr lang="en-US" dirty="0"/>
              <a:t>-GCN-P</a:t>
            </a:r>
            <a:endParaRPr lang="en-US" dirty="0" smtClean="0"/>
          </a:p>
          <a:p>
            <a:r>
              <a:rPr lang="en-US" dirty="0" smtClean="0"/>
              <a:t> Struc2vec </a:t>
            </a:r>
            <a:r>
              <a:rPr lang="en-US" dirty="0"/>
              <a:t>(Ribeiro et al., 2017</a:t>
            </a:r>
            <a:r>
              <a:rPr lang="en-US" dirty="0" smtClean="0"/>
              <a:t>) or </a:t>
            </a:r>
            <a:r>
              <a:rPr lang="en-US" dirty="0" err="1" smtClean="0"/>
              <a:t>Geom</a:t>
            </a:r>
            <a:r>
              <a:rPr lang="en-US" dirty="0" smtClean="0"/>
              <a:t>-GCN-S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Neighborhood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structural neighborhood N (v) = ({Ng(v), Ns(v)}, τ ) of node v includes its neighborhoods in both the graph and latent space. </a:t>
            </a:r>
            <a:endParaRPr lang="en-US" dirty="0" smtClean="0"/>
          </a:p>
          <a:p>
            <a:r>
              <a:rPr lang="en-US" dirty="0"/>
              <a:t>The neighborhood-in-graph Ng(v) consists of the set of v’s adjacent nodes in the graph, and the neighborhood-in-latent-space Ns(v) those nodes whose distances to v are less than a parameter ρ in the latent </a:t>
            </a:r>
            <a:r>
              <a:rPr lang="en-US" dirty="0" smtClean="0"/>
              <a:t>space.</a:t>
            </a:r>
          </a:p>
          <a:p>
            <a:r>
              <a:rPr lang="en-US" dirty="0"/>
              <a:t>We determine ρ by increasing ρ from zero until the average size of Ns(v) equals to that of Ng(v), ∀v ∈ V – i.e., when the average neighborhood sizes in the graph and latent spaces are the same.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Euclidean distance in the Euclidean space. In the hyperbolic space, we approximate the geodesic distance between two nodes via their Euclidean distance in the local tangent </a:t>
            </a:r>
            <a:r>
              <a:rPr lang="en-US" dirty="0" smtClean="0"/>
              <a:t>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6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implement bi-level aggregation, we adopt the same summation of normalized hidden features as GCN (</a:t>
            </a:r>
            <a:r>
              <a:rPr lang="en-US" dirty="0" err="1"/>
              <a:t>Kipf</a:t>
            </a:r>
            <a:r>
              <a:rPr lang="en-US" dirty="0"/>
              <a:t> &amp; Welling, 2017) as the aggregation function p in the low-level </a:t>
            </a:r>
            <a:r>
              <a:rPr lang="en-US" dirty="0" smtClean="0"/>
              <a:t>aggregation.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deg</a:t>
            </a:r>
            <a:r>
              <a:rPr lang="en-US" dirty="0"/>
              <a:t>(v) is the degree of node v in graph, and δ(·, ·) is a </a:t>
            </a:r>
            <a:r>
              <a:rPr lang="en-US" dirty="0" err="1"/>
              <a:t>Kronecker</a:t>
            </a:r>
            <a:r>
              <a:rPr lang="en-US" dirty="0"/>
              <a:t> delta function that only allows the nodes with relationship r to v to be included. Then, the overall bi-level aggregation of </a:t>
            </a:r>
            <a:r>
              <a:rPr lang="en-US" dirty="0" err="1"/>
              <a:t>Geom</a:t>
            </a:r>
            <a:r>
              <a:rPr lang="en-US" dirty="0"/>
              <a:t>-GCN is given by </a:t>
            </a:r>
            <a:r>
              <a:rPr lang="en-US" dirty="0" smtClean="0"/>
              <a:t>where </a:t>
            </a:r>
            <a:r>
              <a:rPr lang="en-US" dirty="0"/>
              <a:t>we use </a:t>
            </a:r>
            <a:r>
              <a:rPr lang="en-US" dirty="0" err="1"/>
              <a:t>ReLU</a:t>
            </a:r>
            <a:r>
              <a:rPr lang="en-US" dirty="0"/>
              <a:t> as the non-linear activation function σ</a:t>
            </a:r>
            <a:r>
              <a:rPr lang="en-US" dirty="0" smtClean="0"/>
              <a:t>(·).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05" y="3549507"/>
            <a:ext cx="6816667" cy="73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80" y="5581589"/>
            <a:ext cx="4372561" cy="8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9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387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GEOM-GCN: AN IMPLEMENTATION OF THE SCHEME</vt:lpstr>
      <vt:lpstr>Implementation</vt:lpstr>
      <vt:lpstr>Node Embedding </vt:lpstr>
      <vt:lpstr>Structural Neighborhood </vt:lpstr>
      <vt:lpstr>Aggregation Function.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GEOM-GCN: AN IMPLEMENTATION OF THE SCHEME</dc:title>
  <dc:creator>msds20085</dc:creator>
  <cp:lastModifiedBy>msds20085</cp:lastModifiedBy>
  <cp:revision>2</cp:revision>
  <dcterms:created xsi:type="dcterms:W3CDTF">2021-06-16T04:50:28Z</dcterms:created>
  <dcterms:modified xsi:type="dcterms:W3CDTF">2021-06-16T05:10:25Z</dcterms:modified>
</cp:coreProperties>
</file>