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9144000" cy="6858000"/>
  <p:embeddedFontLst>
    <p:embeddedFont>
      <p:font typeface="Roboto"/>
      <p:regular r:id="rId32"/>
      <p:bold r:id="rId33"/>
      <p:italic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36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hePyDYeRyeat4O1kdQqmCLxsep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C82B6E-61D0-42BB-AFE4-634CC15EE08E}">
  <a:tblStyle styleId="{08C82B6E-61D0-42BB-AFE4-634CC15EE0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357661D-F89C-44B9-AEBA-0BAA898FCE3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C6318FC-631E-42C9-AB05-27E8A8B9CD1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8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48a6c2eb_1_4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48a6c2eb_1_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2909ec168_1_16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2909ec168_1_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6a5ac99d_1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86a5ac99d_1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89873511a_0_8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89873511a_0_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86a5ac99d_1_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86a5ac99d_1_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909ec168_1_22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2909ec168_1_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6d68bc00c_0_2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6d68bc00c_0_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2909ec168_1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2909ec168_1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89873511a_0_1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89873511a_0_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2909ec168_1_37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2909ec168_1_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2909ec168_1_4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2909ec168_1_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2909ec168_3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2909ec168_3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85a8fc87d_0_218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b85a8fc87d_0_218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b85a8fc87d_0_218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b85a8fc87d_0_2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85a8fc87d_0_263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b85a8fc87d_0_263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b85a8fc87d_0_2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5a8fc87d_0_2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85a8fc87d_0_269"/>
          <p:cNvSpPr txBox="1"/>
          <p:nvPr>
            <p:ph type="title"/>
          </p:nvPr>
        </p:nvSpPr>
        <p:spPr>
          <a:xfrm>
            <a:off x="962660" y="217170"/>
            <a:ext cx="71361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b85a8fc87d_0_269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b85a8fc87d_0_269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b85a8fc87d_0_269"/>
          <p:cNvSpPr txBox="1"/>
          <p:nvPr>
            <p:ph idx="12" type="sldNum"/>
          </p:nvPr>
        </p:nvSpPr>
        <p:spPr>
          <a:xfrm>
            <a:off x="6583680" y="6377940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85a8fc87d_0_274"/>
          <p:cNvSpPr txBox="1"/>
          <p:nvPr>
            <p:ph type="ctrTitle"/>
          </p:nvPr>
        </p:nvSpPr>
        <p:spPr>
          <a:xfrm>
            <a:off x="3067050" y="2181859"/>
            <a:ext cx="3009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b85a8fc87d_0_274"/>
          <p:cNvSpPr txBox="1"/>
          <p:nvPr>
            <p:ph idx="1" type="subTitle"/>
          </p:nvPr>
        </p:nvSpPr>
        <p:spPr>
          <a:xfrm>
            <a:off x="1584960" y="3919220"/>
            <a:ext cx="59742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gb85a8fc87d_0_274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b85a8fc87d_0_274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b85a8fc87d_0_274"/>
          <p:cNvSpPr txBox="1"/>
          <p:nvPr>
            <p:ph idx="12" type="sldNum"/>
          </p:nvPr>
        </p:nvSpPr>
        <p:spPr>
          <a:xfrm>
            <a:off x="6583680" y="6377940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85a8fc87d_0_280"/>
          <p:cNvSpPr txBox="1"/>
          <p:nvPr>
            <p:ph type="title"/>
          </p:nvPr>
        </p:nvSpPr>
        <p:spPr>
          <a:xfrm>
            <a:off x="962660" y="217170"/>
            <a:ext cx="71361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gb85a8fc87d_0_280"/>
          <p:cNvSpPr txBox="1"/>
          <p:nvPr>
            <p:ph idx="1" type="body"/>
          </p:nvPr>
        </p:nvSpPr>
        <p:spPr>
          <a:xfrm>
            <a:off x="4714240" y="1918970"/>
            <a:ext cx="3902700" cy="1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gb85a8fc87d_0_280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b85a8fc87d_0_280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b85a8fc87d_0_280"/>
          <p:cNvSpPr txBox="1"/>
          <p:nvPr>
            <p:ph idx="12" type="sldNum"/>
          </p:nvPr>
        </p:nvSpPr>
        <p:spPr>
          <a:xfrm>
            <a:off x="6583680" y="6377940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85a8fc87d_0_286"/>
          <p:cNvSpPr txBox="1"/>
          <p:nvPr>
            <p:ph type="title"/>
          </p:nvPr>
        </p:nvSpPr>
        <p:spPr>
          <a:xfrm>
            <a:off x="962660" y="217170"/>
            <a:ext cx="71361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gb85a8fc87d_0_286"/>
          <p:cNvSpPr txBox="1"/>
          <p:nvPr>
            <p:ph idx="1" type="body"/>
          </p:nvPr>
        </p:nvSpPr>
        <p:spPr>
          <a:xfrm>
            <a:off x="457200" y="1577340"/>
            <a:ext cx="39777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gb85a8fc87d_0_286"/>
          <p:cNvSpPr txBox="1"/>
          <p:nvPr>
            <p:ph idx="2" type="body"/>
          </p:nvPr>
        </p:nvSpPr>
        <p:spPr>
          <a:xfrm>
            <a:off x="4709160" y="1577340"/>
            <a:ext cx="39777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gb85a8fc87d_0_286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b85a8fc87d_0_286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b85a8fc87d_0_286"/>
          <p:cNvSpPr txBox="1"/>
          <p:nvPr>
            <p:ph idx="12" type="sldNum"/>
          </p:nvPr>
        </p:nvSpPr>
        <p:spPr>
          <a:xfrm>
            <a:off x="6583680" y="6377940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b85a8fc87d_0_22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b85a8fc87d_0_22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b85a8fc87d_0_22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b85a8fc87d_0_2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b85a8fc87d_0_228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b85a8fc87d_0_228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b85a8fc87d_0_228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b85a8fc87d_0_228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b85a8fc87d_0_228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b85a8fc87d_0_2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b85a8fc87d_0_23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b85a8fc87d_0_23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b85a8fc87d_0_23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b85a8fc87d_0_23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b85a8fc87d_0_2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85a8fc87d_0_241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b85a8fc87d_0_241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b85a8fc87d_0_2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85a8fc87d_0_245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b85a8fc87d_0_245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b85a8fc87d_0_245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b85a8fc87d_0_2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85a8fc87d_0_250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b85a8fc87d_0_2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85a8fc87d_0_25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b85a8fc87d_0_253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b85a8fc87d_0_253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b85a8fc87d_0_253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b85a8fc87d_0_2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5a8fc87d_0_259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b85a8fc87d_0_259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b85a8fc87d_0_2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85a8fc87d_0_2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b85a8fc87d_0_2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b85a8fc87d_0_2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533400" y="685800"/>
            <a:ext cx="82614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689860" lvl="0" marL="270192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12-lead ECG Classification Using</a:t>
            </a:r>
            <a:endParaRPr b="1" sz="3600"/>
          </a:p>
          <a:p>
            <a:pPr indent="-2689860" lvl="0" marL="270192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Neural</a:t>
            </a:r>
            <a:r>
              <a:rPr b="1" lang="en-GB" sz="3600"/>
              <a:t> </a:t>
            </a:r>
            <a:r>
              <a:rPr b="1"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81000" y="2819400"/>
            <a:ext cx="5304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b="1" lang="en-GB" sz="2400">
                <a:solidFill>
                  <a:schemeClr val="dk1"/>
                </a:solidFill>
              </a:rPr>
              <a:t>MEMBERS</a:t>
            </a:r>
            <a:b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Khuzaima Shahid          MSDS20039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Aiman Younas               MSDS20087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Qazi Danish Ayub          MSDS20075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Muhammad Uzair          MSDS20053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Hira Saleem                   MSDS20102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ctrTitle"/>
          </p:nvPr>
        </p:nvSpPr>
        <p:spPr>
          <a:xfrm>
            <a:off x="1524000" y="457200"/>
            <a:ext cx="583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>
            <p:ph idx="1" type="subTitle"/>
          </p:nvPr>
        </p:nvSpPr>
        <p:spPr>
          <a:xfrm>
            <a:off x="626700" y="2133600"/>
            <a:ext cx="78069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We have </a:t>
            </a:r>
            <a:r>
              <a:rPr lang="en-GB" sz="2000"/>
              <a:t>proposed</a:t>
            </a:r>
            <a:r>
              <a:rPr lang="en-GB" sz="2000"/>
              <a:t> two models to classify ECG rhythm diagnoses over a broad range of frequent and essential diagnoses.  Our first model is based on 1-dimensional convolutional and max pooling layers stacked together for feature extraction, Our second model, which uses a Resnet based CNN .And then for classification purpose we have used binary SVMs.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 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48a6c2eb_1_4"/>
          <p:cNvSpPr txBox="1"/>
          <p:nvPr/>
        </p:nvSpPr>
        <p:spPr>
          <a:xfrm>
            <a:off x="737480" y="2206250"/>
            <a:ext cx="80988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1.All signals resampled to 500hz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2.Frame length = 17920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3.Inversion removed if spotted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4.Each Frame Normalized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5.Bandpass filtered (To remove extremely high or low amplitude)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6.Signal Padded or truncated accordingly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49" name="Google Shape;149;g6448a6c2eb_1_4"/>
          <p:cNvSpPr txBox="1"/>
          <p:nvPr/>
        </p:nvSpPr>
        <p:spPr>
          <a:xfrm>
            <a:off x="1143000" y="457200"/>
            <a:ext cx="583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Pre-Processing steps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e2909ec168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181800"/>
            <a:ext cx="5646551" cy="52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2909ec168_1_16"/>
          <p:cNvSpPr txBox="1"/>
          <p:nvPr>
            <p:ph type="ctrTitle"/>
          </p:nvPr>
        </p:nvSpPr>
        <p:spPr>
          <a:xfrm>
            <a:off x="1415225" y="420975"/>
            <a:ext cx="60165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Architecture of Model 1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b86a5ac99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7252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b86a5ac99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375" y="729575"/>
            <a:ext cx="4387174" cy="34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89873511a_0_8"/>
          <p:cNvSpPr txBox="1"/>
          <p:nvPr>
            <p:ph type="ctrTitle"/>
          </p:nvPr>
        </p:nvSpPr>
        <p:spPr>
          <a:xfrm>
            <a:off x="1110200" y="405725"/>
            <a:ext cx="62313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Architecture of Model 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e89873511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688" y="957650"/>
            <a:ext cx="2180633" cy="57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b86a5ac99d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5" y="16083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b86a5ac99d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575" y="16083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2909ec168_1_22"/>
          <p:cNvSpPr txBox="1"/>
          <p:nvPr/>
        </p:nvSpPr>
        <p:spPr>
          <a:xfrm>
            <a:off x="522600" y="489250"/>
            <a:ext cx="809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Binary SVCs </a:t>
            </a:r>
            <a:r>
              <a:rPr b="1" lang="en-GB" sz="2800">
                <a:solidFill>
                  <a:schemeClr val="dk1"/>
                </a:solidFill>
              </a:rPr>
              <a:t>for Classification Purpose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79" name="Google Shape;179;ge2909ec168_1_22"/>
          <p:cNvSpPr txBox="1"/>
          <p:nvPr/>
        </p:nvSpPr>
        <p:spPr>
          <a:xfrm>
            <a:off x="522605" y="2133600"/>
            <a:ext cx="8098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GB" sz="2000">
                <a:solidFill>
                  <a:schemeClr val="dk1"/>
                </a:solidFill>
              </a:rPr>
              <a:t>For each of the scored classes a separate SVC was created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GB" sz="2000">
                <a:solidFill>
                  <a:schemeClr val="dk1"/>
                </a:solidFill>
              </a:rPr>
              <a:t>Each SVC was trained in the form of 1 vs rest classifier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GB" sz="2000">
                <a:solidFill>
                  <a:schemeClr val="dk1"/>
                </a:solidFill>
              </a:rPr>
              <a:t>For now a linear kernel was used without tweaking any of the hyperparameters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6d68bc00c_0_2"/>
          <p:cNvSpPr txBox="1"/>
          <p:nvPr>
            <p:ph type="ctrTitle"/>
          </p:nvPr>
        </p:nvSpPr>
        <p:spPr>
          <a:xfrm>
            <a:off x="1110200" y="405725"/>
            <a:ext cx="62313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Prediction Flow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6d68bc00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725" y="836825"/>
            <a:ext cx="2013315" cy="5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e2909ec168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92750"/>
            <a:ext cx="8489924" cy="54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e2909ec168_1_0"/>
          <p:cNvSpPr txBox="1"/>
          <p:nvPr/>
        </p:nvSpPr>
        <p:spPr>
          <a:xfrm>
            <a:off x="810260" y="369570"/>
            <a:ext cx="71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Evaluation (Scored Classes)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ctrTitle"/>
          </p:nvPr>
        </p:nvSpPr>
        <p:spPr>
          <a:xfrm>
            <a:off x="775017" y="260555"/>
            <a:ext cx="683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The Reward matrix W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5490" l="0" r="0" t="-5490"/>
          <a:stretch/>
        </p:blipFill>
        <p:spPr>
          <a:xfrm>
            <a:off x="1478175" y="1981025"/>
            <a:ext cx="5568025" cy="44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/>
        </p:nvSpPr>
        <p:spPr>
          <a:xfrm>
            <a:off x="751650" y="872825"/>
            <a:ext cx="734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GB" sz="2000">
                <a:solidFill>
                  <a:schemeClr val="dk1"/>
                </a:solidFill>
              </a:rPr>
              <a:t>T</a:t>
            </a:r>
            <a:r>
              <a:rPr b="1" lang="en-GB" sz="2000">
                <a:solidFill>
                  <a:schemeClr val="dk1"/>
                </a:solidFill>
              </a:rPr>
              <a:t>he diagnoses scored in the Challenge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GB" sz="2000">
                <a:solidFill>
                  <a:schemeClr val="dk1"/>
                </a:solidFill>
              </a:rPr>
              <a:t>Where columns are the true labe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GB" sz="2000">
                <a:solidFill>
                  <a:schemeClr val="dk1"/>
                </a:solidFill>
              </a:rPr>
              <a:t>Columns and Rows are the predicted label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1981200" y="533400"/>
            <a:ext cx="51339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1" type="subTitle"/>
          </p:nvPr>
        </p:nvSpPr>
        <p:spPr>
          <a:xfrm>
            <a:off x="644625" y="2041275"/>
            <a:ext cx="7896600" cy="172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electrocardiogram </a:t>
            </a:r>
            <a:r>
              <a:rPr lang="en-GB" sz="2000" u="sng">
                <a:solidFill>
                  <a:schemeClr val="dk1"/>
                </a:solidFill>
              </a:rPr>
              <a:t>(ECG)</a:t>
            </a: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non-invasive representation of the electrical activity of the heart from electrodes placed on the surface of the torso.The standard </a:t>
            </a:r>
            <a:r>
              <a:rPr b="1" lang="en-GB" sz="2000">
                <a:solidFill>
                  <a:schemeClr val="dk1"/>
                </a:solidFill>
              </a:rPr>
              <a:t>12-lead ECG</a:t>
            </a: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been widely used to diagnose a variety of cardiac abnormalities such as cardiac arrhythmias, and predicts cardiovascular morbidity and mortality.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89873511a_0_15"/>
          <p:cNvSpPr txBox="1"/>
          <p:nvPr>
            <p:ph type="ctrTitle"/>
          </p:nvPr>
        </p:nvSpPr>
        <p:spPr>
          <a:xfrm>
            <a:off x="1342950" y="337525"/>
            <a:ext cx="6822300" cy="10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Comparisons of our proposed models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ge89873511a_0_15"/>
          <p:cNvGraphicFramePr/>
          <p:nvPr/>
        </p:nvGraphicFramePr>
        <p:xfrm>
          <a:off x="2984800" y="88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{6357661D-F89C-44B9-AEBA-0BAA898FCE37}</a:tableStyleId>
              </a:tblPr>
              <a:tblGrid>
                <a:gridCol w="1309800"/>
                <a:gridCol w="1874925"/>
              </a:tblGrid>
              <a:tr h="66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600"/>
                        <a:t>Models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600"/>
                        <a:t>Challenge Metric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702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600"/>
                        <a:t>[1]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096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</a:t>
                      </a: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47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600"/>
                        <a:t>[2]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55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600"/>
                        <a:t>[3]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71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600"/>
                        <a:t>[4]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73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600"/>
                        <a:t>Proposed Model 1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0.500445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77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600"/>
                        <a:t>Proposed Model 2</a:t>
                      </a:r>
                      <a:endParaRPr b="1" sz="16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0.566569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ge2909ec168_1_37"/>
          <p:cNvGraphicFramePr/>
          <p:nvPr/>
        </p:nvGraphicFramePr>
        <p:xfrm>
          <a:off x="342713" y="1370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{FC6318FC-631E-42C9-AB05-27E8A8B9CD1E}</a:tableStyleId>
              </a:tblPr>
              <a:tblGrid>
                <a:gridCol w="1117125"/>
                <a:gridCol w="917500"/>
                <a:gridCol w="934275"/>
                <a:gridCol w="1034375"/>
                <a:gridCol w="1136225"/>
                <a:gridCol w="1838750"/>
                <a:gridCol w="1381400"/>
              </a:tblGrid>
              <a:tr h="130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Proposed Model</a:t>
                      </a:r>
                      <a:endParaRPr i="0" sz="17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AUROC</a:t>
                      </a:r>
                      <a:endParaRPr i="0" sz="17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AUPRC</a:t>
                      </a:r>
                      <a:endParaRPr i="0" sz="17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GB" sz="1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br>
                        <a:rPr lang="en-GB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en-GB" sz="1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measure</a:t>
                      </a:r>
                      <a:endParaRPr i="0" sz="17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i="0" lang="en-GB" sz="1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_beta_measure (beta=2)</a:t>
                      </a:r>
                      <a:endParaRPr sz="1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i="0" lang="en-GB" sz="1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hallenge</a:t>
                      </a:r>
                      <a:br>
                        <a:rPr lang="en-GB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i="0" lang="en-GB" sz="1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etric </a:t>
                      </a:r>
                      <a:endParaRPr i="0" sz="17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</a:tr>
              <a:tr h="130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Model 1</a:t>
                      </a:r>
                      <a:endParaRPr b="1" sz="1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GB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0.82077</a:t>
                      </a:r>
                      <a:endParaRPr sz="1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GB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0.342646</a:t>
                      </a:r>
                      <a:endParaRPr sz="1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GB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0.009588</a:t>
                      </a:r>
                      <a:endParaRPr sz="1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GB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0.342446</a:t>
                      </a:r>
                      <a:endParaRPr sz="1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GB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0.465158</a:t>
                      </a:r>
                      <a:endParaRPr sz="1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GB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0.500445</a:t>
                      </a:r>
                      <a:endParaRPr sz="1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</a:tr>
              <a:tr h="130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Model 2</a:t>
                      </a:r>
                      <a:endParaRPr b="1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0.88942</a:t>
                      </a:r>
                      <a:endParaRPr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0.428499</a:t>
                      </a:r>
                      <a:endParaRPr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0.05172</a:t>
                      </a:r>
                      <a:endParaRPr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0.3986</a:t>
                      </a:r>
                      <a:r>
                        <a:rPr lang="en-GB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  <a:endParaRPr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0.544561</a:t>
                      </a:r>
                      <a:endParaRPr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Arial"/>
                          <a:ea typeface="Arial"/>
                          <a:cs typeface="Arial"/>
                          <a:sym typeface="Arial"/>
                        </a:rPr>
                        <a:t>0.566569</a:t>
                      </a:r>
                      <a:endParaRPr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210" name="Google Shape;210;ge2909ec168_1_37"/>
          <p:cNvSpPr txBox="1"/>
          <p:nvPr/>
        </p:nvSpPr>
        <p:spPr>
          <a:xfrm>
            <a:off x="641563" y="268600"/>
            <a:ext cx="786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 </a:t>
            </a:r>
            <a:r>
              <a:rPr b="1" lang="en-GB" sz="2800">
                <a:solidFill>
                  <a:schemeClr val="dk1"/>
                </a:solidFill>
              </a:rPr>
              <a:t>Comparing</a:t>
            </a:r>
            <a:r>
              <a:rPr b="1" lang="en-GB" sz="2800">
                <a:solidFill>
                  <a:schemeClr val="dk1"/>
                </a:solidFill>
              </a:rPr>
              <a:t>  Characteristics of both models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/>
        </p:nvSpPr>
        <p:spPr>
          <a:xfrm>
            <a:off x="1371600" y="457200"/>
            <a:ext cx="583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Future Work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522605" y="1676400"/>
            <a:ext cx="8098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GB" sz="2000">
                <a:solidFill>
                  <a:schemeClr val="dk1"/>
                </a:solidFill>
              </a:rPr>
              <a:t>Train on entire dataset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GB" sz="2000">
                <a:solidFill>
                  <a:schemeClr val="dk1"/>
                </a:solidFill>
              </a:rPr>
              <a:t>Hyperparameter Tuning of Support Vector Machines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ctrTitle"/>
          </p:nvPr>
        </p:nvSpPr>
        <p:spPr>
          <a:xfrm>
            <a:off x="1905000" y="533400"/>
            <a:ext cx="450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685800" y="1749425"/>
            <a:ext cx="76563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➔"/>
            </a:pPr>
            <a:r>
              <a:rPr b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huzaima Shahid , Aiman Younas and Qazi Danish: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the implementation of the model by looking at the prior work for attaining better accuracies.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➔"/>
            </a:pP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Muhammad Uzair and Hira Saleem: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the understanding and pre-processing  of data in the implementation part.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ctrTitle"/>
          </p:nvPr>
        </p:nvSpPr>
        <p:spPr>
          <a:xfrm>
            <a:off x="1524000" y="354400"/>
            <a:ext cx="53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eferences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 txBox="1"/>
          <p:nvPr>
            <p:ph idx="1" type="subTitle"/>
          </p:nvPr>
        </p:nvSpPr>
        <p:spPr>
          <a:xfrm>
            <a:off x="414025" y="1127275"/>
            <a:ext cx="8251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[1]</a:t>
            </a:r>
            <a:r>
              <a:rPr lang="en-GB" sz="2000"/>
              <a:t> Multi-label Classification of Electrocardiogram With Modified Residual Networks Shan Yang1 , Heng </a:t>
            </a:r>
            <a:r>
              <a:rPr lang="en-GB" sz="2000"/>
              <a:t>Xiang 1</a:t>
            </a:r>
            <a:r>
              <a:rPr lang="en-GB" sz="2000"/>
              <a:t> , Qingda Kong1 , </a:t>
            </a:r>
            <a:r>
              <a:rPr lang="en-GB" sz="2000"/>
              <a:t>Chun Li</a:t>
            </a:r>
            <a:r>
              <a:rPr lang="en-GB" sz="2000"/>
              <a:t> </a:t>
            </a:r>
            <a:r>
              <a:rPr lang="en-GB" sz="2000"/>
              <a:t>Wang 1.1 Chengdu</a:t>
            </a:r>
            <a:r>
              <a:rPr lang="en-GB" sz="2000"/>
              <a:t> Spaceon Electronics Co, Ltd, Chengdu, China. 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[2]</a:t>
            </a:r>
            <a:r>
              <a:rPr lang="en-GB" sz="2000"/>
              <a:t> Utilization of Residual CNN-GRU With Attention Mechanism for Classification of 12-lead ECG Petr Nejedly, Adam Ivora, Ivo Viscor, Josef Halamek, Pavel Jurak, Filip Plesinger Institute of Scientific Instruments of the Czech Academy of Sciences, Brno, Czech Republic. 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[3]</a:t>
            </a:r>
            <a:r>
              <a:rPr lang="en-GB" sz="2000"/>
              <a:t> Automatic Detection and Classification of 12-lead ECGs Using a Deep Neural Network Wenxiao Jia 1 , Xian Xu 1 , Xiao Xu 1 , Yuyao Sun1 , Xiaoshuang </a:t>
            </a:r>
            <a:r>
              <a:rPr lang="en-GB" sz="2000"/>
              <a:t>Liu 1</a:t>
            </a:r>
            <a:r>
              <a:rPr lang="en-GB" sz="2000"/>
              <a:t> 1 Ping An Health Technology, Beijing China. 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2909ec168_1_45"/>
          <p:cNvSpPr txBox="1"/>
          <p:nvPr>
            <p:ph type="ctrTitle"/>
          </p:nvPr>
        </p:nvSpPr>
        <p:spPr>
          <a:xfrm>
            <a:off x="1597975" y="350475"/>
            <a:ext cx="50982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References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2909ec168_1_45"/>
          <p:cNvSpPr txBox="1"/>
          <p:nvPr/>
        </p:nvSpPr>
        <p:spPr>
          <a:xfrm>
            <a:off x="277350" y="1083125"/>
            <a:ext cx="86577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[4]</a:t>
            </a:r>
            <a:r>
              <a:rPr lang="en-GB" sz="2000">
                <a:solidFill>
                  <a:schemeClr val="dk1"/>
                </a:solidFill>
              </a:rPr>
              <a:t> Automatic 12-lead ECG Classification Using Deep Neural Networks Wenjie Cai, Shuai Cong Hu, Jingying Yang, Jianjian Cao University of Shanghai for Science and Technology, Shanghai, China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[5] </a:t>
            </a:r>
            <a:r>
              <a:rPr lang="en-GB" sz="2000">
                <a:solidFill>
                  <a:schemeClr val="dk1"/>
                </a:solidFill>
              </a:rPr>
              <a:t>Chandan Kumar Jha, Maheshkumar H. Kolekar,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Cardiac arrhythmia classification using tunable Q-wavelet transform based features and support vector machine classifier,Biomedical Signal Processing and Control,Volume 59,2020,101875,ISSN 1746-8094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[6]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2000">
                <a:solidFill>
                  <a:srgbClr val="333333"/>
                </a:solidFill>
                <a:highlight>
                  <a:schemeClr val="lt1"/>
                </a:highlight>
              </a:rPr>
              <a:t>R. Thilagavathy, R. Srivatsan, S. Sreekarun, D. Sudeshna, P. L. Priya and B. Venkataramani, "Real-Time ECG Signal Feature Extraction and Classification using Support Vector Machine," 2020 International Conference on Contemporary Computing and Applications (IC3A), 2020, pp. 44-48, doi: 10.1109/IC3A48958.2020.233266.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864995" y="533400"/>
            <a:ext cx="5414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Motivation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609600" y="1803400"/>
            <a:ext cx="7642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55600" lvl="0" marL="4572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➔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early and correct diagnosis of cardiac abnormalities can increase the chances of successful treatments.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➔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manual interpretation of the electrocardiogram is time-consuming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➔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requires skilled personnel with a high degree of training.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➔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detection and classification of cardiac abnormalities can assist physicians in the diagnosis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1295400" y="533400"/>
            <a:ext cx="6313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Problem Statement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40500" y="2047200"/>
            <a:ext cx="83547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➔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develop a method using deep neural network for classifying cardiac abnormalities from 12-lead ECGs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ctrTitle"/>
          </p:nvPr>
        </p:nvSpPr>
        <p:spPr>
          <a:xfrm>
            <a:off x="1143000" y="609600"/>
            <a:ext cx="614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13;p5"/>
          <p:cNvGraphicFramePr/>
          <p:nvPr/>
        </p:nvGraphicFramePr>
        <p:xfrm>
          <a:off x="9906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{08C82B6E-61D0-42BB-AFE4-634CC15EE08E}</a:tableStyleId>
              </a:tblPr>
              <a:tblGrid>
                <a:gridCol w="3594100"/>
                <a:gridCol w="3594100"/>
              </a:tblGrid>
              <a:tr h="63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Papers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 Methodology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[1]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A modified residual convolutional network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[2]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Residual-CNN GRU neural network with an attention mechanism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[3]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Deep learning model SEResNet34(34-layer ResNeT)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[4]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Deep residual neural networks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ctrTitle"/>
          </p:nvPr>
        </p:nvSpPr>
        <p:spPr>
          <a:xfrm>
            <a:off x="1371600" y="685800"/>
            <a:ext cx="504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>
            <p:ph idx="1" type="subTitle"/>
          </p:nvPr>
        </p:nvSpPr>
        <p:spPr>
          <a:xfrm>
            <a:off x="609600" y="2057400"/>
            <a:ext cx="76467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The data for this Challenge are from multiple sources: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14350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GB" sz="2000"/>
              <a:t>CPSC Database and CPSC-Extra Database</a:t>
            </a:r>
            <a:endParaRPr sz="2000"/>
          </a:p>
          <a:p>
            <a:pPr indent="-514350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GB" sz="2000"/>
              <a:t>INCART Database</a:t>
            </a:r>
            <a:endParaRPr sz="2000"/>
          </a:p>
          <a:p>
            <a:pPr indent="-514350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GB" sz="2000"/>
              <a:t>PTB and PTB-XL Database</a:t>
            </a:r>
            <a:endParaRPr sz="2000"/>
          </a:p>
          <a:p>
            <a:pPr indent="-514350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GB" sz="2000"/>
              <a:t>The Georgia 12-lead ECG Challenge (G12EC) Database</a:t>
            </a:r>
            <a:endParaRPr sz="2000"/>
          </a:p>
          <a:p>
            <a:pPr indent="-514350" lvl="0" marL="51435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GB" sz="2000"/>
              <a:t>Undisclosed Database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1066800" y="609600"/>
            <a:ext cx="71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Data profile for the Training set</a:t>
            </a:r>
            <a:endParaRPr b="1" sz="2800">
              <a:solidFill>
                <a:schemeClr val="dk1"/>
              </a:solidFill>
            </a:endParaRPr>
          </a:p>
        </p:txBody>
      </p:sp>
      <p:graphicFrame>
        <p:nvGraphicFramePr>
          <p:cNvPr id="125" name="Google Shape;125;p8"/>
          <p:cNvGraphicFramePr/>
          <p:nvPr/>
        </p:nvGraphicFramePr>
        <p:xfrm>
          <a:off x="1600962" y="17348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{08C82B6E-61D0-42BB-AFE4-634CC15EE08E}</a:tableStyleId>
              </a:tblPr>
              <a:tblGrid>
                <a:gridCol w="1427225"/>
                <a:gridCol w="1427225"/>
                <a:gridCol w="1427225"/>
                <a:gridCol w="1427225"/>
              </a:tblGrid>
              <a:tr h="660175">
                <a:tc>
                  <a:txBody>
                    <a:bodyPr/>
                    <a:lstStyle/>
                    <a:p>
                      <a:pPr indent="0" lvl="0" marL="58420" marR="53975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0960" marR="56514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freq.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0960" marR="56514" rtl="0" algn="ctr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(Hz)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0960" marR="5715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Duration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0960" marR="57150" rtl="0" algn="ctr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(s)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74295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Num. of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6679" marR="0" rtl="0" algn="ctr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records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609650">
                <a:tc>
                  <a:txBody>
                    <a:bodyPr/>
                    <a:lstStyle/>
                    <a:p>
                      <a:pPr indent="0" lvl="0" marL="58420" marR="53975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PTB-XL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310515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0960" marR="5715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128270" marR="12446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21837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609650">
                <a:tc>
                  <a:txBody>
                    <a:bodyPr/>
                    <a:lstStyle/>
                    <a:p>
                      <a:pPr indent="0" lvl="0" marL="58420" marR="53975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CPSC-Extra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310515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0960" marR="5715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10 - 98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128270" marR="12446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3453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609650">
                <a:tc>
                  <a:txBody>
                    <a:bodyPr/>
                    <a:lstStyle/>
                    <a:p>
                      <a:pPr indent="0" lvl="0" marL="58420" marR="53975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CPSC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310515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0960" marR="5715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9 - 118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128270" marR="12446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6877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609650">
                <a:tc>
                  <a:txBody>
                    <a:bodyPr/>
                    <a:lstStyle/>
                    <a:p>
                      <a:pPr indent="0" lvl="0" marL="58420" marR="53975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PTB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78765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0960" marR="5715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38.4 - 120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128270" marR="12446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516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609650">
                <a:tc>
                  <a:txBody>
                    <a:bodyPr/>
                    <a:lstStyle/>
                    <a:p>
                      <a:pPr indent="0" lvl="0" marL="58420" marR="53975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Georgia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310515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0960" marR="5715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128270" marR="12446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10344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609650">
                <a:tc>
                  <a:txBody>
                    <a:bodyPr/>
                    <a:lstStyle/>
                    <a:p>
                      <a:pPr indent="0" lvl="0" marL="58420" marR="53975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 Petersburg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310515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257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60960" marR="5715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128270" marR="12446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e2909ec168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525" y="1908775"/>
            <a:ext cx="8673875" cy="42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e2909ec168_3_0"/>
          <p:cNvSpPr txBox="1"/>
          <p:nvPr/>
        </p:nvSpPr>
        <p:spPr>
          <a:xfrm>
            <a:off x="533400" y="457200"/>
            <a:ext cx="740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</a:rPr>
              <a:t>Typical example of raw 12-lead ECG with atrial fibrillation</a:t>
            </a:r>
            <a:endParaRPr b="1" i="0" sz="2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" id="136" name="Google Shape;13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00200"/>
            <a:ext cx="4554220" cy="40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 txBox="1"/>
          <p:nvPr>
            <p:ph type="title"/>
          </p:nvPr>
        </p:nvSpPr>
        <p:spPr>
          <a:xfrm>
            <a:off x="533400" y="457200"/>
            <a:ext cx="74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Data Header</a:t>
            </a:r>
            <a:endParaRPr b="1" i="0" sz="2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2021-06-27T12:02:00Z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2016-01-21T10:00:00Z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2021-06-27T10:00:00Z</vt:filetime>
  </property>
  <property fmtid="{D5CDD505-2E9C-101B-9397-08002B2CF9AE}" pid="5" name="KSOProductBuildVer">
    <vt:lpwstr>2057-11.2.0.10176</vt:lpwstr>
  </property>
</Properties>
</file>