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76" r:id="rId15"/>
    <p:sldId id="277" r:id="rId16"/>
    <p:sldId id="278" r:id="rId17"/>
    <p:sldId id="279" r:id="rId18"/>
    <p:sldId id="280" r:id="rId19"/>
    <p:sldId id="281" r:id="rId20"/>
    <p:sldId id="282" r:id="rId21"/>
    <p:sldId id="283" r:id="rId22"/>
    <p:sldId id="284" r:id="rId23"/>
    <p:sldId id="285" r:id="rId24"/>
    <p:sldId id="273"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66"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39733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a:xfrm>
            <a:off x="159544" y="172244"/>
            <a:ext cx="11872912" cy="1325563"/>
          </a:xfrm>
        </p:spPr>
        <p:txBody>
          <a:bodyPr>
            <a:normAutofit fontScale="90000"/>
          </a:bodyPr>
          <a:lstStyle/>
          <a:p>
            <a:r>
              <a:rPr lang="en-US" sz="4400" dirty="0"/>
              <a:t>Are There </a:t>
            </a:r>
            <a:r>
              <a:rPr lang="en-US" dirty="0"/>
              <a:t>A</a:t>
            </a:r>
            <a:r>
              <a:rPr lang="en-US" sz="4400" dirty="0"/>
              <a:t>ny </a:t>
            </a:r>
            <a:r>
              <a:rPr lang="en-US" dirty="0"/>
              <a:t>S</a:t>
            </a:r>
            <a:r>
              <a:rPr lang="en-US" sz="4400" dirty="0"/>
              <a:t>pecific </a:t>
            </a:r>
            <a:r>
              <a:rPr lang="en-US" dirty="0"/>
              <a:t>G</a:t>
            </a:r>
            <a:r>
              <a:rPr lang="en-US" sz="4400" dirty="0"/>
              <a:t>roups of People </a:t>
            </a:r>
            <a:r>
              <a:rPr lang="en-US" dirty="0"/>
              <a:t>B</a:t>
            </a:r>
            <a:r>
              <a:rPr lang="en-US" sz="4400" dirty="0"/>
              <a:t>eing Targeted?</a:t>
            </a:r>
            <a:br>
              <a:rPr lang="en-US" sz="4400" dirty="0"/>
            </a:br>
            <a:r>
              <a:rPr lang="en-US" sz="4400" dirty="0"/>
              <a:t>Focus: </a:t>
            </a:r>
            <a:r>
              <a:rPr lang="en-US" sz="4400" b="1" dirty="0"/>
              <a:t>Age</a:t>
            </a:r>
            <a:endParaRPr lang="en-CA" b="1" dirty="0"/>
          </a:p>
        </p:txBody>
      </p:sp>
      <p:pic>
        <p:nvPicPr>
          <p:cNvPr id="9" name="Picture 8">
            <a:extLst>
              <a:ext uri="{FF2B5EF4-FFF2-40B4-BE49-F238E27FC236}">
                <a16:creationId xmlns:a16="http://schemas.microsoft.com/office/drawing/2014/main" id="{42BCA5F7-0609-1549-FA0E-2FA13F33CD5A}"/>
              </a:ext>
            </a:extLst>
          </p:cNvPr>
          <p:cNvPicPr>
            <a:picLocks noChangeAspect="1"/>
          </p:cNvPicPr>
          <p:nvPr/>
        </p:nvPicPr>
        <p:blipFill rotWithShape="1">
          <a:blip r:embed="rId2"/>
          <a:srcRect r="3892"/>
          <a:stretch/>
        </p:blipFill>
        <p:spPr>
          <a:xfrm>
            <a:off x="2107718" y="1580907"/>
            <a:ext cx="6936270" cy="5104849"/>
          </a:xfrm>
          <a:prstGeom prst="rect">
            <a:avLst/>
          </a:prstGeom>
        </p:spPr>
      </p:pic>
    </p:spTree>
    <p:extLst>
      <p:ext uri="{BB962C8B-B14F-4D97-AF65-F5344CB8AC3E}">
        <p14:creationId xmlns:p14="http://schemas.microsoft.com/office/powerpoint/2010/main" val="120898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9F8BCEAA-C26A-8494-5642-09852179ABCA}"/>
              </a:ext>
            </a:extLst>
          </p:cNvPr>
          <p:cNvPicPr>
            <a:picLocks noChangeAspect="1"/>
          </p:cNvPicPr>
          <p:nvPr/>
        </p:nvPicPr>
        <p:blipFill rotWithShape="1">
          <a:blip r:embed="rId2"/>
          <a:srcRect l="5217"/>
          <a:stretch/>
        </p:blipFill>
        <p:spPr>
          <a:xfrm>
            <a:off x="2614612" y="1435011"/>
            <a:ext cx="6143626" cy="4744662"/>
          </a:xfrm>
          <a:prstGeom prst="rect">
            <a:avLst/>
          </a:prstGeom>
        </p:spPr>
      </p:pic>
      <p:sp>
        <p:nvSpPr>
          <p:cNvPr id="4" name="TextBox 3">
            <a:extLst>
              <a:ext uri="{FF2B5EF4-FFF2-40B4-BE49-F238E27FC236}">
                <a16:creationId xmlns:a16="http://schemas.microsoft.com/office/drawing/2014/main" id="{94363302-341D-AA43-7F61-118A67B0FB40}"/>
              </a:ext>
            </a:extLst>
          </p:cNvPr>
          <p:cNvSpPr txBox="1"/>
          <p:nvPr/>
        </p:nvSpPr>
        <p:spPr>
          <a:xfrm>
            <a:off x="600074" y="392906"/>
            <a:ext cx="11401425" cy="830997"/>
          </a:xfrm>
          <a:prstGeom prst="rect">
            <a:avLst/>
          </a:prstGeom>
          <a:noFill/>
        </p:spPr>
        <p:txBody>
          <a:bodyPr wrap="square" rtlCol="0">
            <a:spAutoFit/>
          </a:bodyPr>
          <a:lstStyle/>
          <a:p>
            <a:r>
              <a:rPr lang="en-US" sz="2400" dirty="0"/>
              <a:t>Visualization 7</a:t>
            </a:r>
          </a:p>
          <a:p>
            <a:r>
              <a:rPr lang="en-US" sz="2400" dirty="0"/>
              <a:t>Scatterplot displaying the Number of Crimes Committed Against Victims at Different Ages.</a:t>
            </a:r>
            <a:endParaRPr lang="en-CA" sz="2400" dirty="0"/>
          </a:p>
        </p:txBody>
      </p:sp>
    </p:spTree>
    <p:extLst>
      <p:ext uri="{BB962C8B-B14F-4D97-AF65-F5344CB8AC3E}">
        <p14:creationId xmlns:p14="http://schemas.microsoft.com/office/powerpoint/2010/main" val="49086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B4ADB7-F5CE-1BF9-0A90-FBD647B225AC}"/>
              </a:ext>
            </a:extLst>
          </p:cNvPr>
          <p:cNvPicPr>
            <a:picLocks noGrp="1" noChangeAspect="1"/>
          </p:cNvPicPr>
          <p:nvPr>
            <p:ph idx="1"/>
          </p:nvPr>
        </p:nvPicPr>
        <p:blipFill rotWithShape="1">
          <a:blip r:embed="rId2"/>
          <a:srcRect l="583" t="689"/>
          <a:stretch/>
        </p:blipFill>
        <p:spPr>
          <a:xfrm>
            <a:off x="510062" y="576262"/>
            <a:ext cx="10934225" cy="6260446"/>
          </a:xfrm>
        </p:spPr>
      </p:pic>
      <p:sp>
        <p:nvSpPr>
          <p:cNvPr id="6" name="TextBox 5">
            <a:extLst>
              <a:ext uri="{FF2B5EF4-FFF2-40B4-BE49-F238E27FC236}">
                <a16:creationId xmlns:a16="http://schemas.microsoft.com/office/drawing/2014/main" id="{15D27FFA-2EE9-7C5A-51A5-6DC386C962B6}"/>
              </a:ext>
            </a:extLst>
          </p:cNvPr>
          <p:cNvSpPr txBox="1"/>
          <p:nvPr/>
        </p:nvSpPr>
        <p:spPr>
          <a:xfrm>
            <a:off x="207169" y="120135"/>
            <a:ext cx="6829425" cy="461665"/>
          </a:xfrm>
          <a:prstGeom prst="rect">
            <a:avLst/>
          </a:prstGeom>
          <a:noFill/>
        </p:spPr>
        <p:txBody>
          <a:bodyPr wrap="square" rtlCol="0">
            <a:spAutoFit/>
          </a:bodyPr>
          <a:lstStyle/>
          <a:p>
            <a:r>
              <a:rPr lang="en-US" sz="2400" dirty="0"/>
              <a:t>Victims at Ages 20-29</a:t>
            </a:r>
            <a:endParaRPr lang="en-CA" sz="2400" dirty="0"/>
          </a:p>
        </p:txBody>
      </p:sp>
    </p:spTree>
    <p:extLst>
      <p:ext uri="{BB962C8B-B14F-4D97-AF65-F5344CB8AC3E}">
        <p14:creationId xmlns:p14="http://schemas.microsoft.com/office/powerpoint/2010/main" val="320109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1E1C8-0492-A29E-59F1-6CD71ECB9EF0}"/>
              </a:ext>
            </a:extLst>
          </p:cNvPr>
          <p:cNvPicPr>
            <a:picLocks noChangeAspect="1"/>
          </p:cNvPicPr>
          <p:nvPr/>
        </p:nvPicPr>
        <p:blipFill>
          <a:blip r:embed="rId2"/>
          <a:stretch>
            <a:fillRect/>
          </a:stretch>
        </p:blipFill>
        <p:spPr>
          <a:xfrm>
            <a:off x="608109" y="700087"/>
            <a:ext cx="10800459" cy="6195355"/>
          </a:xfrm>
          <a:prstGeom prst="rect">
            <a:avLst/>
          </a:prstGeom>
        </p:spPr>
      </p:pic>
      <p:sp>
        <p:nvSpPr>
          <p:cNvPr id="4" name="TextBox 3">
            <a:extLst>
              <a:ext uri="{FF2B5EF4-FFF2-40B4-BE49-F238E27FC236}">
                <a16:creationId xmlns:a16="http://schemas.microsoft.com/office/drawing/2014/main" id="{33FF6413-E68D-81D8-E574-C378623F31DC}"/>
              </a:ext>
            </a:extLst>
          </p:cNvPr>
          <p:cNvSpPr txBox="1"/>
          <p:nvPr/>
        </p:nvSpPr>
        <p:spPr>
          <a:xfrm>
            <a:off x="207169" y="235744"/>
            <a:ext cx="4872037" cy="461665"/>
          </a:xfrm>
          <a:prstGeom prst="rect">
            <a:avLst/>
          </a:prstGeom>
          <a:noFill/>
        </p:spPr>
        <p:txBody>
          <a:bodyPr wrap="square" rtlCol="0">
            <a:spAutoFit/>
          </a:bodyPr>
          <a:lstStyle/>
          <a:p>
            <a:r>
              <a:rPr lang="en-US" sz="2400" dirty="0"/>
              <a:t>Victims At Ages 30-39</a:t>
            </a:r>
            <a:endParaRPr lang="en-CA" sz="2400" dirty="0"/>
          </a:p>
        </p:txBody>
      </p:sp>
    </p:spTree>
    <p:extLst>
      <p:ext uri="{BB962C8B-B14F-4D97-AF65-F5344CB8AC3E}">
        <p14:creationId xmlns:p14="http://schemas.microsoft.com/office/powerpoint/2010/main" val="62451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a:xfrm>
            <a:off x="838200" y="0"/>
            <a:ext cx="10515600" cy="1325563"/>
          </a:xfrm>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a:xfrm>
            <a:off x="838200" y="891540"/>
            <a:ext cx="10515600" cy="5875020"/>
          </a:xfrm>
        </p:spPr>
        <p:txBody>
          <a:bodyPr>
            <a:noAutofit/>
          </a:bodyPr>
          <a:lstStyle/>
          <a:p>
            <a:pPr marL="0" indent="0" algn="l">
              <a:buNone/>
            </a:pPr>
            <a:r>
              <a:rPr lang="en-US" sz="1600" b="1" i="0" dirty="0">
                <a:effectLst/>
              </a:rPr>
              <a:t>Age and Crime Relationship:</a:t>
            </a:r>
            <a:endParaRPr lang="en-US" sz="1600" b="0" i="0" dirty="0">
              <a:effectLst/>
            </a:endParaRPr>
          </a:p>
          <a:p>
            <a:pPr algn="l"/>
            <a:r>
              <a:rPr lang="en-US" sz="1600" b="0" i="0" dirty="0">
                <a:effectLst/>
              </a:rPr>
              <a:t>Crimes exhibit a clear age-related pattern, peaking around 30 and declining as age increases.</a:t>
            </a:r>
          </a:p>
          <a:p>
            <a:pPr marL="0" indent="0" algn="l">
              <a:buNone/>
            </a:pPr>
            <a:r>
              <a:rPr lang="en-US" sz="1600" b="1" i="0" dirty="0">
                <a:effectLst/>
              </a:rPr>
              <a:t>Peak Age Group:</a:t>
            </a:r>
            <a:endParaRPr lang="en-US" sz="1600" b="0" i="0" dirty="0">
              <a:effectLst/>
            </a:endParaRPr>
          </a:p>
          <a:p>
            <a:pPr algn="l"/>
            <a:r>
              <a:rPr lang="en-US" sz="1600" b="0" i="0" dirty="0">
                <a:effectLst/>
              </a:rPr>
              <a:t>The highest crime frequency occurs in the 25 to 30 age group.</a:t>
            </a:r>
          </a:p>
          <a:p>
            <a:pPr marL="0" indent="0" algn="l">
              <a:buNone/>
            </a:pPr>
            <a:r>
              <a:rPr lang="en-US" sz="1600" b="1" i="0" dirty="0">
                <a:effectLst/>
              </a:rPr>
              <a:t>Negative Trend:</a:t>
            </a:r>
            <a:endParaRPr lang="en-US" sz="1600" b="0" i="0" dirty="0">
              <a:effectLst/>
            </a:endParaRPr>
          </a:p>
          <a:p>
            <a:pPr algn="l"/>
            <a:r>
              <a:rPr lang="en-US" sz="1600" b="0" i="0" dirty="0">
                <a:effectLst/>
              </a:rPr>
              <a:t>A negative trend line emphasizes a consistent decrease in crimes as age advances.</a:t>
            </a:r>
          </a:p>
          <a:p>
            <a:pPr marL="0" indent="0" algn="l">
              <a:buNone/>
            </a:pPr>
            <a:r>
              <a:rPr lang="en-US" sz="1600" b="1" i="0" dirty="0">
                <a:effectLst/>
              </a:rPr>
              <a:t>Baseline and Endpoint:</a:t>
            </a:r>
            <a:endParaRPr lang="en-US" sz="1600" b="0" i="0" dirty="0">
              <a:effectLst/>
            </a:endParaRPr>
          </a:p>
          <a:p>
            <a:pPr algn="l"/>
            <a:r>
              <a:rPr lang="en-US" sz="1600" b="0" i="0" dirty="0">
                <a:effectLst/>
              </a:rPr>
              <a:t>The trend line starts at 15,000 crimes, showcasing a baseline, and gradually approaches zero for older age groups.</a:t>
            </a:r>
          </a:p>
          <a:p>
            <a:pPr marL="0" indent="0" algn="l">
              <a:buNone/>
            </a:pPr>
            <a:r>
              <a:rPr lang="en-US" sz="1600" b="1" i="0" dirty="0">
                <a:effectLst/>
              </a:rPr>
              <a:t>Interpretation:</a:t>
            </a:r>
            <a:endParaRPr lang="en-US" sz="1600" b="0" i="0" dirty="0">
              <a:effectLst/>
            </a:endParaRPr>
          </a:p>
          <a:p>
            <a:pPr algn="l"/>
            <a:r>
              <a:rPr lang="en-US" sz="1600" b="0" i="0" dirty="0">
                <a:effectLst/>
              </a:rPr>
              <a:t>The data underscores a distinct age-related trend, indicating a significant peak around 30, followed by a decline. The negative trend line suggests a diminishing victimization likelihood among older individuals, necessitating deeper analysis for a comprehensive understanding.</a:t>
            </a:r>
          </a:p>
          <a:p>
            <a:pPr marL="0" indent="0" algn="l">
              <a:buNone/>
            </a:pPr>
            <a:r>
              <a:rPr lang="en-US" sz="1600" b="1" i="0" dirty="0">
                <a:effectLst/>
              </a:rPr>
              <a:t>Additional Insights - Histogram Analysis:</a:t>
            </a:r>
            <a:endParaRPr lang="en-US" sz="1600" b="0" i="0" dirty="0">
              <a:effectLst/>
            </a:endParaRPr>
          </a:p>
          <a:p>
            <a:pPr algn="l"/>
            <a:r>
              <a:rPr lang="en-US" sz="1600" b="0" i="0" dirty="0">
                <a:effectLst/>
              </a:rPr>
              <a:t>The histogram delves deeper into the age distribution of crimes, revealing nuanced insights. The 25 to 30 age group stands out with the highest crime frequency, warranting focused attention for crime prevention initiatives. Notably, age groups such as 58 to 73, 73 to 78, 78 to 90, and 90 to 100 exhibit lower crime frequencies, presenting opportunities for targeted interventions in these segments. The visual representation of the histogram aids in identifying concentration and dispersion of crime occurrences across different age brackets. This expanded summary provides a more detailed exploration of the histogram analysis, emphasizing its role in uncovering age-specific crime patterns and guiding strategic preventive measures.</a:t>
            </a:r>
          </a:p>
          <a:p>
            <a:endParaRPr lang="en-CA" sz="1600" dirty="0"/>
          </a:p>
        </p:txBody>
      </p:sp>
    </p:spTree>
    <p:extLst>
      <p:ext uri="{BB962C8B-B14F-4D97-AF65-F5344CB8AC3E}">
        <p14:creationId xmlns:p14="http://schemas.microsoft.com/office/powerpoint/2010/main" val="142258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1936</Words>
  <Application>Microsoft Office PowerPoint</Application>
  <PresentationFormat>Widescreen</PresentationFormat>
  <Paragraphs>125</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Calibri Light</vt:lpstr>
      <vt:lpstr>Slack-Lato</vt:lpstr>
      <vt:lpstr>Söhne</vt:lpstr>
      <vt:lpstr>source-serif-pro</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Are There Any Specific Groups of People Being Targeted? Focus: Age</vt:lpstr>
      <vt:lpstr>PowerPoint Presentation</vt:lpstr>
      <vt:lpstr>PowerPoint Presentation</vt:lpstr>
      <vt:lpstr>PowerPoint Presentation</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9</cp:revision>
  <dcterms:created xsi:type="dcterms:W3CDTF">2023-12-12T01:07:44Z</dcterms:created>
  <dcterms:modified xsi:type="dcterms:W3CDTF">2023-12-14T22:23:28Z</dcterms:modified>
</cp:coreProperties>
</file>