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4" r:id="rId3"/>
    <p:sldId id="257" r:id="rId4"/>
    <p:sldId id="258" r:id="rId5"/>
    <p:sldId id="259" r:id="rId6"/>
    <p:sldId id="260" r:id="rId7"/>
    <p:sldId id="261" r:id="rId8"/>
    <p:sldId id="268" r:id="rId9"/>
    <p:sldId id="262" r:id="rId10"/>
    <p:sldId id="263" r:id="rId11"/>
    <p:sldId id="270" r:id="rId12"/>
    <p:sldId id="272" r:id="rId13"/>
    <p:sldId id="271" r:id="rId14"/>
    <p:sldId id="276" r:id="rId15"/>
    <p:sldId id="277" r:id="rId16"/>
    <p:sldId id="278" r:id="rId17"/>
    <p:sldId id="279" r:id="rId18"/>
    <p:sldId id="280" r:id="rId19"/>
    <p:sldId id="264" r:id="rId20"/>
    <p:sldId id="265" r:id="rId21"/>
    <p:sldId id="266" r:id="rId22"/>
    <p:sldId id="273"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66" autoAdjust="0"/>
  </p:normalViewPr>
  <p:slideViewPr>
    <p:cSldViewPr snapToGrid="0">
      <p:cViewPr varScale="1">
        <p:scale>
          <a:sx n="86" d="100"/>
          <a:sy n="86" d="100"/>
        </p:scale>
        <p:origin x="15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atimes.com/california/story/2023-10-12/violent-crime-is-down-fear-is-up-why-is-la-perceived-as-dangerou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atalog.data.gov/dataset/crime-data-from-2020-to-prese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normAutofit/>
          </a:bodyPr>
          <a:lstStyle/>
          <a:p>
            <a:r>
              <a:rPr lang="en-CA" sz="3200" dirty="0"/>
              <a:t>Question 4:</a:t>
            </a:r>
            <a:br>
              <a:rPr lang="en-CA" sz="3200" dirty="0"/>
            </a:br>
            <a:r>
              <a:rPr lang="en-US" sz="3200" b="0" i="0" dirty="0">
                <a:solidFill>
                  <a:srgbClr val="1D1C1D"/>
                </a:solidFill>
                <a:effectLst/>
                <a:latin typeface="Slack-Lato"/>
              </a:rPr>
              <a:t>Are there any specific groups of people being targeted?</a:t>
            </a:r>
            <a:endParaRPr lang="en-CA" sz="3200" dirty="0"/>
          </a:p>
        </p:txBody>
      </p:sp>
      <p:sp>
        <p:nvSpPr>
          <p:cNvPr id="5" name="Content Placeholder 4">
            <a:extLst>
              <a:ext uri="{FF2B5EF4-FFF2-40B4-BE49-F238E27FC236}">
                <a16:creationId xmlns:a16="http://schemas.microsoft.com/office/drawing/2014/main" id="{E9711B52-D08C-A0CB-2095-7313C3E6D6DC}"/>
              </a:ext>
            </a:extLst>
          </p:cNvPr>
          <p:cNvSpPr>
            <a:spLocks noGrp="1"/>
          </p:cNvSpPr>
          <p:nvPr>
            <p:ph idx="1"/>
          </p:nvPr>
        </p:nvSpPr>
        <p:spPr>
          <a:xfrm>
            <a:off x="838200" y="1690688"/>
            <a:ext cx="10515600" cy="4351338"/>
          </a:xfrm>
        </p:spPr>
        <p:txBody>
          <a:bodyPr>
            <a:normAutofit/>
          </a:bodyPr>
          <a:lstStyle/>
          <a:p>
            <a:pPr marL="0" indent="0">
              <a:buFont typeface="Arial" panose="020B0604020202020204" pitchFamily="34" charset="0"/>
              <a:buNone/>
            </a:pPr>
            <a:r>
              <a:rPr lang="en-CA" sz="2400" b="1" dirty="0"/>
              <a:t>Distribution of Crime Type Victims by Gender</a:t>
            </a:r>
            <a:endParaRPr lang="en-US" sz="3200" b="1"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the ratio of male and female crime victims are very similar. </a:t>
            </a:r>
          </a:p>
          <a:p>
            <a:pPr lvl="1"/>
            <a:r>
              <a:rPr lang="en-US" sz="1600" b="1" dirty="0">
                <a:ea typeface="Calibri" panose="020F0502020204030204" pitchFamily="34" charset="0"/>
                <a:cs typeface="Calibri" panose="020F0502020204030204" pitchFamily="34" charset="0"/>
              </a:rPr>
              <a:t>Male victims: 47.5%</a:t>
            </a:r>
          </a:p>
          <a:p>
            <a:pPr lvl="1"/>
            <a:r>
              <a:rPr lang="en-US" sz="1600" b="1" dirty="0">
                <a:ea typeface="Calibri" panose="020F0502020204030204" pitchFamily="34" charset="0"/>
                <a:cs typeface="Calibri" panose="020F0502020204030204" pitchFamily="34" charset="0"/>
              </a:rPr>
              <a:t>Female victims: 42.4%</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female victims are targeted for are:</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Intimate partner-Simple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Theft of Identity</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male victims are targeted for are:</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Assault with deadly weapon, aggravated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Burglary from Vehicle</a:t>
            </a:r>
          </a:p>
        </p:txBody>
      </p:sp>
    </p:spTree>
    <p:extLst>
      <p:ext uri="{BB962C8B-B14F-4D97-AF65-F5344CB8AC3E}">
        <p14:creationId xmlns:p14="http://schemas.microsoft.com/office/powerpoint/2010/main" val="397335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ED2E5C-6548-0F88-7DF7-3E330DC1AEA6}"/>
              </a:ext>
            </a:extLst>
          </p:cNvPr>
          <p:cNvSpPr txBox="1"/>
          <p:nvPr/>
        </p:nvSpPr>
        <p:spPr>
          <a:xfrm>
            <a:off x="419608" y="146149"/>
            <a:ext cx="8661146" cy="646331"/>
          </a:xfrm>
          <a:prstGeom prst="rect">
            <a:avLst/>
          </a:prstGeom>
          <a:noFill/>
        </p:spPr>
        <p:txBody>
          <a:bodyPr wrap="square">
            <a:spAutoFit/>
          </a:bodyPr>
          <a:lstStyle/>
          <a:p>
            <a:r>
              <a:rPr lang="en-CA" dirty="0"/>
              <a:t>Visualization 6: </a:t>
            </a:r>
          </a:p>
          <a:p>
            <a:r>
              <a:rPr lang="en-CA" dirty="0"/>
              <a:t>Grouped bar plot showing the Distribution of Top 10 Crime Type Victims by Gender</a:t>
            </a:r>
          </a:p>
        </p:txBody>
      </p:sp>
      <p:pic>
        <p:nvPicPr>
          <p:cNvPr id="2050" name="Picture 2">
            <a:extLst>
              <a:ext uri="{FF2B5EF4-FFF2-40B4-BE49-F238E27FC236}">
                <a16:creationId xmlns:a16="http://schemas.microsoft.com/office/drawing/2014/main" id="{64C88142-0038-DAA6-278F-F3DCF028AD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754" y="792480"/>
            <a:ext cx="6237000" cy="606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5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B3D4B9-453C-3380-C8EE-429BE13FA5C7}"/>
              </a:ext>
            </a:extLst>
          </p:cNvPr>
          <p:cNvSpPr txBox="1">
            <a:spLocks noGrp="1"/>
          </p:cNvSpPr>
          <p:nvPr>
            <p:ph idx="1"/>
          </p:nvPr>
        </p:nvSpPr>
        <p:spPr>
          <a:xfrm>
            <a:off x="675640" y="373169"/>
            <a:ext cx="10515600" cy="719171"/>
          </a:xfrm>
          <a:prstGeom prst="rect">
            <a:avLst/>
          </a:prstGeom>
          <a:noFill/>
        </p:spPr>
        <p:txBody>
          <a:bodyPr wrap="square">
            <a:spAutoFit/>
          </a:bodyPr>
          <a:lstStyle/>
          <a:p>
            <a:pPr marL="0" indent="0">
              <a:buNone/>
            </a:pPr>
            <a:r>
              <a:rPr lang="en-CA" sz="1800" dirty="0"/>
              <a:t>Visualization 6: </a:t>
            </a:r>
          </a:p>
          <a:p>
            <a:pPr marL="0" indent="0">
              <a:buNone/>
            </a:pPr>
            <a:r>
              <a:rPr lang="en-CA" sz="1800" dirty="0"/>
              <a:t>Pie chart showing the distribution of Crime Victims by Gender.</a:t>
            </a:r>
          </a:p>
        </p:txBody>
      </p:sp>
      <p:pic>
        <p:nvPicPr>
          <p:cNvPr id="5" name="Picture 2">
            <a:extLst>
              <a:ext uri="{FF2B5EF4-FFF2-40B4-BE49-F238E27FC236}">
                <a16:creationId xmlns:a16="http://schemas.microsoft.com/office/drawing/2014/main" id="{9EB2D544-2CCE-11ED-E894-003E63851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95" y="1547762"/>
            <a:ext cx="5687065" cy="451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1E2D-1D08-76EE-8B65-B2A28D705D0D}"/>
              </a:ext>
            </a:extLst>
          </p:cNvPr>
          <p:cNvSpPr>
            <a:spLocks noGrp="1"/>
          </p:cNvSpPr>
          <p:nvPr>
            <p:ph type="title"/>
          </p:nvPr>
        </p:nvSpPr>
        <p:spPr/>
        <p:txBody>
          <a:bodyPr>
            <a:normAutofit/>
          </a:bodyPr>
          <a:lstStyle/>
          <a:p>
            <a:r>
              <a:rPr lang="en-CA" sz="3200" b="1" dirty="0"/>
              <a:t>Distribution of Crime Type Victims by Descent</a:t>
            </a:r>
            <a:endParaRPr lang="en-CA" sz="3200" dirty="0"/>
          </a:p>
        </p:txBody>
      </p:sp>
      <p:sp>
        <p:nvSpPr>
          <p:cNvPr id="3" name="Content Placeholder 2">
            <a:extLst>
              <a:ext uri="{FF2B5EF4-FFF2-40B4-BE49-F238E27FC236}">
                <a16:creationId xmlns:a16="http://schemas.microsoft.com/office/drawing/2014/main" id="{328B79B2-1656-B966-3EDD-0075FFF5CCD4}"/>
              </a:ext>
            </a:extLst>
          </p:cNvPr>
          <p:cNvSpPr>
            <a:spLocks noGrp="1"/>
          </p:cNvSpPr>
          <p:nvPr>
            <p:ph idx="1"/>
          </p:nvPr>
        </p:nvSpPr>
        <p:spPr/>
        <p:txBody>
          <a:bodyPr/>
          <a:lstStyle/>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it's evident that the 3 ethnic groups that represent the highest percentage of crime victims by descent are Hispanic, White and Black.</a:t>
            </a:r>
            <a:br>
              <a:rPr lang="en-US" sz="1700" dirty="0">
                <a:ea typeface="Calibri" panose="020F0502020204030204" pitchFamily="34" charset="0"/>
                <a:cs typeface="Calibri" panose="020F0502020204030204" pitchFamily="34" charset="0"/>
              </a:rPr>
            </a:br>
            <a:endParaRPr lang="en-US" sz="1700" dirty="0">
              <a:ea typeface="Calibri" panose="020F0502020204030204" pitchFamily="34" charset="0"/>
              <a:cs typeface="Calibri" panose="020F0502020204030204" pitchFamily="34" charset="0"/>
            </a:endParaRPr>
          </a:p>
          <a:p>
            <a:pPr lvl="1">
              <a:buFont typeface="+mj-lt"/>
              <a:buAutoNum type="arabicPeriod"/>
            </a:pPr>
            <a:r>
              <a:rPr lang="en-US" sz="1800" dirty="0">
                <a:ea typeface="Calibri" panose="020F0502020204030204" pitchFamily="34" charset="0"/>
                <a:cs typeface="Calibri" panose="020F0502020204030204" pitchFamily="34" charset="0"/>
              </a:rPr>
              <a:t>Hispanic – Victims of Hispanic descent represent the highest percentage of crime victims: 35.8%.</a:t>
            </a:r>
          </a:p>
          <a:p>
            <a:pPr lvl="1">
              <a:buFont typeface="+mj-lt"/>
              <a:buAutoNum type="arabicPeriod"/>
            </a:pPr>
            <a:r>
              <a:rPr lang="en-US" sz="1800" dirty="0">
                <a:ea typeface="Calibri" panose="020F0502020204030204" pitchFamily="34" charset="0"/>
                <a:cs typeface="Calibri" panose="020F0502020204030204" pitchFamily="34" charset="0"/>
              </a:rPr>
              <a:t>White – White Victims represent the second highest percentage of crime victims: 23.8%.</a:t>
            </a:r>
          </a:p>
          <a:p>
            <a:pPr lvl="1">
              <a:buFont typeface="+mj-lt"/>
              <a:buAutoNum type="arabicPeriod"/>
            </a:pPr>
            <a:r>
              <a:rPr lang="en-US" sz="1800" dirty="0">
                <a:ea typeface="Calibri" panose="020F0502020204030204" pitchFamily="34" charset="0"/>
                <a:cs typeface="Calibri" panose="020F0502020204030204" pitchFamily="34" charset="0"/>
              </a:rPr>
              <a:t>Black – Black Victims represent the third highest percentage of crime victims: 16.6%.</a:t>
            </a:r>
          </a:p>
          <a:p>
            <a:pPr lvl="1">
              <a:buFont typeface="+mj-lt"/>
              <a:buAutoNum type="arabicPeriod"/>
            </a:pPr>
            <a:r>
              <a:rPr lang="en-US" sz="1800" dirty="0">
                <a:ea typeface="Calibri" panose="020F0502020204030204" pitchFamily="34" charset="0"/>
                <a:cs typeface="Calibri" panose="020F0502020204030204" pitchFamily="34" charset="0"/>
              </a:rPr>
              <a:t>Unknown – 9.3% of Victims are of unknown descent. </a:t>
            </a:r>
          </a:p>
          <a:p>
            <a:pPr marL="457200" lvl="1" indent="0">
              <a:buNone/>
            </a:pPr>
            <a:endParaRPr lang="en-US" sz="1300"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Since the start of the COVID-19 pandemic, there has been an increase in the number of Hispanic and Black victims  has played out almost entirely among Latino and Black victims of homicides in Los </a:t>
            </a:r>
            <a:r>
              <a:rPr lang="en-CA" sz="1200" b="0" i="0" dirty="0">
                <a:solidFill>
                  <a:srgbClr val="000000"/>
                </a:solidFill>
                <a:effectLst/>
                <a:latin typeface="source-serif-pro"/>
              </a:rPr>
              <a:t>(Rector, 2021, paras. 1),</a:t>
            </a:r>
            <a:endParaRPr lang="en-CA" dirty="0"/>
          </a:p>
        </p:txBody>
      </p:sp>
    </p:spTree>
    <p:extLst>
      <p:ext uri="{BB962C8B-B14F-4D97-AF65-F5344CB8AC3E}">
        <p14:creationId xmlns:p14="http://schemas.microsoft.com/office/powerpoint/2010/main" val="2464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3FACB9-A3BE-199B-60DE-7582F9192964}"/>
              </a:ext>
            </a:extLst>
          </p:cNvPr>
          <p:cNvSpPr txBox="1">
            <a:spLocks/>
          </p:cNvSpPr>
          <p:nvPr/>
        </p:nvSpPr>
        <p:spPr>
          <a:xfrm>
            <a:off x="675640" y="373169"/>
            <a:ext cx="10515600"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t>Visualization 9: </a:t>
            </a:r>
          </a:p>
          <a:p>
            <a:pPr marL="0" indent="0">
              <a:buFont typeface="Arial" panose="020B0604020202020204" pitchFamily="34" charset="0"/>
              <a:buNone/>
            </a:pPr>
            <a:r>
              <a:rPr lang="en-CA" sz="1800" dirty="0"/>
              <a:t>Pie chart showing the distribution of Top 10 Crime Victims by Descent.</a:t>
            </a:r>
          </a:p>
        </p:txBody>
      </p:sp>
      <p:pic>
        <p:nvPicPr>
          <p:cNvPr id="4101" name="Picture 5">
            <a:extLst>
              <a:ext uri="{FF2B5EF4-FFF2-40B4-BE49-F238E27FC236}">
                <a16:creationId xmlns:a16="http://schemas.microsoft.com/office/drawing/2014/main" id="{7F72E3B1-5592-E253-310E-73B0DA30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1438116"/>
            <a:ext cx="6160135" cy="466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8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lstStyle/>
          <a:p>
            <a:r>
              <a:rPr lang="en-CA" dirty="0"/>
              <a:t>Question 4</a:t>
            </a:r>
          </a:p>
        </p:txBody>
      </p:sp>
      <p:sp>
        <p:nvSpPr>
          <p:cNvPr id="3" name="Content Placeholder 2">
            <a:extLst>
              <a:ext uri="{FF2B5EF4-FFF2-40B4-BE49-F238E27FC236}">
                <a16:creationId xmlns:a16="http://schemas.microsoft.com/office/drawing/2014/main" id="{82E77C82-0D48-31AD-2914-4E65551363B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00694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30802-7205-6440-A617-B850321E2A35}"/>
              </a:ext>
            </a:extLst>
          </p:cNvPr>
          <p:cNvPicPr>
            <a:picLocks noChangeAspect="1"/>
          </p:cNvPicPr>
          <p:nvPr/>
        </p:nvPicPr>
        <p:blipFill>
          <a:blip r:embed="rId2"/>
          <a:stretch>
            <a:fillRect/>
          </a:stretch>
        </p:blipFill>
        <p:spPr>
          <a:xfrm>
            <a:off x="2857500" y="761085"/>
            <a:ext cx="5999144" cy="3119555"/>
          </a:xfrm>
          <a:prstGeom prst="rect">
            <a:avLst/>
          </a:prstGeom>
        </p:spPr>
      </p:pic>
      <p:sp>
        <p:nvSpPr>
          <p:cNvPr id="7" name="TextBox 6">
            <a:extLst>
              <a:ext uri="{FF2B5EF4-FFF2-40B4-BE49-F238E27FC236}">
                <a16:creationId xmlns:a16="http://schemas.microsoft.com/office/drawing/2014/main" id="{913F0AF8-3470-CB28-7391-5F15DE37696D}"/>
              </a:ext>
            </a:extLst>
          </p:cNvPr>
          <p:cNvSpPr txBox="1"/>
          <p:nvPr/>
        </p:nvSpPr>
        <p:spPr>
          <a:xfrm>
            <a:off x="2671763" y="4145965"/>
            <a:ext cx="6097904" cy="646331"/>
          </a:xfrm>
          <a:prstGeom prst="rect">
            <a:avLst/>
          </a:prstGeom>
          <a:noFill/>
        </p:spPr>
        <p:txBody>
          <a:bodyPr wrap="square">
            <a:spAutoFit/>
          </a:bodyPr>
          <a:lstStyle/>
          <a:p>
            <a:r>
              <a:rPr lang="en-US" b="1" i="0" strike="noStrike" dirty="0">
                <a:effectLst/>
                <a:latin typeface="Slack-Lato"/>
                <a:hlinkClick r:id="rId3"/>
              </a:rPr>
              <a:t>Crime is down, but fear is up: Why is L.A. still perceived as dangerous?</a:t>
            </a:r>
            <a:endParaRPr lang="en-CA" dirty="0"/>
          </a:p>
        </p:txBody>
      </p:sp>
      <p:sp>
        <p:nvSpPr>
          <p:cNvPr id="8" name="TextBox 7">
            <a:extLst>
              <a:ext uri="{FF2B5EF4-FFF2-40B4-BE49-F238E27FC236}">
                <a16:creationId xmlns:a16="http://schemas.microsoft.com/office/drawing/2014/main" id="{BB14AAA3-BE19-B230-A82D-CB788C121639}"/>
              </a:ext>
            </a:extLst>
          </p:cNvPr>
          <p:cNvSpPr txBox="1"/>
          <p:nvPr/>
        </p:nvSpPr>
        <p:spPr>
          <a:xfrm>
            <a:off x="637223" y="5532120"/>
            <a:ext cx="9324797" cy="646331"/>
          </a:xfrm>
          <a:prstGeom prst="rect">
            <a:avLst/>
          </a:prstGeom>
          <a:noFill/>
        </p:spPr>
        <p:txBody>
          <a:bodyPr wrap="none" rtlCol="0">
            <a:spAutoFit/>
          </a:bodyPr>
          <a:lstStyle/>
          <a:p>
            <a:r>
              <a:rPr lang="en-CA" dirty="0"/>
              <a:t>This dataset is taken from </a:t>
            </a:r>
            <a:r>
              <a:rPr lang="en-CA" b="0" i="0" dirty="0">
                <a:solidFill>
                  <a:srgbClr val="1F2328"/>
                </a:solidFill>
                <a:effectLst/>
                <a:latin typeface="-apple-system"/>
              </a:rPr>
              <a:t>Crime Data from 2020 to present – downloaded on December 5</a:t>
            </a:r>
            <a:r>
              <a:rPr lang="en-CA" b="0" i="0" baseline="30000" dirty="0">
                <a:solidFill>
                  <a:srgbClr val="1F2328"/>
                </a:solidFill>
                <a:effectLst/>
                <a:latin typeface="-apple-system"/>
              </a:rPr>
              <a:t>th</a:t>
            </a:r>
            <a:r>
              <a:rPr lang="en-CA" b="0" i="0" dirty="0">
                <a:solidFill>
                  <a:srgbClr val="1F2328"/>
                </a:solidFill>
                <a:effectLst/>
                <a:latin typeface="-apple-system"/>
              </a:rPr>
              <a:t>, 2023.</a:t>
            </a:r>
          </a:p>
          <a:p>
            <a:r>
              <a:rPr lang="en-CA" b="0" i="0" u="sng" dirty="0">
                <a:effectLst/>
                <a:latin typeface="-apple-system"/>
                <a:hlinkClick r:id="rId4"/>
              </a:rPr>
              <a:t>https://catalog.data.gov/dataset/crime-data-from-2020-to-present</a:t>
            </a:r>
            <a:r>
              <a:rPr lang="en-CA" dirty="0"/>
              <a:t> </a:t>
            </a:r>
          </a:p>
        </p:txBody>
      </p:sp>
    </p:spTree>
    <p:extLst>
      <p:ext uri="{BB962C8B-B14F-4D97-AF65-F5344CB8AC3E}">
        <p14:creationId xmlns:p14="http://schemas.microsoft.com/office/powerpoint/2010/main" val="356361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F088-F15F-776A-FA4E-2E2F49A270BD}"/>
              </a:ext>
            </a:extLst>
          </p:cNvPr>
          <p:cNvSpPr>
            <a:spLocks noGrp="1"/>
          </p:cNvSpPr>
          <p:nvPr>
            <p:ph type="title"/>
          </p:nvPr>
        </p:nvSpPr>
        <p:spPr/>
        <p:txBody>
          <a:bodyPr/>
          <a:lstStyle/>
          <a:p>
            <a:r>
              <a:rPr lang="en-CA" dirty="0"/>
              <a:t>Q4 cont.</a:t>
            </a:r>
          </a:p>
        </p:txBody>
      </p:sp>
      <p:sp>
        <p:nvSpPr>
          <p:cNvPr id="3" name="Content Placeholder 2">
            <a:extLst>
              <a:ext uri="{FF2B5EF4-FFF2-40B4-BE49-F238E27FC236}">
                <a16:creationId xmlns:a16="http://schemas.microsoft.com/office/drawing/2014/main" id="{2C11B20D-504B-A00F-5EEB-27D908C3894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8302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2526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 for our Projects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a:xfrm>
            <a:off x="838200" y="1814195"/>
            <a:ext cx="10515600" cy="4351338"/>
          </a:xfrm>
        </p:spPr>
        <p:txBody>
          <a:bodyPr/>
          <a:lstStyle/>
          <a:p>
            <a:pPr marL="0" indent="0">
              <a:buNone/>
            </a:pPr>
            <a:r>
              <a:rPr lang="en-US" b="0" i="0" dirty="0">
                <a:solidFill>
                  <a:srgbClr val="1D1C1D"/>
                </a:solidFill>
                <a:effectLst/>
                <a:latin typeface="Slack-Lato"/>
              </a:rPr>
              <a:t>Why are we analyzing this data set? </a:t>
            </a:r>
          </a:p>
          <a:p>
            <a:endParaRPr lang="en-US" dirty="0">
              <a:solidFill>
                <a:srgbClr val="1D1C1D"/>
              </a:solidFill>
              <a:latin typeface="Slack-Lato"/>
            </a:endParaRPr>
          </a:p>
          <a:p>
            <a:r>
              <a:rPr lang="en-US" b="0" i="0" dirty="0">
                <a:solidFill>
                  <a:srgbClr val="1D1C1D"/>
                </a:solidFill>
                <a:effectLst/>
                <a:latin typeface="Slack-Lato"/>
              </a:rPr>
              <a:t>We want to empower law enforcement, city authorities and policymakers to make informed decisions for crime prevention.</a:t>
            </a:r>
            <a:endParaRPr lang="en-CA" dirty="0"/>
          </a:p>
        </p:txBody>
      </p:sp>
    </p:spTree>
    <p:extLst>
      <p:ext uri="{BB962C8B-B14F-4D97-AF65-F5344CB8AC3E}">
        <p14:creationId xmlns:p14="http://schemas.microsoft.com/office/powerpoint/2010/main" val="353116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05C921-F61E-945B-7503-C1AC382C5050}"/>
              </a:ext>
            </a:extLst>
          </p:cNvPr>
          <p:cNvPicPr>
            <a:picLocks noChangeAspect="1"/>
          </p:cNvPicPr>
          <p:nvPr/>
        </p:nvPicPr>
        <p:blipFill>
          <a:blip r:embed="rId2"/>
          <a:stretch>
            <a:fillRect/>
          </a:stretch>
        </p:blipFill>
        <p:spPr>
          <a:xfrm>
            <a:off x="1332835" y="356759"/>
            <a:ext cx="9526329" cy="6144482"/>
          </a:xfrm>
          <a:prstGeom prst="rect">
            <a:avLst/>
          </a:prstGeom>
        </p:spPr>
      </p:pic>
    </p:spTree>
    <p:extLst>
      <p:ext uri="{BB962C8B-B14F-4D97-AF65-F5344CB8AC3E}">
        <p14:creationId xmlns:p14="http://schemas.microsoft.com/office/powerpoint/2010/main" val="27066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1BF291-62D4-399A-9F6B-7C784757F077}"/>
              </a:ext>
            </a:extLst>
          </p:cNvPr>
          <p:cNvPicPr>
            <a:picLocks noChangeAspect="1"/>
          </p:cNvPicPr>
          <p:nvPr/>
        </p:nvPicPr>
        <p:blipFill>
          <a:blip r:embed="rId2"/>
          <a:stretch>
            <a:fillRect/>
          </a:stretch>
        </p:blipFill>
        <p:spPr>
          <a:xfrm>
            <a:off x="1289967" y="985496"/>
            <a:ext cx="9612066" cy="4887007"/>
          </a:xfrm>
          <a:prstGeom prst="rect">
            <a:avLst/>
          </a:prstGeom>
        </p:spPr>
      </p:pic>
    </p:spTree>
    <p:extLst>
      <p:ext uri="{BB962C8B-B14F-4D97-AF65-F5344CB8AC3E}">
        <p14:creationId xmlns:p14="http://schemas.microsoft.com/office/powerpoint/2010/main" val="26203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D5B4C3-9865-3979-7D98-A44FD25F13E2}"/>
              </a:ext>
            </a:extLst>
          </p:cNvPr>
          <p:cNvPicPr>
            <a:picLocks noChangeAspect="1"/>
          </p:cNvPicPr>
          <p:nvPr/>
        </p:nvPicPr>
        <p:blipFill>
          <a:blip r:embed="rId2"/>
          <a:stretch>
            <a:fillRect/>
          </a:stretch>
        </p:blipFill>
        <p:spPr>
          <a:xfrm>
            <a:off x="1323309" y="613969"/>
            <a:ext cx="9545382" cy="5630061"/>
          </a:xfrm>
          <a:prstGeom prst="rect">
            <a:avLst/>
          </a:prstGeom>
        </p:spPr>
      </p:pic>
    </p:spTree>
    <p:extLst>
      <p:ext uri="{BB962C8B-B14F-4D97-AF65-F5344CB8AC3E}">
        <p14:creationId xmlns:p14="http://schemas.microsoft.com/office/powerpoint/2010/main" val="26639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B2B4D-BB64-CCA3-EEFB-384617B18465}"/>
              </a:ext>
            </a:extLst>
          </p:cNvPr>
          <p:cNvPicPr>
            <a:picLocks noChangeAspect="1"/>
          </p:cNvPicPr>
          <p:nvPr/>
        </p:nvPicPr>
        <p:blipFill>
          <a:blip r:embed="rId2"/>
          <a:stretch>
            <a:fillRect/>
          </a:stretch>
        </p:blipFill>
        <p:spPr>
          <a:xfrm>
            <a:off x="1342361" y="609206"/>
            <a:ext cx="9507277" cy="5639587"/>
          </a:xfrm>
          <a:prstGeom prst="rect">
            <a:avLst/>
          </a:prstGeom>
        </p:spPr>
      </p:pic>
    </p:spTree>
    <p:extLst>
      <p:ext uri="{BB962C8B-B14F-4D97-AF65-F5344CB8AC3E}">
        <p14:creationId xmlns:p14="http://schemas.microsoft.com/office/powerpoint/2010/main" val="207236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1655</Words>
  <Application>Microsoft Office PowerPoint</Application>
  <PresentationFormat>Widescreen</PresentationFormat>
  <Paragraphs>110</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Slack-Lato</vt:lpstr>
      <vt:lpstr>Söhne</vt:lpstr>
      <vt:lpstr>source-serif-pro</vt:lpstr>
      <vt:lpstr>Arial</vt:lpstr>
      <vt:lpstr>Calibri</vt:lpstr>
      <vt:lpstr>Calibri Light</vt:lpstr>
      <vt:lpstr>Office Theme</vt:lpstr>
      <vt:lpstr>Crime In LA</vt:lpstr>
      <vt:lpstr>PowerPoint Presentation</vt:lpstr>
      <vt:lpstr>Questions for our Projects</vt:lpstr>
      <vt:lpstr>PowerPoint Presentation</vt:lpstr>
      <vt:lpstr>PowerPoint Presentation</vt:lpstr>
      <vt:lpstr>PowerPoint Presentation</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 Are there any specific groups of people being targeted?</vt:lpstr>
      <vt:lpstr>PowerPoint Presentation</vt:lpstr>
      <vt:lpstr>PowerPoint Presentation</vt:lpstr>
      <vt:lpstr>Distribution of Crime Type Victims by Descent</vt:lpstr>
      <vt:lpstr>PowerPoint Presentation</vt:lpstr>
      <vt:lpstr>Question 4</vt:lpstr>
      <vt:lpstr>Q4 cont.</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Raymon Matiling</cp:lastModifiedBy>
  <cp:revision>8</cp:revision>
  <dcterms:created xsi:type="dcterms:W3CDTF">2023-12-12T01:07:44Z</dcterms:created>
  <dcterms:modified xsi:type="dcterms:W3CDTF">2023-12-14T14:10:32Z</dcterms:modified>
</cp:coreProperties>
</file>