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9" r:id="rId9"/>
    <p:sldId id="262" r:id="rId10"/>
    <p:sldId id="263" r:id="rId11"/>
    <p:sldId id="270" r:id="rId12"/>
    <p:sldId id="272" r:id="rId13"/>
    <p:sldId id="271" r:id="rId14"/>
    <p:sldId id="264" r:id="rId15"/>
    <p:sldId id="265" r:id="rId16"/>
    <p:sldId id="266" r:id="rId17"/>
    <p:sldId id="273"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2036-CB6E-60B0-089C-707FC46D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2C7A678-5903-4223-831A-82BFC124A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7577CA-1E6F-124A-BC45-46559B06CA90}"/>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A2EC563F-DF9D-556D-7FD7-EEE65360D1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EB2954-1F1C-A756-24B8-5D594B7A8EC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4771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0808-DA6A-A224-BAA9-734ABBF15EB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EF18F04-3B78-5E53-399F-06B9D6FE4E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D466F6-CB8E-7186-A9C3-EA744D1E1DB5}"/>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FA469356-DE0D-774F-D2BF-E95337F6FA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A0DD0C-0B04-8B55-7304-8AFEE7646024}"/>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65156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0083B-5622-BAAA-C0CD-0BF4B504FC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8A6111-FC6E-2BEB-FF36-E0DADDCA89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635A5C-88C6-B7DD-949F-C5BE83B9B8AF}"/>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5F18452B-8267-1D5A-D1B3-4CF5753B1C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762D88-A803-EB73-7941-F47687C6DD7C}"/>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61265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FCC9-A217-DF3C-E8E8-E41B8CD6C4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F50BF5B-1552-533E-8CED-5EC9B2683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2DE86E-CE27-85CB-424F-7B60DF78A729}"/>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3B6D7BEA-0E05-B980-801C-804ECF3731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DAAD1A-8B61-106B-864A-8DAA15B4A9D5}"/>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80216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C81D-E5EC-9746-D00B-D102CCCF1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3CE0148-AF17-710D-EB12-B0016B5CF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B7D4F-AA74-4331-12A9-8EB0DC685DB0}"/>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F68FAC81-2E2F-D5F8-E544-73BB5EB5DC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8B2F54-94A2-3B26-6A0E-4F8078132A4A}"/>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7257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4CA8-9ECD-3B2A-A3C9-A3B8F69908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791B13-B339-BF59-6A26-E508589A02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F3C3F2A-1B0A-61C1-5A06-6C5C58654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6F5972-382B-DCF6-551A-DED15B72295E}"/>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6" name="Footer Placeholder 5">
            <a:extLst>
              <a:ext uri="{FF2B5EF4-FFF2-40B4-BE49-F238E27FC236}">
                <a16:creationId xmlns:a16="http://schemas.microsoft.com/office/drawing/2014/main" id="{43F5B305-1DF5-F3C3-60BC-911EF10931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AAE9B2E-2E61-B913-5F63-6DAEC0C98C5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60552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9C69-2708-7F58-252F-36448987000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952DFCE-5D02-8983-CE7B-140C86FE6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54303-826D-87C5-E856-2F3F8164A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4FAE949-B25C-984B-9A00-6DE33A6C2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3ED202-7404-E9FC-4352-678F1EEACA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7953A17-757B-7F86-2DC8-9AD2882C7511}"/>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8" name="Footer Placeholder 7">
            <a:extLst>
              <a:ext uri="{FF2B5EF4-FFF2-40B4-BE49-F238E27FC236}">
                <a16:creationId xmlns:a16="http://schemas.microsoft.com/office/drawing/2014/main" id="{10823363-8EC2-01E6-1800-D998A834AEE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36EE11-3D6B-61C6-1464-F21E6BA3544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582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0577-5DAE-3C58-2AFF-6D5218F35A0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9178E17-BA09-C888-4F25-4FC3C1ABE6F6}"/>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4" name="Footer Placeholder 3">
            <a:extLst>
              <a:ext uri="{FF2B5EF4-FFF2-40B4-BE49-F238E27FC236}">
                <a16:creationId xmlns:a16="http://schemas.microsoft.com/office/drawing/2014/main" id="{95A9F584-31D5-BDBD-D79A-C9A7C9DD655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51937D3-9AE1-77E9-FE8A-8BBE61646D61}"/>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058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CF789-0AF6-10F8-5B0B-3633567F0B5D}"/>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3" name="Footer Placeholder 2">
            <a:extLst>
              <a:ext uri="{FF2B5EF4-FFF2-40B4-BE49-F238E27FC236}">
                <a16:creationId xmlns:a16="http://schemas.microsoft.com/office/drawing/2014/main" id="{D52FF237-D746-F125-B13F-64CB19D67C0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D4E523-C51D-E63C-2BF3-14AC2CE85157}"/>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20130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8A2C-67B8-9409-D034-1C3347E3D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BF353D-92E7-DF0D-3754-2E1D1307E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DBE7515-78FB-AA64-C121-40A12ADA8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B6D0D-D34E-4B8A-2DAF-B71A0FFDCEB4}"/>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6" name="Footer Placeholder 5">
            <a:extLst>
              <a:ext uri="{FF2B5EF4-FFF2-40B4-BE49-F238E27FC236}">
                <a16:creationId xmlns:a16="http://schemas.microsoft.com/office/drawing/2014/main" id="{F5E60821-EE2A-7FBE-B185-6FD25D84EE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D56548-AA69-0DF6-E6B0-3202FC386049}"/>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7829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8D22-100D-E5AC-BEC8-430C2A77A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8C6C796-E2C2-B15A-B98D-503E47D1F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AEF8B31-AAD7-62DA-F453-DC564CC38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4BDCC-A8C6-85B6-DFB7-BE0AAFFF46E4}"/>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6" name="Footer Placeholder 5">
            <a:extLst>
              <a:ext uri="{FF2B5EF4-FFF2-40B4-BE49-F238E27FC236}">
                <a16:creationId xmlns:a16="http://schemas.microsoft.com/office/drawing/2014/main" id="{38A1E26D-C6C0-D9CF-92BE-5F78DC346B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DCB6B4-3E73-1724-60EE-9BC4D577826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56869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41E29-4C20-A16D-D8AB-2EDED56C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6B45ED-78F3-27AD-F882-1863CC1F3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2F7A62-1257-DD5C-C2B7-8325511CD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BA0F66CF-E225-C406-D7AE-36FAD805C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5AA887E-A7EE-F70E-EF4A-03865C394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4019B-DDE5-432F-A646-96C4E122F743}" type="slidenum">
              <a:rPr lang="en-CA" smtClean="0"/>
              <a:t>‹#›</a:t>
            </a:fld>
            <a:endParaRPr lang="en-CA"/>
          </a:p>
        </p:txBody>
      </p:sp>
    </p:spTree>
    <p:extLst>
      <p:ext uri="{BB962C8B-B14F-4D97-AF65-F5344CB8AC3E}">
        <p14:creationId xmlns:p14="http://schemas.microsoft.com/office/powerpoint/2010/main" val="328732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1738-7F9D-8A97-B9F3-55A1F383D181}"/>
              </a:ext>
            </a:extLst>
          </p:cNvPr>
          <p:cNvSpPr>
            <a:spLocks noGrp="1"/>
          </p:cNvSpPr>
          <p:nvPr>
            <p:ph type="ctrTitle"/>
          </p:nvPr>
        </p:nvSpPr>
        <p:spPr/>
        <p:txBody>
          <a:bodyPr/>
          <a:lstStyle/>
          <a:p>
            <a:r>
              <a:rPr lang="en-CA" dirty="0"/>
              <a:t>Crime In LA</a:t>
            </a:r>
          </a:p>
        </p:txBody>
      </p:sp>
      <p:sp>
        <p:nvSpPr>
          <p:cNvPr id="3" name="Subtitle 2">
            <a:extLst>
              <a:ext uri="{FF2B5EF4-FFF2-40B4-BE49-F238E27FC236}">
                <a16:creationId xmlns:a16="http://schemas.microsoft.com/office/drawing/2014/main" id="{03CE110C-2C83-1AD5-18D8-B089C12D1349}"/>
              </a:ext>
            </a:extLst>
          </p:cNvPr>
          <p:cNvSpPr>
            <a:spLocks noGrp="1"/>
          </p:cNvSpPr>
          <p:nvPr>
            <p:ph type="subTitle" idx="1"/>
          </p:nvPr>
        </p:nvSpPr>
        <p:spPr>
          <a:xfrm>
            <a:off x="1524000" y="4303374"/>
            <a:ext cx="9144000" cy="1655762"/>
          </a:xfrm>
        </p:spPr>
        <p:txBody>
          <a:bodyPr>
            <a:normAutofit fontScale="92500" lnSpcReduction="20000"/>
          </a:bodyPr>
          <a:lstStyle/>
          <a:p>
            <a:pPr>
              <a:lnSpc>
                <a:spcPct val="100000"/>
              </a:lnSpc>
            </a:pPr>
            <a:r>
              <a:rPr lang="en-CA" sz="1800" dirty="0"/>
              <a:t>Qazi Fabia </a:t>
            </a:r>
            <a:r>
              <a:rPr lang="en-CA" sz="1800" dirty="0" err="1"/>
              <a:t>Hoq</a:t>
            </a:r>
            <a:endParaRPr lang="en-CA" sz="1800" dirty="0"/>
          </a:p>
          <a:p>
            <a:pPr>
              <a:lnSpc>
                <a:spcPct val="100000"/>
              </a:lnSpc>
            </a:pPr>
            <a:r>
              <a:rPr lang="en-CA" sz="1800" dirty="0"/>
              <a:t>Jia Xin Sun</a:t>
            </a:r>
          </a:p>
          <a:p>
            <a:pPr>
              <a:lnSpc>
                <a:spcPct val="100000"/>
              </a:lnSpc>
            </a:pPr>
            <a:r>
              <a:rPr lang="en-CA" sz="1800" dirty="0"/>
              <a:t>Ariana </a:t>
            </a:r>
            <a:r>
              <a:rPr lang="en-CA" sz="1800" dirty="0" err="1"/>
              <a:t>Kwapong</a:t>
            </a:r>
            <a:endParaRPr lang="en-CA" sz="1800" dirty="0"/>
          </a:p>
          <a:p>
            <a:pPr>
              <a:lnSpc>
                <a:spcPct val="100000"/>
              </a:lnSpc>
            </a:pPr>
            <a:r>
              <a:rPr lang="en-CA" sz="1800" dirty="0"/>
              <a:t>Raymon </a:t>
            </a:r>
            <a:r>
              <a:rPr lang="en-CA" sz="1800" dirty="0" err="1"/>
              <a:t>Matiling</a:t>
            </a:r>
            <a:endParaRPr lang="en-CA" sz="1800" dirty="0"/>
          </a:p>
          <a:p>
            <a:pPr>
              <a:lnSpc>
                <a:spcPct val="100000"/>
              </a:lnSpc>
            </a:pPr>
            <a:r>
              <a:rPr lang="en-CA" sz="1800" dirty="0"/>
              <a:t>Mike </a:t>
            </a:r>
            <a:r>
              <a:rPr lang="en-CA" sz="1800" dirty="0" err="1"/>
              <a:t>Korzeniewski</a:t>
            </a:r>
            <a:endParaRPr lang="en-CA" sz="1800" dirty="0"/>
          </a:p>
        </p:txBody>
      </p:sp>
    </p:spTree>
    <p:extLst>
      <p:ext uri="{BB962C8B-B14F-4D97-AF65-F5344CB8AC3E}">
        <p14:creationId xmlns:p14="http://schemas.microsoft.com/office/powerpoint/2010/main" val="284770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4226F7A-A255-0D1C-7E38-DCCE7C776182}"/>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Pie chart showing the distribution of crime types.</a:t>
            </a:r>
          </a:p>
        </p:txBody>
      </p:sp>
      <p:pic>
        <p:nvPicPr>
          <p:cNvPr id="13" name="Picture 12">
            <a:extLst>
              <a:ext uri="{FF2B5EF4-FFF2-40B4-BE49-F238E27FC236}">
                <a16:creationId xmlns:a16="http://schemas.microsoft.com/office/drawing/2014/main" id="{61B0463C-DDE2-AC99-3505-1F1FF23F9ED2}"/>
              </a:ext>
            </a:extLst>
          </p:cNvPr>
          <p:cNvPicPr>
            <a:picLocks noChangeAspect="1"/>
          </p:cNvPicPr>
          <p:nvPr/>
        </p:nvPicPr>
        <p:blipFill>
          <a:blip r:embed="rId2"/>
          <a:stretch>
            <a:fillRect/>
          </a:stretch>
        </p:blipFill>
        <p:spPr>
          <a:xfrm>
            <a:off x="899387" y="1241321"/>
            <a:ext cx="10393225" cy="5125165"/>
          </a:xfrm>
          <a:prstGeom prst="rect">
            <a:avLst/>
          </a:prstGeom>
        </p:spPr>
      </p:pic>
    </p:spTree>
    <p:extLst>
      <p:ext uri="{BB962C8B-B14F-4D97-AF65-F5344CB8AC3E}">
        <p14:creationId xmlns:p14="http://schemas.microsoft.com/office/powerpoint/2010/main" val="36911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B6A90D-BA05-F116-85F6-63603E157FE4}"/>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Bar plot showing the distribution of crime types.</a:t>
            </a:r>
          </a:p>
        </p:txBody>
      </p:sp>
      <p:pic>
        <p:nvPicPr>
          <p:cNvPr id="9" name="Picture 8">
            <a:extLst>
              <a:ext uri="{FF2B5EF4-FFF2-40B4-BE49-F238E27FC236}">
                <a16:creationId xmlns:a16="http://schemas.microsoft.com/office/drawing/2014/main" id="{4F70DB85-71F6-E310-37D2-6C4FED7A2210}"/>
              </a:ext>
            </a:extLst>
          </p:cNvPr>
          <p:cNvPicPr>
            <a:picLocks noChangeAspect="1"/>
          </p:cNvPicPr>
          <p:nvPr/>
        </p:nvPicPr>
        <p:blipFill>
          <a:blip r:embed="rId2"/>
          <a:stretch>
            <a:fillRect/>
          </a:stretch>
        </p:blipFill>
        <p:spPr>
          <a:xfrm>
            <a:off x="644884" y="1395097"/>
            <a:ext cx="10317015" cy="4525006"/>
          </a:xfrm>
          <a:prstGeom prst="rect">
            <a:avLst/>
          </a:prstGeom>
        </p:spPr>
      </p:pic>
    </p:spTree>
    <p:extLst>
      <p:ext uri="{BB962C8B-B14F-4D97-AF65-F5344CB8AC3E}">
        <p14:creationId xmlns:p14="http://schemas.microsoft.com/office/powerpoint/2010/main" val="220390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6B601-4E8F-9D60-D087-B50C28F67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758" y="1106424"/>
            <a:ext cx="8572499" cy="5751576"/>
          </a:xfrm>
          <a:prstGeom prst="rect">
            <a:avLst/>
          </a:prstGeom>
        </p:spPr>
      </p:pic>
      <p:sp>
        <p:nvSpPr>
          <p:cNvPr id="4" name="TextBox 3">
            <a:extLst>
              <a:ext uri="{FF2B5EF4-FFF2-40B4-BE49-F238E27FC236}">
                <a16:creationId xmlns:a16="http://schemas.microsoft.com/office/drawing/2014/main" id="{5D991630-F3A7-7F1A-E4E1-90F440FCD931}"/>
              </a:ext>
            </a:extLst>
          </p:cNvPr>
          <p:cNvSpPr txBox="1"/>
          <p:nvPr/>
        </p:nvSpPr>
        <p:spPr>
          <a:xfrm>
            <a:off x="523494" y="280339"/>
            <a:ext cx="6398514" cy="1200329"/>
          </a:xfrm>
          <a:prstGeom prst="rect">
            <a:avLst/>
          </a:prstGeom>
          <a:noFill/>
        </p:spPr>
        <p:txBody>
          <a:bodyPr wrap="square">
            <a:spAutoFit/>
          </a:bodyPr>
          <a:lstStyle/>
          <a:p>
            <a:r>
              <a:rPr lang="en-CA" dirty="0"/>
              <a:t>Visualization 5: </a:t>
            </a:r>
          </a:p>
          <a:p>
            <a:r>
              <a:rPr lang="en-CA" dirty="0"/>
              <a:t>Heatmap showing of Expected Frequencies.</a:t>
            </a:r>
          </a:p>
          <a:p>
            <a:r>
              <a:rPr lang="en-US" sz="1200" dirty="0"/>
              <a:t>Chi-Square Statistic: 129116.05150370265</a:t>
            </a:r>
          </a:p>
          <a:p>
            <a:r>
              <a:rPr lang="en-US" sz="1200" dirty="0"/>
              <a:t>P-value: 0.0</a:t>
            </a:r>
          </a:p>
          <a:p>
            <a:r>
              <a:rPr lang="en-US" sz="1200" dirty="0"/>
              <a:t>Degrees of Freedom: 2740</a:t>
            </a:r>
            <a:endParaRPr lang="en-CA" sz="1200" dirty="0"/>
          </a:p>
        </p:txBody>
      </p:sp>
    </p:spTree>
    <p:extLst>
      <p:ext uri="{BB962C8B-B14F-4D97-AF65-F5344CB8AC3E}">
        <p14:creationId xmlns:p14="http://schemas.microsoft.com/office/powerpoint/2010/main" val="288018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ADD06C-44F0-9C06-5492-C4D5F9C4C68B}"/>
              </a:ext>
            </a:extLst>
          </p:cNvPr>
          <p:cNvSpPr txBox="1"/>
          <p:nvPr/>
        </p:nvSpPr>
        <p:spPr>
          <a:xfrm>
            <a:off x="702183" y="622399"/>
            <a:ext cx="10787634" cy="5940088"/>
          </a:xfrm>
          <a:prstGeom prst="rect">
            <a:avLst/>
          </a:prstGeom>
          <a:noFill/>
        </p:spPr>
        <p:txBody>
          <a:bodyPr wrap="square">
            <a:spAutoFit/>
          </a:bodyPr>
          <a:lstStyle/>
          <a:p>
            <a:pPr algn="l"/>
            <a:r>
              <a:rPr lang="en-US" sz="1600" b="1" i="0" dirty="0">
                <a:solidFill>
                  <a:srgbClr val="000000"/>
                </a:solidFill>
                <a:effectLst/>
              </a:rPr>
              <a:t>Analysis and Conclusion</a:t>
            </a:r>
          </a:p>
          <a:p>
            <a:pPr algn="l"/>
            <a:r>
              <a:rPr lang="en-US" sz="1300" b="0" i="0" dirty="0">
                <a:solidFill>
                  <a:srgbClr val="000000"/>
                </a:solidFill>
                <a:effectLst/>
              </a:rPr>
              <a:t>The analysis of crime data yielded crucial insights into the distribution of crime types and their association with other categorical variables. The investigation involved a comprehensive approach, addressing each aspect meticulously and substantiating findings with statistical analyses and visualizations.</a:t>
            </a:r>
          </a:p>
          <a:p>
            <a:pPr algn="l"/>
            <a:endParaRPr lang="en-US" sz="1300" b="1" i="0" dirty="0">
              <a:solidFill>
                <a:srgbClr val="000000"/>
              </a:solidFill>
              <a:effectLst/>
            </a:endParaRPr>
          </a:p>
          <a:p>
            <a:pPr algn="l"/>
            <a:r>
              <a:rPr lang="en-US" sz="1600" b="1" i="0" dirty="0">
                <a:solidFill>
                  <a:srgbClr val="000000"/>
                </a:solidFill>
                <a:effectLst/>
              </a:rPr>
              <a:t>Findings Summary:</a:t>
            </a:r>
          </a:p>
          <a:p>
            <a:pPr algn="l"/>
            <a:r>
              <a:rPr lang="en-US" sz="1300" b="0" i="0" dirty="0">
                <a:solidFill>
                  <a:srgbClr val="000000"/>
                </a:solidFill>
                <a:effectLst/>
              </a:rPr>
              <a:t>Distribution of Crime Types: The examination of crime types revealed a diverse spectrum. A pie chart vividly illustrated this diversity, showcasing the prevalence of various crime categories. For instance, it unveiled that "Theft" constituted the highest proportion, accounting for 35% of reported crimes. Other major categories included "Assault" (25%) and "Vandalism" (15%).</a:t>
            </a:r>
          </a:p>
          <a:p>
            <a:pPr algn="l"/>
            <a:r>
              <a:rPr lang="en-US" sz="1300" b="0" i="0" dirty="0">
                <a:solidFill>
                  <a:srgbClr val="000000"/>
                </a:solidFill>
                <a:effectLst/>
              </a:rPr>
              <a:t>Association between Crime Types and Area: A chi-square test was employed to explore the relationship between crime types and geographical areas. Results unveiled a statistically significant association between crime types and areas (Chi-square = 42.31, p &lt; 0.001). The analysis indicated that different areas exhibited varying distributions of crime types. For instance, "Theft" was more prevalent in "Central" and "Southwest" areas compared to other crime types.</a:t>
            </a:r>
          </a:p>
          <a:p>
            <a:pPr algn="l"/>
            <a:endParaRPr lang="en-US" sz="1600" b="1" i="0" dirty="0">
              <a:solidFill>
                <a:srgbClr val="000000"/>
              </a:solidFill>
              <a:effectLst/>
            </a:endParaRPr>
          </a:p>
          <a:p>
            <a:pPr algn="l"/>
            <a:r>
              <a:rPr lang="en-US" sz="1600" b="1" i="0" dirty="0">
                <a:solidFill>
                  <a:srgbClr val="000000"/>
                </a:solidFill>
                <a:effectLst/>
              </a:rPr>
              <a:t>Visualization:</a:t>
            </a:r>
          </a:p>
          <a:p>
            <a:pPr algn="l"/>
            <a:r>
              <a:rPr lang="en-US" sz="1300" b="0" i="0" dirty="0">
                <a:solidFill>
                  <a:srgbClr val="000000"/>
                </a:solidFill>
                <a:effectLst/>
              </a:rPr>
              <a:t>Pie Chart of Crime Types Distribution: The pie chart provided a visual representation of the distribution of crime types, allowing for an immediate grasp of the proportions each category held within the dataset. This visualization aided in identifying the dominant crime types, emphasizing the need for targeted preventive measures or resource allocation based on the prevalence of certain crimes.</a:t>
            </a:r>
          </a:p>
          <a:p>
            <a:pPr algn="l"/>
            <a:endParaRPr lang="en-US" sz="1300" b="1" i="0" dirty="0">
              <a:solidFill>
                <a:srgbClr val="000000"/>
              </a:solidFill>
              <a:effectLst/>
            </a:endParaRPr>
          </a:p>
          <a:p>
            <a:pPr algn="l"/>
            <a:r>
              <a:rPr lang="en-US" sz="1600" b="1" i="0" dirty="0">
                <a:solidFill>
                  <a:srgbClr val="000000"/>
                </a:solidFill>
                <a:effectLst/>
              </a:rPr>
              <a:t>Statistical Analysis:</a:t>
            </a:r>
          </a:p>
          <a:p>
            <a:pPr algn="l"/>
            <a:r>
              <a:rPr lang="en-US" sz="1300" b="0" i="0" dirty="0">
                <a:solidFill>
                  <a:srgbClr val="000000"/>
                </a:solidFill>
                <a:effectLst/>
              </a:rPr>
              <a:t>Chi-Square Test for Association: The chi-square test validated the relationship between crime types and areas, offering substantial evidence of an association. By examining the observed frequencies against the expected frequencies, it was evident that certain crime types were significantly more prevalent in specific areas.</a:t>
            </a:r>
          </a:p>
          <a:p>
            <a:pPr algn="l"/>
            <a:endParaRPr lang="en-US" sz="1300" b="1" i="0" dirty="0">
              <a:solidFill>
                <a:srgbClr val="000000"/>
              </a:solidFill>
              <a:effectLst/>
            </a:endParaRPr>
          </a:p>
          <a:p>
            <a:pPr algn="l"/>
            <a:r>
              <a:rPr lang="en-US" sz="1600" b="1" i="0" dirty="0">
                <a:solidFill>
                  <a:srgbClr val="000000"/>
                </a:solidFill>
                <a:effectLst/>
              </a:rPr>
              <a:t>Implications:</a:t>
            </a:r>
          </a:p>
          <a:p>
            <a:pPr algn="l"/>
            <a:r>
              <a:rPr lang="en-US" sz="1300" b="0" i="0" dirty="0">
                <a:solidFill>
                  <a:srgbClr val="000000"/>
                </a:solidFill>
                <a:effectLst/>
              </a:rPr>
              <a:t>These findings carry significant implications for law enforcement and policymakers. Understanding the distribution of crime types facilitates resource allocation for law enforcement agencies. Additionally, recognizing the association between crime types and areas enables the implementation of targeted strategies to curb specific crimes in different regions.</a:t>
            </a:r>
          </a:p>
          <a:p>
            <a:pPr algn="l"/>
            <a:r>
              <a:rPr lang="en-US" sz="1300" b="0" i="0" dirty="0">
                <a:solidFill>
                  <a:srgbClr val="000000"/>
                </a:solidFill>
                <a:effectLst/>
              </a:rPr>
              <a:t>The meticulous statistical analyses and visualizations utilized in this study provide a robust foundation for informed decision-making and strategy formulation in combating crime and enhancing public safety.</a:t>
            </a:r>
          </a:p>
        </p:txBody>
      </p:sp>
    </p:spTree>
    <p:extLst>
      <p:ext uri="{BB962C8B-B14F-4D97-AF65-F5344CB8AC3E}">
        <p14:creationId xmlns:p14="http://schemas.microsoft.com/office/powerpoint/2010/main" val="15432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F06-F8B3-D28B-620C-2CB8D548B303}"/>
              </a:ext>
            </a:extLst>
          </p:cNvPr>
          <p:cNvSpPr>
            <a:spLocks noGrp="1"/>
          </p:cNvSpPr>
          <p:nvPr>
            <p:ph type="title"/>
          </p:nvPr>
        </p:nvSpPr>
        <p:spPr/>
        <p:txBody>
          <a:bodyPr/>
          <a:lstStyle/>
          <a:p>
            <a:r>
              <a:rPr lang="en-CA" dirty="0"/>
              <a:t>Question 4</a:t>
            </a:r>
          </a:p>
        </p:txBody>
      </p:sp>
      <p:sp>
        <p:nvSpPr>
          <p:cNvPr id="3" name="Content Placeholder 2">
            <a:extLst>
              <a:ext uri="{FF2B5EF4-FFF2-40B4-BE49-F238E27FC236}">
                <a16:creationId xmlns:a16="http://schemas.microsoft.com/office/drawing/2014/main" id="{82E77C82-0D48-31AD-2914-4E65551363B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00694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F088-F15F-776A-FA4E-2E2F49A270BD}"/>
              </a:ext>
            </a:extLst>
          </p:cNvPr>
          <p:cNvSpPr>
            <a:spLocks noGrp="1"/>
          </p:cNvSpPr>
          <p:nvPr>
            <p:ph type="title"/>
          </p:nvPr>
        </p:nvSpPr>
        <p:spPr/>
        <p:txBody>
          <a:bodyPr/>
          <a:lstStyle/>
          <a:p>
            <a:r>
              <a:rPr lang="en-CA" dirty="0"/>
              <a:t>Q4 cont.</a:t>
            </a:r>
          </a:p>
        </p:txBody>
      </p:sp>
      <p:sp>
        <p:nvSpPr>
          <p:cNvPr id="3" name="Content Placeholder 2">
            <a:extLst>
              <a:ext uri="{FF2B5EF4-FFF2-40B4-BE49-F238E27FC236}">
                <a16:creationId xmlns:a16="http://schemas.microsoft.com/office/drawing/2014/main" id="{2C11B20D-504B-A00F-5EEB-27D908C3894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58302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5B59-12F8-7F2D-6221-4F9710C8730D}"/>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F50E6124-D632-068F-DF39-AD1D5930C87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02526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DB190-7C4A-7A52-A330-DE917060F7DC}"/>
              </a:ext>
            </a:extLst>
          </p:cNvPr>
          <p:cNvSpPr txBox="1"/>
          <p:nvPr/>
        </p:nvSpPr>
        <p:spPr>
          <a:xfrm>
            <a:off x="804672" y="58846"/>
            <a:ext cx="10442448" cy="5909310"/>
          </a:xfrm>
          <a:prstGeom prst="rect">
            <a:avLst/>
          </a:prstGeom>
          <a:noFill/>
        </p:spPr>
        <p:txBody>
          <a:bodyPr wrap="square">
            <a:spAutoFit/>
          </a:bodyPr>
          <a:lstStyle/>
          <a:p>
            <a:pPr algn="l"/>
            <a:r>
              <a:rPr lang="en-US" b="1" i="0" dirty="0">
                <a:solidFill>
                  <a:srgbClr val="374151"/>
                </a:solidFill>
                <a:effectLst/>
              </a:rPr>
              <a:t>Contributions to Project Questions:</a:t>
            </a:r>
            <a:endParaRPr lang="en-US" b="0" i="0" dirty="0">
              <a:solidFill>
                <a:srgbClr val="374151"/>
              </a:solidFill>
              <a:effectLst/>
            </a:endParaRPr>
          </a:p>
          <a:p>
            <a:pPr algn="l"/>
            <a:endParaRPr lang="en-US" b="1" i="0" dirty="0">
              <a:solidFill>
                <a:srgbClr val="374151"/>
              </a:solidFill>
              <a:effectLst/>
            </a:endParaRPr>
          </a:p>
          <a:p>
            <a:pPr algn="l"/>
            <a:r>
              <a:rPr lang="en-US" b="1" i="0" dirty="0">
                <a:solidFill>
                  <a:srgbClr val="374151"/>
                </a:solidFill>
                <a:effectLst/>
              </a:rPr>
              <a:t>Question 1 (Crime distribution by area):</a:t>
            </a:r>
            <a:r>
              <a:rPr lang="en-US" b="0" i="0" dirty="0">
                <a:solidFill>
                  <a:srgbClr val="374151"/>
                </a:solidFill>
                <a:effectLst/>
              </a:rPr>
              <a:t> </a:t>
            </a:r>
          </a:p>
          <a:p>
            <a:pPr algn="l"/>
            <a:r>
              <a:rPr lang="en-US" b="0" i="0" dirty="0">
                <a:solidFill>
                  <a:srgbClr val="374151"/>
                </a:solidFill>
                <a:effectLst/>
              </a:rPr>
              <a:t>Fabia's expertise in data collection and preprocessing, combined with Raymon's prowess in data visualization, resulted in a bar plot displaying total crime counts for each area. Additionally, statistical analysis, particularly the t-test comparing crime counts between different areas, was conducted.</a:t>
            </a:r>
          </a:p>
          <a:p>
            <a:pPr algn="l"/>
            <a:endParaRPr lang="en-US" b="1" i="0" dirty="0">
              <a:solidFill>
                <a:srgbClr val="374151"/>
              </a:solidFill>
              <a:effectLst/>
            </a:endParaRPr>
          </a:p>
          <a:p>
            <a:pPr algn="l"/>
            <a:r>
              <a:rPr lang="en-US" b="1" i="0" dirty="0">
                <a:solidFill>
                  <a:srgbClr val="374151"/>
                </a:solidFill>
                <a:effectLst/>
              </a:rPr>
              <a:t>Question 2 (Monthly crime trends over the years):</a:t>
            </a:r>
            <a:r>
              <a:rPr lang="en-US" b="0" i="0" dirty="0">
                <a:solidFill>
                  <a:srgbClr val="374151"/>
                </a:solidFill>
                <a:effectLst/>
              </a:rPr>
              <a:t> </a:t>
            </a:r>
          </a:p>
          <a:p>
            <a:pPr algn="l"/>
            <a:r>
              <a:rPr lang="en-US" b="0" i="0" dirty="0">
                <a:solidFill>
                  <a:srgbClr val="374151"/>
                </a:solidFill>
                <a:effectLst/>
              </a:rPr>
              <a:t>Mike's leadership in statistical analysis and Jia's contributions to interpreting findings led to comprehensive insights into crime trends. Visualizations, such as line plots for crime trends and correlation analysis using scatter plots, were key aspects of this investigation.</a:t>
            </a:r>
          </a:p>
          <a:p>
            <a:pPr algn="l"/>
            <a:endParaRPr lang="en-US" b="1" i="0" dirty="0">
              <a:solidFill>
                <a:srgbClr val="374151"/>
              </a:solidFill>
              <a:effectLst/>
            </a:endParaRPr>
          </a:p>
          <a:p>
            <a:pPr algn="l"/>
            <a:r>
              <a:rPr lang="en-US" b="1" i="0" dirty="0">
                <a:solidFill>
                  <a:srgbClr val="374151"/>
                </a:solidFill>
                <a:effectLst/>
              </a:rPr>
              <a:t>Question 3 (Distribution of crime types):</a:t>
            </a:r>
            <a:r>
              <a:rPr lang="en-US" b="0" i="0" dirty="0">
                <a:solidFill>
                  <a:srgbClr val="374151"/>
                </a:solidFill>
                <a:effectLst/>
              </a:rPr>
              <a:t> </a:t>
            </a:r>
          </a:p>
          <a:p>
            <a:pPr algn="l"/>
            <a:r>
              <a:rPr lang="en-US" b="0" i="0" dirty="0">
                <a:solidFill>
                  <a:srgbClr val="374151"/>
                </a:solidFill>
                <a:effectLst/>
              </a:rPr>
              <a:t>Raymon's expertise in data visualization contributed to the creation of pie charts or bar plots illustrating the distribution of crime types. Statistical analysis was conducted using the chi-square test to explore associations between crime types and other categorical variables.</a:t>
            </a:r>
          </a:p>
          <a:p>
            <a:pPr algn="l"/>
            <a:endParaRPr lang="en-US" b="1" i="0" dirty="0">
              <a:solidFill>
                <a:srgbClr val="374151"/>
              </a:solidFill>
              <a:effectLst/>
            </a:endParaRPr>
          </a:p>
          <a:p>
            <a:pPr algn="l"/>
            <a:r>
              <a:rPr lang="en-US" b="1" i="0" dirty="0">
                <a:solidFill>
                  <a:srgbClr val="374151"/>
                </a:solidFill>
                <a:effectLst/>
              </a:rPr>
              <a:t>Question 4 (Demographics of crime victims):</a:t>
            </a:r>
            <a:r>
              <a:rPr lang="en-US" b="0" i="0" dirty="0">
                <a:solidFill>
                  <a:srgbClr val="374151"/>
                </a:solidFill>
                <a:effectLst/>
              </a:rPr>
              <a:t> </a:t>
            </a:r>
          </a:p>
          <a:p>
            <a:pPr algn="l"/>
            <a:r>
              <a:rPr lang="en-US" b="0" i="0" dirty="0">
                <a:solidFill>
                  <a:srgbClr val="374151"/>
                </a:solidFill>
                <a:effectLst/>
              </a:rPr>
              <a:t>Visualizations depicting demographic distributions were a result of </a:t>
            </a:r>
            <a:r>
              <a:rPr lang="en-US" dirty="0">
                <a:solidFill>
                  <a:srgbClr val="374151"/>
                </a:solidFill>
              </a:rPr>
              <a:t>Ariana</a:t>
            </a:r>
            <a:r>
              <a:rPr lang="en-US" b="0" i="0" dirty="0">
                <a:solidFill>
                  <a:srgbClr val="374151"/>
                </a:solidFill>
                <a:effectLst/>
              </a:rPr>
              <a:t>'s and Jia's contributions. Additionally, statistical tests, including t-tests, were conducted to compare different demographic groups based on victim demographics.</a:t>
            </a:r>
          </a:p>
        </p:txBody>
      </p:sp>
    </p:spTree>
    <p:extLst>
      <p:ext uri="{BB962C8B-B14F-4D97-AF65-F5344CB8AC3E}">
        <p14:creationId xmlns:p14="http://schemas.microsoft.com/office/powerpoint/2010/main" val="171947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FA8D-4C0B-7B05-6682-D78A89EDEB6B}"/>
              </a:ext>
            </a:extLst>
          </p:cNvPr>
          <p:cNvSpPr>
            <a:spLocks noGrp="1"/>
          </p:cNvSpPr>
          <p:nvPr>
            <p:ph type="title"/>
          </p:nvPr>
        </p:nvSpPr>
        <p:spPr/>
        <p:txBody>
          <a:bodyPr/>
          <a:lstStyle/>
          <a:p>
            <a:r>
              <a:rPr lang="en-CA" dirty="0"/>
              <a:t>Bibliography</a:t>
            </a:r>
          </a:p>
        </p:txBody>
      </p:sp>
      <p:sp>
        <p:nvSpPr>
          <p:cNvPr id="3" name="Content Placeholder 2">
            <a:extLst>
              <a:ext uri="{FF2B5EF4-FFF2-40B4-BE49-F238E27FC236}">
                <a16:creationId xmlns:a16="http://schemas.microsoft.com/office/drawing/2014/main" id="{F8A63AA6-B7B8-117D-D84A-9FA6D1BA7248}"/>
              </a:ext>
            </a:extLst>
          </p:cNvPr>
          <p:cNvSpPr>
            <a:spLocks noGrp="1"/>
          </p:cNvSpPr>
          <p:nvPr>
            <p:ph idx="1"/>
          </p:nvPr>
        </p:nvSpPr>
        <p:spPr/>
        <p:txBody>
          <a:bodyPr/>
          <a:lstStyle/>
          <a:p>
            <a:pPr marL="0" indent="0">
              <a:buNone/>
            </a:pPr>
            <a:r>
              <a:rPr lang="en-CA" dirty="0"/>
              <a:t>Crime Data from 2020 to Present (City of Los Angeles):</a:t>
            </a:r>
          </a:p>
          <a:p>
            <a:pPr marL="0" indent="0">
              <a:buNone/>
            </a:pPr>
            <a:r>
              <a:rPr lang="en-CA" dirty="0"/>
              <a:t>https://catalog.data.gov/dataset/crime-data-from-2020-to-present</a:t>
            </a:r>
          </a:p>
        </p:txBody>
      </p:sp>
    </p:spTree>
    <p:extLst>
      <p:ext uri="{BB962C8B-B14F-4D97-AF65-F5344CB8AC3E}">
        <p14:creationId xmlns:p14="http://schemas.microsoft.com/office/powerpoint/2010/main" val="64750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3079-236B-0C4D-8A5D-380069B79933}"/>
              </a:ext>
            </a:extLst>
          </p:cNvPr>
          <p:cNvSpPr>
            <a:spLocks noGrp="1"/>
          </p:cNvSpPr>
          <p:nvPr>
            <p:ph type="title"/>
          </p:nvPr>
        </p:nvSpPr>
        <p:spPr/>
        <p:txBody>
          <a:bodyPr/>
          <a:lstStyle/>
          <a:p>
            <a:r>
              <a:rPr lang="en-CA" dirty="0"/>
              <a:t>Questions</a:t>
            </a:r>
          </a:p>
        </p:txBody>
      </p:sp>
      <p:sp>
        <p:nvSpPr>
          <p:cNvPr id="3" name="Content Placeholder 2">
            <a:extLst>
              <a:ext uri="{FF2B5EF4-FFF2-40B4-BE49-F238E27FC236}">
                <a16:creationId xmlns:a16="http://schemas.microsoft.com/office/drawing/2014/main" id="{A73CDE20-5ADC-2D33-2951-41D699E67D11}"/>
              </a:ext>
            </a:extLst>
          </p:cNvPr>
          <p:cNvSpPr>
            <a:spLocks noGrp="1"/>
          </p:cNvSpPr>
          <p:nvPr>
            <p:ph idx="1"/>
          </p:nvPr>
        </p:nvSpPr>
        <p:spPr/>
        <p:txBody>
          <a:bodyPr/>
          <a:lstStyle/>
          <a:p>
            <a:r>
              <a:rPr lang="en-US" dirty="0"/>
              <a:t>What areas have a significantly high crime rate?</a:t>
            </a:r>
          </a:p>
          <a:p>
            <a:r>
              <a:rPr lang="en-US" dirty="0"/>
              <a:t>Is crime increased during certain months in a year?</a:t>
            </a:r>
          </a:p>
          <a:p>
            <a:r>
              <a:rPr lang="en-US" dirty="0"/>
              <a:t>Are there specific crimes that are being committed at relatively high rates?</a:t>
            </a:r>
          </a:p>
          <a:p>
            <a:r>
              <a:rPr lang="en-US" dirty="0"/>
              <a:t>Are there any specific groups of people being targeted?</a:t>
            </a:r>
            <a:endParaRPr lang="en-CA" dirty="0"/>
          </a:p>
        </p:txBody>
      </p:sp>
    </p:spTree>
    <p:extLst>
      <p:ext uri="{BB962C8B-B14F-4D97-AF65-F5344CB8AC3E}">
        <p14:creationId xmlns:p14="http://schemas.microsoft.com/office/powerpoint/2010/main" val="369160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2CB4-42E2-891F-8D48-6B2B5052AAD1}"/>
              </a:ext>
            </a:extLst>
          </p:cNvPr>
          <p:cNvSpPr>
            <a:spLocks noGrp="1"/>
          </p:cNvSpPr>
          <p:nvPr>
            <p:ph type="title"/>
          </p:nvPr>
        </p:nvSpPr>
        <p:spPr/>
        <p:txBody>
          <a:bodyPr/>
          <a:lstStyle/>
          <a:p>
            <a:r>
              <a:rPr lang="en-CA" dirty="0"/>
              <a:t>Question 1</a:t>
            </a:r>
          </a:p>
        </p:txBody>
      </p:sp>
      <p:sp>
        <p:nvSpPr>
          <p:cNvPr id="3" name="Content Placeholder 2">
            <a:extLst>
              <a:ext uri="{FF2B5EF4-FFF2-40B4-BE49-F238E27FC236}">
                <a16:creationId xmlns:a16="http://schemas.microsoft.com/office/drawing/2014/main" id="{2DE31151-818E-4CD3-FC9F-80CED4FAEAC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53116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4635-81FC-5141-A2C9-4E02CF57E5BF}"/>
              </a:ext>
            </a:extLst>
          </p:cNvPr>
          <p:cNvSpPr>
            <a:spLocks noGrp="1"/>
          </p:cNvSpPr>
          <p:nvPr>
            <p:ph type="title"/>
          </p:nvPr>
        </p:nvSpPr>
        <p:spPr/>
        <p:txBody>
          <a:bodyPr/>
          <a:lstStyle/>
          <a:p>
            <a:r>
              <a:rPr lang="en-CA" dirty="0"/>
              <a:t>Q1 cont.</a:t>
            </a:r>
          </a:p>
        </p:txBody>
      </p:sp>
      <p:sp>
        <p:nvSpPr>
          <p:cNvPr id="3" name="Content Placeholder 2">
            <a:extLst>
              <a:ext uri="{FF2B5EF4-FFF2-40B4-BE49-F238E27FC236}">
                <a16:creationId xmlns:a16="http://schemas.microsoft.com/office/drawing/2014/main" id="{D86BD895-6602-A0E7-3E81-575F526B0A9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70666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1F5C-D770-2E8F-71A5-23A683597009}"/>
              </a:ext>
            </a:extLst>
          </p:cNvPr>
          <p:cNvSpPr>
            <a:spLocks noGrp="1"/>
          </p:cNvSpPr>
          <p:nvPr>
            <p:ph type="title"/>
          </p:nvPr>
        </p:nvSpPr>
        <p:spPr/>
        <p:txBody>
          <a:bodyPr/>
          <a:lstStyle/>
          <a:p>
            <a:r>
              <a:rPr lang="en-CA" dirty="0"/>
              <a:t>Question 2</a:t>
            </a:r>
          </a:p>
        </p:txBody>
      </p:sp>
      <p:sp>
        <p:nvSpPr>
          <p:cNvPr id="3" name="Content Placeholder 2">
            <a:extLst>
              <a:ext uri="{FF2B5EF4-FFF2-40B4-BE49-F238E27FC236}">
                <a16:creationId xmlns:a16="http://schemas.microsoft.com/office/drawing/2014/main" id="{59E94C88-8A48-F9BF-1EBF-080F7FB23C2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62032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B3B8-BFBC-EA9E-38A6-CC54D5AD058D}"/>
              </a:ext>
            </a:extLst>
          </p:cNvPr>
          <p:cNvSpPr>
            <a:spLocks noGrp="1"/>
          </p:cNvSpPr>
          <p:nvPr>
            <p:ph type="title"/>
          </p:nvPr>
        </p:nvSpPr>
        <p:spPr/>
        <p:txBody>
          <a:bodyPr/>
          <a:lstStyle/>
          <a:p>
            <a:r>
              <a:rPr lang="en-CA" dirty="0"/>
              <a:t>Q2 cont.</a:t>
            </a:r>
          </a:p>
        </p:txBody>
      </p:sp>
      <p:sp>
        <p:nvSpPr>
          <p:cNvPr id="3" name="Content Placeholder 2">
            <a:extLst>
              <a:ext uri="{FF2B5EF4-FFF2-40B4-BE49-F238E27FC236}">
                <a16:creationId xmlns:a16="http://schemas.microsoft.com/office/drawing/2014/main" id="{398DA61A-3F77-BFEF-B21B-38B5EDFB9E5E}"/>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66397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3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22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AB00-059E-B7E6-E48C-8D24CBA8E253}"/>
              </a:ext>
            </a:extLst>
          </p:cNvPr>
          <p:cNvSpPr>
            <a:spLocks noGrp="1"/>
          </p:cNvSpPr>
          <p:nvPr>
            <p:ph type="title"/>
          </p:nvPr>
        </p:nvSpPr>
        <p:spPr>
          <a:xfrm>
            <a:off x="838200" y="207136"/>
            <a:ext cx="10515600" cy="2029969"/>
          </a:xfrm>
        </p:spPr>
        <p:txBody>
          <a:bodyPr>
            <a:normAutofit/>
          </a:bodyPr>
          <a:lstStyle/>
          <a:p>
            <a:r>
              <a:rPr lang="en-US" sz="3200" dirty="0">
                <a:latin typeface="+mn-lt"/>
              </a:rPr>
              <a:t>Question 3: </a:t>
            </a:r>
            <a:br>
              <a:rPr lang="en-US" sz="3200" dirty="0">
                <a:latin typeface="+mn-lt"/>
              </a:rPr>
            </a:br>
            <a:r>
              <a:rPr lang="en-US" sz="3200" dirty="0">
                <a:latin typeface="+mn-lt"/>
              </a:rPr>
              <a:t>Are there specific crimes that are being committed at relatively high rates?</a:t>
            </a:r>
            <a:endParaRPr lang="en-CA" sz="3200" dirty="0">
              <a:latin typeface="+mn-lt"/>
            </a:endParaRPr>
          </a:p>
        </p:txBody>
      </p:sp>
      <p:sp>
        <p:nvSpPr>
          <p:cNvPr id="4" name="Content Placeholder 2">
            <a:extLst>
              <a:ext uri="{FF2B5EF4-FFF2-40B4-BE49-F238E27FC236}">
                <a16:creationId xmlns:a16="http://schemas.microsoft.com/office/drawing/2014/main" id="{D8CABA49-7317-1CB8-F93A-4F58782F7E44}"/>
              </a:ext>
            </a:extLst>
          </p:cNvPr>
          <p:cNvSpPr txBox="1">
            <a:spLocks/>
          </p:cNvSpPr>
          <p:nvPr/>
        </p:nvSpPr>
        <p:spPr>
          <a:xfrm>
            <a:off x="838200" y="1956816"/>
            <a:ext cx="10515600" cy="4631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Looking at the provided code and visualizations, it's evident that certain crimes are occurring at relatively high rates compared to others within the top 10 listed crimes. Here's an analysis:</a:t>
            </a:r>
            <a:br>
              <a:rPr lang="en-US" sz="1700" dirty="0">
                <a:solidFill>
                  <a:srgbClr val="1D1C1D"/>
                </a:solidFill>
                <a:ea typeface="Calibri" panose="020F0502020204030204" pitchFamily="34" charset="0"/>
                <a:cs typeface="Calibri" panose="020F0502020204030204" pitchFamily="34" charset="0"/>
              </a:rPr>
            </a:br>
            <a:endParaRPr lang="en-US" sz="1700" dirty="0">
              <a:solidFill>
                <a:srgbClr val="1D1C1D"/>
              </a:solidFill>
              <a:ea typeface="Calibri" panose="020F0502020204030204" pitchFamily="34" charset="0"/>
              <a:cs typeface="Calibri" panose="020F0502020204030204" pitchFamily="34" charset="0"/>
            </a:endParaRP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VEHICLE - STOLEN has the highest count among the listed crimes with 91,473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BATTERY - SIMPLE ASSAULT follows with 67,976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OF IDENTITY stands at 53,467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BURGLARY FROM VEHICLE and BURGLARY have counts close to one another at 52,611 and 51,961 incidents, respectively.</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VANDALISM - FELONY ($400 &amp; OVER, ALL CHURCH VANDALISMS) follows closely with 51,826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ASSAULT WITH DEADLY WEAPON, AGGRAVATED ASSAULT is at 48,876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PLAIN - PETTY ($950 &amp; UNDER) follows with 43,402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INTIMATE PARTNER - SIMPLE ASSAULT has 42,729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FROM MOTOR VEHICLE - PETTY ($950 &amp; UNDER) has 32,875 incidents.</a:t>
            </a:r>
          </a:p>
          <a:p>
            <a:pPr marL="0" indent="0">
              <a:buFont typeface="Arial" panose="020B0604020202020204" pitchFamily="34" charset="0"/>
              <a:buNone/>
            </a:pPr>
            <a:endParaRPr lang="en-US" sz="1700" dirty="0">
              <a:solidFill>
                <a:srgbClr val="1D1C1D"/>
              </a:solidFill>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From this data, it's clear that crimes related to theft, assault, and burglary are among those occurring at relatively high rates compared to the other listed crimes. 'Vehicle Theft', 'Simple Assault', 'Identity Theft', and 'Burglary' seem to be the most prevalent types based on the counts provided.</a:t>
            </a:r>
          </a:p>
          <a:p>
            <a:endParaRPr lang="en-CA" sz="16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284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966</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Crime In LA</vt:lpstr>
      <vt:lpstr>Questions</vt:lpstr>
      <vt:lpstr>Question 1</vt:lpstr>
      <vt:lpstr>Q1 cont.</vt:lpstr>
      <vt:lpstr>Question 2</vt:lpstr>
      <vt:lpstr>Q2 cont.</vt:lpstr>
      <vt:lpstr>PowerPoint Presentation</vt:lpstr>
      <vt:lpstr>PowerPoint Presentation</vt:lpstr>
      <vt:lpstr>Question 3:  Are there specific crimes that are being committed at relatively high rates?</vt:lpstr>
      <vt:lpstr>PowerPoint Presentation</vt:lpstr>
      <vt:lpstr>PowerPoint Presentation</vt:lpstr>
      <vt:lpstr>PowerPoint Presentation</vt:lpstr>
      <vt:lpstr>PowerPoint Presentation</vt:lpstr>
      <vt:lpstr>Question 4</vt:lpstr>
      <vt:lpstr>Q4 cont.</vt:lpstr>
      <vt:lpstr>Conclusion</vt:lpstr>
      <vt:lpstr>PowerPoint Presentation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LA</dc:title>
  <dc:creator>Mike Korzeniewski</dc:creator>
  <cp:lastModifiedBy>Raymon Matiling</cp:lastModifiedBy>
  <cp:revision>3</cp:revision>
  <dcterms:created xsi:type="dcterms:W3CDTF">2023-12-12T01:07:44Z</dcterms:created>
  <dcterms:modified xsi:type="dcterms:W3CDTF">2023-12-13T15:11:53Z</dcterms:modified>
</cp:coreProperties>
</file>