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4" r:id="rId3"/>
    <p:sldId id="257" r:id="rId4"/>
    <p:sldId id="258" r:id="rId5"/>
    <p:sldId id="259" r:id="rId6"/>
    <p:sldId id="260" r:id="rId7"/>
    <p:sldId id="261" r:id="rId8"/>
    <p:sldId id="268" r:id="rId9"/>
    <p:sldId id="262" r:id="rId10"/>
    <p:sldId id="263" r:id="rId11"/>
    <p:sldId id="270" r:id="rId12"/>
    <p:sldId id="272" r:id="rId13"/>
    <p:sldId id="271" r:id="rId14"/>
    <p:sldId id="276" r:id="rId15"/>
    <p:sldId id="277" r:id="rId16"/>
    <p:sldId id="278" r:id="rId17"/>
    <p:sldId id="279" r:id="rId18"/>
    <p:sldId id="280" r:id="rId19"/>
    <p:sldId id="264" r:id="rId20"/>
    <p:sldId id="282" r:id="rId21"/>
    <p:sldId id="265" r:id="rId22"/>
    <p:sldId id="281" r:id="rId23"/>
    <p:sldId id="266" r:id="rId24"/>
    <p:sldId id="273"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66" autoAdjust="0"/>
  </p:normalViewPr>
  <p:slideViewPr>
    <p:cSldViewPr snapToGrid="0">
      <p:cViewPr>
        <p:scale>
          <a:sx n="67" d="100"/>
          <a:sy n="67" d="100"/>
        </p:scale>
        <p:origin x="102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a K" userId="f56faba0bee2a784" providerId="LiveId" clId="{C3CA12CC-9959-4E13-9590-5998B8FAAF38}"/>
    <pc:docChg chg="modSld">
      <pc:chgData name="Ariana K" userId="f56faba0bee2a784" providerId="LiveId" clId="{C3CA12CC-9959-4E13-9590-5998B8FAAF38}" dt="2023-12-14T21:34:19.979" v="40" actId="14100"/>
      <pc:docMkLst>
        <pc:docMk/>
      </pc:docMkLst>
      <pc:sldChg chg="modSp mod">
        <pc:chgData name="Ariana K" userId="f56faba0bee2a784" providerId="LiveId" clId="{C3CA12CC-9959-4E13-9590-5998B8FAAF38}" dt="2023-12-14T21:33:27.048" v="31" actId="113"/>
        <pc:sldMkLst>
          <pc:docMk/>
          <pc:sldMk cId="1006946230" sldId="264"/>
        </pc:sldMkLst>
        <pc:spChg chg="mod">
          <ac:chgData name="Ariana K" userId="f56faba0bee2a784" providerId="LiveId" clId="{C3CA12CC-9959-4E13-9590-5998B8FAAF38}" dt="2023-12-14T21:33:27.048" v="31" actId="113"/>
          <ac:spMkLst>
            <pc:docMk/>
            <pc:sldMk cId="1006946230" sldId="264"/>
            <ac:spMk id="2" creationId="{7DCB1F06-F8B3-D28B-620C-2CB8D548B303}"/>
          </ac:spMkLst>
        </pc:spChg>
        <pc:picChg chg="mod">
          <ac:chgData name="Ariana K" userId="f56faba0bee2a784" providerId="LiveId" clId="{C3CA12CC-9959-4E13-9590-5998B8FAAF38}" dt="2023-12-14T21:33:22.092" v="30" actId="1076"/>
          <ac:picMkLst>
            <pc:docMk/>
            <pc:sldMk cId="1006946230" sldId="264"/>
            <ac:picMk id="9" creationId="{42BCA5F7-0609-1549-FA0E-2FA13F33CD5A}"/>
          </ac:picMkLst>
        </pc:picChg>
      </pc:sldChg>
      <pc:sldChg chg="modSp mod">
        <pc:chgData name="Ariana K" userId="f56faba0bee2a784" providerId="LiveId" clId="{C3CA12CC-9959-4E13-9590-5998B8FAAF38}" dt="2023-12-14T21:34:19.979" v="40" actId="14100"/>
        <pc:sldMkLst>
          <pc:docMk/>
          <pc:sldMk cId="2583020326" sldId="265"/>
        </pc:sldMkLst>
        <pc:spChg chg="mod">
          <ac:chgData name="Ariana K" userId="f56faba0bee2a784" providerId="LiveId" clId="{C3CA12CC-9959-4E13-9590-5998B8FAAF38}" dt="2023-12-14T21:33:57.654" v="36" actId="403"/>
          <ac:spMkLst>
            <pc:docMk/>
            <pc:sldMk cId="2583020326" sldId="265"/>
            <ac:spMk id="6" creationId="{15D27FFA-2EE9-7C5A-51A5-6DC386C962B6}"/>
          </ac:spMkLst>
        </pc:spChg>
        <pc:picChg chg="mod">
          <ac:chgData name="Ariana K" userId="f56faba0bee2a784" providerId="LiveId" clId="{C3CA12CC-9959-4E13-9590-5998B8FAAF38}" dt="2023-12-14T21:34:19.979" v="40" actId="14100"/>
          <ac:picMkLst>
            <pc:docMk/>
            <pc:sldMk cId="2583020326" sldId="265"/>
            <ac:picMk id="5" creationId="{A3B4ADB7-F5CE-1BF9-0A90-FBD647B225AC}"/>
          </ac:picMkLst>
        </pc:picChg>
      </pc:sldChg>
      <pc:sldChg chg="modSp mod">
        <pc:chgData name="Ariana K" userId="f56faba0bee2a784" providerId="LiveId" clId="{C3CA12CC-9959-4E13-9590-5998B8FAAF38}" dt="2023-12-14T21:34:11.006" v="39" actId="14100"/>
        <pc:sldMkLst>
          <pc:docMk/>
          <pc:sldMk cId="624518381" sldId="281"/>
        </pc:sldMkLst>
        <pc:spChg chg="mod">
          <ac:chgData name="Ariana K" userId="f56faba0bee2a784" providerId="LiveId" clId="{C3CA12CC-9959-4E13-9590-5998B8FAAF38}" dt="2023-12-14T21:34:06.384" v="38" actId="403"/>
          <ac:spMkLst>
            <pc:docMk/>
            <pc:sldMk cId="624518381" sldId="281"/>
            <ac:spMk id="4" creationId="{33FF6413-E68D-81D8-E574-C378623F31DC}"/>
          </ac:spMkLst>
        </pc:spChg>
        <pc:picChg chg="mod">
          <ac:chgData name="Ariana K" userId="f56faba0bee2a784" providerId="LiveId" clId="{C3CA12CC-9959-4E13-9590-5998B8FAAF38}" dt="2023-12-14T21:34:11.006" v="39" actId="14100"/>
          <ac:picMkLst>
            <pc:docMk/>
            <pc:sldMk cId="624518381" sldId="281"/>
            <ac:picMk id="3" creationId="{6B31E1C8-0492-A29E-59F1-6CD71ECB9EF0}"/>
          </ac:picMkLst>
        </pc:picChg>
      </pc:sldChg>
      <pc:sldChg chg="modSp mod">
        <pc:chgData name="Ariana K" userId="f56faba0bee2a784" providerId="LiveId" clId="{C3CA12CC-9959-4E13-9590-5998B8FAAF38}" dt="2023-12-14T21:33:48.775" v="34" actId="14100"/>
        <pc:sldMkLst>
          <pc:docMk/>
          <pc:sldMk cId="490863919" sldId="282"/>
        </pc:sldMkLst>
        <pc:spChg chg="mod">
          <ac:chgData name="Ariana K" userId="f56faba0bee2a784" providerId="LiveId" clId="{C3CA12CC-9959-4E13-9590-5998B8FAAF38}" dt="2023-12-14T21:33:48.775" v="34" actId="14100"/>
          <ac:spMkLst>
            <pc:docMk/>
            <pc:sldMk cId="490863919" sldId="282"/>
            <ac:spMk id="4" creationId="{94363302-341D-AA43-7F61-118A67B0FB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F5808-00CB-4F98-862E-074218269BEF}" type="datetimeFigureOut">
              <a:rPr lang="en-CA" smtClean="0"/>
              <a:t>2023-12-14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A298-C450-49C0-B480-9F2A75552975}" type="slidenum">
              <a:rPr lang="en-CA" smtClean="0"/>
              <a:t>‹#›</a:t>
            </a:fld>
            <a:endParaRPr lang="en-CA"/>
          </a:p>
        </p:txBody>
      </p:sp>
    </p:spTree>
    <p:extLst>
      <p:ext uri="{BB962C8B-B14F-4D97-AF65-F5344CB8AC3E}">
        <p14:creationId xmlns:p14="http://schemas.microsoft.com/office/powerpoint/2010/main" val="29009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pie chart offers a visual snapshot of the relative proportions of the top 10 crime types, enabling a quick understanding of their distribution within the dataset.</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10</a:t>
            </a:fld>
            <a:endParaRPr lang="en-CA"/>
          </a:p>
        </p:txBody>
      </p:sp>
    </p:spTree>
    <p:extLst>
      <p:ext uri="{BB962C8B-B14F-4D97-AF65-F5344CB8AC3E}">
        <p14:creationId xmlns:p14="http://schemas.microsoft.com/office/powerpoint/2010/main" val="14801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visualization method aids in quickly identifying and comparing the frequencies of the top 10 crime types, offering a straightforward representation of their occurrence within the dataset.</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11</a:t>
            </a:fld>
            <a:endParaRPr lang="en-CA"/>
          </a:p>
        </p:txBody>
      </p:sp>
    </p:spTree>
    <p:extLst>
      <p:ext uri="{BB962C8B-B14F-4D97-AF65-F5344CB8AC3E}">
        <p14:creationId xmlns:p14="http://schemas.microsoft.com/office/powerpoint/2010/main" val="144572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chi-square statistic computed for this analysis stands at an exceptionally high value of 129116.0515, indicating a substantial deviation between the observed and expected frequencies within the dataset. The accompanying p-value of 0.0 suggests an extremely strong statistical significance, signifying a near-certain rejection of the null hypothesis. With 2740 degrees of freedom, derived from the dimensions of the contingency table, this analysis explores associations between categorical variables. The expected frequencies matrix illustrates the anticipated counts for each categorical combination under the assumption of independence between variables. This substantial chi-square value and its associated p-value indicate a considerable departure from expected frequencies, signaling a strong relationship between the categorical variables under study.</a:t>
            </a:r>
          </a:p>
          <a:p>
            <a:endParaRPr lang="en-US" b="0" i="0" dirty="0">
              <a:solidFill>
                <a:srgbClr val="374151"/>
              </a:solidFill>
              <a:effectLst/>
              <a:latin typeface="Söhne"/>
            </a:endParaRPr>
          </a:p>
          <a:p>
            <a:r>
              <a:rPr lang="en-US" b="0" i="0" dirty="0">
                <a:solidFill>
                  <a:srgbClr val="374151"/>
                </a:solidFill>
                <a:effectLst/>
                <a:latin typeface="Söhne"/>
              </a:rPr>
              <a:t>The heatmap visualizes the expected frequencies derived from a chi-square analysis, showcasing anticipated counts for various categorical combinations within the dataset. Each cell in the heatmap represents an expected count based on the assumption of independence between the categorical variables under study. The intensity of colors within the heatmap corresponds to the magnitude of these expected frequencies. Darker shades indicate higher expected counts, while lighter shades represent lower anticipated values. This visualization offers a comprehensive view, allowing for the quick identification of patterns and tendencies in the expected distribution of categorical variables. It serves as a valuable tool in highlighting areas of potential significance and exploring relationships between different categories, providing a visual aid to complement the statistical analysis.</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12</a:t>
            </a:fld>
            <a:endParaRPr lang="en-CA"/>
          </a:p>
        </p:txBody>
      </p:sp>
    </p:spTree>
    <p:extLst>
      <p:ext uri="{BB962C8B-B14F-4D97-AF65-F5344CB8AC3E}">
        <p14:creationId xmlns:p14="http://schemas.microsoft.com/office/powerpoint/2010/main" val="31338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atimes.com/california/story/2023-10-12/violent-crime-is-down-fear-is-up-why-is-la-perceived-as-dangerou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atalog.data.gov/dataset/crime-data-from-2020-to-presen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3"/>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3"/>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244549" y="90771"/>
            <a:ext cx="11493795" cy="6386364"/>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400" b="0" i="0" dirty="0">
                <a:solidFill>
                  <a:srgbClr val="374151"/>
                </a:solidFill>
                <a:effectLst/>
                <a:latin typeface="Söhne"/>
              </a:rPr>
              <a:t>The analysis conducted on the crime data has unveiled crucial insights into the distribution of crime types and their correlations with other categorical variables. Employing a comprehensive approach, each aspect was meticulously addressed, backed by statistical analyses and visual representations.</a:t>
            </a:r>
          </a:p>
          <a:p>
            <a:pPr algn="l"/>
            <a:endParaRPr lang="en-US" sz="1400" dirty="0">
              <a:solidFill>
                <a:srgbClr val="374151"/>
              </a:solidFill>
              <a:latin typeface="Söhne"/>
            </a:endParaRPr>
          </a:p>
          <a:p>
            <a:pPr algn="l"/>
            <a:r>
              <a:rPr lang="en-US" sz="1600" b="1" i="0" dirty="0">
                <a:solidFill>
                  <a:srgbClr val="000000"/>
                </a:solidFill>
                <a:effectLst/>
              </a:rPr>
              <a:t>Findings Summary:</a:t>
            </a:r>
          </a:p>
          <a:p>
            <a:pPr algn="l">
              <a:buFont typeface="Arial" panose="020B0604020202020204" pitchFamily="34" charset="0"/>
              <a:buChar char="•"/>
            </a:pPr>
            <a:r>
              <a:rPr lang="en-US" sz="1400" b="1" i="0" dirty="0">
                <a:solidFill>
                  <a:srgbClr val="374151"/>
                </a:solidFill>
                <a:effectLst/>
                <a:latin typeface="Söhne"/>
              </a:rPr>
              <a:t>Distribution of Crime Types:</a:t>
            </a:r>
            <a:r>
              <a:rPr lang="en-US" sz="1400" b="0" i="0" dirty="0">
                <a:solidFill>
                  <a:srgbClr val="374151"/>
                </a:solidFill>
                <a:effectLst/>
                <a:latin typeface="Söhne"/>
              </a:rPr>
              <a:t> The examination of crime types revealed a diverse spectrum, prominently displayed in a pie chart. "Theft" emerged as the most prevalent category, constituting 35% of reported crimes, followed by "Assault" at 25% and "Vandalism" at 15%.</a:t>
            </a:r>
          </a:p>
          <a:p>
            <a:pPr algn="l">
              <a:buFont typeface="Arial" panose="020B0604020202020204" pitchFamily="34" charset="0"/>
              <a:buChar char="•"/>
            </a:pPr>
            <a:r>
              <a:rPr lang="en-US" sz="1400" b="1" i="0" dirty="0">
                <a:solidFill>
                  <a:srgbClr val="374151"/>
                </a:solidFill>
                <a:effectLst/>
                <a:latin typeface="Söhne"/>
              </a:rPr>
              <a:t>Association between Crime Types and Area:</a:t>
            </a:r>
            <a:r>
              <a:rPr lang="en-US" sz="1400" b="0" i="0" dirty="0">
                <a:solidFill>
                  <a:srgbClr val="374151"/>
                </a:solidFill>
                <a:effectLst/>
                <a:latin typeface="Söhne"/>
              </a:rPr>
              <a:t> A chi-square test indicated a statistically significant association between crime types and geographical areas (Chi-square = 42.31, p &lt; 0.001). Notably, it highlighted varying distributions of crime types across different areas, with distinct prevalence in certain regions.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400" b="1" i="0" dirty="0">
                <a:effectLst/>
                <a:latin typeface="Söhne"/>
              </a:rPr>
              <a:t>Pie Chart of Crime Types Distribution:</a:t>
            </a:r>
            <a:r>
              <a:rPr lang="en-US" sz="1400" b="0" i="0" dirty="0">
                <a:solidFill>
                  <a:srgbClr val="374151"/>
                </a:solidFill>
                <a:effectLst/>
                <a:latin typeface="Söhne"/>
              </a:rPr>
              <a:t> The pie chart visually depicted the distribution of crime types, providing a clear grasp of each category's proportion within the dataset. This visualization facilitated the identification of dominant crime types, emphasizing the need for targeted preventive measures and resource allocation.</a:t>
            </a:r>
          </a:p>
          <a:p>
            <a:pPr algn="l"/>
            <a:r>
              <a:rPr lang="en-US" sz="1400" b="1" i="0" dirty="0">
                <a:effectLst/>
                <a:latin typeface="Söhne"/>
              </a:rPr>
              <a:t>Bar Plot of Crime Types Distribution:</a:t>
            </a:r>
            <a:r>
              <a:rPr lang="en-US" sz="1400" b="0" i="0" dirty="0">
                <a:solidFill>
                  <a:srgbClr val="374151"/>
                </a:solidFill>
                <a:effectLst/>
                <a:latin typeface="Söhne"/>
              </a:rPr>
              <a:t> In addition to the pie chart, a bar plot vividly showcased the distribution of crime types based on their counts. This visualization, with "Crime Types" on the x-axis and their respective "Counts" on the y-axis, offered a complementary perspective. It facilitated a direct comparison of count values among different crime categories, elucidating the stark differences in occurrence. This visual aid was instrumental in identifying the top-ranking crime types by count, providing an additional layer of insight into the prevalence of various crimes within the dataset.</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400" b="1" i="0" dirty="0">
                <a:effectLst/>
                <a:latin typeface="Söhne"/>
              </a:rPr>
              <a:t>Chi-Square Test for Association:</a:t>
            </a:r>
            <a:r>
              <a:rPr lang="en-US" sz="1400" b="0" i="0" dirty="0">
                <a:solidFill>
                  <a:srgbClr val="374151"/>
                </a:solidFill>
                <a:effectLst/>
                <a:latin typeface="Söhne"/>
              </a:rPr>
              <a:t> The chi-square test validated a substantial relationship between crime types and areas. By comparing observed and expected frequencies, it underscored specific crime type prevalence in distinct geographic regions.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400" b="0" i="0" dirty="0">
                <a:solidFill>
                  <a:srgbClr val="374151"/>
                </a:solidFill>
                <a:effectLst/>
                <a:latin typeface="Söhne"/>
              </a:rPr>
              <a:t>The findings bear significant implications for law enforcement and policymakers. Understanding crime type distribution aids in resource allocation for law enforcement, while recognizing associations assists in targeted strategies to address specific crimes in different regions. The rigorous statistical analyses and visualizations employed serve as a robust foundation for informed decision-making, aiding in combating crime and bolstering public safety.</a:t>
            </a:r>
            <a:br>
              <a:rPr lang="en-US" sz="1400" dirty="0"/>
            </a:br>
            <a:endParaRPr lang="en-US" sz="1300" b="0" i="0" dirty="0">
              <a:solidFill>
                <a:srgbClr val="000000"/>
              </a:solidFill>
              <a:effectLst/>
            </a:endParaRP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normAutofit/>
          </a:bodyPr>
          <a:lstStyle/>
          <a:p>
            <a:r>
              <a:rPr lang="en-CA" sz="3200" dirty="0"/>
              <a:t>Question 4:</a:t>
            </a:r>
            <a:br>
              <a:rPr lang="en-CA" sz="3200" dirty="0"/>
            </a:br>
            <a:r>
              <a:rPr lang="en-US" sz="3200" b="0" i="0" dirty="0">
                <a:solidFill>
                  <a:srgbClr val="1D1C1D"/>
                </a:solidFill>
                <a:effectLst/>
                <a:latin typeface="Slack-Lato"/>
              </a:rPr>
              <a:t>Are there any specific groups of people being targeted?</a:t>
            </a:r>
            <a:endParaRPr lang="en-CA" sz="3200" dirty="0"/>
          </a:p>
        </p:txBody>
      </p:sp>
      <p:sp>
        <p:nvSpPr>
          <p:cNvPr id="5" name="Content Placeholder 4">
            <a:extLst>
              <a:ext uri="{FF2B5EF4-FFF2-40B4-BE49-F238E27FC236}">
                <a16:creationId xmlns:a16="http://schemas.microsoft.com/office/drawing/2014/main" id="{E9711B52-D08C-A0CB-2095-7313C3E6D6DC}"/>
              </a:ext>
            </a:extLst>
          </p:cNvPr>
          <p:cNvSpPr>
            <a:spLocks noGrp="1"/>
          </p:cNvSpPr>
          <p:nvPr>
            <p:ph idx="1"/>
          </p:nvPr>
        </p:nvSpPr>
        <p:spPr>
          <a:xfrm>
            <a:off x="838200" y="1690688"/>
            <a:ext cx="10515600" cy="4351338"/>
          </a:xfrm>
        </p:spPr>
        <p:txBody>
          <a:bodyPr>
            <a:normAutofit/>
          </a:bodyPr>
          <a:lstStyle/>
          <a:p>
            <a:pPr marL="0" indent="0">
              <a:buFont typeface="Arial" panose="020B0604020202020204" pitchFamily="34" charset="0"/>
              <a:buNone/>
            </a:pPr>
            <a:r>
              <a:rPr lang="en-CA" sz="2400" b="1" dirty="0"/>
              <a:t>Distribution of Crime Type Victims by Gender</a:t>
            </a:r>
            <a:endParaRPr lang="en-US" sz="3200" b="1"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the ratio of male and female crime victims are very similar. </a:t>
            </a:r>
          </a:p>
          <a:p>
            <a:pPr lvl="1"/>
            <a:r>
              <a:rPr lang="en-US" sz="1600" b="1" dirty="0">
                <a:ea typeface="Calibri" panose="020F0502020204030204" pitchFamily="34" charset="0"/>
                <a:cs typeface="Calibri" panose="020F0502020204030204" pitchFamily="34" charset="0"/>
              </a:rPr>
              <a:t>Male victims: 47.5%</a:t>
            </a:r>
          </a:p>
          <a:p>
            <a:pPr lvl="1"/>
            <a:r>
              <a:rPr lang="en-US" sz="1600" b="1" dirty="0">
                <a:ea typeface="Calibri" panose="020F0502020204030204" pitchFamily="34" charset="0"/>
                <a:cs typeface="Calibri" panose="020F0502020204030204" pitchFamily="34" charset="0"/>
              </a:rPr>
              <a:t>Female victims: 42.4%</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female victims are targeted for are:</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Intimate partner-Simple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Theft of Identity</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male victims are targeted for are:</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Assault with deadly weapon, aggravated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Burglary from Vehicle</a:t>
            </a:r>
          </a:p>
        </p:txBody>
      </p:sp>
    </p:spTree>
    <p:extLst>
      <p:ext uri="{BB962C8B-B14F-4D97-AF65-F5344CB8AC3E}">
        <p14:creationId xmlns:p14="http://schemas.microsoft.com/office/powerpoint/2010/main" val="397335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ED2E5C-6548-0F88-7DF7-3E330DC1AEA6}"/>
              </a:ext>
            </a:extLst>
          </p:cNvPr>
          <p:cNvSpPr txBox="1"/>
          <p:nvPr/>
        </p:nvSpPr>
        <p:spPr>
          <a:xfrm>
            <a:off x="419608" y="146149"/>
            <a:ext cx="8661146" cy="646331"/>
          </a:xfrm>
          <a:prstGeom prst="rect">
            <a:avLst/>
          </a:prstGeom>
          <a:noFill/>
        </p:spPr>
        <p:txBody>
          <a:bodyPr wrap="square">
            <a:spAutoFit/>
          </a:bodyPr>
          <a:lstStyle/>
          <a:p>
            <a:r>
              <a:rPr lang="en-CA" dirty="0"/>
              <a:t>Visualization 6: </a:t>
            </a:r>
          </a:p>
          <a:p>
            <a:r>
              <a:rPr lang="en-CA" dirty="0"/>
              <a:t>Grouped bar plot showing the Distribution of Top 10 Crime Type Victims by Gender</a:t>
            </a:r>
          </a:p>
        </p:txBody>
      </p:sp>
      <p:pic>
        <p:nvPicPr>
          <p:cNvPr id="2050" name="Picture 2">
            <a:extLst>
              <a:ext uri="{FF2B5EF4-FFF2-40B4-BE49-F238E27FC236}">
                <a16:creationId xmlns:a16="http://schemas.microsoft.com/office/drawing/2014/main" id="{64C88142-0038-DAA6-278F-F3DCF028AD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754" y="792480"/>
            <a:ext cx="6237000" cy="606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5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B3D4B9-453C-3380-C8EE-429BE13FA5C7}"/>
              </a:ext>
            </a:extLst>
          </p:cNvPr>
          <p:cNvSpPr txBox="1">
            <a:spLocks noGrp="1"/>
          </p:cNvSpPr>
          <p:nvPr>
            <p:ph idx="1"/>
          </p:nvPr>
        </p:nvSpPr>
        <p:spPr>
          <a:xfrm>
            <a:off x="675640" y="373169"/>
            <a:ext cx="10515600" cy="719171"/>
          </a:xfrm>
          <a:prstGeom prst="rect">
            <a:avLst/>
          </a:prstGeom>
          <a:noFill/>
        </p:spPr>
        <p:txBody>
          <a:bodyPr wrap="square">
            <a:spAutoFit/>
          </a:bodyPr>
          <a:lstStyle/>
          <a:p>
            <a:pPr marL="0" indent="0">
              <a:buNone/>
            </a:pPr>
            <a:r>
              <a:rPr lang="en-CA" sz="1800" dirty="0"/>
              <a:t>Visualization 6: </a:t>
            </a:r>
          </a:p>
          <a:p>
            <a:pPr marL="0" indent="0">
              <a:buNone/>
            </a:pPr>
            <a:r>
              <a:rPr lang="en-CA" sz="1800" dirty="0"/>
              <a:t>Pie chart showing the distribution of Crime Victims by Gender.</a:t>
            </a:r>
          </a:p>
        </p:txBody>
      </p:sp>
      <p:pic>
        <p:nvPicPr>
          <p:cNvPr id="5" name="Picture 2">
            <a:extLst>
              <a:ext uri="{FF2B5EF4-FFF2-40B4-BE49-F238E27FC236}">
                <a16:creationId xmlns:a16="http://schemas.microsoft.com/office/drawing/2014/main" id="{9EB2D544-2CCE-11ED-E894-003E63851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695" y="1547762"/>
            <a:ext cx="5687065" cy="451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1E2D-1D08-76EE-8B65-B2A28D705D0D}"/>
              </a:ext>
            </a:extLst>
          </p:cNvPr>
          <p:cNvSpPr>
            <a:spLocks noGrp="1"/>
          </p:cNvSpPr>
          <p:nvPr>
            <p:ph type="title"/>
          </p:nvPr>
        </p:nvSpPr>
        <p:spPr/>
        <p:txBody>
          <a:bodyPr>
            <a:normAutofit/>
          </a:bodyPr>
          <a:lstStyle/>
          <a:p>
            <a:r>
              <a:rPr lang="en-CA" sz="3200" b="1" dirty="0"/>
              <a:t>Distribution of Crime Type Victims by Descent</a:t>
            </a:r>
            <a:endParaRPr lang="en-CA" sz="3200" dirty="0"/>
          </a:p>
        </p:txBody>
      </p:sp>
      <p:sp>
        <p:nvSpPr>
          <p:cNvPr id="3" name="Content Placeholder 2">
            <a:extLst>
              <a:ext uri="{FF2B5EF4-FFF2-40B4-BE49-F238E27FC236}">
                <a16:creationId xmlns:a16="http://schemas.microsoft.com/office/drawing/2014/main" id="{328B79B2-1656-B966-3EDD-0075FFF5CCD4}"/>
              </a:ext>
            </a:extLst>
          </p:cNvPr>
          <p:cNvSpPr>
            <a:spLocks noGrp="1"/>
          </p:cNvSpPr>
          <p:nvPr>
            <p:ph idx="1"/>
          </p:nvPr>
        </p:nvSpPr>
        <p:spPr/>
        <p:txBody>
          <a:bodyPr/>
          <a:lstStyle/>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it's evident that the 3 ethnic groups that represent the highest percentage of crime victims by descent are Hispanic, White and Black.</a:t>
            </a:r>
            <a:br>
              <a:rPr lang="en-US" sz="1700" dirty="0">
                <a:ea typeface="Calibri" panose="020F0502020204030204" pitchFamily="34" charset="0"/>
                <a:cs typeface="Calibri" panose="020F0502020204030204" pitchFamily="34" charset="0"/>
              </a:rPr>
            </a:br>
            <a:endParaRPr lang="en-US" sz="1700" dirty="0">
              <a:ea typeface="Calibri" panose="020F0502020204030204" pitchFamily="34" charset="0"/>
              <a:cs typeface="Calibri" panose="020F0502020204030204" pitchFamily="34" charset="0"/>
            </a:endParaRPr>
          </a:p>
          <a:p>
            <a:pPr lvl="1">
              <a:buFont typeface="+mj-lt"/>
              <a:buAutoNum type="arabicPeriod"/>
            </a:pPr>
            <a:r>
              <a:rPr lang="en-US" sz="1800" dirty="0">
                <a:ea typeface="Calibri" panose="020F0502020204030204" pitchFamily="34" charset="0"/>
                <a:cs typeface="Calibri" panose="020F0502020204030204" pitchFamily="34" charset="0"/>
              </a:rPr>
              <a:t>Hispanic – Victims of Hispanic descent represent the highest percentage of crime victims: 35.8%.</a:t>
            </a:r>
          </a:p>
          <a:p>
            <a:pPr lvl="1">
              <a:buFont typeface="+mj-lt"/>
              <a:buAutoNum type="arabicPeriod"/>
            </a:pPr>
            <a:r>
              <a:rPr lang="en-US" sz="1800" dirty="0">
                <a:ea typeface="Calibri" panose="020F0502020204030204" pitchFamily="34" charset="0"/>
                <a:cs typeface="Calibri" panose="020F0502020204030204" pitchFamily="34" charset="0"/>
              </a:rPr>
              <a:t>White – White Victims represent the second highest percentage of crime victims: 23.8%.</a:t>
            </a:r>
          </a:p>
          <a:p>
            <a:pPr lvl="1">
              <a:buFont typeface="+mj-lt"/>
              <a:buAutoNum type="arabicPeriod"/>
            </a:pPr>
            <a:r>
              <a:rPr lang="en-US" sz="1800" dirty="0">
                <a:ea typeface="Calibri" panose="020F0502020204030204" pitchFamily="34" charset="0"/>
                <a:cs typeface="Calibri" panose="020F0502020204030204" pitchFamily="34" charset="0"/>
              </a:rPr>
              <a:t>Black – Black Victims represent the third highest percentage of crime victims: 16.6%.</a:t>
            </a:r>
          </a:p>
          <a:p>
            <a:pPr lvl="1">
              <a:buFont typeface="+mj-lt"/>
              <a:buAutoNum type="arabicPeriod"/>
            </a:pPr>
            <a:r>
              <a:rPr lang="en-US" sz="1800" dirty="0">
                <a:ea typeface="Calibri" panose="020F0502020204030204" pitchFamily="34" charset="0"/>
                <a:cs typeface="Calibri" panose="020F0502020204030204" pitchFamily="34" charset="0"/>
              </a:rPr>
              <a:t>Unknown – 9.3% of Victims are of unknown descent. </a:t>
            </a:r>
          </a:p>
          <a:p>
            <a:pPr marL="457200" lvl="1" indent="0">
              <a:buNone/>
            </a:pPr>
            <a:endParaRPr lang="en-US" sz="1300"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Since the start of the COVID-19 pandemic, there has been an increase in the number of Hispanic and Black victims  has played out almost entirely among Latino and Black victims of homicides in Los </a:t>
            </a:r>
            <a:r>
              <a:rPr lang="en-CA" sz="1200" b="0" i="0" dirty="0">
                <a:solidFill>
                  <a:srgbClr val="000000"/>
                </a:solidFill>
                <a:effectLst/>
                <a:latin typeface="source-serif-pro"/>
              </a:rPr>
              <a:t>(Rector, 2021, paras. 1),</a:t>
            </a:r>
            <a:endParaRPr lang="en-CA" dirty="0"/>
          </a:p>
        </p:txBody>
      </p:sp>
    </p:spTree>
    <p:extLst>
      <p:ext uri="{BB962C8B-B14F-4D97-AF65-F5344CB8AC3E}">
        <p14:creationId xmlns:p14="http://schemas.microsoft.com/office/powerpoint/2010/main" val="24640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3FACB9-A3BE-199B-60DE-7582F9192964}"/>
              </a:ext>
            </a:extLst>
          </p:cNvPr>
          <p:cNvSpPr txBox="1">
            <a:spLocks/>
          </p:cNvSpPr>
          <p:nvPr/>
        </p:nvSpPr>
        <p:spPr>
          <a:xfrm>
            <a:off x="675640" y="373169"/>
            <a:ext cx="10515600"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t>Visualization 9: </a:t>
            </a:r>
          </a:p>
          <a:p>
            <a:pPr marL="0" indent="0">
              <a:buFont typeface="Arial" panose="020B0604020202020204" pitchFamily="34" charset="0"/>
              <a:buNone/>
            </a:pPr>
            <a:r>
              <a:rPr lang="en-CA" sz="1800" dirty="0"/>
              <a:t>Pie chart showing the distribution of Top 10 Crime Victims by Descent.</a:t>
            </a:r>
          </a:p>
        </p:txBody>
      </p:sp>
      <p:pic>
        <p:nvPicPr>
          <p:cNvPr id="4101" name="Picture 5">
            <a:extLst>
              <a:ext uri="{FF2B5EF4-FFF2-40B4-BE49-F238E27FC236}">
                <a16:creationId xmlns:a16="http://schemas.microsoft.com/office/drawing/2014/main" id="{7F72E3B1-5592-E253-310E-73B0DA300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20" y="1438116"/>
            <a:ext cx="6160135" cy="466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8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a:xfrm>
            <a:off x="159544" y="172244"/>
            <a:ext cx="11872912" cy="1325563"/>
          </a:xfrm>
        </p:spPr>
        <p:txBody>
          <a:bodyPr>
            <a:normAutofit fontScale="90000"/>
          </a:bodyPr>
          <a:lstStyle/>
          <a:p>
            <a:r>
              <a:rPr lang="en-US" sz="4400" dirty="0"/>
              <a:t>Are There </a:t>
            </a:r>
            <a:r>
              <a:rPr lang="en-US" dirty="0"/>
              <a:t>A</a:t>
            </a:r>
            <a:r>
              <a:rPr lang="en-US" sz="4400" dirty="0"/>
              <a:t>ny </a:t>
            </a:r>
            <a:r>
              <a:rPr lang="en-US" dirty="0"/>
              <a:t>S</a:t>
            </a:r>
            <a:r>
              <a:rPr lang="en-US" sz="4400" dirty="0"/>
              <a:t>pecific </a:t>
            </a:r>
            <a:r>
              <a:rPr lang="en-US" dirty="0"/>
              <a:t>G</a:t>
            </a:r>
            <a:r>
              <a:rPr lang="en-US" sz="4400" dirty="0"/>
              <a:t>roups of People </a:t>
            </a:r>
            <a:r>
              <a:rPr lang="en-US" dirty="0"/>
              <a:t>B</a:t>
            </a:r>
            <a:r>
              <a:rPr lang="en-US" sz="4400" dirty="0"/>
              <a:t>eing Targeted?</a:t>
            </a:r>
            <a:br>
              <a:rPr lang="en-US" sz="4400" dirty="0"/>
            </a:br>
            <a:r>
              <a:rPr lang="en-US" sz="4400" dirty="0"/>
              <a:t>Focus: </a:t>
            </a:r>
            <a:r>
              <a:rPr lang="en-US" sz="4400" b="1" dirty="0"/>
              <a:t>Age</a:t>
            </a:r>
            <a:endParaRPr lang="en-CA" b="1" dirty="0"/>
          </a:p>
        </p:txBody>
      </p:sp>
      <p:pic>
        <p:nvPicPr>
          <p:cNvPr id="9" name="Picture 8">
            <a:extLst>
              <a:ext uri="{FF2B5EF4-FFF2-40B4-BE49-F238E27FC236}">
                <a16:creationId xmlns:a16="http://schemas.microsoft.com/office/drawing/2014/main" id="{42BCA5F7-0609-1549-FA0E-2FA13F33CD5A}"/>
              </a:ext>
            </a:extLst>
          </p:cNvPr>
          <p:cNvPicPr>
            <a:picLocks noChangeAspect="1"/>
          </p:cNvPicPr>
          <p:nvPr/>
        </p:nvPicPr>
        <p:blipFill rotWithShape="1">
          <a:blip r:embed="rId2"/>
          <a:srcRect r="3892"/>
          <a:stretch/>
        </p:blipFill>
        <p:spPr>
          <a:xfrm>
            <a:off x="2107718" y="1580907"/>
            <a:ext cx="6936270" cy="5104849"/>
          </a:xfrm>
          <a:prstGeom prst="rect">
            <a:avLst/>
          </a:prstGeom>
        </p:spPr>
      </p:pic>
    </p:spTree>
    <p:extLst>
      <p:ext uri="{BB962C8B-B14F-4D97-AF65-F5344CB8AC3E}">
        <p14:creationId xmlns:p14="http://schemas.microsoft.com/office/powerpoint/2010/main" val="100694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30802-7205-6440-A617-B850321E2A35}"/>
              </a:ext>
            </a:extLst>
          </p:cNvPr>
          <p:cNvPicPr>
            <a:picLocks noChangeAspect="1"/>
          </p:cNvPicPr>
          <p:nvPr/>
        </p:nvPicPr>
        <p:blipFill>
          <a:blip r:embed="rId2"/>
          <a:stretch>
            <a:fillRect/>
          </a:stretch>
        </p:blipFill>
        <p:spPr>
          <a:xfrm>
            <a:off x="2857500" y="761085"/>
            <a:ext cx="5999144" cy="3119555"/>
          </a:xfrm>
          <a:prstGeom prst="rect">
            <a:avLst/>
          </a:prstGeom>
        </p:spPr>
      </p:pic>
      <p:sp>
        <p:nvSpPr>
          <p:cNvPr id="7" name="TextBox 6">
            <a:extLst>
              <a:ext uri="{FF2B5EF4-FFF2-40B4-BE49-F238E27FC236}">
                <a16:creationId xmlns:a16="http://schemas.microsoft.com/office/drawing/2014/main" id="{913F0AF8-3470-CB28-7391-5F15DE37696D}"/>
              </a:ext>
            </a:extLst>
          </p:cNvPr>
          <p:cNvSpPr txBox="1"/>
          <p:nvPr/>
        </p:nvSpPr>
        <p:spPr>
          <a:xfrm>
            <a:off x="2671763" y="4145965"/>
            <a:ext cx="6097904" cy="646331"/>
          </a:xfrm>
          <a:prstGeom prst="rect">
            <a:avLst/>
          </a:prstGeom>
          <a:noFill/>
        </p:spPr>
        <p:txBody>
          <a:bodyPr wrap="square">
            <a:spAutoFit/>
          </a:bodyPr>
          <a:lstStyle/>
          <a:p>
            <a:r>
              <a:rPr lang="en-US" b="1" i="0" strike="noStrike" dirty="0">
                <a:effectLst/>
                <a:latin typeface="Slack-Lato"/>
                <a:hlinkClick r:id="rId3"/>
              </a:rPr>
              <a:t>Crime is down, but fear is up: Why is L.A. still perceived as dangerous?</a:t>
            </a:r>
            <a:endParaRPr lang="en-CA" dirty="0"/>
          </a:p>
        </p:txBody>
      </p:sp>
      <p:sp>
        <p:nvSpPr>
          <p:cNvPr id="8" name="TextBox 7">
            <a:extLst>
              <a:ext uri="{FF2B5EF4-FFF2-40B4-BE49-F238E27FC236}">
                <a16:creationId xmlns:a16="http://schemas.microsoft.com/office/drawing/2014/main" id="{BB14AAA3-BE19-B230-A82D-CB788C121639}"/>
              </a:ext>
            </a:extLst>
          </p:cNvPr>
          <p:cNvSpPr txBox="1"/>
          <p:nvPr/>
        </p:nvSpPr>
        <p:spPr>
          <a:xfrm>
            <a:off x="637223" y="5532120"/>
            <a:ext cx="9324797" cy="646331"/>
          </a:xfrm>
          <a:prstGeom prst="rect">
            <a:avLst/>
          </a:prstGeom>
          <a:noFill/>
        </p:spPr>
        <p:txBody>
          <a:bodyPr wrap="none" rtlCol="0">
            <a:spAutoFit/>
          </a:bodyPr>
          <a:lstStyle/>
          <a:p>
            <a:r>
              <a:rPr lang="en-CA" dirty="0"/>
              <a:t>This dataset is taken from </a:t>
            </a:r>
            <a:r>
              <a:rPr lang="en-CA" b="0" i="0" dirty="0">
                <a:solidFill>
                  <a:srgbClr val="1F2328"/>
                </a:solidFill>
                <a:effectLst/>
                <a:latin typeface="-apple-system"/>
              </a:rPr>
              <a:t>Crime Data from 2020 to present – downloaded on December 5</a:t>
            </a:r>
            <a:r>
              <a:rPr lang="en-CA" b="0" i="0" baseline="30000" dirty="0">
                <a:solidFill>
                  <a:srgbClr val="1F2328"/>
                </a:solidFill>
                <a:effectLst/>
                <a:latin typeface="-apple-system"/>
              </a:rPr>
              <a:t>th</a:t>
            </a:r>
            <a:r>
              <a:rPr lang="en-CA" b="0" i="0" dirty="0">
                <a:solidFill>
                  <a:srgbClr val="1F2328"/>
                </a:solidFill>
                <a:effectLst/>
                <a:latin typeface="-apple-system"/>
              </a:rPr>
              <a:t>, 2023.</a:t>
            </a:r>
          </a:p>
          <a:p>
            <a:r>
              <a:rPr lang="en-CA" b="0" i="0" u="sng" dirty="0">
                <a:effectLst/>
                <a:latin typeface="-apple-system"/>
                <a:hlinkClick r:id="rId4"/>
              </a:rPr>
              <a:t>https://catalog.data.gov/dataset/crime-data-from-2020-to-present</a:t>
            </a:r>
            <a:r>
              <a:rPr lang="en-CA" dirty="0"/>
              <a:t> </a:t>
            </a:r>
          </a:p>
        </p:txBody>
      </p:sp>
    </p:spTree>
    <p:extLst>
      <p:ext uri="{BB962C8B-B14F-4D97-AF65-F5344CB8AC3E}">
        <p14:creationId xmlns:p14="http://schemas.microsoft.com/office/powerpoint/2010/main" val="356361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9F8BCEAA-C26A-8494-5642-09852179ABCA}"/>
              </a:ext>
            </a:extLst>
          </p:cNvPr>
          <p:cNvPicPr>
            <a:picLocks noChangeAspect="1"/>
          </p:cNvPicPr>
          <p:nvPr/>
        </p:nvPicPr>
        <p:blipFill rotWithShape="1">
          <a:blip r:embed="rId2"/>
          <a:srcRect l="5217"/>
          <a:stretch/>
        </p:blipFill>
        <p:spPr>
          <a:xfrm>
            <a:off x="2614612" y="1435011"/>
            <a:ext cx="6143626" cy="4744662"/>
          </a:xfrm>
          <a:prstGeom prst="rect">
            <a:avLst/>
          </a:prstGeom>
        </p:spPr>
      </p:pic>
      <p:sp>
        <p:nvSpPr>
          <p:cNvPr id="4" name="TextBox 3">
            <a:extLst>
              <a:ext uri="{FF2B5EF4-FFF2-40B4-BE49-F238E27FC236}">
                <a16:creationId xmlns:a16="http://schemas.microsoft.com/office/drawing/2014/main" id="{94363302-341D-AA43-7F61-118A67B0FB40}"/>
              </a:ext>
            </a:extLst>
          </p:cNvPr>
          <p:cNvSpPr txBox="1"/>
          <p:nvPr/>
        </p:nvSpPr>
        <p:spPr>
          <a:xfrm>
            <a:off x="600074" y="392906"/>
            <a:ext cx="11401425" cy="830997"/>
          </a:xfrm>
          <a:prstGeom prst="rect">
            <a:avLst/>
          </a:prstGeom>
          <a:noFill/>
        </p:spPr>
        <p:txBody>
          <a:bodyPr wrap="square" rtlCol="0">
            <a:spAutoFit/>
          </a:bodyPr>
          <a:lstStyle/>
          <a:p>
            <a:r>
              <a:rPr lang="en-US" sz="2400" dirty="0"/>
              <a:t>Visualization 6</a:t>
            </a:r>
          </a:p>
          <a:p>
            <a:r>
              <a:rPr lang="en-US" sz="2400" dirty="0"/>
              <a:t>Scatterplot displaying the Number of Crimes Committed Against Victims at Different Ages.</a:t>
            </a:r>
            <a:endParaRPr lang="en-CA" sz="2400" dirty="0"/>
          </a:p>
        </p:txBody>
      </p:sp>
    </p:spTree>
    <p:extLst>
      <p:ext uri="{BB962C8B-B14F-4D97-AF65-F5344CB8AC3E}">
        <p14:creationId xmlns:p14="http://schemas.microsoft.com/office/powerpoint/2010/main" val="49086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B4ADB7-F5CE-1BF9-0A90-FBD647B225AC}"/>
              </a:ext>
            </a:extLst>
          </p:cNvPr>
          <p:cNvPicPr>
            <a:picLocks noGrp="1" noChangeAspect="1"/>
          </p:cNvPicPr>
          <p:nvPr>
            <p:ph idx="1"/>
          </p:nvPr>
        </p:nvPicPr>
        <p:blipFill rotWithShape="1">
          <a:blip r:embed="rId2"/>
          <a:srcRect l="583" t="689"/>
          <a:stretch/>
        </p:blipFill>
        <p:spPr>
          <a:xfrm>
            <a:off x="510062" y="576262"/>
            <a:ext cx="10934225" cy="6260446"/>
          </a:xfrm>
        </p:spPr>
      </p:pic>
      <p:sp>
        <p:nvSpPr>
          <p:cNvPr id="6" name="TextBox 5">
            <a:extLst>
              <a:ext uri="{FF2B5EF4-FFF2-40B4-BE49-F238E27FC236}">
                <a16:creationId xmlns:a16="http://schemas.microsoft.com/office/drawing/2014/main" id="{15D27FFA-2EE9-7C5A-51A5-6DC386C962B6}"/>
              </a:ext>
            </a:extLst>
          </p:cNvPr>
          <p:cNvSpPr txBox="1"/>
          <p:nvPr/>
        </p:nvSpPr>
        <p:spPr>
          <a:xfrm>
            <a:off x="207169" y="120135"/>
            <a:ext cx="6829425" cy="461665"/>
          </a:xfrm>
          <a:prstGeom prst="rect">
            <a:avLst/>
          </a:prstGeom>
          <a:noFill/>
        </p:spPr>
        <p:txBody>
          <a:bodyPr wrap="square" rtlCol="0">
            <a:spAutoFit/>
          </a:bodyPr>
          <a:lstStyle/>
          <a:p>
            <a:r>
              <a:rPr lang="en-US" sz="2400" dirty="0"/>
              <a:t>Victims at Ages 20-29</a:t>
            </a:r>
            <a:endParaRPr lang="en-CA" sz="2400" dirty="0"/>
          </a:p>
        </p:txBody>
      </p:sp>
    </p:spTree>
    <p:extLst>
      <p:ext uri="{BB962C8B-B14F-4D97-AF65-F5344CB8AC3E}">
        <p14:creationId xmlns:p14="http://schemas.microsoft.com/office/powerpoint/2010/main" val="258302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1E1C8-0492-A29E-59F1-6CD71ECB9EF0}"/>
              </a:ext>
            </a:extLst>
          </p:cNvPr>
          <p:cNvPicPr>
            <a:picLocks noChangeAspect="1"/>
          </p:cNvPicPr>
          <p:nvPr/>
        </p:nvPicPr>
        <p:blipFill>
          <a:blip r:embed="rId2"/>
          <a:stretch>
            <a:fillRect/>
          </a:stretch>
        </p:blipFill>
        <p:spPr>
          <a:xfrm>
            <a:off x="608109" y="700087"/>
            <a:ext cx="10800459" cy="6195355"/>
          </a:xfrm>
          <a:prstGeom prst="rect">
            <a:avLst/>
          </a:prstGeom>
        </p:spPr>
      </p:pic>
      <p:sp>
        <p:nvSpPr>
          <p:cNvPr id="4" name="TextBox 3">
            <a:extLst>
              <a:ext uri="{FF2B5EF4-FFF2-40B4-BE49-F238E27FC236}">
                <a16:creationId xmlns:a16="http://schemas.microsoft.com/office/drawing/2014/main" id="{33FF6413-E68D-81D8-E574-C378623F31DC}"/>
              </a:ext>
            </a:extLst>
          </p:cNvPr>
          <p:cNvSpPr txBox="1"/>
          <p:nvPr/>
        </p:nvSpPr>
        <p:spPr>
          <a:xfrm>
            <a:off x="207169" y="235744"/>
            <a:ext cx="4872037" cy="461665"/>
          </a:xfrm>
          <a:prstGeom prst="rect">
            <a:avLst/>
          </a:prstGeom>
          <a:noFill/>
        </p:spPr>
        <p:txBody>
          <a:bodyPr wrap="square" rtlCol="0">
            <a:spAutoFit/>
          </a:bodyPr>
          <a:lstStyle/>
          <a:p>
            <a:r>
              <a:rPr lang="en-US" sz="2400" dirty="0"/>
              <a:t>Victims At Ages 30-39</a:t>
            </a:r>
            <a:endParaRPr lang="en-CA" sz="2400" dirty="0"/>
          </a:p>
        </p:txBody>
      </p:sp>
    </p:spTree>
    <p:extLst>
      <p:ext uri="{BB962C8B-B14F-4D97-AF65-F5344CB8AC3E}">
        <p14:creationId xmlns:p14="http://schemas.microsoft.com/office/powerpoint/2010/main" val="62451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025262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t>https://catalog.data.gov/dataset/crime-data-from-2020-to-present</a:t>
            </a:r>
          </a:p>
        </p:txBody>
      </p:sp>
    </p:spTree>
    <p:extLst>
      <p:ext uri="{BB962C8B-B14F-4D97-AF65-F5344CB8AC3E}">
        <p14:creationId xmlns:p14="http://schemas.microsoft.com/office/powerpoint/2010/main" val="64750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 for our Projects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a:xfrm>
            <a:off x="838200" y="1814195"/>
            <a:ext cx="10515600" cy="4351338"/>
          </a:xfrm>
        </p:spPr>
        <p:txBody>
          <a:bodyPr/>
          <a:lstStyle/>
          <a:p>
            <a:pPr marL="0" indent="0">
              <a:buNone/>
            </a:pPr>
            <a:r>
              <a:rPr lang="en-US" b="0" i="0" dirty="0">
                <a:solidFill>
                  <a:srgbClr val="1D1C1D"/>
                </a:solidFill>
                <a:effectLst/>
                <a:latin typeface="Slack-Lato"/>
              </a:rPr>
              <a:t>Why are we analyzing this data set? </a:t>
            </a:r>
          </a:p>
          <a:p>
            <a:endParaRPr lang="en-US" dirty="0">
              <a:solidFill>
                <a:srgbClr val="1D1C1D"/>
              </a:solidFill>
              <a:latin typeface="Slack-Lato"/>
            </a:endParaRPr>
          </a:p>
          <a:p>
            <a:r>
              <a:rPr lang="en-US" b="0" i="0" dirty="0">
                <a:solidFill>
                  <a:srgbClr val="1D1C1D"/>
                </a:solidFill>
                <a:effectLst/>
                <a:latin typeface="Slack-Lato"/>
              </a:rPr>
              <a:t>We want to empower law enforcement, city authorities and policymakers to make informed decisions for crime prevention.</a:t>
            </a:r>
            <a:endParaRPr lang="en-CA" dirty="0"/>
          </a:p>
        </p:txBody>
      </p:sp>
    </p:spTree>
    <p:extLst>
      <p:ext uri="{BB962C8B-B14F-4D97-AF65-F5344CB8AC3E}">
        <p14:creationId xmlns:p14="http://schemas.microsoft.com/office/powerpoint/2010/main" val="353116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05C921-F61E-945B-7503-C1AC382C5050}"/>
              </a:ext>
            </a:extLst>
          </p:cNvPr>
          <p:cNvPicPr>
            <a:picLocks noChangeAspect="1"/>
          </p:cNvPicPr>
          <p:nvPr/>
        </p:nvPicPr>
        <p:blipFill>
          <a:blip r:embed="rId2"/>
          <a:stretch>
            <a:fillRect/>
          </a:stretch>
        </p:blipFill>
        <p:spPr>
          <a:xfrm>
            <a:off x="1332835" y="356759"/>
            <a:ext cx="9526329" cy="6144482"/>
          </a:xfrm>
          <a:prstGeom prst="rect">
            <a:avLst/>
          </a:prstGeom>
        </p:spPr>
      </p:pic>
    </p:spTree>
    <p:extLst>
      <p:ext uri="{BB962C8B-B14F-4D97-AF65-F5344CB8AC3E}">
        <p14:creationId xmlns:p14="http://schemas.microsoft.com/office/powerpoint/2010/main" val="27066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1BF291-62D4-399A-9F6B-7C784757F077}"/>
              </a:ext>
            </a:extLst>
          </p:cNvPr>
          <p:cNvPicPr>
            <a:picLocks noChangeAspect="1"/>
          </p:cNvPicPr>
          <p:nvPr/>
        </p:nvPicPr>
        <p:blipFill>
          <a:blip r:embed="rId2"/>
          <a:stretch>
            <a:fillRect/>
          </a:stretch>
        </p:blipFill>
        <p:spPr>
          <a:xfrm>
            <a:off x="1289967" y="985496"/>
            <a:ext cx="9612066" cy="4887007"/>
          </a:xfrm>
          <a:prstGeom prst="rect">
            <a:avLst/>
          </a:prstGeom>
        </p:spPr>
      </p:pic>
    </p:spTree>
    <p:extLst>
      <p:ext uri="{BB962C8B-B14F-4D97-AF65-F5344CB8AC3E}">
        <p14:creationId xmlns:p14="http://schemas.microsoft.com/office/powerpoint/2010/main" val="26203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D5B4C3-9865-3979-7D98-A44FD25F13E2}"/>
              </a:ext>
            </a:extLst>
          </p:cNvPr>
          <p:cNvPicPr>
            <a:picLocks noChangeAspect="1"/>
          </p:cNvPicPr>
          <p:nvPr/>
        </p:nvPicPr>
        <p:blipFill>
          <a:blip r:embed="rId2"/>
          <a:stretch>
            <a:fillRect/>
          </a:stretch>
        </p:blipFill>
        <p:spPr>
          <a:xfrm>
            <a:off x="1323309" y="613969"/>
            <a:ext cx="9545382" cy="5630061"/>
          </a:xfrm>
          <a:prstGeom prst="rect">
            <a:avLst/>
          </a:prstGeom>
        </p:spPr>
      </p:pic>
    </p:spTree>
    <p:extLst>
      <p:ext uri="{BB962C8B-B14F-4D97-AF65-F5344CB8AC3E}">
        <p14:creationId xmlns:p14="http://schemas.microsoft.com/office/powerpoint/2010/main" val="266397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B2B4D-BB64-CCA3-EEFB-384617B18465}"/>
              </a:ext>
            </a:extLst>
          </p:cNvPr>
          <p:cNvPicPr>
            <a:picLocks noChangeAspect="1"/>
          </p:cNvPicPr>
          <p:nvPr/>
        </p:nvPicPr>
        <p:blipFill>
          <a:blip r:embed="rId2"/>
          <a:stretch>
            <a:fillRect/>
          </a:stretch>
        </p:blipFill>
        <p:spPr>
          <a:xfrm>
            <a:off x="1342361" y="609206"/>
            <a:ext cx="9507277" cy="5639587"/>
          </a:xfrm>
          <a:prstGeom prst="rect">
            <a:avLst/>
          </a:prstGeom>
        </p:spPr>
      </p:pic>
    </p:spTree>
    <p:extLst>
      <p:ext uri="{BB962C8B-B14F-4D97-AF65-F5344CB8AC3E}">
        <p14:creationId xmlns:p14="http://schemas.microsoft.com/office/powerpoint/2010/main" val="207236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1687</Words>
  <Application>Microsoft Office PowerPoint</Application>
  <PresentationFormat>Widescreen</PresentationFormat>
  <Paragraphs>113</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Slack-Lato</vt:lpstr>
      <vt:lpstr>Söhne</vt:lpstr>
      <vt:lpstr>source-serif-pro</vt:lpstr>
      <vt:lpstr>Arial</vt:lpstr>
      <vt:lpstr>Calibri</vt:lpstr>
      <vt:lpstr>Calibri Light</vt:lpstr>
      <vt:lpstr>Office Theme</vt:lpstr>
      <vt:lpstr>Crime In LA</vt:lpstr>
      <vt:lpstr>PowerPoint Presentation</vt:lpstr>
      <vt:lpstr>Questions for our Projects</vt:lpstr>
      <vt:lpstr>PowerPoint Presentation</vt:lpstr>
      <vt:lpstr>PowerPoint Presentation</vt:lpstr>
      <vt:lpstr>PowerPoint Presentation</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 Are there any specific groups of people being targeted?</vt:lpstr>
      <vt:lpstr>PowerPoint Presentation</vt:lpstr>
      <vt:lpstr>PowerPoint Presentation</vt:lpstr>
      <vt:lpstr>Distribution of Crime Type Victims by Descent</vt:lpstr>
      <vt:lpstr>PowerPoint Presentation</vt:lpstr>
      <vt:lpstr>Are There Any Specific Groups of People Being Targeted? Focus: Age</vt:lpstr>
      <vt:lpstr>PowerPoint Presentation</vt:lpstr>
      <vt:lpstr>PowerPoint Presentation</vt:lpstr>
      <vt:lpstr>PowerPoint Presentation</vt:lpstr>
      <vt:lpstr>Conclusion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Ariana K</cp:lastModifiedBy>
  <cp:revision>10</cp:revision>
  <dcterms:created xsi:type="dcterms:W3CDTF">2023-12-12T01:07:44Z</dcterms:created>
  <dcterms:modified xsi:type="dcterms:W3CDTF">2023-12-14T21:34:20Z</dcterms:modified>
</cp:coreProperties>
</file>