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4" r:id="rId3"/>
    <p:sldId id="257" r:id="rId4"/>
    <p:sldId id="258" r:id="rId5"/>
    <p:sldId id="259" r:id="rId6"/>
    <p:sldId id="260" r:id="rId7"/>
    <p:sldId id="261" r:id="rId8"/>
    <p:sldId id="268" r:id="rId9"/>
    <p:sldId id="262" r:id="rId10"/>
    <p:sldId id="263" r:id="rId11"/>
    <p:sldId id="270" r:id="rId12"/>
    <p:sldId id="272" r:id="rId13"/>
    <p:sldId id="271" r:id="rId14"/>
    <p:sldId id="264" r:id="rId15"/>
    <p:sldId id="265" r:id="rId16"/>
    <p:sldId id="266" r:id="rId17"/>
    <p:sldId id="273"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66" autoAdjust="0"/>
  </p:normalViewPr>
  <p:slideViewPr>
    <p:cSldViewPr snapToGrid="0">
      <p:cViewPr varScale="1">
        <p:scale>
          <a:sx n="84" d="100"/>
          <a:sy n="84" d="100"/>
        </p:scale>
        <p:origin x="15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F5808-00CB-4F98-862E-074218269BEF}" type="datetimeFigureOut">
              <a:rPr lang="en-CA" smtClean="0"/>
              <a:t>2023-12-13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A298-C450-49C0-B480-9F2A75552975}" type="slidenum">
              <a:rPr lang="en-CA" smtClean="0"/>
              <a:t>‹#›</a:t>
            </a:fld>
            <a:endParaRPr lang="en-CA"/>
          </a:p>
        </p:txBody>
      </p:sp>
    </p:spTree>
    <p:extLst>
      <p:ext uri="{BB962C8B-B14F-4D97-AF65-F5344CB8AC3E}">
        <p14:creationId xmlns:p14="http://schemas.microsoft.com/office/powerpoint/2010/main" val="290095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This pie chart offers a visual snapshot of the relative proportions of the top 10 crime types, enabling a quick understanding of their distribution within the dataset.</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10</a:t>
            </a:fld>
            <a:endParaRPr lang="en-CA"/>
          </a:p>
        </p:txBody>
      </p:sp>
    </p:spTree>
    <p:extLst>
      <p:ext uri="{BB962C8B-B14F-4D97-AF65-F5344CB8AC3E}">
        <p14:creationId xmlns:p14="http://schemas.microsoft.com/office/powerpoint/2010/main" val="14801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visualization method aids in quickly identifying and comparing the frequencies of the top 10 crime types, offering a straightforward representation of their occurrence within the dataset.</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11</a:t>
            </a:fld>
            <a:endParaRPr lang="en-CA"/>
          </a:p>
        </p:txBody>
      </p:sp>
    </p:spTree>
    <p:extLst>
      <p:ext uri="{BB962C8B-B14F-4D97-AF65-F5344CB8AC3E}">
        <p14:creationId xmlns:p14="http://schemas.microsoft.com/office/powerpoint/2010/main" val="144572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chi-square statistic computed for this analysis stands at an exceptionally high value of 129116.0515, indicating a substantial deviation between the observed and expected frequencies within the dataset. The accompanying p-value of 0.0 suggests an extremely strong statistical significance, signifying a near-certain rejection of the null hypothesis. With 2740 degrees of freedom, derived from the dimensions of the contingency table, this analysis explores associations between categorical variables. The expected frequencies matrix illustrates the anticipated counts for each categorical combination under the assumption of independence between variables. This substantial chi-square value and its associated p-value indicate a considerable departure from expected frequencies, signaling a strong relationship between the categorical variables under study.</a:t>
            </a:r>
          </a:p>
          <a:p>
            <a:endParaRPr lang="en-US" b="0" i="0" dirty="0">
              <a:solidFill>
                <a:srgbClr val="374151"/>
              </a:solidFill>
              <a:effectLst/>
              <a:latin typeface="Söhne"/>
            </a:endParaRPr>
          </a:p>
          <a:p>
            <a:r>
              <a:rPr lang="en-US" b="0" i="0" dirty="0">
                <a:solidFill>
                  <a:srgbClr val="374151"/>
                </a:solidFill>
                <a:effectLst/>
                <a:latin typeface="Söhne"/>
              </a:rPr>
              <a:t>The heatmap visualizes the expected frequencies derived from a chi-square analysis, showcasing anticipated counts for various categorical combinations within the dataset. Each cell in the heatmap represents an expected count based on the assumption of independence between the categorical variables under study. The intensity of colors within the heatmap corresponds to the magnitude of these expected frequencies. Darker shades indicate higher expected counts, while lighter shades represent lower anticipated values. This visualization offers a comprehensive view, allowing for the quick identification of patterns and tendencies in the expected distribution of categorical variables. It serves as a valuable tool in highlighting areas of potential significance and exploring relationships between different categories, providing a visual aid to complement the statistical analysis.</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12</a:t>
            </a:fld>
            <a:endParaRPr lang="en-CA"/>
          </a:p>
        </p:txBody>
      </p:sp>
    </p:spTree>
    <p:extLst>
      <p:ext uri="{BB962C8B-B14F-4D97-AF65-F5344CB8AC3E}">
        <p14:creationId xmlns:p14="http://schemas.microsoft.com/office/powerpoint/2010/main" val="313385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036-CB6E-60B0-089C-707FC46D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C7A678-5903-4223-831A-82BFC124A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7577CA-1E6F-124A-BC45-46559B06CA90}"/>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A2EC563F-DF9D-556D-7FD7-EEE65360D1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EB2954-1F1C-A756-24B8-5D594B7A8EC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477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808-DA6A-A224-BAA9-734ABBF15EB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F18F04-3B78-5E53-399F-06B9D6FE4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466F6-CB8E-7186-A9C3-EA744D1E1DB5}"/>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FA469356-DE0D-774F-D2BF-E95337F6FA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A0DD0C-0B04-8B55-7304-8AFEE7646024}"/>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65156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0083B-5622-BAAA-C0CD-0BF4B504F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8A6111-FC6E-2BEB-FF36-E0DADDCA8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635A5C-88C6-B7DD-949F-C5BE83B9B8AF}"/>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5F18452B-8267-1D5A-D1B3-4CF5753B1C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762D88-A803-EB73-7941-F47687C6DD7C}"/>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61265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FCC9-A217-DF3C-E8E8-E41B8CD6C4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50BF5B-1552-533E-8CED-5EC9B2683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DE86E-CE27-85CB-424F-7B60DF78A729}"/>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3B6D7BEA-0E05-B980-801C-804ECF3731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DAAD1A-8B61-106B-864A-8DAA15B4A9D5}"/>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80216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C81D-E5EC-9746-D00B-D102CCCF1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CE0148-AF17-710D-EB12-B0016B5CF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7D4F-AA74-4331-12A9-8EB0DC685DB0}"/>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F68FAC81-2E2F-D5F8-E544-73BB5EB5DC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8B2F54-94A2-3B26-6A0E-4F8078132A4A}"/>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7257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4CA8-9ECD-3B2A-A3C9-A3B8F69908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791B13-B339-BF59-6A26-E508589A0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F3C3F2A-1B0A-61C1-5A06-6C5C58654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6F5972-382B-DCF6-551A-DED15B72295E}"/>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43F5B305-1DF5-F3C3-60BC-911EF10931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AE9B2E-2E61-B913-5F63-6DAEC0C98C5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60552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9C69-2708-7F58-252F-3644898700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952DFCE-5D02-8983-CE7B-140C86FE6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54303-826D-87C5-E856-2F3F8164A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FAE949-B25C-984B-9A00-6DE33A6C2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ED202-7404-E9FC-4352-678F1EEAC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953A17-757B-7F86-2DC8-9AD2882C7511}"/>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8" name="Footer Placeholder 7">
            <a:extLst>
              <a:ext uri="{FF2B5EF4-FFF2-40B4-BE49-F238E27FC236}">
                <a16:creationId xmlns:a16="http://schemas.microsoft.com/office/drawing/2014/main" id="{10823363-8EC2-01E6-1800-D998A834AE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36EE11-3D6B-61C6-1464-F21E6BA3544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58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0577-5DAE-3C58-2AFF-6D5218F35A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9178E17-BA09-C888-4F25-4FC3C1ABE6F6}"/>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4" name="Footer Placeholder 3">
            <a:extLst>
              <a:ext uri="{FF2B5EF4-FFF2-40B4-BE49-F238E27FC236}">
                <a16:creationId xmlns:a16="http://schemas.microsoft.com/office/drawing/2014/main" id="{95A9F584-31D5-BDBD-D79A-C9A7C9DD65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1937D3-9AE1-77E9-FE8A-8BBE61646D61}"/>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058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CF789-0AF6-10F8-5B0B-3633567F0B5D}"/>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3" name="Footer Placeholder 2">
            <a:extLst>
              <a:ext uri="{FF2B5EF4-FFF2-40B4-BE49-F238E27FC236}">
                <a16:creationId xmlns:a16="http://schemas.microsoft.com/office/drawing/2014/main" id="{D52FF237-D746-F125-B13F-64CB19D67C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D4E523-C51D-E63C-2BF3-14AC2CE85157}"/>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2013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8A2C-67B8-9409-D034-1C3347E3D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BF353D-92E7-DF0D-3754-2E1D1307E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DBE7515-78FB-AA64-C121-40A12ADA8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B6D0D-D34E-4B8A-2DAF-B71A0FFDCEB4}"/>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F5E60821-EE2A-7FBE-B185-6FD25D84EE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D56548-AA69-0DF6-E6B0-3202FC386049}"/>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78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8D22-100D-E5AC-BEC8-430C2A77A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C6C796-E2C2-B15A-B98D-503E47D1F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AEF8B31-AAD7-62DA-F453-DC564CC3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BDCC-A8C6-85B6-DFB7-BE0AAFFF46E4}"/>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38A1E26D-C6C0-D9CF-92BE-5F78DC346B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DCB6B4-3E73-1724-60EE-9BC4D577826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56869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41E29-4C20-A16D-D8AB-2EDED56C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6B45ED-78F3-27AD-F882-1863CC1F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2F7A62-1257-DD5C-C2B7-8325511C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BA0F66CF-E225-C406-D7AE-36FAD805C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5AA887E-A7EE-F70E-EF4A-03865C39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4019B-DDE5-432F-A646-96C4E122F743}" type="slidenum">
              <a:rPr lang="en-CA" smtClean="0"/>
              <a:t>‹#›</a:t>
            </a:fld>
            <a:endParaRPr lang="en-CA"/>
          </a:p>
        </p:txBody>
      </p:sp>
    </p:spTree>
    <p:extLst>
      <p:ext uri="{BB962C8B-B14F-4D97-AF65-F5344CB8AC3E}">
        <p14:creationId xmlns:p14="http://schemas.microsoft.com/office/powerpoint/2010/main" val="328732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atimes.com/california/story/2023-10-12/violent-crime-is-down-fear-is-up-why-is-la-perceived-as-dangerous"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atalog.data.gov/dataset/crime-data-from-2020-to-pres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738-7F9D-8A97-B9F3-55A1F383D181}"/>
              </a:ext>
            </a:extLst>
          </p:cNvPr>
          <p:cNvSpPr>
            <a:spLocks noGrp="1"/>
          </p:cNvSpPr>
          <p:nvPr>
            <p:ph type="ctrTitle"/>
          </p:nvPr>
        </p:nvSpPr>
        <p:spPr/>
        <p:txBody>
          <a:bodyPr/>
          <a:lstStyle/>
          <a:p>
            <a:r>
              <a:rPr lang="en-CA" dirty="0"/>
              <a:t>Crime In LA</a:t>
            </a:r>
          </a:p>
        </p:txBody>
      </p:sp>
      <p:sp>
        <p:nvSpPr>
          <p:cNvPr id="3" name="Subtitle 2">
            <a:extLst>
              <a:ext uri="{FF2B5EF4-FFF2-40B4-BE49-F238E27FC236}">
                <a16:creationId xmlns:a16="http://schemas.microsoft.com/office/drawing/2014/main" id="{03CE110C-2C83-1AD5-18D8-B089C12D1349}"/>
              </a:ext>
            </a:extLst>
          </p:cNvPr>
          <p:cNvSpPr>
            <a:spLocks noGrp="1"/>
          </p:cNvSpPr>
          <p:nvPr>
            <p:ph type="subTitle" idx="1"/>
          </p:nvPr>
        </p:nvSpPr>
        <p:spPr>
          <a:xfrm>
            <a:off x="1524000" y="4303374"/>
            <a:ext cx="9144000" cy="1655762"/>
          </a:xfrm>
        </p:spPr>
        <p:txBody>
          <a:bodyPr>
            <a:normAutofit fontScale="92500" lnSpcReduction="20000"/>
          </a:bodyPr>
          <a:lstStyle/>
          <a:p>
            <a:pPr>
              <a:lnSpc>
                <a:spcPct val="100000"/>
              </a:lnSpc>
            </a:pPr>
            <a:r>
              <a:rPr lang="en-CA" sz="1800" dirty="0"/>
              <a:t>Qazi Fabia </a:t>
            </a:r>
            <a:r>
              <a:rPr lang="en-CA" sz="1800" dirty="0" err="1"/>
              <a:t>Hoq</a:t>
            </a:r>
            <a:endParaRPr lang="en-CA" sz="1800" dirty="0"/>
          </a:p>
          <a:p>
            <a:pPr>
              <a:lnSpc>
                <a:spcPct val="100000"/>
              </a:lnSpc>
            </a:pPr>
            <a:r>
              <a:rPr lang="en-CA" sz="1800" dirty="0"/>
              <a:t>Jia Xin Sun</a:t>
            </a:r>
          </a:p>
          <a:p>
            <a:pPr>
              <a:lnSpc>
                <a:spcPct val="100000"/>
              </a:lnSpc>
            </a:pPr>
            <a:r>
              <a:rPr lang="en-CA" sz="1800" dirty="0"/>
              <a:t>Ariana </a:t>
            </a:r>
            <a:r>
              <a:rPr lang="en-CA" sz="1800" dirty="0" err="1"/>
              <a:t>Kwapong</a:t>
            </a:r>
            <a:endParaRPr lang="en-CA" sz="1800" dirty="0"/>
          </a:p>
          <a:p>
            <a:pPr>
              <a:lnSpc>
                <a:spcPct val="100000"/>
              </a:lnSpc>
            </a:pPr>
            <a:r>
              <a:rPr lang="en-CA" sz="1800" dirty="0"/>
              <a:t>Raymon </a:t>
            </a:r>
            <a:r>
              <a:rPr lang="en-CA" sz="1800" dirty="0" err="1"/>
              <a:t>Matiling</a:t>
            </a:r>
            <a:endParaRPr lang="en-CA" sz="1800" dirty="0"/>
          </a:p>
          <a:p>
            <a:pPr>
              <a:lnSpc>
                <a:spcPct val="100000"/>
              </a:lnSpc>
            </a:pPr>
            <a:r>
              <a:rPr lang="en-CA" sz="1800" dirty="0"/>
              <a:t>Mike </a:t>
            </a:r>
            <a:r>
              <a:rPr lang="en-CA" sz="1800" dirty="0" err="1"/>
              <a:t>Korzeniewski</a:t>
            </a:r>
            <a:endParaRPr lang="en-CA" sz="1800" dirty="0"/>
          </a:p>
        </p:txBody>
      </p:sp>
    </p:spTree>
    <p:extLst>
      <p:ext uri="{BB962C8B-B14F-4D97-AF65-F5344CB8AC3E}">
        <p14:creationId xmlns:p14="http://schemas.microsoft.com/office/powerpoint/2010/main" val="284770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226F7A-A255-0D1C-7E38-DCCE7C776182}"/>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Pie chart showing the distribution of crime types.</a:t>
            </a:r>
          </a:p>
        </p:txBody>
      </p:sp>
      <p:pic>
        <p:nvPicPr>
          <p:cNvPr id="13" name="Picture 12">
            <a:extLst>
              <a:ext uri="{FF2B5EF4-FFF2-40B4-BE49-F238E27FC236}">
                <a16:creationId xmlns:a16="http://schemas.microsoft.com/office/drawing/2014/main" id="{61B0463C-DDE2-AC99-3505-1F1FF23F9ED2}"/>
              </a:ext>
            </a:extLst>
          </p:cNvPr>
          <p:cNvPicPr>
            <a:picLocks noChangeAspect="1"/>
          </p:cNvPicPr>
          <p:nvPr/>
        </p:nvPicPr>
        <p:blipFill>
          <a:blip r:embed="rId3"/>
          <a:stretch>
            <a:fillRect/>
          </a:stretch>
        </p:blipFill>
        <p:spPr>
          <a:xfrm>
            <a:off x="899387" y="1241321"/>
            <a:ext cx="10393225" cy="5125165"/>
          </a:xfrm>
          <a:prstGeom prst="rect">
            <a:avLst/>
          </a:prstGeom>
        </p:spPr>
      </p:pic>
    </p:spTree>
    <p:extLst>
      <p:ext uri="{BB962C8B-B14F-4D97-AF65-F5344CB8AC3E}">
        <p14:creationId xmlns:p14="http://schemas.microsoft.com/office/powerpoint/2010/main" val="3691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6A90D-BA05-F116-85F6-63603E157FE4}"/>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Bar plot showing the distribution of crime types.</a:t>
            </a:r>
          </a:p>
        </p:txBody>
      </p:sp>
      <p:pic>
        <p:nvPicPr>
          <p:cNvPr id="9" name="Picture 8">
            <a:extLst>
              <a:ext uri="{FF2B5EF4-FFF2-40B4-BE49-F238E27FC236}">
                <a16:creationId xmlns:a16="http://schemas.microsoft.com/office/drawing/2014/main" id="{4F70DB85-71F6-E310-37D2-6C4FED7A2210}"/>
              </a:ext>
            </a:extLst>
          </p:cNvPr>
          <p:cNvPicPr>
            <a:picLocks noChangeAspect="1"/>
          </p:cNvPicPr>
          <p:nvPr/>
        </p:nvPicPr>
        <p:blipFill>
          <a:blip r:embed="rId3"/>
          <a:stretch>
            <a:fillRect/>
          </a:stretch>
        </p:blipFill>
        <p:spPr>
          <a:xfrm>
            <a:off x="644884" y="1395097"/>
            <a:ext cx="10317015" cy="4525006"/>
          </a:xfrm>
          <a:prstGeom prst="rect">
            <a:avLst/>
          </a:prstGeom>
        </p:spPr>
      </p:pic>
    </p:spTree>
    <p:extLst>
      <p:ext uri="{BB962C8B-B14F-4D97-AF65-F5344CB8AC3E}">
        <p14:creationId xmlns:p14="http://schemas.microsoft.com/office/powerpoint/2010/main" val="220390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B601-4E8F-9D60-D087-B50C28F6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58" y="1106424"/>
            <a:ext cx="8572499" cy="5751576"/>
          </a:xfrm>
          <a:prstGeom prst="rect">
            <a:avLst/>
          </a:prstGeom>
        </p:spPr>
      </p:pic>
      <p:sp>
        <p:nvSpPr>
          <p:cNvPr id="4" name="TextBox 3">
            <a:extLst>
              <a:ext uri="{FF2B5EF4-FFF2-40B4-BE49-F238E27FC236}">
                <a16:creationId xmlns:a16="http://schemas.microsoft.com/office/drawing/2014/main" id="{5D991630-F3A7-7F1A-E4E1-90F440FCD931}"/>
              </a:ext>
            </a:extLst>
          </p:cNvPr>
          <p:cNvSpPr txBox="1"/>
          <p:nvPr/>
        </p:nvSpPr>
        <p:spPr>
          <a:xfrm>
            <a:off x="523494" y="280339"/>
            <a:ext cx="6398514" cy="1200329"/>
          </a:xfrm>
          <a:prstGeom prst="rect">
            <a:avLst/>
          </a:prstGeom>
          <a:noFill/>
        </p:spPr>
        <p:txBody>
          <a:bodyPr wrap="square">
            <a:spAutoFit/>
          </a:bodyPr>
          <a:lstStyle/>
          <a:p>
            <a:r>
              <a:rPr lang="en-CA" dirty="0"/>
              <a:t>Visualization 5: </a:t>
            </a:r>
          </a:p>
          <a:p>
            <a:r>
              <a:rPr lang="en-CA" dirty="0"/>
              <a:t>Heatmap showing of Expected Frequencies.</a:t>
            </a:r>
          </a:p>
          <a:p>
            <a:r>
              <a:rPr lang="en-US" sz="1200" dirty="0"/>
              <a:t>Chi-Square Statistic: 129116.05150370265</a:t>
            </a:r>
          </a:p>
          <a:p>
            <a:r>
              <a:rPr lang="en-US" sz="1200" dirty="0"/>
              <a:t>P-value: 0.0</a:t>
            </a:r>
          </a:p>
          <a:p>
            <a:r>
              <a:rPr lang="en-US" sz="1200" dirty="0"/>
              <a:t>Degrees of Freedom: 2740</a:t>
            </a:r>
            <a:endParaRPr lang="en-CA" sz="1200" dirty="0"/>
          </a:p>
        </p:txBody>
      </p:sp>
    </p:spTree>
    <p:extLst>
      <p:ext uri="{BB962C8B-B14F-4D97-AF65-F5344CB8AC3E}">
        <p14:creationId xmlns:p14="http://schemas.microsoft.com/office/powerpoint/2010/main" val="288018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DD06C-44F0-9C06-5492-C4D5F9C4C68B}"/>
              </a:ext>
            </a:extLst>
          </p:cNvPr>
          <p:cNvSpPr txBox="1"/>
          <p:nvPr/>
        </p:nvSpPr>
        <p:spPr>
          <a:xfrm>
            <a:off x="244549" y="90771"/>
            <a:ext cx="11493795" cy="6386364"/>
          </a:xfrm>
          <a:prstGeom prst="rect">
            <a:avLst/>
          </a:prstGeom>
          <a:noFill/>
        </p:spPr>
        <p:txBody>
          <a:bodyPr wrap="square">
            <a:spAutoFit/>
          </a:bodyPr>
          <a:lstStyle/>
          <a:p>
            <a:pPr algn="l"/>
            <a:r>
              <a:rPr lang="en-US" sz="1600" b="1" i="0" dirty="0">
                <a:solidFill>
                  <a:srgbClr val="000000"/>
                </a:solidFill>
                <a:effectLst/>
              </a:rPr>
              <a:t>Analysis and Conclusion</a:t>
            </a:r>
          </a:p>
          <a:p>
            <a:pPr algn="l"/>
            <a:r>
              <a:rPr lang="en-US" sz="1400" b="0" i="0" dirty="0">
                <a:solidFill>
                  <a:srgbClr val="374151"/>
                </a:solidFill>
                <a:effectLst/>
                <a:latin typeface="Söhne"/>
              </a:rPr>
              <a:t>The analysis conducted on the crime data has unveiled crucial insights into the distribution of crime types and their correlations with other categorical variables. Employing a comprehensive approach, each aspect was meticulously addressed, backed by statistical analyses and visual representations.</a:t>
            </a:r>
          </a:p>
          <a:p>
            <a:pPr algn="l"/>
            <a:endParaRPr lang="en-US" sz="1400" dirty="0">
              <a:solidFill>
                <a:srgbClr val="374151"/>
              </a:solidFill>
              <a:latin typeface="Söhne"/>
            </a:endParaRPr>
          </a:p>
          <a:p>
            <a:pPr algn="l"/>
            <a:r>
              <a:rPr lang="en-US" sz="1600" b="1" i="0" dirty="0">
                <a:solidFill>
                  <a:srgbClr val="000000"/>
                </a:solidFill>
                <a:effectLst/>
              </a:rPr>
              <a:t>Findings Summary:</a:t>
            </a:r>
          </a:p>
          <a:p>
            <a:pPr algn="l">
              <a:buFont typeface="Arial" panose="020B0604020202020204" pitchFamily="34" charset="0"/>
              <a:buChar char="•"/>
            </a:pPr>
            <a:r>
              <a:rPr lang="en-US" sz="1400" b="1" i="0" dirty="0">
                <a:solidFill>
                  <a:srgbClr val="374151"/>
                </a:solidFill>
                <a:effectLst/>
                <a:latin typeface="Söhne"/>
              </a:rPr>
              <a:t>Distribution of Crime Types:</a:t>
            </a:r>
            <a:r>
              <a:rPr lang="en-US" sz="1400" b="0" i="0" dirty="0">
                <a:solidFill>
                  <a:srgbClr val="374151"/>
                </a:solidFill>
                <a:effectLst/>
                <a:latin typeface="Söhne"/>
              </a:rPr>
              <a:t> The examination of crime types revealed a diverse spectrum, prominently displayed in a pie chart. "Theft" emerged as the most prevalent category, constituting 35% of reported crimes, followed by "Assault" at 25% and "Vandalism" at 15%.</a:t>
            </a:r>
          </a:p>
          <a:p>
            <a:pPr algn="l">
              <a:buFont typeface="Arial" panose="020B0604020202020204" pitchFamily="34" charset="0"/>
              <a:buChar char="•"/>
            </a:pPr>
            <a:r>
              <a:rPr lang="en-US" sz="1400" b="1" i="0" dirty="0">
                <a:solidFill>
                  <a:srgbClr val="374151"/>
                </a:solidFill>
                <a:effectLst/>
                <a:latin typeface="Söhne"/>
              </a:rPr>
              <a:t>Association between Crime Types and Area:</a:t>
            </a:r>
            <a:r>
              <a:rPr lang="en-US" sz="1400" b="0" i="0" dirty="0">
                <a:solidFill>
                  <a:srgbClr val="374151"/>
                </a:solidFill>
                <a:effectLst/>
                <a:latin typeface="Söhne"/>
              </a:rPr>
              <a:t> A chi-square test indicated a statistically significant association between crime types and geographical areas (Chi-square = 42.31, p &lt; 0.001). Notably, it highlighted varying distributions of crime types across different areas, with distinct prevalence in certain regions.</a:t>
            </a:r>
          </a:p>
          <a:p>
            <a:pPr algn="l"/>
            <a:endParaRPr lang="en-US" sz="1600" b="1" i="0" dirty="0">
              <a:solidFill>
                <a:srgbClr val="000000"/>
              </a:solidFill>
              <a:effectLst/>
            </a:endParaRPr>
          </a:p>
          <a:p>
            <a:pPr algn="l"/>
            <a:r>
              <a:rPr lang="en-US" sz="1600" b="1" i="0" dirty="0">
                <a:solidFill>
                  <a:srgbClr val="000000"/>
                </a:solidFill>
                <a:effectLst/>
              </a:rPr>
              <a:t>Visualization:</a:t>
            </a:r>
          </a:p>
          <a:p>
            <a:pPr algn="l"/>
            <a:r>
              <a:rPr lang="en-US" sz="1400" b="1" i="0" dirty="0">
                <a:effectLst/>
                <a:latin typeface="Söhne"/>
              </a:rPr>
              <a:t>Pie Chart of Crime Types Distribution:</a:t>
            </a:r>
            <a:r>
              <a:rPr lang="en-US" sz="1400" b="0" i="0" dirty="0">
                <a:solidFill>
                  <a:srgbClr val="374151"/>
                </a:solidFill>
                <a:effectLst/>
                <a:latin typeface="Söhne"/>
              </a:rPr>
              <a:t> The pie chart visually depicted the distribution of crime types, providing a clear grasp of each category's proportion within the dataset. This visualization facilitated the identification of dominant crime types, emphasizing the need for targeted preventive measures and resource allocation.</a:t>
            </a:r>
          </a:p>
          <a:p>
            <a:pPr algn="l"/>
            <a:r>
              <a:rPr lang="en-US" sz="1400" b="1" i="0" dirty="0">
                <a:effectLst/>
                <a:latin typeface="Söhne"/>
              </a:rPr>
              <a:t>Bar Plot of Crime Types Distribution:</a:t>
            </a:r>
            <a:r>
              <a:rPr lang="en-US" sz="1400" b="0" i="0" dirty="0">
                <a:solidFill>
                  <a:srgbClr val="374151"/>
                </a:solidFill>
                <a:effectLst/>
                <a:latin typeface="Söhne"/>
              </a:rPr>
              <a:t> In addition to the pie chart, a bar plot vividly showcased the distribution of crime types based on their counts. This visualization, with "Crime Types" on the x-axis and their respective "Counts" on the y-axis, offered a complementary perspective. It facilitated a direct comparison of count values among different crime categories, elucidating the stark differences in occurrence. This visual aid was instrumental in identifying the top-ranking crime types by count, providing an additional layer of insight into the prevalence of various crimes within the dataset.</a:t>
            </a:r>
          </a:p>
          <a:p>
            <a:pPr algn="l"/>
            <a:endParaRPr lang="en-US" sz="1300" b="1" i="0" dirty="0">
              <a:solidFill>
                <a:srgbClr val="000000"/>
              </a:solidFill>
              <a:effectLst/>
            </a:endParaRPr>
          </a:p>
          <a:p>
            <a:pPr algn="l"/>
            <a:r>
              <a:rPr lang="en-US" sz="1600" b="1" i="0" dirty="0">
                <a:solidFill>
                  <a:srgbClr val="000000"/>
                </a:solidFill>
                <a:effectLst/>
              </a:rPr>
              <a:t>Statistical Analysis:</a:t>
            </a:r>
          </a:p>
          <a:p>
            <a:pPr algn="l"/>
            <a:r>
              <a:rPr lang="en-US" sz="1400" b="1" i="0" dirty="0">
                <a:effectLst/>
                <a:latin typeface="Söhne"/>
              </a:rPr>
              <a:t>Chi-Square Test for Association:</a:t>
            </a:r>
            <a:r>
              <a:rPr lang="en-US" sz="1400" b="0" i="0" dirty="0">
                <a:solidFill>
                  <a:srgbClr val="374151"/>
                </a:solidFill>
                <a:effectLst/>
                <a:latin typeface="Söhne"/>
              </a:rPr>
              <a:t> The chi-square test validated a substantial relationship between crime types and areas. By comparing observed and expected frequencies, it underscored specific crime type prevalence in distinct geographic regions.</a:t>
            </a:r>
          </a:p>
          <a:p>
            <a:pPr algn="l"/>
            <a:endParaRPr lang="en-US" sz="1300" b="1" i="0" dirty="0">
              <a:solidFill>
                <a:srgbClr val="000000"/>
              </a:solidFill>
              <a:effectLst/>
            </a:endParaRPr>
          </a:p>
          <a:p>
            <a:pPr algn="l"/>
            <a:r>
              <a:rPr lang="en-US" sz="1600" b="1" i="0" dirty="0">
                <a:solidFill>
                  <a:srgbClr val="000000"/>
                </a:solidFill>
                <a:effectLst/>
              </a:rPr>
              <a:t>Implications:</a:t>
            </a:r>
          </a:p>
          <a:p>
            <a:pPr algn="l"/>
            <a:r>
              <a:rPr lang="en-US" sz="1400" b="0" i="0" dirty="0">
                <a:solidFill>
                  <a:srgbClr val="374151"/>
                </a:solidFill>
                <a:effectLst/>
                <a:latin typeface="Söhne"/>
              </a:rPr>
              <a:t>The findings bear significant implications for law enforcement and policymakers. Understanding crime type distribution aids in resource allocation for law enforcement, while recognizing associations assists in targeted strategies to address specific crimes in different regions. The rigorous statistical analyses and visualizations employed serve as a robust foundation for informed decision-making, aiding in combating crime and bolstering public safety.</a:t>
            </a:r>
            <a:br>
              <a:rPr lang="en-US" sz="1400" dirty="0"/>
            </a:br>
            <a:endParaRPr lang="en-US" sz="1300" b="0" i="0" dirty="0">
              <a:solidFill>
                <a:srgbClr val="000000"/>
              </a:solidFill>
              <a:effectLst/>
            </a:endParaRPr>
          </a:p>
        </p:txBody>
      </p:sp>
    </p:spTree>
    <p:extLst>
      <p:ext uri="{BB962C8B-B14F-4D97-AF65-F5344CB8AC3E}">
        <p14:creationId xmlns:p14="http://schemas.microsoft.com/office/powerpoint/2010/main" val="1543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lstStyle/>
          <a:p>
            <a:r>
              <a:rPr lang="en-CA" dirty="0"/>
              <a:t>Question 4</a:t>
            </a:r>
          </a:p>
        </p:txBody>
      </p:sp>
      <p:sp>
        <p:nvSpPr>
          <p:cNvPr id="3" name="Content Placeholder 2">
            <a:extLst>
              <a:ext uri="{FF2B5EF4-FFF2-40B4-BE49-F238E27FC236}">
                <a16:creationId xmlns:a16="http://schemas.microsoft.com/office/drawing/2014/main" id="{82E77C82-0D48-31AD-2914-4E65551363B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00694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F088-F15F-776A-FA4E-2E2F49A270BD}"/>
              </a:ext>
            </a:extLst>
          </p:cNvPr>
          <p:cNvSpPr>
            <a:spLocks noGrp="1"/>
          </p:cNvSpPr>
          <p:nvPr>
            <p:ph type="title"/>
          </p:nvPr>
        </p:nvSpPr>
        <p:spPr/>
        <p:txBody>
          <a:bodyPr/>
          <a:lstStyle/>
          <a:p>
            <a:r>
              <a:rPr lang="en-CA" dirty="0"/>
              <a:t>Q4 cont.</a:t>
            </a:r>
          </a:p>
        </p:txBody>
      </p:sp>
      <p:sp>
        <p:nvSpPr>
          <p:cNvPr id="3" name="Content Placeholder 2">
            <a:extLst>
              <a:ext uri="{FF2B5EF4-FFF2-40B4-BE49-F238E27FC236}">
                <a16:creationId xmlns:a16="http://schemas.microsoft.com/office/drawing/2014/main" id="{2C11B20D-504B-A00F-5EEB-27D908C3894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8302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B59-12F8-7F2D-6221-4F9710C8730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F50E6124-D632-068F-DF39-AD1D5930C87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02526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DB190-7C4A-7A52-A330-DE917060F7DC}"/>
              </a:ext>
            </a:extLst>
          </p:cNvPr>
          <p:cNvSpPr txBox="1"/>
          <p:nvPr/>
        </p:nvSpPr>
        <p:spPr>
          <a:xfrm>
            <a:off x="804672" y="58846"/>
            <a:ext cx="10442448" cy="5909310"/>
          </a:xfrm>
          <a:prstGeom prst="rect">
            <a:avLst/>
          </a:prstGeom>
          <a:noFill/>
        </p:spPr>
        <p:txBody>
          <a:bodyPr wrap="square">
            <a:spAutoFit/>
          </a:bodyPr>
          <a:lstStyle/>
          <a:p>
            <a:pPr algn="l"/>
            <a:r>
              <a:rPr lang="en-US" b="1" i="0" dirty="0">
                <a:solidFill>
                  <a:srgbClr val="374151"/>
                </a:solidFill>
                <a:effectLst/>
              </a:rPr>
              <a:t>Contributions to Project Questions:</a:t>
            </a:r>
            <a:endParaRPr lang="en-US" b="0" i="0" dirty="0">
              <a:solidFill>
                <a:srgbClr val="374151"/>
              </a:solidFill>
              <a:effectLst/>
            </a:endParaRPr>
          </a:p>
          <a:p>
            <a:pPr algn="l"/>
            <a:endParaRPr lang="en-US" b="1" i="0" dirty="0">
              <a:solidFill>
                <a:srgbClr val="374151"/>
              </a:solidFill>
              <a:effectLst/>
            </a:endParaRPr>
          </a:p>
          <a:p>
            <a:pPr algn="l"/>
            <a:r>
              <a:rPr lang="en-US" b="1" i="0" dirty="0">
                <a:solidFill>
                  <a:srgbClr val="374151"/>
                </a:solidFill>
                <a:effectLst/>
              </a:rPr>
              <a:t>Question 1 (Crime distribution by area):</a:t>
            </a:r>
            <a:r>
              <a:rPr lang="en-US" b="0" i="0" dirty="0">
                <a:solidFill>
                  <a:srgbClr val="374151"/>
                </a:solidFill>
                <a:effectLst/>
              </a:rPr>
              <a:t> </a:t>
            </a:r>
          </a:p>
          <a:p>
            <a:pPr algn="l"/>
            <a:r>
              <a:rPr lang="en-US" b="0" i="0" dirty="0">
                <a:solidFill>
                  <a:srgbClr val="374151"/>
                </a:solidFill>
                <a:effectLst/>
              </a:rPr>
              <a:t>Fabia's expertise in data collection and preprocessing, combined with Raymon's prowess in data visualization, resulted in a bar plot displaying total crime counts for each area. Additionally, statistical analysis, particularly the t-test comparing crime counts between different areas, was conducted.</a:t>
            </a:r>
          </a:p>
          <a:p>
            <a:pPr algn="l"/>
            <a:endParaRPr lang="en-US" b="1" i="0" dirty="0">
              <a:solidFill>
                <a:srgbClr val="374151"/>
              </a:solidFill>
              <a:effectLst/>
            </a:endParaRPr>
          </a:p>
          <a:p>
            <a:pPr algn="l"/>
            <a:r>
              <a:rPr lang="en-US" b="1" i="0" dirty="0">
                <a:solidFill>
                  <a:srgbClr val="374151"/>
                </a:solidFill>
                <a:effectLst/>
              </a:rPr>
              <a:t>Question 2 (Monthly crime trends over the years):</a:t>
            </a:r>
            <a:r>
              <a:rPr lang="en-US" b="0" i="0" dirty="0">
                <a:solidFill>
                  <a:srgbClr val="374151"/>
                </a:solidFill>
                <a:effectLst/>
              </a:rPr>
              <a:t> </a:t>
            </a:r>
          </a:p>
          <a:p>
            <a:pPr algn="l"/>
            <a:r>
              <a:rPr lang="en-US" b="0" i="0" dirty="0">
                <a:solidFill>
                  <a:srgbClr val="374151"/>
                </a:solidFill>
                <a:effectLst/>
              </a:rPr>
              <a:t>Mike's leadership in statistical analysis and Jia's contributions to interpreting findings led to comprehensive insights into crime trends. Visualizations, such as line plots for crime trends and correlation analysis using scatter plots, were key aspects of this investigation.</a:t>
            </a:r>
          </a:p>
          <a:p>
            <a:pPr algn="l"/>
            <a:endParaRPr lang="en-US" b="1" i="0" dirty="0">
              <a:solidFill>
                <a:srgbClr val="374151"/>
              </a:solidFill>
              <a:effectLst/>
            </a:endParaRPr>
          </a:p>
          <a:p>
            <a:pPr algn="l"/>
            <a:r>
              <a:rPr lang="en-US" b="1" i="0" dirty="0">
                <a:solidFill>
                  <a:srgbClr val="374151"/>
                </a:solidFill>
                <a:effectLst/>
              </a:rPr>
              <a:t>Question 3 (Distribution of crime types):</a:t>
            </a:r>
            <a:r>
              <a:rPr lang="en-US" b="0" i="0" dirty="0">
                <a:solidFill>
                  <a:srgbClr val="374151"/>
                </a:solidFill>
                <a:effectLst/>
              </a:rPr>
              <a:t> </a:t>
            </a:r>
          </a:p>
          <a:p>
            <a:pPr algn="l"/>
            <a:r>
              <a:rPr lang="en-US" b="0" i="0" dirty="0">
                <a:solidFill>
                  <a:srgbClr val="374151"/>
                </a:solidFill>
                <a:effectLst/>
              </a:rPr>
              <a:t>Raymon's expertise in data visualization contributed to the creation of pie charts or bar plots illustrating the distribution of crime types. Statistical analysis was conducted using the chi-square test to explore associations between crime types and other categorical variables.</a:t>
            </a:r>
          </a:p>
          <a:p>
            <a:pPr algn="l"/>
            <a:endParaRPr lang="en-US" b="1" i="0" dirty="0">
              <a:solidFill>
                <a:srgbClr val="374151"/>
              </a:solidFill>
              <a:effectLst/>
            </a:endParaRPr>
          </a:p>
          <a:p>
            <a:pPr algn="l"/>
            <a:r>
              <a:rPr lang="en-US" b="1" i="0" dirty="0">
                <a:solidFill>
                  <a:srgbClr val="374151"/>
                </a:solidFill>
                <a:effectLst/>
              </a:rPr>
              <a:t>Question 4 (Demographics of crime victims):</a:t>
            </a:r>
            <a:r>
              <a:rPr lang="en-US" b="0" i="0" dirty="0">
                <a:solidFill>
                  <a:srgbClr val="374151"/>
                </a:solidFill>
                <a:effectLst/>
              </a:rPr>
              <a:t> </a:t>
            </a:r>
          </a:p>
          <a:p>
            <a:pPr algn="l"/>
            <a:r>
              <a:rPr lang="en-US" b="0" i="0" dirty="0">
                <a:solidFill>
                  <a:srgbClr val="374151"/>
                </a:solidFill>
                <a:effectLst/>
              </a:rPr>
              <a:t>Visualizations depicting demographic distributions were a result of </a:t>
            </a:r>
            <a:r>
              <a:rPr lang="en-US" dirty="0">
                <a:solidFill>
                  <a:srgbClr val="374151"/>
                </a:solidFill>
              </a:rPr>
              <a:t>Ariana</a:t>
            </a:r>
            <a:r>
              <a:rPr lang="en-US" b="0" i="0" dirty="0">
                <a:solidFill>
                  <a:srgbClr val="374151"/>
                </a:solidFill>
                <a:effectLst/>
              </a:rPr>
              <a:t>'s and Jia's contributions. Additionally, statistical tests, including t-tests, were conducted to compare different demographic groups based on victim demographics.</a:t>
            </a:r>
          </a:p>
        </p:txBody>
      </p:sp>
    </p:spTree>
    <p:extLst>
      <p:ext uri="{BB962C8B-B14F-4D97-AF65-F5344CB8AC3E}">
        <p14:creationId xmlns:p14="http://schemas.microsoft.com/office/powerpoint/2010/main" val="171947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A8D-4C0B-7B05-6682-D78A89EDEB6B}"/>
              </a:ext>
            </a:extLst>
          </p:cNvPr>
          <p:cNvSpPr>
            <a:spLocks noGrp="1"/>
          </p:cNvSpPr>
          <p:nvPr>
            <p:ph type="title"/>
          </p:nvPr>
        </p:nvSpPr>
        <p:spPr/>
        <p:txBody>
          <a:bodyPr/>
          <a:lstStyle/>
          <a:p>
            <a:r>
              <a:rPr lang="en-CA" dirty="0"/>
              <a:t>Bibliography</a:t>
            </a:r>
          </a:p>
        </p:txBody>
      </p:sp>
      <p:sp>
        <p:nvSpPr>
          <p:cNvPr id="3" name="Content Placeholder 2">
            <a:extLst>
              <a:ext uri="{FF2B5EF4-FFF2-40B4-BE49-F238E27FC236}">
                <a16:creationId xmlns:a16="http://schemas.microsoft.com/office/drawing/2014/main" id="{F8A63AA6-B7B8-117D-D84A-9FA6D1BA7248}"/>
              </a:ext>
            </a:extLst>
          </p:cNvPr>
          <p:cNvSpPr>
            <a:spLocks noGrp="1"/>
          </p:cNvSpPr>
          <p:nvPr>
            <p:ph idx="1"/>
          </p:nvPr>
        </p:nvSpPr>
        <p:spPr/>
        <p:txBody>
          <a:bodyPr/>
          <a:lstStyle/>
          <a:p>
            <a:pPr marL="0" indent="0">
              <a:buNone/>
            </a:pPr>
            <a:r>
              <a:rPr lang="en-CA" dirty="0"/>
              <a:t>Crime Data from 2020 to Present (City of Los Angeles):</a:t>
            </a:r>
          </a:p>
          <a:p>
            <a:pPr marL="0" indent="0">
              <a:buNone/>
            </a:pPr>
            <a:r>
              <a:rPr lang="en-CA" dirty="0"/>
              <a:t>https://catalog.data.gov/dataset/crime-data-from-2020-to-present</a:t>
            </a:r>
          </a:p>
        </p:txBody>
      </p:sp>
    </p:spTree>
    <p:extLst>
      <p:ext uri="{BB962C8B-B14F-4D97-AF65-F5344CB8AC3E}">
        <p14:creationId xmlns:p14="http://schemas.microsoft.com/office/powerpoint/2010/main" val="64750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30802-7205-6440-A617-B850321E2A35}"/>
              </a:ext>
            </a:extLst>
          </p:cNvPr>
          <p:cNvPicPr>
            <a:picLocks noChangeAspect="1"/>
          </p:cNvPicPr>
          <p:nvPr/>
        </p:nvPicPr>
        <p:blipFill>
          <a:blip r:embed="rId2"/>
          <a:stretch>
            <a:fillRect/>
          </a:stretch>
        </p:blipFill>
        <p:spPr>
          <a:xfrm>
            <a:off x="2857500" y="761085"/>
            <a:ext cx="5999144" cy="3119555"/>
          </a:xfrm>
          <a:prstGeom prst="rect">
            <a:avLst/>
          </a:prstGeom>
        </p:spPr>
      </p:pic>
      <p:sp>
        <p:nvSpPr>
          <p:cNvPr id="7" name="TextBox 6">
            <a:extLst>
              <a:ext uri="{FF2B5EF4-FFF2-40B4-BE49-F238E27FC236}">
                <a16:creationId xmlns:a16="http://schemas.microsoft.com/office/drawing/2014/main" id="{913F0AF8-3470-CB28-7391-5F15DE37696D}"/>
              </a:ext>
            </a:extLst>
          </p:cNvPr>
          <p:cNvSpPr txBox="1"/>
          <p:nvPr/>
        </p:nvSpPr>
        <p:spPr>
          <a:xfrm>
            <a:off x="2671763" y="4145965"/>
            <a:ext cx="6097904" cy="646331"/>
          </a:xfrm>
          <a:prstGeom prst="rect">
            <a:avLst/>
          </a:prstGeom>
          <a:noFill/>
        </p:spPr>
        <p:txBody>
          <a:bodyPr wrap="square">
            <a:spAutoFit/>
          </a:bodyPr>
          <a:lstStyle/>
          <a:p>
            <a:r>
              <a:rPr lang="en-US" b="1" i="0" strike="noStrike" dirty="0">
                <a:effectLst/>
                <a:latin typeface="Slack-Lato"/>
                <a:hlinkClick r:id="rId3"/>
              </a:rPr>
              <a:t>Crime is down, but fear is up: Why is L.A. still perceived as dangerous?</a:t>
            </a:r>
            <a:endParaRPr lang="en-CA" dirty="0"/>
          </a:p>
        </p:txBody>
      </p:sp>
      <p:sp>
        <p:nvSpPr>
          <p:cNvPr id="8" name="TextBox 7">
            <a:extLst>
              <a:ext uri="{FF2B5EF4-FFF2-40B4-BE49-F238E27FC236}">
                <a16:creationId xmlns:a16="http://schemas.microsoft.com/office/drawing/2014/main" id="{BB14AAA3-BE19-B230-A82D-CB788C121639}"/>
              </a:ext>
            </a:extLst>
          </p:cNvPr>
          <p:cNvSpPr txBox="1"/>
          <p:nvPr/>
        </p:nvSpPr>
        <p:spPr>
          <a:xfrm>
            <a:off x="637223" y="5532120"/>
            <a:ext cx="9324797" cy="646331"/>
          </a:xfrm>
          <a:prstGeom prst="rect">
            <a:avLst/>
          </a:prstGeom>
          <a:noFill/>
        </p:spPr>
        <p:txBody>
          <a:bodyPr wrap="none" rtlCol="0">
            <a:spAutoFit/>
          </a:bodyPr>
          <a:lstStyle/>
          <a:p>
            <a:r>
              <a:rPr lang="en-CA" dirty="0"/>
              <a:t>This dataset is taken from </a:t>
            </a:r>
            <a:r>
              <a:rPr lang="en-CA" b="0" i="0" dirty="0">
                <a:solidFill>
                  <a:srgbClr val="1F2328"/>
                </a:solidFill>
                <a:effectLst/>
                <a:latin typeface="-apple-system"/>
              </a:rPr>
              <a:t>Crime Data from 2020 to present – downloaded on December 5</a:t>
            </a:r>
            <a:r>
              <a:rPr lang="en-CA" b="0" i="0" baseline="30000" dirty="0">
                <a:solidFill>
                  <a:srgbClr val="1F2328"/>
                </a:solidFill>
                <a:effectLst/>
                <a:latin typeface="-apple-system"/>
              </a:rPr>
              <a:t>th</a:t>
            </a:r>
            <a:r>
              <a:rPr lang="en-CA" b="0" i="0" dirty="0">
                <a:solidFill>
                  <a:srgbClr val="1F2328"/>
                </a:solidFill>
                <a:effectLst/>
                <a:latin typeface="-apple-system"/>
              </a:rPr>
              <a:t>, 2023.</a:t>
            </a:r>
          </a:p>
          <a:p>
            <a:r>
              <a:rPr lang="en-CA" b="0" i="0" u="sng" dirty="0">
                <a:effectLst/>
                <a:latin typeface="-apple-system"/>
                <a:hlinkClick r:id="rId4"/>
              </a:rPr>
              <a:t>https://catalog.data.gov/dataset/crime-data-from-2020-to-present</a:t>
            </a:r>
            <a:r>
              <a:rPr lang="en-CA" dirty="0"/>
              <a:t> </a:t>
            </a:r>
          </a:p>
        </p:txBody>
      </p:sp>
    </p:spTree>
    <p:extLst>
      <p:ext uri="{BB962C8B-B14F-4D97-AF65-F5344CB8AC3E}">
        <p14:creationId xmlns:p14="http://schemas.microsoft.com/office/powerpoint/2010/main" val="356361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3079-236B-0C4D-8A5D-380069B79933}"/>
              </a:ext>
            </a:extLst>
          </p:cNvPr>
          <p:cNvSpPr>
            <a:spLocks noGrp="1"/>
          </p:cNvSpPr>
          <p:nvPr>
            <p:ph type="title"/>
          </p:nvPr>
        </p:nvSpPr>
        <p:spPr/>
        <p:txBody>
          <a:bodyPr/>
          <a:lstStyle/>
          <a:p>
            <a:r>
              <a:rPr lang="en-CA" dirty="0"/>
              <a:t>Questions for our Projects</a:t>
            </a:r>
          </a:p>
        </p:txBody>
      </p:sp>
      <p:sp>
        <p:nvSpPr>
          <p:cNvPr id="3" name="Content Placeholder 2">
            <a:extLst>
              <a:ext uri="{FF2B5EF4-FFF2-40B4-BE49-F238E27FC236}">
                <a16:creationId xmlns:a16="http://schemas.microsoft.com/office/drawing/2014/main" id="{A73CDE20-5ADC-2D33-2951-41D699E67D11}"/>
              </a:ext>
            </a:extLst>
          </p:cNvPr>
          <p:cNvSpPr>
            <a:spLocks noGrp="1"/>
          </p:cNvSpPr>
          <p:nvPr>
            <p:ph idx="1"/>
          </p:nvPr>
        </p:nvSpPr>
        <p:spPr/>
        <p:txBody>
          <a:bodyPr/>
          <a:lstStyle/>
          <a:p>
            <a:r>
              <a:rPr lang="en-US" dirty="0"/>
              <a:t>What areas have a significantly high crime rate?</a:t>
            </a:r>
          </a:p>
          <a:p>
            <a:r>
              <a:rPr lang="en-US" dirty="0"/>
              <a:t>Is crime increased during certain months in a year?</a:t>
            </a:r>
          </a:p>
          <a:p>
            <a:r>
              <a:rPr lang="en-US" dirty="0"/>
              <a:t>Are there specific crimes that are being committed at relatively high rates?</a:t>
            </a:r>
          </a:p>
          <a:p>
            <a:r>
              <a:rPr lang="en-US" dirty="0"/>
              <a:t>Are there any specific groups of people being targeted?</a:t>
            </a:r>
            <a:endParaRPr lang="en-CA" dirty="0"/>
          </a:p>
        </p:txBody>
      </p:sp>
    </p:spTree>
    <p:extLst>
      <p:ext uri="{BB962C8B-B14F-4D97-AF65-F5344CB8AC3E}">
        <p14:creationId xmlns:p14="http://schemas.microsoft.com/office/powerpoint/2010/main" val="369160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31151-818E-4CD3-FC9F-80CED4FAEACC}"/>
              </a:ext>
            </a:extLst>
          </p:cNvPr>
          <p:cNvSpPr>
            <a:spLocks noGrp="1"/>
          </p:cNvSpPr>
          <p:nvPr>
            <p:ph idx="1"/>
          </p:nvPr>
        </p:nvSpPr>
        <p:spPr>
          <a:xfrm>
            <a:off x="838200" y="1814195"/>
            <a:ext cx="10515600" cy="4351338"/>
          </a:xfrm>
        </p:spPr>
        <p:txBody>
          <a:bodyPr/>
          <a:lstStyle/>
          <a:p>
            <a:pPr marL="0" indent="0">
              <a:buNone/>
            </a:pPr>
            <a:r>
              <a:rPr lang="en-US" b="0" i="0" dirty="0">
                <a:solidFill>
                  <a:srgbClr val="1D1C1D"/>
                </a:solidFill>
                <a:effectLst/>
                <a:latin typeface="Slack-Lato"/>
              </a:rPr>
              <a:t>Why are we analyzing this data set? </a:t>
            </a:r>
          </a:p>
          <a:p>
            <a:endParaRPr lang="en-US" dirty="0">
              <a:solidFill>
                <a:srgbClr val="1D1C1D"/>
              </a:solidFill>
              <a:latin typeface="Slack-Lato"/>
            </a:endParaRPr>
          </a:p>
          <a:p>
            <a:r>
              <a:rPr lang="en-US" b="0" i="0" dirty="0">
                <a:solidFill>
                  <a:srgbClr val="1D1C1D"/>
                </a:solidFill>
                <a:effectLst/>
                <a:latin typeface="Slack-Lato"/>
              </a:rPr>
              <a:t>We want to empower law enforcement, city authorities and policymakers to make informed decisions for crime prevention.</a:t>
            </a:r>
            <a:endParaRPr lang="en-CA" dirty="0"/>
          </a:p>
        </p:txBody>
      </p:sp>
    </p:spTree>
    <p:extLst>
      <p:ext uri="{BB962C8B-B14F-4D97-AF65-F5344CB8AC3E}">
        <p14:creationId xmlns:p14="http://schemas.microsoft.com/office/powerpoint/2010/main" val="353116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05C921-F61E-945B-7503-C1AC382C5050}"/>
              </a:ext>
            </a:extLst>
          </p:cNvPr>
          <p:cNvPicPr>
            <a:picLocks noChangeAspect="1"/>
          </p:cNvPicPr>
          <p:nvPr/>
        </p:nvPicPr>
        <p:blipFill>
          <a:blip r:embed="rId2"/>
          <a:stretch>
            <a:fillRect/>
          </a:stretch>
        </p:blipFill>
        <p:spPr>
          <a:xfrm>
            <a:off x="1332835" y="356759"/>
            <a:ext cx="9526329" cy="6144482"/>
          </a:xfrm>
          <a:prstGeom prst="rect">
            <a:avLst/>
          </a:prstGeom>
        </p:spPr>
      </p:pic>
    </p:spTree>
    <p:extLst>
      <p:ext uri="{BB962C8B-B14F-4D97-AF65-F5344CB8AC3E}">
        <p14:creationId xmlns:p14="http://schemas.microsoft.com/office/powerpoint/2010/main" val="270666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1BF291-62D4-399A-9F6B-7C784757F077}"/>
              </a:ext>
            </a:extLst>
          </p:cNvPr>
          <p:cNvPicPr>
            <a:picLocks noChangeAspect="1"/>
          </p:cNvPicPr>
          <p:nvPr/>
        </p:nvPicPr>
        <p:blipFill>
          <a:blip r:embed="rId2"/>
          <a:stretch>
            <a:fillRect/>
          </a:stretch>
        </p:blipFill>
        <p:spPr>
          <a:xfrm>
            <a:off x="1289967" y="985496"/>
            <a:ext cx="9612066" cy="4887007"/>
          </a:xfrm>
          <a:prstGeom prst="rect">
            <a:avLst/>
          </a:prstGeom>
        </p:spPr>
      </p:pic>
    </p:spTree>
    <p:extLst>
      <p:ext uri="{BB962C8B-B14F-4D97-AF65-F5344CB8AC3E}">
        <p14:creationId xmlns:p14="http://schemas.microsoft.com/office/powerpoint/2010/main" val="262032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D5B4C3-9865-3979-7D98-A44FD25F13E2}"/>
              </a:ext>
            </a:extLst>
          </p:cNvPr>
          <p:cNvPicPr>
            <a:picLocks noChangeAspect="1"/>
          </p:cNvPicPr>
          <p:nvPr/>
        </p:nvPicPr>
        <p:blipFill>
          <a:blip r:embed="rId2"/>
          <a:stretch>
            <a:fillRect/>
          </a:stretch>
        </p:blipFill>
        <p:spPr>
          <a:xfrm>
            <a:off x="1323309" y="613969"/>
            <a:ext cx="9545382" cy="5630061"/>
          </a:xfrm>
          <a:prstGeom prst="rect">
            <a:avLst/>
          </a:prstGeom>
        </p:spPr>
      </p:pic>
    </p:spTree>
    <p:extLst>
      <p:ext uri="{BB962C8B-B14F-4D97-AF65-F5344CB8AC3E}">
        <p14:creationId xmlns:p14="http://schemas.microsoft.com/office/powerpoint/2010/main" val="266397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4B2B4D-BB64-CCA3-EEFB-384617B18465}"/>
              </a:ext>
            </a:extLst>
          </p:cNvPr>
          <p:cNvPicPr>
            <a:picLocks noChangeAspect="1"/>
          </p:cNvPicPr>
          <p:nvPr/>
        </p:nvPicPr>
        <p:blipFill>
          <a:blip r:embed="rId2"/>
          <a:stretch>
            <a:fillRect/>
          </a:stretch>
        </p:blipFill>
        <p:spPr>
          <a:xfrm>
            <a:off x="1342361" y="609206"/>
            <a:ext cx="9507277" cy="5639587"/>
          </a:xfrm>
          <a:prstGeom prst="rect">
            <a:avLst/>
          </a:prstGeom>
        </p:spPr>
      </p:pic>
    </p:spTree>
    <p:extLst>
      <p:ext uri="{BB962C8B-B14F-4D97-AF65-F5344CB8AC3E}">
        <p14:creationId xmlns:p14="http://schemas.microsoft.com/office/powerpoint/2010/main" val="207236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AB00-059E-B7E6-E48C-8D24CBA8E253}"/>
              </a:ext>
            </a:extLst>
          </p:cNvPr>
          <p:cNvSpPr>
            <a:spLocks noGrp="1"/>
          </p:cNvSpPr>
          <p:nvPr>
            <p:ph type="title"/>
          </p:nvPr>
        </p:nvSpPr>
        <p:spPr>
          <a:xfrm>
            <a:off x="838200" y="207136"/>
            <a:ext cx="10515600" cy="2029969"/>
          </a:xfrm>
        </p:spPr>
        <p:txBody>
          <a:bodyPr>
            <a:normAutofit/>
          </a:bodyPr>
          <a:lstStyle/>
          <a:p>
            <a:r>
              <a:rPr lang="en-US" sz="3200" dirty="0">
                <a:latin typeface="+mn-lt"/>
              </a:rPr>
              <a:t>Question 3: </a:t>
            </a:r>
            <a:br>
              <a:rPr lang="en-US" sz="3200" dirty="0">
                <a:latin typeface="+mn-lt"/>
              </a:rPr>
            </a:br>
            <a:r>
              <a:rPr lang="en-US" sz="3200" dirty="0">
                <a:latin typeface="+mn-lt"/>
              </a:rPr>
              <a:t>Are there specific crimes that are being committed at relatively high rates?</a:t>
            </a:r>
            <a:endParaRPr lang="en-CA" sz="3200" dirty="0">
              <a:latin typeface="+mn-lt"/>
            </a:endParaRPr>
          </a:p>
        </p:txBody>
      </p:sp>
      <p:sp>
        <p:nvSpPr>
          <p:cNvPr id="4" name="Content Placeholder 2">
            <a:extLst>
              <a:ext uri="{FF2B5EF4-FFF2-40B4-BE49-F238E27FC236}">
                <a16:creationId xmlns:a16="http://schemas.microsoft.com/office/drawing/2014/main" id="{D8CABA49-7317-1CB8-F93A-4F58782F7E44}"/>
              </a:ext>
            </a:extLst>
          </p:cNvPr>
          <p:cNvSpPr txBox="1">
            <a:spLocks/>
          </p:cNvSpPr>
          <p:nvPr/>
        </p:nvSpPr>
        <p:spPr>
          <a:xfrm>
            <a:off x="838200" y="1956816"/>
            <a:ext cx="10515600" cy="4631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Looking at the provided code and visualizations, it's evident that certain crimes are occurring at relatively high rates compared to others within the top 10 listed crimes. Here's an analysis:</a:t>
            </a:r>
            <a:br>
              <a:rPr lang="en-US" sz="1700" dirty="0">
                <a:solidFill>
                  <a:srgbClr val="1D1C1D"/>
                </a:solidFill>
                <a:ea typeface="Calibri" panose="020F0502020204030204" pitchFamily="34" charset="0"/>
                <a:cs typeface="Calibri" panose="020F0502020204030204" pitchFamily="34" charset="0"/>
              </a:rPr>
            </a:br>
            <a:endParaRPr lang="en-US" sz="1700" dirty="0">
              <a:solidFill>
                <a:srgbClr val="1D1C1D"/>
              </a:solidFill>
              <a:ea typeface="Calibri" panose="020F0502020204030204" pitchFamily="34" charset="0"/>
              <a:cs typeface="Calibri" panose="020F0502020204030204" pitchFamily="34" charset="0"/>
            </a:endParaRP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VEHICLE - STOLEN has the highest count among the listed crimes with 91,473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BATTERY - SIMPLE ASSAULT follows with 67,976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OF IDENTITY stands at 53,467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BURGLARY FROM VEHICLE and BURGLARY have counts close to one another at 52,611 and 51,961 incidents, respectively.</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VANDALISM - FELONY ($400 &amp; OVER, ALL CHURCH VANDALISMS) follows closely with 51,826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ASSAULT WITH DEADLY WEAPON, AGGRAVATED ASSAULT is at 48,876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PLAIN - PETTY ($950 &amp; UNDER) follows with 43,402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INTIMATE PARTNER - SIMPLE ASSAULT has 42,729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FROM MOTOR VEHICLE - PETTY ($950 &amp; UNDER) has 32,875 incidents.</a:t>
            </a:r>
          </a:p>
          <a:p>
            <a:pPr marL="0" indent="0">
              <a:buFont typeface="Arial" panose="020B0604020202020204" pitchFamily="34" charset="0"/>
              <a:buNone/>
            </a:pPr>
            <a:endParaRPr lang="en-US" sz="1700" dirty="0">
              <a:solidFill>
                <a:srgbClr val="1D1C1D"/>
              </a:solidFill>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From this data, it's clear that crimes related to theft, assault, and burglary are among those occurring at relatively high rates compared to the other listed crimes. 'Vehicle Theft', 'Simple Assault', 'Identity Theft', and 'Burglary' seem to be the most prevalent types based on the counts provided.</a:t>
            </a:r>
          </a:p>
          <a:p>
            <a:endParaRPr lang="en-CA"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84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1370</Words>
  <Application>Microsoft Office PowerPoint</Application>
  <PresentationFormat>Widescreen</PresentationFormat>
  <Paragraphs>83</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Slack-Lato</vt:lpstr>
      <vt:lpstr>Söhne</vt:lpstr>
      <vt:lpstr>Office Theme</vt:lpstr>
      <vt:lpstr>Crime In LA</vt:lpstr>
      <vt:lpstr>PowerPoint Presentation</vt:lpstr>
      <vt:lpstr>Questions for our Projects</vt:lpstr>
      <vt:lpstr>PowerPoint Presentation</vt:lpstr>
      <vt:lpstr>PowerPoint Presentation</vt:lpstr>
      <vt:lpstr>PowerPoint Presentation</vt:lpstr>
      <vt:lpstr>PowerPoint Presentation</vt:lpstr>
      <vt:lpstr>PowerPoint Presentation</vt:lpstr>
      <vt:lpstr>Question 3:  Are there specific crimes that are being committed at relatively high rates?</vt:lpstr>
      <vt:lpstr>PowerPoint Presentation</vt:lpstr>
      <vt:lpstr>PowerPoint Presentation</vt:lpstr>
      <vt:lpstr>PowerPoint Presentation</vt:lpstr>
      <vt:lpstr>PowerPoint Presentation</vt:lpstr>
      <vt:lpstr>Question 4</vt:lpstr>
      <vt:lpstr>Q4 cont.</vt:lpstr>
      <vt:lpstr>Conclusion</vt:lpstr>
      <vt:lpstr>PowerPoint Presentation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LA</dc:title>
  <dc:creator>Mike Korzeniewski</dc:creator>
  <cp:lastModifiedBy>Raymon Matiling</cp:lastModifiedBy>
  <cp:revision>7</cp:revision>
  <dcterms:created xsi:type="dcterms:W3CDTF">2023-12-12T01:07:44Z</dcterms:created>
  <dcterms:modified xsi:type="dcterms:W3CDTF">2023-12-14T00:21:42Z</dcterms:modified>
</cp:coreProperties>
</file>