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png"/>
  <Override PartName="/ppt/media/image19.jpg" ContentType="image/png"/>
  <Override PartName="/ppt/media/image23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1"/>
  </p:notesMasterIdLst>
  <p:sldIdLst>
    <p:sldId id="303" r:id="rId2"/>
    <p:sldId id="321" r:id="rId3"/>
    <p:sldId id="451" r:id="rId4"/>
    <p:sldId id="328" r:id="rId5"/>
    <p:sldId id="329" r:id="rId6"/>
    <p:sldId id="440" r:id="rId7"/>
    <p:sldId id="337" r:id="rId8"/>
    <p:sldId id="336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60" r:id="rId18"/>
    <p:sldId id="361" r:id="rId19"/>
    <p:sldId id="362" r:id="rId20"/>
    <p:sldId id="363" r:id="rId21"/>
    <p:sldId id="364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417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8" r:id="rId52"/>
    <p:sldId id="409" r:id="rId53"/>
    <p:sldId id="441" r:id="rId54"/>
    <p:sldId id="410" r:id="rId55"/>
    <p:sldId id="411" r:id="rId56"/>
    <p:sldId id="412" r:id="rId57"/>
    <p:sldId id="442" r:id="rId58"/>
    <p:sldId id="444" r:id="rId59"/>
    <p:sldId id="443" r:id="rId60"/>
    <p:sldId id="445" r:id="rId61"/>
    <p:sldId id="446" r:id="rId62"/>
    <p:sldId id="447" r:id="rId63"/>
    <p:sldId id="448" r:id="rId64"/>
    <p:sldId id="424" r:id="rId65"/>
    <p:sldId id="435" r:id="rId66"/>
    <p:sldId id="436" r:id="rId67"/>
    <p:sldId id="437" r:id="rId68"/>
    <p:sldId id="438" r:id="rId69"/>
    <p:sldId id="43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DC010-2CFF-4BEB-8660-385C1ED58738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6482E-53E6-4387-B4F3-3DDD7003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B866459-FF43-4730-8E58-73DF4AB2FA4B}" type="datetime1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34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8EE3-AB46-4D75-AC8B-E9720BC04E8A}" type="datetime1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DCFC-E1F2-4F27-9BCD-649C6757D684}" type="datetime1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C438-9F7C-4DD2-966E-6A0C2DFD0DC0}" type="datetime1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DCB6-6890-456F-8DB1-A87027E6A1BA}" type="datetime1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8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6517-F967-492D-A0BB-9644F43A0B37}" type="datetime1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E6C-844E-4D1A-933F-0098C7191FFB}" type="datetime1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AA9-2E1C-4C15-8307-DB45A8769702}" type="datetime1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76F-E92B-4599-8308-3605E0F97934}" type="datetime1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8E2B-7A9F-4937-B7AB-515EAD2510F3}" type="datetime1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1D5-4722-4B1E-96D1-78470ABCF368}" type="datetime1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751E99-495C-4E80-8034-DD9E0C072F4A}" type="datetime1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E9ED22-C492-4860-8638-D29553C8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85776" y="2468880"/>
            <a:ext cx="11228704" cy="610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770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spc="-55" dirty="0">
                <a:latin typeface="+mj-lt"/>
                <a:ea typeface="+mj-ea"/>
                <a:cs typeface="+mj-cs"/>
              </a:rPr>
              <a:t>From Pixels to </a:t>
            </a:r>
            <a:r>
              <a:rPr lang="en-US" sz="4500" b="1" spc="-55" dirty="0" smtClean="0">
                <a:latin typeface="+mj-lt"/>
                <a:ea typeface="+mj-ea"/>
                <a:cs typeface="+mj-cs"/>
              </a:rPr>
              <a:t>Patterns The Magic of </a:t>
            </a:r>
            <a:endParaRPr lang="en-US" sz="45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776" y="4909885"/>
            <a:ext cx="2752725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Dr. Muhammad Sajjad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1" y="5343088"/>
            <a:ext cx="2752725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R.A: Kaleem Ullah</a:t>
            </a:r>
          </a:p>
        </p:txBody>
      </p:sp>
      <p:sp>
        <p:nvSpPr>
          <p:cNvPr id="14" name="object 5"/>
          <p:cNvSpPr txBox="1"/>
          <p:nvPr/>
        </p:nvSpPr>
        <p:spPr>
          <a:xfrm>
            <a:off x="1871663" y="2938907"/>
            <a:ext cx="10200640" cy="610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70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5" dirty="0" smtClean="0">
                <a:latin typeface="+mj-lt"/>
                <a:ea typeface="+mj-ea"/>
                <a:cs typeface="+mj-cs"/>
              </a:rPr>
              <a:t>Convolutional Neural Networks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472" y="-188184"/>
            <a:ext cx="8327323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27" dirty="0"/>
              <a:t>Convolution</a:t>
            </a:r>
            <a:r>
              <a:rPr spc="-170" dirty="0"/>
              <a:t> </a:t>
            </a:r>
            <a:r>
              <a:rPr spc="-79" dirty="0"/>
              <a:t>Operations</a:t>
            </a:r>
            <a:r>
              <a:rPr spc="-218" dirty="0"/>
              <a:t> </a:t>
            </a:r>
            <a:r>
              <a:rPr spc="-67" dirty="0"/>
              <a:t>on</a:t>
            </a:r>
            <a:r>
              <a:rPr spc="-197" dirty="0"/>
              <a:t> </a:t>
            </a:r>
            <a:r>
              <a:rPr spc="-58" dirty="0"/>
              <a:t>Color</a:t>
            </a:r>
            <a:r>
              <a:rPr spc="-194" dirty="0"/>
              <a:t> </a:t>
            </a:r>
            <a:r>
              <a:rPr spc="-6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3366" y="2825553"/>
            <a:ext cx="2310772" cy="2057399"/>
          </a:xfrm>
          <a:custGeom>
            <a:avLst/>
            <a:gdLst/>
            <a:ahLst/>
            <a:cxnLst/>
            <a:rect l="l" t="t" r="r" b="b"/>
            <a:pathLst>
              <a:path w="3810635" h="3392804">
                <a:moveTo>
                  <a:pt x="3810508" y="0"/>
                </a:moveTo>
                <a:lnTo>
                  <a:pt x="3810508" y="0"/>
                </a:lnTo>
                <a:lnTo>
                  <a:pt x="0" y="0"/>
                </a:lnTo>
                <a:lnTo>
                  <a:pt x="0" y="678510"/>
                </a:lnTo>
                <a:lnTo>
                  <a:pt x="0" y="1357020"/>
                </a:lnTo>
                <a:lnTo>
                  <a:pt x="0" y="2035530"/>
                </a:lnTo>
                <a:lnTo>
                  <a:pt x="0" y="2714040"/>
                </a:lnTo>
                <a:lnTo>
                  <a:pt x="0" y="3392551"/>
                </a:lnTo>
                <a:lnTo>
                  <a:pt x="762101" y="3392551"/>
                </a:lnTo>
                <a:lnTo>
                  <a:pt x="1524203" y="3392551"/>
                </a:lnTo>
                <a:lnTo>
                  <a:pt x="2286304" y="3392551"/>
                </a:lnTo>
                <a:lnTo>
                  <a:pt x="3048406" y="3392551"/>
                </a:lnTo>
                <a:lnTo>
                  <a:pt x="3810508" y="3392551"/>
                </a:lnTo>
                <a:lnTo>
                  <a:pt x="3810508" y="2714040"/>
                </a:lnTo>
                <a:lnTo>
                  <a:pt x="3810508" y="2035530"/>
                </a:lnTo>
                <a:lnTo>
                  <a:pt x="3810508" y="1357020"/>
                </a:lnTo>
                <a:lnTo>
                  <a:pt x="3810508" y="678510"/>
                </a:lnTo>
                <a:lnTo>
                  <a:pt x="3810508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1728544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0684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2822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4962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7100" y="293193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8544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0684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2822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4962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7100" y="334338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8544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0684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2822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4962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77100" y="37548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8544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0684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2822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4962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77100" y="416628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8544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0684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2822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14962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77100" y="457773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36922" y="2819104"/>
            <a:ext cx="2514087" cy="2229139"/>
            <a:chOff x="2533792" y="4648911"/>
            <a:chExt cx="4145915" cy="3676015"/>
          </a:xfrm>
        </p:grpSpPr>
        <p:sp>
          <p:nvSpPr>
            <p:cNvPr id="35" name="object 35"/>
            <p:cNvSpPr/>
            <p:nvPr/>
          </p:nvSpPr>
          <p:spPr>
            <a:xfrm>
              <a:off x="2539189" y="4654308"/>
              <a:ext cx="3053715" cy="2719705"/>
            </a:xfrm>
            <a:custGeom>
              <a:avLst/>
              <a:gdLst/>
              <a:ahLst/>
              <a:cxnLst/>
              <a:rect l="l" t="t" r="r" b="b"/>
              <a:pathLst>
                <a:path w="3053715" h="2719704">
                  <a:moveTo>
                    <a:pt x="767336" y="0"/>
                  </a:moveTo>
                  <a:lnTo>
                    <a:pt x="767336" y="277478"/>
                  </a:lnTo>
                </a:path>
                <a:path w="3053715" h="2719704">
                  <a:moveTo>
                    <a:pt x="1529438" y="0"/>
                  </a:moveTo>
                  <a:lnTo>
                    <a:pt x="1529438" y="277478"/>
                  </a:lnTo>
                </a:path>
                <a:path w="3053715" h="2719704">
                  <a:moveTo>
                    <a:pt x="2291538" y="0"/>
                  </a:moveTo>
                  <a:lnTo>
                    <a:pt x="2291538" y="277478"/>
                  </a:lnTo>
                </a:path>
                <a:path w="3053715" h="2719704">
                  <a:moveTo>
                    <a:pt x="3053640" y="0"/>
                  </a:moveTo>
                  <a:lnTo>
                    <a:pt x="3053640" y="277478"/>
                  </a:lnTo>
                </a:path>
                <a:path w="3053715" h="2719704">
                  <a:moveTo>
                    <a:pt x="0" y="683746"/>
                  </a:moveTo>
                  <a:lnTo>
                    <a:pt x="329832" y="683746"/>
                  </a:lnTo>
                </a:path>
                <a:path w="3053715" h="2719704">
                  <a:moveTo>
                    <a:pt x="0" y="1362256"/>
                  </a:moveTo>
                  <a:lnTo>
                    <a:pt x="329832" y="1362256"/>
                  </a:lnTo>
                </a:path>
                <a:path w="3053715" h="2719704">
                  <a:moveTo>
                    <a:pt x="0" y="2040768"/>
                  </a:moveTo>
                  <a:lnTo>
                    <a:pt x="329832" y="2040768"/>
                  </a:lnTo>
                </a:path>
                <a:path w="3053715" h="2719704">
                  <a:moveTo>
                    <a:pt x="0" y="2719278"/>
                  </a:moveTo>
                  <a:lnTo>
                    <a:pt x="329832" y="27192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2544425" y="4654308"/>
              <a:ext cx="0" cy="3403600"/>
            </a:xfrm>
            <a:custGeom>
              <a:avLst/>
              <a:gdLst/>
              <a:ahLst/>
              <a:cxnLst/>
              <a:rect l="l" t="t" r="r" b="b"/>
              <a:pathLst>
                <a:path h="3403600">
                  <a:moveTo>
                    <a:pt x="0" y="0"/>
                  </a:moveTo>
                  <a:lnTo>
                    <a:pt x="0" y="340302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6354931" y="4654308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2539189" y="4659544"/>
              <a:ext cx="3821429" cy="0"/>
            </a:xfrm>
            <a:custGeom>
              <a:avLst/>
              <a:gdLst/>
              <a:ahLst/>
              <a:cxnLst/>
              <a:rect l="l" t="t" r="r" b="b"/>
              <a:pathLst>
                <a:path w="3821429">
                  <a:moveTo>
                    <a:pt x="0" y="0"/>
                  </a:moveTo>
                  <a:lnTo>
                    <a:pt x="3820976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9189" y="8052098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832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2869019" y="4931797"/>
              <a:ext cx="3810635" cy="3392804"/>
            </a:xfrm>
            <a:custGeom>
              <a:avLst/>
              <a:gdLst/>
              <a:ahLst/>
              <a:cxnLst/>
              <a:rect l="l" t="t" r="r" b="b"/>
              <a:pathLst>
                <a:path w="3810634" h="3392804">
                  <a:moveTo>
                    <a:pt x="3810508" y="0"/>
                  </a:moveTo>
                  <a:lnTo>
                    <a:pt x="3810508" y="0"/>
                  </a:lnTo>
                  <a:lnTo>
                    <a:pt x="0" y="0"/>
                  </a:lnTo>
                  <a:lnTo>
                    <a:pt x="0" y="678510"/>
                  </a:lnTo>
                  <a:lnTo>
                    <a:pt x="0" y="1357020"/>
                  </a:lnTo>
                  <a:lnTo>
                    <a:pt x="0" y="2035530"/>
                  </a:lnTo>
                  <a:lnTo>
                    <a:pt x="0" y="2714040"/>
                  </a:lnTo>
                  <a:lnTo>
                    <a:pt x="0" y="3392551"/>
                  </a:lnTo>
                  <a:lnTo>
                    <a:pt x="762101" y="3392551"/>
                  </a:lnTo>
                  <a:lnTo>
                    <a:pt x="1524203" y="3392551"/>
                  </a:lnTo>
                  <a:lnTo>
                    <a:pt x="2286304" y="3392551"/>
                  </a:lnTo>
                  <a:lnTo>
                    <a:pt x="3048406" y="3392551"/>
                  </a:lnTo>
                  <a:lnTo>
                    <a:pt x="3810508" y="3392551"/>
                  </a:lnTo>
                  <a:lnTo>
                    <a:pt x="3810508" y="2714040"/>
                  </a:lnTo>
                  <a:lnTo>
                    <a:pt x="3810508" y="2035530"/>
                  </a:lnTo>
                  <a:lnTo>
                    <a:pt x="3810508" y="1357020"/>
                  </a:lnTo>
                  <a:lnTo>
                    <a:pt x="3810508" y="678510"/>
                  </a:lnTo>
                  <a:lnTo>
                    <a:pt x="3810508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1" name="object 41"/>
          <p:cNvSpPr/>
          <p:nvPr/>
        </p:nvSpPr>
        <p:spPr>
          <a:xfrm>
            <a:off x="5607083" y="3257326"/>
            <a:ext cx="1216418" cy="1196781"/>
          </a:xfrm>
          <a:custGeom>
            <a:avLst/>
            <a:gdLst/>
            <a:ahLst/>
            <a:cxnLst/>
            <a:rect l="l" t="t" r="r" b="b"/>
            <a:pathLst>
              <a:path w="2005965" h="1973579">
                <a:moveTo>
                  <a:pt x="2005520" y="0"/>
                </a:moveTo>
                <a:lnTo>
                  <a:pt x="1337017" y="0"/>
                </a:lnTo>
                <a:lnTo>
                  <a:pt x="668502" y="0"/>
                </a:lnTo>
                <a:lnTo>
                  <a:pt x="0" y="0"/>
                </a:lnTo>
                <a:lnTo>
                  <a:pt x="0" y="657809"/>
                </a:lnTo>
                <a:lnTo>
                  <a:pt x="0" y="1315631"/>
                </a:lnTo>
                <a:lnTo>
                  <a:pt x="0" y="1973440"/>
                </a:lnTo>
                <a:lnTo>
                  <a:pt x="668502" y="1973440"/>
                </a:lnTo>
                <a:lnTo>
                  <a:pt x="1337017" y="1973440"/>
                </a:lnTo>
                <a:lnTo>
                  <a:pt x="2005520" y="1973440"/>
                </a:lnTo>
                <a:lnTo>
                  <a:pt x="2005520" y="1315631"/>
                </a:lnTo>
                <a:lnTo>
                  <a:pt x="1337017" y="1315631"/>
                </a:lnTo>
                <a:lnTo>
                  <a:pt x="1337017" y="657809"/>
                </a:lnTo>
                <a:lnTo>
                  <a:pt x="2005520" y="657809"/>
                </a:lnTo>
                <a:lnTo>
                  <a:pt x="2005520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 txBox="1"/>
          <p:nvPr/>
        </p:nvSpPr>
        <p:spPr>
          <a:xfrm>
            <a:off x="5763883" y="335735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69269" y="3357351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08250" y="335735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63883" y="375625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69269" y="3756252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8250" y="3756252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3883" y="415515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69269" y="4155151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08250" y="4155151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600636" y="3250874"/>
            <a:ext cx="1419733" cy="1368519"/>
            <a:chOff x="9235158" y="5360931"/>
            <a:chExt cx="2341245" cy="2256790"/>
          </a:xfrm>
        </p:grpSpPr>
        <p:sp>
          <p:nvSpPr>
            <p:cNvPr id="52" name="object 52"/>
            <p:cNvSpPr/>
            <p:nvPr/>
          </p:nvSpPr>
          <p:spPr>
            <a:xfrm>
              <a:off x="9240556" y="5366328"/>
              <a:ext cx="1342390" cy="1321435"/>
            </a:xfrm>
            <a:custGeom>
              <a:avLst/>
              <a:gdLst/>
              <a:ahLst/>
              <a:cxnLst/>
              <a:rect l="l" t="t" r="r" b="b"/>
              <a:pathLst>
                <a:path w="1342390" h="1321434">
                  <a:moveTo>
                    <a:pt x="673747" y="0"/>
                  </a:moveTo>
                  <a:lnTo>
                    <a:pt x="673747" y="277478"/>
                  </a:lnTo>
                </a:path>
                <a:path w="1342390" h="1321434">
                  <a:moveTo>
                    <a:pt x="1342258" y="0"/>
                  </a:moveTo>
                  <a:lnTo>
                    <a:pt x="1342258" y="277478"/>
                  </a:lnTo>
                </a:path>
                <a:path w="1342390" h="1321434">
                  <a:moveTo>
                    <a:pt x="0" y="663050"/>
                  </a:moveTo>
                  <a:lnTo>
                    <a:pt x="329832" y="663050"/>
                  </a:lnTo>
                </a:path>
                <a:path w="1342390" h="1321434">
                  <a:moveTo>
                    <a:pt x="0" y="1320865"/>
                  </a:moveTo>
                  <a:lnTo>
                    <a:pt x="329832" y="132086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9245791" y="5366328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9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11251326" y="5366328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9240556" y="5371564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5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9240556" y="7345008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832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9570377" y="5643809"/>
              <a:ext cx="2005964" cy="1973580"/>
            </a:xfrm>
            <a:custGeom>
              <a:avLst/>
              <a:gdLst/>
              <a:ahLst/>
              <a:cxnLst/>
              <a:rect l="l" t="t" r="r" b="b"/>
              <a:pathLst>
                <a:path w="2005965" h="1973579">
                  <a:moveTo>
                    <a:pt x="2005533" y="0"/>
                  </a:moveTo>
                  <a:lnTo>
                    <a:pt x="1337030" y="0"/>
                  </a:lnTo>
                  <a:lnTo>
                    <a:pt x="668515" y="0"/>
                  </a:lnTo>
                  <a:lnTo>
                    <a:pt x="0" y="0"/>
                  </a:lnTo>
                  <a:lnTo>
                    <a:pt x="0" y="657821"/>
                  </a:lnTo>
                  <a:lnTo>
                    <a:pt x="0" y="1315631"/>
                  </a:lnTo>
                  <a:lnTo>
                    <a:pt x="0" y="1973453"/>
                  </a:lnTo>
                  <a:lnTo>
                    <a:pt x="668515" y="1973453"/>
                  </a:lnTo>
                  <a:lnTo>
                    <a:pt x="1337030" y="1973453"/>
                  </a:lnTo>
                  <a:lnTo>
                    <a:pt x="2005533" y="1973453"/>
                  </a:lnTo>
                  <a:lnTo>
                    <a:pt x="2005533" y="1315631"/>
                  </a:lnTo>
                  <a:lnTo>
                    <a:pt x="2005533" y="657821"/>
                  </a:lnTo>
                  <a:lnTo>
                    <a:pt x="2005533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53018" y="3510611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09306" y="3422409"/>
            <a:ext cx="405473" cy="23030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algn="ctr">
              <a:lnSpc>
                <a:spcPts val="1049"/>
              </a:lnSpc>
              <a:spcBef>
                <a:spcPts val="749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14693" y="3422409"/>
            <a:ext cx="405473" cy="230307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22835">
              <a:lnSpc>
                <a:spcPts val="1049"/>
              </a:lnSpc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53018" y="3909511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66104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7896" y="3921340"/>
            <a:ext cx="6738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05087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53018" y="4308411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66104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37896" y="4320239"/>
            <a:ext cx="6738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05087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797473" y="3415962"/>
            <a:ext cx="1451308" cy="1432055"/>
            <a:chOff x="9559756" y="5633174"/>
            <a:chExt cx="2393315" cy="2361565"/>
          </a:xfrm>
        </p:grpSpPr>
        <p:sp>
          <p:nvSpPr>
            <p:cNvPr id="70" name="object 70"/>
            <p:cNvSpPr/>
            <p:nvPr/>
          </p:nvSpPr>
          <p:spPr>
            <a:xfrm>
              <a:off x="9565153" y="6301622"/>
              <a:ext cx="382270" cy="657860"/>
            </a:xfrm>
            <a:custGeom>
              <a:avLst/>
              <a:gdLst/>
              <a:ahLst/>
              <a:cxnLst/>
              <a:rect l="l" t="t" r="r" b="b"/>
              <a:pathLst>
                <a:path w="382270" h="657859">
                  <a:moveTo>
                    <a:pt x="0" y="0"/>
                  </a:moveTo>
                  <a:lnTo>
                    <a:pt x="382187" y="0"/>
                  </a:lnTo>
                </a:path>
                <a:path w="382270" h="657859">
                  <a:moveTo>
                    <a:pt x="0" y="657815"/>
                  </a:moveTo>
                  <a:lnTo>
                    <a:pt x="382187" y="6578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9570388" y="5638571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9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2" name="object 72"/>
            <p:cNvSpPr/>
            <p:nvPr/>
          </p:nvSpPr>
          <p:spPr>
            <a:xfrm>
              <a:off x="11575923" y="5638571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70">
                  <a:moveTo>
                    <a:pt x="0" y="0"/>
                  </a:moveTo>
                  <a:lnTo>
                    <a:pt x="0" y="382187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3" name="object 73"/>
            <p:cNvSpPr/>
            <p:nvPr/>
          </p:nvSpPr>
          <p:spPr>
            <a:xfrm>
              <a:off x="9565153" y="5643807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5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9565153" y="7617251"/>
              <a:ext cx="382270" cy="0"/>
            </a:xfrm>
            <a:custGeom>
              <a:avLst/>
              <a:gdLst/>
              <a:ahLst/>
              <a:cxnLst/>
              <a:rect l="l" t="t" r="r" b="b"/>
              <a:pathLst>
                <a:path w="382270">
                  <a:moveTo>
                    <a:pt x="0" y="0"/>
                  </a:moveTo>
                  <a:lnTo>
                    <a:pt x="382187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5" name="object 75"/>
            <p:cNvSpPr/>
            <p:nvPr/>
          </p:nvSpPr>
          <p:spPr>
            <a:xfrm>
              <a:off x="9947338" y="6020771"/>
              <a:ext cx="2005964" cy="1973580"/>
            </a:xfrm>
            <a:custGeom>
              <a:avLst/>
              <a:gdLst/>
              <a:ahLst/>
              <a:cxnLst/>
              <a:rect l="l" t="t" r="r" b="b"/>
              <a:pathLst>
                <a:path w="2005965" h="1973579">
                  <a:moveTo>
                    <a:pt x="2005533" y="0"/>
                  </a:moveTo>
                  <a:lnTo>
                    <a:pt x="1337017" y="0"/>
                  </a:lnTo>
                  <a:lnTo>
                    <a:pt x="1337017" y="657809"/>
                  </a:lnTo>
                  <a:lnTo>
                    <a:pt x="668515" y="657809"/>
                  </a:lnTo>
                  <a:lnTo>
                    <a:pt x="668515" y="0"/>
                  </a:lnTo>
                  <a:lnTo>
                    <a:pt x="0" y="0"/>
                  </a:lnTo>
                  <a:lnTo>
                    <a:pt x="0" y="657809"/>
                  </a:lnTo>
                  <a:lnTo>
                    <a:pt x="0" y="1315618"/>
                  </a:lnTo>
                  <a:lnTo>
                    <a:pt x="0" y="1973440"/>
                  </a:lnTo>
                  <a:lnTo>
                    <a:pt x="668515" y="1973440"/>
                  </a:lnTo>
                  <a:lnTo>
                    <a:pt x="1337017" y="1973440"/>
                  </a:lnTo>
                  <a:lnTo>
                    <a:pt x="2005533" y="1973440"/>
                  </a:lnTo>
                  <a:lnTo>
                    <a:pt x="2005533" y="1315618"/>
                  </a:lnTo>
                  <a:lnTo>
                    <a:pt x="2005533" y="657809"/>
                  </a:lnTo>
                  <a:lnTo>
                    <a:pt x="2005533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181602" y="3739195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427873" y="3650994"/>
            <a:ext cx="405473" cy="29673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20023" algn="ctr">
              <a:spcBef>
                <a:spcPts val="749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833259" y="3650994"/>
            <a:ext cx="415485" cy="29673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32847"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81602" y="4138096"/>
            <a:ext cx="648834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  <a:tabLst>
                <a:tab pos="412789" algn="l"/>
              </a:tabLst>
            </a:pPr>
            <a:r>
              <a:rPr sz="1304" b="1" spc="-30" dirty="0">
                <a:latin typeface="Arial"/>
                <a:cs typeface="Arial"/>
              </a:rPr>
              <a:t>1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33259" y="4049893"/>
            <a:ext cx="415485" cy="29673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32847"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25662" y="4619109"/>
            <a:ext cx="399312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20023" algn="ctr">
              <a:lnSpc>
                <a:spcPts val="973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431048" y="4619109"/>
            <a:ext cx="399312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20023" algn="ctr">
              <a:lnSpc>
                <a:spcPts val="973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36434" y="4619109"/>
            <a:ext cx="409324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129767">
              <a:lnSpc>
                <a:spcPts val="973"/>
              </a:lnSpc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29330" y="3647819"/>
            <a:ext cx="1222580" cy="1203327"/>
          </a:xfrm>
          <a:custGeom>
            <a:avLst/>
            <a:gdLst/>
            <a:ahLst/>
            <a:cxnLst/>
            <a:rect l="l" t="t" r="r" b="b"/>
            <a:pathLst>
              <a:path w="2016125" h="1984375">
                <a:moveTo>
                  <a:pt x="673747" y="0"/>
                </a:moveTo>
                <a:lnTo>
                  <a:pt x="673747" y="1983915"/>
                </a:lnTo>
              </a:path>
              <a:path w="2016125" h="1984375">
                <a:moveTo>
                  <a:pt x="1342258" y="0"/>
                </a:moveTo>
                <a:lnTo>
                  <a:pt x="1342258" y="1983915"/>
                </a:lnTo>
              </a:path>
              <a:path w="2016125" h="1984375">
                <a:moveTo>
                  <a:pt x="0" y="663050"/>
                </a:moveTo>
                <a:lnTo>
                  <a:pt x="2016005" y="663050"/>
                </a:lnTo>
              </a:path>
              <a:path w="2016125" h="1984375">
                <a:moveTo>
                  <a:pt x="0" y="1320865"/>
                </a:moveTo>
                <a:lnTo>
                  <a:pt x="2016005" y="1320865"/>
                </a:lnTo>
              </a:path>
              <a:path w="2016125" h="1984375">
                <a:moveTo>
                  <a:pt x="5235" y="0"/>
                </a:moveTo>
                <a:lnTo>
                  <a:pt x="5235" y="1983915"/>
                </a:lnTo>
              </a:path>
              <a:path w="2016125" h="1984375">
                <a:moveTo>
                  <a:pt x="2010770" y="0"/>
                </a:moveTo>
                <a:lnTo>
                  <a:pt x="2010770" y="1983915"/>
                </a:lnTo>
              </a:path>
              <a:path w="2016125" h="1984375">
                <a:moveTo>
                  <a:pt x="0" y="5235"/>
                </a:moveTo>
                <a:lnTo>
                  <a:pt x="2016005" y="5235"/>
                </a:lnTo>
              </a:path>
              <a:path w="2016125" h="1984375">
                <a:moveTo>
                  <a:pt x="0" y="1978680"/>
                </a:moveTo>
                <a:lnTo>
                  <a:pt x="2016005" y="197868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9235854" y="341923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/>
          <p:nvPr/>
        </p:nvSpPr>
        <p:spPr>
          <a:xfrm>
            <a:off x="1917679" y="3085191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202344" y="2990640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664484" y="2990640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26622" y="2990640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88761" y="2990640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25381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87519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849658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311798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773936" y="350847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25381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387519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849658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311798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773936" y="391991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25381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387519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849658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11798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73936" y="4331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925381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387519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849658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11798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773936" y="474281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733757" y="2984192"/>
            <a:ext cx="2546047" cy="2292289"/>
            <a:chOff x="2858389" y="4921154"/>
            <a:chExt cx="4198620" cy="3780154"/>
          </a:xfrm>
        </p:grpSpPr>
        <p:sp>
          <p:nvSpPr>
            <p:cNvPr id="112" name="object 112"/>
            <p:cNvSpPr/>
            <p:nvPr/>
          </p:nvSpPr>
          <p:spPr>
            <a:xfrm>
              <a:off x="2863787" y="5610297"/>
              <a:ext cx="382270" cy="2035810"/>
            </a:xfrm>
            <a:custGeom>
              <a:avLst/>
              <a:gdLst/>
              <a:ahLst/>
              <a:cxnLst/>
              <a:rect l="l" t="t" r="r" b="b"/>
              <a:pathLst>
                <a:path w="382269" h="2035809">
                  <a:moveTo>
                    <a:pt x="0" y="0"/>
                  </a:moveTo>
                  <a:lnTo>
                    <a:pt x="382187" y="0"/>
                  </a:lnTo>
                </a:path>
                <a:path w="382269" h="2035809">
                  <a:moveTo>
                    <a:pt x="0" y="678510"/>
                  </a:moveTo>
                  <a:lnTo>
                    <a:pt x="382187" y="678510"/>
                  </a:lnTo>
                </a:path>
                <a:path w="382269" h="2035809">
                  <a:moveTo>
                    <a:pt x="0" y="1357022"/>
                  </a:moveTo>
                  <a:lnTo>
                    <a:pt x="382187" y="1357022"/>
                  </a:lnTo>
                </a:path>
                <a:path w="382269" h="2035809">
                  <a:moveTo>
                    <a:pt x="0" y="2035532"/>
                  </a:moveTo>
                  <a:lnTo>
                    <a:pt x="382187" y="2035532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863787" y="4926551"/>
              <a:ext cx="3821429" cy="3403600"/>
            </a:xfrm>
            <a:custGeom>
              <a:avLst/>
              <a:gdLst/>
              <a:ahLst/>
              <a:cxnLst/>
              <a:rect l="l" t="t" r="r" b="b"/>
              <a:pathLst>
                <a:path w="3821429" h="3403600">
                  <a:moveTo>
                    <a:pt x="5235" y="0"/>
                  </a:moveTo>
                  <a:lnTo>
                    <a:pt x="5235" y="3403025"/>
                  </a:lnTo>
                </a:path>
                <a:path w="3821429" h="3403600">
                  <a:moveTo>
                    <a:pt x="0" y="5235"/>
                  </a:moveTo>
                  <a:lnTo>
                    <a:pt x="3820976" y="523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863787" y="8324341"/>
              <a:ext cx="382270" cy="0"/>
            </a:xfrm>
            <a:custGeom>
              <a:avLst/>
              <a:gdLst/>
              <a:ahLst/>
              <a:cxnLst/>
              <a:rect l="l" t="t" r="r" b="b"/>
              <a:pathLst>
                <a:path w="382269">
                  <a:moveTo>
                    <a:pt x="0" y="0"/>
                  </a:moveTo>
                  <a:lnTo>
                    <a:pt x="382187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45967" y="5308745"/>
              <a:ext cx="3810635" cy="3392804"/>
            </a:xfrm>
            <a:custGeom>
              <a:avLst/>
              <a:gdLst/>
              <a:ahLst/>
              <a:cxnLst/>
              <a:rect l="l" t="t" r="r" b="b"/>
              <a:pathLst>
                <a:path w="3810634" h="3392804">
                  <a:moveTo>
                    <a:pt x="762101" y="0"/>
                  </a:moveTo>
                  <a:lnTo>
                    <a:pt x="0" y="0"/>
                  </a:lnTo>
                  <a:lnTo>
                    <a:pt x="0" y="678510"/>
                  </a:lnTo>
                  <a:lnTo>
                    <a:pt x="762101" y="678510"/>
                  </a:lnTo>
                  <a:lnTo>
                    <a:pt x="762101" y="0"/>
                  </a:lnTo>
                  <a:close/>
                </a:path>
                <a:path w="3810634" h="3392804">
                  <a:moveTo>
                    <a:pt x="3810508" y="0"/>
                  </a:moveTo>
                  <a:lnTo>
                    <a:pt x="3048406" y="0"/>
                  </a:lnTo>
                  <a:lnTo>
                    <a:pt x="3048406" y="678510"/>
                  </a:lnTo>
                  <a:lnTo>
                    <a:pt x="2286304" y="678510"/>
                  </a:lnTo>
                  <a:lnTo>
                    <a:pt x="1524203" y="678510"/>
                  </a:lnTo>
                  <a:lnTo>
                    <a:pt x="762101" y="678510"/>
                  </a:lnTo>
                  <a:lnTo>
                    <a:pt x="762101" y="1357020"/>
                  </a:lnTo>
                  <a:lnTo>
                    <a:pt x="762101" y="2035530"/>
                  </a:lnTo>
                  <a:lnTo>
                    <a:pt x="762101" y="2714040"/>
                  </a:lnTo>
                  <a:lnTo>
                    <a:pt x="0" y="2714040"/>
                  </a:lnTo>
                  <a:lnTo>
                    <a:pt x="0" y="3392551"/>
                  </a:lnTo>
                  <a:lnTo>
                    <a:pt x="762101" y="3392551"/>
                  </a:lnTo>
                  <a:lnTo>
                    <a:pt x="1524203" y="3392551"/>
                  </a:lnTo>
                  <a:lnTo>
                    <a:pt x="2286304" y="3392551"/>
                  </a:lnTo>
                  <a:lnTo>
                    <a:pt x="3048406" y="3392551"/>
                  </a:lnTo>
                  <a:lnTo>
                    <a:pt x="3810508" y="3392551"/>
                  </a:lnTo>
                  <a:lnTo>
                    <a:pt x="3810508" y="2714040"/>
                  </a:lnTo>
                  <a:lnTo>
                    <a:pt x="3810508" y="2035530"/>
                  </a:lnTo>
                  <a:lnTo>
                    <a:pt x="3810508" y="1357020"/>
                  </a:lnTo>
                  <a:lnTo>
                    <a:pt x="3810508" y="678510"/>
                  </a:lnTo>
                  <a:lnTo>
                    <a:pt x="381050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146263" y="3313775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430928" y="3219224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893068" y="3219224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355206" y="3219224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817344" y="3219224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968789" y="3630673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430928" y="36306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893068" y="36306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355206" y="36306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817344" y="36306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968789" y="4042123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430928" y="404212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893068" y="404212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355206" y="404212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817344" y="404212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968789" y="4453573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430928" y="44535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893068" y="44535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355206" y="44535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817344" y="4453573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971965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434103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896242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358381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820520" y="5047888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965615" y="3216049"/>
            <a:ext cx="2317318" cy="2063946"/>
          </a:xfrm>
          <a:custGeom>
            <a:avLst/>
            <a:gdLst/>
            <a:ahLst/>
            <a:cxnLst/>
            <a:rect l="l" t="t" r="r" b="b"/>
            <a:pathLst>
              <a:path w="3821429" h="3403600">
                <a:moveTo>
                  <a:pt x="767336" y="0"/>
                </a:moveTo>
                <a:lnTo>
                  <a:pt x="767336" y="3403025"/>
                </a:lnTo>
              </a:path>
              <a:path w="3821429" h="3403600">
                <a:moveTo>
                  <a:pt x="1529438" y="0"/>
                </a:moveTo>
                <a:lnTo>
                  <a:pt x="1529438" y="3403025"/>
                </a:lnTo>
              </a:path>
              <a:path w="3821429" h="3403600">
                <a:moveTo>
                  <a:pt x="2291538" y="0"/>
                </a:moveTo>
                <a:lnTo>
                  <a:pt x="2291538" y="3403025"/>
                </a:lnTo>
              </a:path>
              <a:path w="3821429" h="3403600">
                <a:moveTo>
                  <a:pt x="3053640" y="0"/>
                </a:moveTo>
                <a:lnTo>
                  <a:pt x="3053640" y="3403025"/>
                </a:lnTo>
              </a:path>
              <a:path w="3821429" h="3403600">
                <a:moveTo>
                  <a:pt x="0" y="683746"/>
                </a:moveTo>
                <a:lnTo>
                  <a:pt x="3820976" y="683746"/>
                </a:lnTo>
              </a:path>
              <a:path w="3821429" h="3403600">
                <a:moveTo>
                  <a:pt x="0" y="1362256"/>
                </a:moveTo>
                <a:lnTo>
                  <a:pt x="3820976" y="1362256"/>
                </a:lnTo>
              </a:path>
              <a:path w="3821429" h="3403600">
                <a:moveTo>
                  <a:pt x="0" y="2040768"/>
                </a:moveTo>
                <a:lnTo>
                  <a:pt x="3820976" y="2040768"/>
                </a:lnTo>
              </a:path>
              <a:path w="3821429" h="3403600">
                <a:moveTo>
                  <a:pt x="0" y="2719278"/>
                </a:moveTo>
                <a:lnTo>
                  <a:pt x="3820976" y="2719278"/>
                </a:lnTo>
              </a:path>
              <a:path w="3821429" h="3403600">
                <a:moveTo>
                  <a:pt x="5235" y="0"/>
                </a:moveTo>
                <a:lnTo>
                  <a:pt x="5235" y="3403025"/>
                </a:lnTo>
              </a:path>
              <a:path w="3821429" h="3403600">
                <a:moveTo>
                  <a:pt x="3815741" y="0"/>
                </a:moveTo>
                <a:lnTo>
                  <a:pt x="3815741" y="3403025"/>
                </a:lnTo>
              </a:path>
              <a:path w="3821429" h="3403600">
                <a:moveTo>
                  <a:pt x="0" y="5235"/>
                </a:moveTo>
                <a:lnTo>
                  <a:pt x="3820976" y="5235"/>
                </a:lnTo>
              </a:path>
              <a:path w="3821429" h="3403600">
                <a:moveTo>
                  <a:pt x="0" y="3397789"/>
                </a:moveTo>
                <a:lnTo>
                  <a:pt x="3820976" y="3397789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142"/>
          <p:cNvSpPr txBox="1"/>
          <p:nvPr/>
        </p:nvSpPr>
        <p:spPr>
          <a:xfrm>
            <a:off x="6567201" y="2025836"/>
            <a:ext cx="353065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Sum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all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numbers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get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7177132" y="2302647"/>
            <a:ext cx="700047" cy="831354"/>
            <a:chOff x="11834917" y="3797234"/>
            <a:chExt cx="1154430" cy="1370965"/>
          </a:xfrm>
        </p:grpSpPr>
        <p:sp>
          <p:nvSpPr>
            <p:cNvPr id="144" name="object 144"/>
            <p:cNvSpPr/>
            <p:nvPr/>
          </p:nvSpPr>
          <p:spPr>
            <a:xfrm>
              <a:off x="11892865" y="3807704"/>
              <a:ext cx="1085850" cy="1291590"/>
            </a:xfrm>
            <a:custGeom>
              <a:avLst/>
              <a:gdLst/>
              <a:ahLst/>
              <a:cxnLst/>
              <a:rect l="l" t="t" r="r" b="b"/>
              <a:pathLst>
                <a:path w="1085850" h="1291589">
                  <a:moveTo>
                    <a:pt x="1085681" y="0"/>
                  </a:moveTo>
                  <a:lnTo>
                    <a:pt x="6738" y="1283295"/>
                  </a:lnTo>
                  <a:lnTo>
                    <a:pt x="0" y="129131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834917" y="5058656"/>
              <a:ext cx="103505" cy="109855"/>
            </a:xfrm>
            <a:custGeom>
              <a:avLst/>
              <a:gdLst/>
              <a:ahLst/>
              <a:cxnLst/>
              <a:rect l="l" t="t" r="r" b="b"/>
              <a:pathLst>
                <a:path w="103504" h="109854">
                  <a:moveTo>
                    <a:pt x="26208" y="0"/>
                  </a:moveTo>
                  <a:lnTo>
                    <a:pt x="0" y="109284"/>
                  </a:lnTo>
                  <a:lnTo>
                    <a:pt x="103148" y="64689"/>
                  </a:lnTo>
                  <a:lnTo>
                    <a:pt x="26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8829686" y="2252474"/>
            <a:ext cx="561038" cy="931086"/>
            <a:chOff x="14560101" y="3714497"/>
            <a:chExt cx="925194" cy="1535430"/>
          </a:xfrm>
        </p:grpSpPr>
        <p:sp>
          <p:nvSpPr>
            <p:cNvPr id="147" name="object 147"/>
            <p:cNvSpPr/>
            <p:nvPr/>
          </p:nvSpPr>
          <p:spPr>
            <a:xfrm>
              <a:off x="14570572" y="3724968"/>
              <a:ext cx="868680" cy="1447165"/>
            </a:xfrm>
            <a:custGeom>
              <a:avLst/>
              <a:gdLst/>
              <a:ahLst/>
              <a:cxnLst/>
              <a:rect l="l" t="t" r="r" b="b"/>
              <a:pathLst>
                <a:path w="868680" h="1447164">
                  <a:moveTo>
                    <a:pt x="0" y="0"/>
                  </a:moveTo>
                  <a:lnTo>
                    <a:pt x="862874" y="1438161"/>
                  </a:lnTo>
                  <a:lnTo>
                    <a:pt x="868261" y="144714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5390348" y="5137271"/>
              <a:ext cx="95250" cy="112395"/>
            </a:xfrm>
            <a:custGeom>
              <a:avLst/>
              <a:gdLst/>
              <a:ahLst/>
              <a:cxnLst/>
              <a:rect l="l" t="t" r="r" b="b"/>
              <a:pathLst>
                <a:path w="95250" h="112395">
                  <a:moveTo>
                    <a:pt x="86196" y="0"/>
                  </a:moveTo>
                  <a:lnTo>
                    <a:pt x="0" y="51716"/>
                  </a:lnTo>
                  <a:lnTo>
                    <a:pt x="94813" y="112054"/>
                  </a:lnTo>
                  <a:lnTo>
                    <a:pt x="86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9" name="標題 1">
            <a:extLst>
              <a:ext uri="{FF2B5EF4-FFF2-40B4-BE49-F238E27FC236}">
                <a16:creationId xmlns:a16="http://schemas.microsoft.com/office/drawing/2014/main" id="{1E82CD0C-8305-4BF9-67EE-138891C760AD}"/>
              </a:ext>
            </a:extLst>
          </p:cNvPr>
          <p:cNvSpPr txBox="1">
            <a:spLocks/>
          </p:cNvSpPr>
          <p:nvPr/>
        </p:nvSpPr>
        <p:spPr>
          <a:xfrm>
            <a:off x="-34642" y="71403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Color image: RGB 3 channels</a:t>
            </a:r>
            <a:endParaRPr lang="zh-TW" altLang="en-US" dirty="0"/>
          </a:p>
        </p:txBody>
      </p:sp>
      <p:graphicFrame>
        <p:nvGraphicFramePr>
          <p:cNvPr id="150" name="內容版面配置區 3">
            <a:extLst>
              <a:ext uri="{FF2B5EF4-FFF2-40B4-BE49-F238E27FC236}">
                <a16:creationId xmlns:a16="http://schemas.microsoft.com/office/drawing/2014/main" id="{B5D9F45F-D773-F673-29BE-88D500E0A15E}"/>
              </a:ext>
            </a:extLst>
          </p:cNvPr>
          <p:cNvGraphicFramePr>
            <a:graphicFrameLocks/>
          </p:cNvGraphicFramePr>
          <p:nvPr/>
        </p:nvGraphicFramePr>
        <p:xfrm>
          <a:off x="4954588" y="34417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1" name="內容版面配置區 3">
            <a:extLst>
              <a:ext uri="{FF2B5EF4-FFF2-40B4-BE49-F238E27FC236}">
                <a16:creationId xmlns:a16="http://schemas.microsoft.com/office/drawing/2014/main" id="{BF814261-D881-A796-2418-B59856D86A27}"/>
              </a:ext>
            </a:extLst>
          </p:cNvPr>
          <p:cNvGraphicFramePr>
            <a:graphicFrameLocks/>
          </p:cNvGraphicFramePr>
          <p:nvPr/>
        </p:nvGraphicFramePr>
        <p:xfrm>
          <a:off x="5118100" y="3648075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2" name="內容版面配置區 3">
            <a:extLst>
              <a:ext uri="{FF2B5EF4-FFF2-40B4-BE49-F238E27FC236}">
                <a16:creationId xmlns:a16="http://schemas.microsoft.com/office/drawing/2014/main" id="{34E22BF1-B457-EA9C-1C97-E99868E08628}"/>
              </a:ext>
            </a:extLst>
          </p:cNvPr>
          <p:cNvGraphicFramePr>
            <a:graphicFrameLocks/>
          </p:cNvGraphicFramePr>
          <p:nvPr/>
        </p:nvGraphicFramePr>
        <p:xfrm>
          <a:off x="5324475" y="384968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" name="表格 8">
            <a:extLst>
              <a:ext uri="{FF2B5EF4-FFF2-40B4-BE49-F238E27FC236}">
                <a16:creationId xmlns:a16="http://schemas.microsoft.com/office/drawing/2014/main" id="{0AFFB31E-8D7B-1A70-7F09-47138FBF73C4}"/>
              </a:ext>
            </a:extLst>
          </p:cNvPr>
          <p:cNvGraphicFramePr>
            <a:graphicFrameLocks noGrp="1"/>
          </p:cNvGraphicFramePr>
          <p:nvPr/>
        </p:nvGraphicFramePr>
        <p:xfrm>
          <a:off x="2967038" y="16144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文字方塊 9">
            <a:extLst>
              <a:ext uri="{FF2B5EF4-FFF2-40B4-BE49-F238E27FC236}">
                <a16:creationId xmlns:a16="http://schemas.microsoft.com/office/drawing/2014/main" id="{9D49C446-DBDE-8224-EC97-3C40F6A7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55" name="表格 10">
            <a:extLst>
              <a:ext uri="{FF2B5EF4-FFF2-40B4-BE49-F238E27FC236}">
                <a16:creationId xmlns:a16="http://schemas.microsoft.com/office/drawing/2014/main" id="{33A810F4-10DB-F15C-155F-C3D731D95789}"/>
              </a:ext>
            </a:extLst>
          </p:cNvPr>
          <p:cNvGraphicFramePr>
            <a:graphicFrameLocks noGrp="1"/>
          </p:cNvGraphicFramePr>
          <p:nvPr/>
        </p:nvGraphicFramePr>
        <p:xfrm>
          <a:off x="5972175" y="15732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" name="文字方塊 11">
            <a:extLst>
              <a:ext uri="{FF2B5EF4-FFF2-40B4-BE49-F238E27FC236}">
                <a16:creationId xmlns:a16="http://schemas.microsoft.com/office/drawing/2014/main" id="{F978689D-12BC-9891-92B2-9E0F7B4D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301875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57" name="表格 12">
            <a:extLst>
              <a:ext uri="{FF2B5EF4-FFF2-40B4-BE49-F238E27FC236}">
                <a16:creationId xmlns:a16="http://schemas.microsoft.com/office/drawing/2014/main" id="{D5AB330B-78E4-3ABC-0150-1B80C26A5AD2}"/>
              </a:ext>
            </a:extLst>
          </p:cNvPr>
          <p:cNvGraphicFramePr>
            <a:graphicFrameLocks noGrp="1"/>
          </p:cNvGraphicFramePr>
          <p:nvPr/>
        </p:nvGraphicFramePr>
        <p:xfrm>
          <a:off x="3119438" y="17668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表格 13">
            <a:extLst>
              <a:ext uri="{FF2B5EF4-FFF2-40B4-BE49-F238E27FC236}">
                <a16:creationId xmlns:a16="http://schemas.microsoft.com/office/drawing/2014/main" id="{8091A6E2-2EBD-A3DB-540D-170011992CA7}"/>
              </a:ext>
            </a:extLst>
          </p:cNvPr>
          <p:cNvGraphicFramePr>
            <a:graphicFrameLocks noGrp="1"/>
          </p:cNvGraphicFramePr>
          <p:nvPr/>
        </p:nvGraphicFramePr>
        <p:xfrm>
          <a:off x="3271838" y="188277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表格 14">
            <a:extLst>
              <a:ext uri="{FF2B5EF4-FFF2-40B4-BE49-F238E27FC236}">
                <a16:creationId xmlns:a16="http://schemas.microsoft.com/office/drawing/2014/main" id="{C2E43246-8110-33B0-97F0-13DA224747EB}"/>
              </a:ext>
            </a:extLst>
          </p:cNvPr>
          <p:cNvGraphicFramePr>
            <a:graphicFrameLocks noGrp="1"/>
          </p:cNvGraphicFramePr>
          <p:nvPr/>
        </p:nvGraphicFramePr>
        <p:xfrm>
          <a:off x="6124575" y="17081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表格 15">
            <a:extLst>
              <a:ext uri="{FF2B5EF4-FFF2-40B4-BE49-F238E27FC236}">
                <a16:creationId xmlns:a16="http://schemas.microsoft.com/office/drawing/2014/main" id="{89F4046E-AF2D-2B9E-7642-52A087D82AC1}"/>
              </a:ext>
            </a:extLst>
          </p:cNvPr>
          <p:cNvGraphicFramePr>
            <a:graphicFrameLocks noGrp="1"/>
          </p:cNvGraphicFramePr>
          <p:nvPr/>
        </p:nvGraphicFramePr>
        <p:xfrm>
          <a:off x="6276975" y="18605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向右箭號 4">
            <a:extLst>
              <a:ext uri="{FF2B5EF4-FFF2-40B4-BE49-F238E27FC236}">
                <a16:creationId xmlns:a16="http://schemas.microsoft.com/office/drawing/2014/main" id="{663F2B1A-D29D-06DD-AC0F-D9F2BDC9E089}"/>
              </a:ext>
            </a:extLst>
          </p:cNvPr>
          <p:cNvSpPr/>
          <p:nvPr/>
        </p:nvSpPr>
        <p:spPr>
          <a:xfrm>
            <a:off x="4295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4" name="Slide Number Placeholder 16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6" grpId="0"/>
      <p:bldP spid="1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48133"/>
            <a:ext cx="10837257" cy="628784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4033" spc="-97" dirty="0"/>
              <a:t>Advantages</a:t>
            </a:r>
            <a:r>
              <a:rPr sz="4033" spc="-185" dirty="0"/>
              <a:t> </a:t>
            </a:r>
            <a:r>
              <a:rPr sz="4033" dirty="0"/>
              <a:t>of</a:t>
            </a:r>
            <a:r>
              <a:rPr sz="4033" spc="-236" dirty="0"/>
              <a:t> </a:t>
            </a:r>
            <a:r>
              <a:rPr sz="4033" spc="-112" dirty="0"/>
              <a:t>Having</a:t>
            </a:r>
            <a:r>
              <a:rPr sz="4033" spc="-170" dirty="0"/>
              <a:t> </a:t>
            </a:r>
            <a:r>
              <a:rPr sz="4033" spc="67" dirty="0"/>
              <a:t>a</a:t>
            </a:r>
            <a:r>
              <a:rPr sz="4033" spc="-194" dirty="0"/>
              <a:t> </a:t>
            </a:r>
            <a:r>
              <a:rPr sz="4033" spc="-79" dirty="0"/>
              <a:t>Filter</a:t>
            </a:r>
            <a:r>
              <a:rPr sz="4033" spc="-197" dirty="0"/>
              <a:t> </a:t>
            </a:r>
            <a:r>
              <a:rPr sz="4033" spc="-58" dirty="0"/>
              <a:t>For</a:t>
            </a:r>
            <a:r>
              <a:rPr sz="4033" spc="-197" dirty="0"/>
              <a:t> </a:t>
            </a:r>
            <a:r>
              <a:rPr sz="4033" spc="-42" dirty="0"/>
              <a:t>Each</a:t>
            </a:r>
            <a:r>
              <a:rPr sz="4033" spc="-194" dirty="0"/>
              <a:t> </a:t>
            </a:r>
            <a:r>
              <a:rPr sz="4033" spc="-36" dirty="0"/>
              <a:t>Colour</a:t>
            </a:r>
            <a:endParaRPr sz="4033"/>
          </a:p>
        </p:txBody>
      </p:sp>
      <p:sp>
        <p:nvSpPr>
          <p:cNvPr id="3" name="object 3"/>
          <p:cNvSpPr txBox="1"/>
          <p:nvPr/>
        </p:nvSpPr>
        <p:spPr>
          <a:xfrm>
            <a:off x="621332" y="5331845"/>
            <a:ext cx="7251921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312286" indent="-304585">
              <a:spcBef>
                <a:spcPts val="64"/>
              </a:spcBef>
              <a:buSzPct val="122784"/>
              <a:buChar char="•"/>
              <a:tabLst>
                <a:tab pos="312286" algn="l"/>
              </a:tabLst>
            </a:pPr>
            <a:r>
              <a:rPr sz="2395" spc="-73" dirty="0">
                <a:latin typeface="Arial"/>
                <a:cs typeface="Arial"/>
              </a:rPr>
              <a:t>We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can </a:t>
            </a:r>
            <a:r>
              <a:rPr sz="2395" spc="42" dirty="0">
                <a:latin typeface="Arial"/>
                <a:cs typeface="Arial"/>
              </a:rPr>
              <a:t>detect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features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that are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specific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colour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2413" y="2802579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7652" y="4556248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8221" y="4556248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5744" y="4556248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0381" y="2802579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3524" y="1873119"/>
            <a:ext cx="2310772" cy="2057399"/>
          </a:xfrm>
          <a:custGeom>
            <a:avLst/>
            <a:gdLst/>
            <a:ahLst/>
            <a:cxnLst/>
            <a:rect l="l" t="t" r="r" b="b"/>
            <a:pathLst>
              <a:path w="3810635" h="3392804">
                <a:moveTo>
                  <a:pt x="3810508" y="0"/>
                </a:moveTo>
                <a:lnTo>
                  <a:pt x="3810508" y="0"/>
                </a:lnTo>
                <a:lnTo>
                  <a:pt x="0" y="0"/>
                </a:lnTo>
                <a:lnTo>
                  <a:pt x="0" y="678510"/>
                </a:lnTo>
                <a:lnTo>
                  <a:pt x="0" y="1357020"/>
                </a:lnTo>
                <a:lnTo>
                  <a:pt x="0" y="2035543"/>
                </a:lnTo>
                <a:lnTo>
                  <a:pt x="0" y="2714053"/>
                </a:lnTo>
                <a:lnTo>
                  <a:pt x="0" y="3392563"/>
                </a:lnTo>
                <a:lnTo>
                  <a:pt x="762101" y="3392563"/>
                </a:lnTo>
                <a:lnTo>
                  <a:pt x="1524203" y="3392563"/>
                </a:lnTo>
                <a:lnTo>
                  <a:pt x="2286304" y="3392563"/>
                </a:lnTo>
                <a:lnTo>
                  <a:pt x="3048406" y="3392563"/>
                </a:lnTo>
                <a:lnTo>
                  <a:pt x="3810508" y="3392563"/>
                </a:lnTo>
                <a:lnTo>
                  <a:pt x="3810508" y="2714053"/>
                </a:lnTo>
                <a:lnTo>
                  <a:pt x="3810508" y="2035543"/>
                </a:lnTo>
                <a:lnTo>
                  <a:pt x="3810508" y="1357020"/>
                </a:lnTo>
                <a:lnTo>
                  <a:pt x="3810508" y="678510"/>
                </a:lnTo>
                <a:lnTo>
                  <a:pt x="3810508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1658699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0838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2977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5116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7255" y="197949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8699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0838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2977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5116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7255" y="239094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8699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0838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2977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5116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7255" y="280239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8699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0838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2977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5116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07255" y="321384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8699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20838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82977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45116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7255" y="362529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7076" y="1866671"/>
            <a:ext cx="2514087" cy="2229139"/>
            <a:chOff x="2418612" y="3078278"/>
            <a:chExt cx="4145915" cy="3676015"/>
          </a:xfrm>
        </p:grpSpPr>
        <p:sp>
          <p:nvSpPr>
            <p:cNvPr id="36" name="object 36"/>
            <p:cNvSpPr/>
            <p:nvPr/>
          </p:nvSpPr>
          <p:spPr>
            <a:xfrm>
              <a:off x="2424009" y="3083675"/>
              <a:ext cx="3053715" cy="2719705"/>
            </a:xfrm>
            <a:custGeom>
              <a:avLst/>
              <a:gdLst/>
              <a:ahLst/>
              <a:cxnLst/>
              <a:rect l="l" t="t" r="r" b="b"/>
              <a:pathLst>
                <a:path w="3053715" h="2719704">
                  <a:moveTo>
                    <a:pt x="767336" y="0"/>
                  </a:moveTo>
                  <a:lnTo>
                    <a:pt x="767336" y="277478"/>
                  </a:lnTo>
                </a:path>
                <a:path w="3053715" h="2719704">
                  <a:moveTo>
                    <a:pt x="1529438" y="0"/>
                  </a:moveTo>
                  <a:lnTo>
                    <a:pt x="1529438" y="277478"/>
                  </a:lnTo>
                </a:path>
                <a:path w="3053715" h="2719704">
                  <a:moveTo>
                    <a:pt x="2291538" y="0"/>
                  </a:moveTo>
                  <a:lnTo>
                    <a:pt x="2291538" y="277478"/>
                  </a:lnTo>
                </a:path>
                <a:path w="3053715" h="2719704">
                  <a:moveTo>
                    <a:pt x="3053640" y="0"/>
                  </a:moveTo>
                  <a:lnTo>
                    <a:pt x="3053640" y="277478"/>
                  </a:lnTo>
                </a:path>
                <a:path w="3053715" h="2719704">
                  <a:moveTo>
                    <a:pt x="0" y="683746"/>
                  </a:moveTo>
                  <a:lnTo>
                    <a:pt x="329832" y="683746"/>
                  </a:lnTo>
                </a:path>
                <a:path w="3053715" h="2719704">
                  <a:moveTo>
                    <a:pt x="0" y="1362256"/>
                  </a:moveTo>
                  <a:lnTo>
                    <a:pt x="329832" y="1362256"/>
                  </a:lnTo>
                </a:path>
                <a:path w="3053715" h="2719704">
                  <a:moveTo>
                    <a:pt x="0" y="2040768"/>
                  </a:moveTo>
                  <a:lnTo>
                    <a:pt x="329832" y="2040768"/>
                  </a:lnTo>
                </a:path>
                <a:path w="3053715" h="2719704">
                  <a:moveTo>
                    <a:pt x="0" y="2719278"/>
                  </a:moveTo>
                  <a:lnTo>
                    <a:pt x="329832" y="27192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9245" y="3083675"/>
              <a:ext cx="0" cy="3403600"/>
            </a:xfrm>
            <a:custGeom>
              <a:avLst/>
              <a:gdLst/>
              <a:ahLst/>
              <a:cxnLst/>
              <a:rect l="l" t="t" r="r" b="b"/>
              <a:pathLst>
                <a:path h="3403600">
                  <a:moveTo>
                    <a:pt x="0" y="0"/>
                  </a:moveTo>
                  <a:lnTo>
                    <a:pt x="0" y="340302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6239751" y="308367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2424009" y="3088911"/>
              <a:ext cx="3821429" cy="0"/>
            </a:xfrm>
            <a:custGeom>
              <a:avLst/>
              <a:gdLst/>
              <a:ahLst/>
              <a:cxnLst/>
              <a:rect l="l" t="t" r="r" b="b"/>
              <a:pathLst>
                <a:path w="3821429">
                  <a:moveTo>
                    <a:pt x="0" y="0"/>
                  </a:moveTo>
                  <a:lnTo>
                    <a:pt x="3820976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4009" y="6481465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832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3842" y="3361162"/>
              <a:ext cx="3810635" cy="3392804"/>
            </a:xfrm>
            <a:custGeom>
              <a:avLst/>
              <a:gdLst/>
              <a:ahLst/>
              <a:cxnLst/>
              <a:rect l="l" t="t" r="r" b="b"/>
              <a:pathLst>
                <a:path w="3810634" h="3392804">
                  <a:moveTo>
                    <a:pt x="3810495" y="0"/>
                  </a:moveTo>
                  <a:lnTo>
                    <a:pt x="3810495" y="0"/>
                  </a:lnTo>
                  <a:lnTo>
                    <a:pt x="0" y="0"/>
                  </a:lnTo>
                  <a:lnTo>
                    <a:pt x="0" y="678510"/>
                  </a:lnTo>
                  <a:lnTo>
                    <a:pt x="0" y="1357020"/>
                  </a:lnTo>
                  <a:lnTo>
                    <a:pt x="0" y="2035530"/>
                  </a:lnTo>
                  <a:lnTo>
                    <a:pt x="0" y="2714040"/>
                  </a:lnTo>
                  <a:lnTo>
                    <a:pt x="0" y="3392551"/>
                  </a:lnTo>
                  <a:lnTo>
                    <a:pt x="762101" y="3392551"/>
                  </a:lnTo>
                  <a:lnTo>
                    <a:pt x="1524190" y="3392551"/>
                  </a:lnTo>
                  <a:lnTo>
                    <a:pt x="2286292" y="3392551"/>
                  </a:lnTo>
                  <a:lnTo>
                    <a:pt x="3048393" y="3392551"/>
                  </a:lnTo>
                  <a:lnTo>
                    <a:pt x="3810495" y="3392551"/>
                  </a:lnTo>
                  <a:lnTo>
                    <a:pt x="3810495" y="2714040"/>
                  </a:lnTo>
                  <a:lnTo>
                    <a:pt x="3810495" y="2035530"/>
                  </a:lnTo>
                  <a:lnTo>
                    <a:pt x="3810495" y="1357020"/>
                  </a:lnTo>
                  <a:lnTo>
                    <a:pt x="3810495" y="678510"/>
                  </a:lnTo>
                  <a:lnTo>
                    <a:pt x="3810495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2" name="object 42"/>
          <p:cNvSpPr/>
          <p:nvPr/>
        </p:nvSpPr>
        <p:spPr>
          <a:xfrm>
            <a:off x="5537233" y="2298538"/>
            <a:ext cx="1216418" cy="1196781"/>
          </a:xfrm>
          <a:custGeom>
            <a:avLst/>
            <a:gdLst/>
            <a:ahLst/>
            <a:cxnLst/>
            <a:rect l="l" t="t" r="r" b="b"/>
            <a:pathLst>
              <a:path w="2005965" h="1973579">
                <a:moveTo>
                  <a:pt x="2005533" y="0"/>
                </a:moveTo>
                <a:lnTo>
                  <a:pt x="1337030" y="0"/>
                </a:lnTo>
                <a:lnTo>
                  <a:pt x="668515" y="0"/>
                </a:lnTo>
                <a:lnTo>
                  <a:pt x="0" y="0"/>
                </a:lnTo>
                <a:lnTo>
                  <a:pt x="0" y="657821"/>
                </a:lnTo>
                <a:lnTo>
                  <a:pt x="0" y="1315631"/>
                </a:lnTo>
                <a:lnTo>
                  <a:pt x="0" y="1973453"/>
                </a:lnTo>
                <a:lnTo>
                  <a:pt x="668515" y="1973453"/>
                </a:lnTo>
                <a:lnTo>
                  <a:pt x="1337030" y="1973453"/>
                </a:lnTo>
                <a:lnTo>
                  <a:pt x="2005533" y="1973453"/>
                </a:lnTo>
                <a:lnTo>
                  <a:pt x="2005533" y="1315631"/>
                </a:lnTo>
                <a:lnTo>
                  <a:pt x="1337030" y="1315631"/>
                </a:lnTo>
                <a:lnTo>
                  <a:pt x="1337030" y="657821"/>
                </a:lnTo>
                <a:lnTo>
                  <a:pt x="2005533" y="657821"/>
                </a:lnTo>
                <a:lnTo>
                  <a:pt x="2005533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 txBox="1"/>
          <p:nvPr/>
        </p:nvSpPr>
        <p:spPr>
          <a:xfrm>
            <a:off x="5694038" y="239856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99424" y="2398569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38405" y="239856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94038" y="279746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99424" y="2797469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38405" y="279746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94038" y="3196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99424" y="3196368"/>
            <a:ext cx="43935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  <a:tabLst>
                <a:tab pos="371587" algn="l"/>
              </a:tabLst>
            </a:pPr>
            <a:r>
              <a:rPr sz="1304" b="1" spc="-30" dirty="0">
                <a:latin typeface="Arial"/>
                <a:cs typeface="Arial"/>
              </a:rPr>
              <a:t>0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38405" y="3196368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530791" y="2292091"/>
            <a:ext cx="1419733" cy="1368519"/>
            <a:chOff x="9119978" y="3779827"/>
            <a:chExt cx="2341245" cy="2256790"/>
          </a:xfrm>
        </p:grpSpPr>
        <p:sp>
          <p:nvSpPr>
            <p:cNvPr id="53" name="object 53"/>
            <p:cNvSpPr/>
            <p:nvPr/>
          </p:nvSpPr>
          <p:spPr>
            <a:xfrm>
              <a:off x="9125376" y="3785224"/>
              <a:ext cx="1342390" cy="1321435"/>
            </a:xfrm>
            <a:custGeom>
              <a:avLst/>
              <a:gdLst/>
              <a:ahLst/>
              <a:cxnLst/>
              <a:rect l="l" t="t" r="r" b="b"/>
              <a:pathLst>
                <a:path w="1342390" h="1321435">
                  <a:moveTo>
                    <a:pt x="673747" y="0"/>
                  </a:moveTo>
                  <a:lnTo>
                    <a:pt x="673747" y="277478"/>
                  </a:lnTo>
                </a:path>
                <a:path w="1342390" h="1321435">
                  <a:moveTo>
                    <a:pt x="1342258" y="0"/>
                  </a:moveTo>
                  <a:lnTo>
                    <a:pt x="1342258" y="277478"/>
                  </a:lnTo>
                </a:path>
                <a:path w="1342390" h="1321435">
                  <a:moveTo>
                    <a:pt x="0" y="663050"/>
                  </a:moveTo>
                  <a:lnTo>
                    <a:pt x="329832" y="663050"/>
                  </a:lnTo>
                </a:path>
                <a:path w="1342390" h="1321435">
                  <a:moveTo>
                    <a:pt x="0" y="1320865"/>
                  </a:moveTo>
                  <a:lnTo>
                    <a:pt x="329832" y="132086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9130611" y="3785224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9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1136146" y="3785224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478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9125376" y="3790460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5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9125376" y="5763904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29832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9455201" y="4062710"/>
              <a:ext cx="2005964" cy="1973580"/>
            </a:xfrm>
            <a:custGeom>
              <a:avLst/>
              <a:gdLst/>
              <a:ahLst/>
              <a:cxnLst/>
              <a:rect l="l" t="t" r="r" b="b"/>
              <a:pathLst>
                <a:path w="2005965" h="1973579">
                  <a:moveTo>
                    <a:pt x="2005533" y="0"/>
                  </a:moveTo>
                  <a:lnTo>
                    <a:pt x="1337030" y="0"/>
                  </a:lnTo>
                  <a:lnTo>
                    <a:pt x="668515" y="0"/>
                  </a:lnTo>
                  <a:lnTo>
                    <a:pt x="0" y="0"/>
                  </a:lnTo>
                  <a:lnTo>
                    <a:pt x="0" y="657809"/>
                  </a:lnTo>
                  <a:lnTo>
                    <a:pt x="0" y="1315631"/>
                  </a:lnTo>
                  <a:lnTo>
                    <a:pt x="0" y="1973440"/>
                  </a:lnTo>
                  <a:lnTo>
                    <a:pt x="668515" y="1973440"/>
                  </a:lnTo>
                  <a:lnTo>
                    <a:pt x="1337030" y="1973440"/>
                  </a:lnTo>
                  <a:lnTo>
                    <a:pt x="2005533" y="1973440"/>
                  </a:lnTo>
                  <a:lnTo>
                    <a:pt x="2005533" y="1315631"/>
                  </a:lnTo>
                  <a:lnTo>
                    <a:pt x="2005533" y="657809"/>
                  </a:lnTo>
                  <a:lnTo>
                    <a:pt x="2005533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883172" y="2551829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39461" y="2463627"/>
            <a:ext cx="405473" cy="23030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algn="ctr">
              <a:lnSpc>
                <a:spcPts val="1049"/>
              </a:lnSpc>
              <a:spcBef>
                <a:spcPts val="749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44847" y="2463627"/>
            <a:ext cx="405473" cy="230307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22835">
              <a:lnSpc>
                <a:spcPts val="1049"/>
              </a:lnSpc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83172" y="2950729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96260" y="296255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68051" y="2962557"/>
            <a:ext cx="6738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35242" y="296255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83172" y="3349628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96260" y="336145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68051" y="3361457"/>
            <a:ext cx="6738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64" dirty="0">
                <a:latin typeface="Arial"/>
                <a:cs typeface="Arial"/>
              </a:rPr>
              <a:t>-</a:t>
            </a:r>
            <a:endParaRPr sz="1304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35242" y="3361457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727628" y="2457179"/>
            <a:ext cx="1451308" cy="1432055"/>
            <a:chOff x="9444576" y="4052070"/>
            <a:chExt cx="2393315" cy="2361565"/>
          </a:xfrm>
        </p:grpSpPr>
        <p:sp>
          <p:nvSpPr>
            <p:cNvPr id="71" name="object 71"/>
            <p:cNvSpPr/>
            <p:nvPr/>
          </p:nvSpPr>
          <p:spPr>
            <a:xfrm>
              <a:off x="9449973" y="4720518"/>
              <a:ext cx="382270" cy="657860"/>
            </a:xfrm>
            <a:custGeom>
              <a:avLst/>
              <a:gdLst/>
              <a:ahLst/>
              <a:cxnLst/>
              <a:rect l="l" t="t" r="r" b="b"/>
              <a:pathLst>
                <a:path w="382270" h="657860">
                  <a:moveTo>
                    <a:pt x="0" y="0"/>
                  </a:moveTo>
                  <a:lnTo>
                    <a:pt x="382187" y="0"/>
                  </a:lnTo>
                </a:path>
                <a:path w="382270" h="657860">
                  <a:moveTo>
                    <a:pt x="0" y="657815"/>
                  </a:moveTo>
                  <a:lnTo>
                    <a:pt x="382187" y="6578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2" name="object 72"/>
            <p:cNvSpPr/>
            <p:nvPr/>
          </p:nvSpPr>
          <p:spPr>
            <a:xfrm>
              <a:off x="9455209" y="4057467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91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3" name="object 73"/>
            <p:cNvSpPr/>
            <p:nvPr/>
          </p:nvSpPr>
          <p:spPr>
            <a:xfrm>
              <a:off x="11460743" y="4057467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70">
                  <a:moveTo>
                    <a:pt x="0" y="0"/>
                  </a:moveTo>
                  <a:lnTo>
                    <a:pt x="0" y="382187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9449973" y="4062703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5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5" name="object 75"/>
            <p:cNvSpPr/>
            <p:nvPr/>
          </p:nvSpPr>
          <p:spPr>
            <a:xfrm>
              <a:off x="9449973" y="6036148"/>
              <a:ext cx="382270" cy="0"/>
            </a:xfrm>
            <a:custGeom>
              <a:avLst/>
              <a:gdLst/>
              <a:ahLst/>
              <a:cxnLst/>
              <a:rect l="l" t="t" r="r" b="b"/>
              <a:pathLst>
                <a:path w="382270">
                  <a:moveTo>
                    <a:pt x="0" y="0"/>
                  </a:moveTo>
                  <a:lnTo>
                    <a:pt x="382187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6" name="object 76"/>
            <p:cNvSpPr/>
            <p:nvPr/>
          </p:nvSpPr>
          <p:spPr>
            <a:xfrm>
              <a:off x="9832149" y="4439659"/>
              <a:ext cx="2005964" cy="1973580"/>
            </a:xfrm>
            <a:custGeom>
              <a:avLst/>
              <a:gdLst/>
              <a:ahLst/>
              <a:cxnLst/>
              <a:rect l="l" t="t" r="r" b="b"/>
              <a:pathLst>
                <a:path w="2005965" h="1973579">
                  <a:moveTo>
                    <a:pt x="2005533" y="0"/>
                  </a:moveTo>
                  <a:lnTo>
                    <a:pt x="1337030" y="0"/>
                  </a:lnTo>
                  <a:lnTo>
                    <a:pt x="1337030" y="657821"/>
                  </a:lnTo>
                  <a:lnTo>
                    <a:pt x="668515" y="657821"/>
                  </a:lnTo>
                  <a:lnTo>
                    <a:pt x="668515" y="0"/>
                  </a:lnTo>
                  <a:lnTo>
                    <a:pt x="0" y="0"/>
                  </a:lnTo>
                  <a:lnTo>
                    <a:pt x="0" y="657821"/>
                  </a:lnTo>
                  <a:lnTo>
                    <a:pt x="0" y="1315631"/>
                  </a:lnTo>
                  <a:lnTo>
                    <a:pt x="0" y="1973440"/>
                  </a:lnTo>
                  <a:lnTo>
                    <a:pt x="668515" y="1973440"/>
                  </a:lnTo>
                  <a:lnTo>
                    <a:pt x="1337030" y="1973440"/>
                  </a:lnTo>
                  <a:lnTo>
                    <a:pt x="2005533" y="1973440"/>
                  </a:lnTo>
                  <a:lnTo>
                    <a:pt x="2005533" y="1315631"/>
                  </a:lnTo>
                  <a:lnTo>
                    <a:pt x="2005533" y="657821"/>
                  </a:lnTo>
                  <a:lnTo>
                    <a:pt x="2005533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111756" y="2780413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58028" y="2692211"/>
            <a:ext cx="405473" cy="29673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20023" algn="ctr">
              <a:spcBef>
                <a:spcPts val="749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63414" y="2692211"/>
            <a:ext cx="415485" cy="29673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32847"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11756" y="3179313"/>
            <a:ext cx="648834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  <a:tabLst>
                <a:tab pos="412789" algn="l"/>
              </a:tabLst>
            </a:pPr>
            <a:r>
              <a:rPr sz="1304" b="1" spc="-30" dirty="0">
                <a:latin typeface="Arial"/>
                <a:cs typeface="Arial"/>
              </a:rPr>
              <a:t>1</a:t>
            </a:r>
            <a:r>
              <a:rPr sz="1304" b="1" dirty="0">
                <a:latin typeface="Arial"/>
                <a:cs typeface="Arial"/>
              </a:rPr>
              <a:t>	</a:t>
            </a: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763414" y="3091111"/>
            <a:ext cx="415485" cy="29673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32847">
              <a:spcBef>
                <a:spcPts val="749"/>
              </a:spcBef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55817" y="3660326"/>
            <a:ext cx="399312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20023" algn="ctr">
              <a:lnSpc>
                <a:spcPts val="973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61203" y="3660326"/>
            <a:ext cx="399312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20023" algn="ctr">
              <a:lnSpc>
                <a:spcPts val="973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66589" y="3660326"/>
            <a:ext cx="409324" cy="134268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marL="129767">
              <a:lnSpc>
                <a:spcPts val="973"/>
              </a:lnSpc>
            </a:pPr>
            <a:r>
              <a:rPr sz="1304" b="1" dirty="0">
                <a:latin typeface="Arial"/>
                <a:cs typeface="Arial"/>
              </a:rPr>
              <a:t>-</a:t>
            </a:r>
            <a:r>
              <a:rPr sz="1304" b="1" spc="18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959484" y="2689036"/>
            <a:ext cx="1222580" cy="1203327"/>
          </a:xfrm>
          <a:custGeom>
            <a:avLst/>
            <a:gdLst/>
            <a:ahLst/>
            <a:cxnLst/>
            <a:rect l="l" t="t" r="r" b="b"/>
            <a:pathLst>
              <a:path w="2016125" h="1984375">
                <a:moveTo>
                  <a:pt x="673747" y="0"/>
                </a:moveTo>
                <a:lnTo>
                  <a:pt x="673747" y="1983915"/>
                </a:lnTo>
              </a:path>
              <a:path w="2016125" h="1984375">
                <a:moveTo>
                  <a:pt x="1342258" y="0"/>
                </a:moveTo>
                <a:lnTo>
                  <a:pt x="1342258" y="1983915"/>
                </a:lnTo>
              </a:path>
              <a:path w="2016125" h="1984375">
                <a:moveTo>
                  <a:pt x="0" y="663050"/>
                </a:moveTo>
                <a:lnTo>
                  <a:pt x="2016005" y="663050"/>
                </a:lnTo>
              </a:path>
              <a:path w="2016125" h="1984375">
                <a:moveTo>
                  <a:pt x="0" y="1320865"/>
                </a:moveTo>
                <a:lnTo>
                  <a:pt x="2016005" y="1320865"/>
                </a:lnTo>
              </a:path>
              <a:path w="2016125" h="1984375">
                <a:moveTo>
                  <a:pt x="5235" y="0"/>
                </a:moveTo>
                <a:lnTo>
                  <a:pt x="5235" y="1983915"/>
                </a:lnTo>
              </a:path>
              <a:path w="2016125" h="1984375">
                <a:moveTo>
                  <a:pt x="2010770" y="0"/>
                </a:moveTo>
                <a:lnTo>
                  <a:pt x="2010770" y="1983915"/>
                </a:lnTo>
              </a:path>
              <a:path w="2016125" h="1984375">
                <a:moveTo>
                  <a:pt x="0" y="5235"/>
                </a:moveTo>
                <a:lnTo>
                  <a:pt x="2016005" y="5235"/>
                </a:lnTo>
              </a:path>
              <a:path w="2016125" h="1984375">
                <a:moveTo>
                  <a:pt x="0" y="1978680"/>
                </a:moveTo>
                <a:lnTo>
                  <a:pt x="2016005" y="197868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86" name="object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93365"/>
              </p:ext>
            </p:extLst>
          </p:nvPr>
        </p:nvGraphicFramePr>
        <p:xfrm>
          <a:off x="9166009" y="2460453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object 87"/>
          <p:cNvSpPr txBox="1"/>
          <p:nvPr/>
        </p:nvSpPr>
        <p:spPr>
          <a:xfrm>
            <a:off x="1847834" y="2132758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32499" y="2038207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94638" y="2038207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056776" y="2038207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18916" y="2038207"/>
            <a:ext cx="462463" cy="236917"/>
          </a:xfrm>
          <a:prstGeom prst="rect">
            <a:avLst/>
          </a:prstGeom>
          <a:solidFill>
            <a:srgbClr val="61D836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lnSpc>
                <a:spcPts val="998"/>
              </a:lnSpc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855535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317674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779814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241952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04092" y="25560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55535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17674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79814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241952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704092" y="296748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855535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317674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779814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41952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04092" y="3378936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855535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317674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779814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241952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704092" y="3790385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663912" y="2031759"/>
            <a:ext cx="2546047" cy="2292289"/>
            <a:chOff x="2743209" y="3350521"/>
            <a:chExt cx="4198620" cy="3780154"/>
          </a:xfrm>
        </p:grpSpPr>
        <p:sp>
          <p:nvSpPr>
            <p:cNvPr id="113" name="object 113"/>
            <p:cNvSpPr/>
            <p:nvPr/>
          </p:nvSpPr>
          <p:spPr>
            <a:xfrm>
              <a:off x="2748607" y="4039665"/>
              <a:ext cx="382270" cy="2035810"/>
            </a:xfrm>
            <a:custGeom>
              <a:avLst/>
              <a:gdLst/>
              <a:ahLst/>
              <a:cxnLst/>
              <a:rect l="l" t="t" r="r" b="b"/>
              <a:pathLst>
                <a:path w="382269" h="2035810">
                  <a:moveTo>
                    <a:pt x="0" y="0"/>
                  </a:moveTo>
                  <a:lnTo>
                    <a:pt x="382187" y="0"/>
                  </a:lnTo>
                </a:path>
                <a:path w="382269" h="2035810">
                  <a:moveTo>
                    <a:pt x="0" y="678510"/>
                  </a:moveTo>
                  <a:lnTo>
                    <a:pt x="382187" y="678510"/>
                  </a:lnTo>
                </a:path>
                <a:path w="382269" h="2035810">
                  <a:moveTo>
                    <a:pt x="0" y="1357022"/>
                  </a:moveTo>
                  <a:lnTo>
                    <a:pt x="382187" y="1357022"/>
                  </a:lnTo>
                </a:path>
                <a:path w="382269" h="2035810">
                  <a:moveTo>
                    <a:pt x="0" y="2035532"/>
                  </a:moveTo>
                  <a:lnTo>
                    <a:pt x="382187" y="2035532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48607" y="3355918"/>
              <a:ext cx="3821429" cy="3403600"/>
            </a:xfrm>
            <a:custGeom>
              <a:avLst/>
              <a:gdLst/>
              <a:ahLst/>
              <a:cxnLst/>
              <a:rect l="l" t="t" r="r" b="b"/>
              <a:pathLst>
                <a:path w="3821429" h="3403600">
                  <a:moveTo>
                    <a:pt x="5235" y="0"/>
                  </a:moveTo>
                  <a:lnTo>
                    <a:pt x="5235" y="3403025"/>
                  </a:lnTo>
                </a:path>
                <a:path w="3821429" h="3403600">
                  <a:moveTo>
                    <a:pt x="0" y="5235"/>
                  </a:moveTo>
                  <a:lnTo>
                    <a:pt x="3820976" y="5235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748607" y="6753708"/>
              <a:ext cx="382270" cy="0"/>
            </a:xfrm>
            <a:custGeom>
              <a:avLst/>
              <a:gdLst/>
              <a:ahLst/>
              <a:cxnLst/>
              <a:rect l="l" t="t" r="r" b="b"/>
              <a:pathLst>
                <a:path w="382269">
                  <a:moveTo>
                    <a:pt x="0" y="0"/>
                  </a:moveTo>
                  <a:lnTo>
                    <a:pt x="382187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130791" y="3738111"/>
              <a:ext cx="3810635" cy="3392804"/>
            </a:xfrm>
            <a:custGeom>
              <a:avLst/>
              <a:gdLst/>
              <a:ahLst/>
              <a:cxnLst/>
              <a:rect l="l" t="t" r="r" b="b"/>
              <a:pathLst>
                <a:path w="3810634" h="3392804">
                  <a:moveTo>
                    <a:pt x="762101" y="0"/>
                  </a:moveTo>
                  <a:lnTo>
                    <a:pt x="0" y="0"/>
                  </a:lnTo>
                  <a:lnTo>
                    <a:pt x="0" y="678510"/>
                  </a:lnTo>
                  <a:lnTo>
                    <a:pt x="762101" y="678510"/>
                  </a:lnTo>
                  <a:lnTo>
                    <a:pt x="762101" y="0"/>
                  </a:lnTo>
                  <a:close/>
                </a:path>
                <a:path w="3810634" h="3392804">
                  <a:moveTo>
                    <a:pt x="3810508" y="0"/>
                  </a:moveTo>
                  <a:lnTo>
                    <a:pt x="3048406" y="0"/>
                  </a:lnTo>
                  <a:lnTo>
                    <a:pt x="3048406" y="678510"/>
                  </a:lnTo>
                  <a:lnTo>
                    <a:pt x="2286304" y="678510"/>
                  </a:lnTo>
                  <a:lnTo>
                    <a:pt x="1524203" y="678510"/>
                  </a:lnTo>
                  <a:lnTo>
                    <a:pt x="762101" y="678510"/>
                  </a:lnTo>
                  <a:lnTo>
                    <a:pt x="762101" y="1357020"/>
                  </a:lnTo>
                  <a:lnTo>
                    <a:pt x="762101" y="2035530"/>
                  </a:lnTo>
                  <a:lnTo>
                    <a:pt x="762101" y="2714040"/>
                  </a:lnTo>
                  <a:lnTo>
                    <a:pt x="0" y="2714040"/>
                  </a:lnTo>
                  <a:lnTo>
                    <a:pt x="0" y="3392551"/>
                  </a:lnTo>
                  <a:lnTo>
                    <a:pt x="762101" y="3392551"/>
                  </a:lnTo>
                  <a:lnTo>
                    <a:pt x="1524203" y="3392551"/>
                  </a:lnTo>
                  <a:lnTo>
                    <a:pt x="2286304" y="3392551"/>
                  </a:lnTo>
                  <a:lnTo>
                    <a:pt x="3048406" y="3392551"/>
                  </a:lnTo>
                  <a:lnTo>
                    <a:pt x="3810508" y="3392551"/>
                  </a:lnTo>
                  <a:lnTo>
                    <a:pt x="3810508" y="2714040"/>
                  </a:lnTo>
                  <a:lnTo>
                    <a:pt x="3810508" y="2035530"/>
                  </a:lnTo>
                  <a:lnTo>
                    <a:pt x="3810508" y="1357020"/>
                  </a:lnTo>
                  <a:lnTo>
                    <a:pt x="3810508" y="678510"/>
                  </a:lnTo>
                  <a:lnTo>
                    <a:pt x="381050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2076418" y="2361342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361084" y="2266791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823222" y="2266791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285361" y="2266791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747500" y="2266791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898944" y="2678240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361084" y="26782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823222" y="26782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285361" y="26782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747500" y="26782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898944" y="3089690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361084" y="308969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823222" y="308969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85361" y="308969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747500" y="308969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898944" y="3501140"/>
            <a:ext cx="462463" cy="303346"/>
          </a:xfrm>
          <a:prstGeom prst="rect">
            <a:avLst/>
          </a:prstGeom>
          <a:solidFill>
            <a:srgbClr val="EE220C"/>
          </a:solidFill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361084" y="35011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823222" y="35011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285361" y="35011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747500" y="3501140"/>
            <a:ext cx="462463" cy="303346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101657" rIns="0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902119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364258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1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826397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288536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750674" y="4095455"/>
            <a:ext cx="455916" cy="124650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25"/>
              </a:lnSpc>
            </a:pPr>
            <a:r>
              <a:rPr sz="1304" b="1" spc="-30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895770" y="2263616"/>
            <a:ext cx="2317318" cy="2063946"/>
          </a:xfrm>
          <a:custGeom>
            <a:avLst/>
            <a:gdLst/>
            <a:ahLst/>
            <a:cxnLst/>
            <a:rect l="l" t="t" r="r" b="b"/>
            <a:pathLst>
              <a:path w="3821429" h="3403600">
                <a:moveTo>
                  <a:pt x="767336" y="0"/>
                </a:moveTo>
                <a:lnTo>
                  <a:pt x="767336" y="3403025"/>
                </a:lnTo>
              </a:path>
              <a:path w="3821429" h="3403600">
                <a:moveTo>
                  <a:pt x="1529438" y="0"/>
                </a:moveTo>
                <a:lnTo>
                  <a:pt x="1529438" y="3403025"/>
                </a:lnTo>
              </a:path>
              <a:path w="3821429" h="3403600">
                <a:moveTo>
                  <a:pt x="2291538" y="0"/>
                </a:moveTo>
                <a:lnTo>
                  <a:pt x="2291538" y="3403025"/>
                </a:lnTo>
              </a:path>
              <a:path w="3821429" h="3403600">
                <a:moveTo>
                  <a:pt x="3053640" y="0"/>
                </a:moveTo>
                <a:lnTo>
                  <a:pt x="3053640" y="3403025"/>
                </a:lnTo>
              </a:path>
              <a:path w="3821429" h="3403600">
                <a:moveTo>
                  <a:pt x="0" y="683746"/>
                </a:moveTo>
                <a:lnTo>
                  <a:pt x="3820976" y="683746"/>
                </a:lnTo>
              </a:path>
              <a:path w="3821429" h="3403600">
                <a:moveTo>
                  <a:pt x="0" y="1362256"/>
                </a:moveTo>
                <a:lnTo>
                  <a:pt x="3820976" y="1362256"/>
                </a:lnTo>
              </a:path>
              <a:path w="3821429" h="3403600">
                <a:moveTo>
                  <a:pt x="0" y="2040768"/>
                </a:moveTo>
                <a:lnTo>
                  <a:pt x="3820976" y="2040768"/>
                </a:lnTo>
              </a:path>
              <a:path w="3821429" h="3403600">
                <a:moveTo>
                  <a:pt x="0" y="2719278"/>
                </a:moveTo>
                <a:lnTo>
                  <a:pt x="3820976" y="2719278"/>
                </a:lnTo>
              </a:path>
              <a:path w="3821429" h="3403600">
                <a:moveTo>
                  <a:pt x="5235" y="0"/>
                </a:moveTo>
                <a:lnTo>
                  <a:pt x="5235" y="3403025"/>
                </a:lnTo>
              </a:path>
              <a:path w="3821429" h="3403600">
                <a:moveTo>
                  <a:pt x="3815741" y="0"/>
                </a:moveTo>
                <a:lnTo>
                  <a:pt x="3815741" y="3403025"/>
                </a:lnTo>
              </a:path>
              <a:path w="3821429" h="3403600">
                <a:moveTo>
                  <a:pt x="0" y="5235"/>
                </a:moveTo>
                <a:lnTo>
                  <a:pt x="3820976" y="5235"/>
                </a:lnTo>
              </a:path>
              <a:path w="3821429" h="3403600">
                <a:moveTo>
                  <a:pt x="0" y="3397789"/>
                </a:moveTo>
                <a:lnTo>
                  <a:pt x="3820976" y="3397789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Slide Number Placeholder 1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975"/>
            <a:ext cx="6376669" cy="720699"/>
          </a:xfrm>
          <a:prstGeom prst="rect">
            <a:avLst/>
          </a:prstGeom>
        </p:spPr>
        <p:txBody>
          <a:bodyPr vert="horz" wrap="square" lIns="0" tIns="4316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00" dirty="0"/>
              <a:t>Considered</a:t>
            </a:r>
            <a:r>
              <a:rPr spc="-185" dirty="0"/>
              <a:t> </a:t>
            </a:r>
            <a:r>
              <a:rPr dirty="0"/>
              <a:t>3D</a:t>
            </a:r>
            <a:r>
              <a:rPr spc="-179" dirty="0"/>
              <a:t> </a:t>
            </a:r>
            <a:r>
              <a:rPr spc="-176" dirty="0"/>
              <a:t>Volumes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715638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122065" marR="3081" indent="-114749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715638"/>
            <a:ext cx="1011565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14866" marR="3081" indent="-207549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715943"/>
            <a:ext cx="1571063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618797" marR="3081" indent="-611482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81844" y="3515494"/>
            <a:ext cx="1135170" cy="1135170"/>
          </a:xfrm>
          <a:custGeom>
            <a:avLst/>
            <a:gdLst/>
            <a:ahLst/>
            <a:cxnLst/>
            <a:rect l="l" t="t" r="r" b="b"/>
            <a:pathLst>
              <a:path w="1871979" h="1871979">
                <a:moveTo>
                  <a:pt x="1219551" y="649144"/>
                </a:moveTo>
                <a:lnTo>
                  <a:pt x="2983" y="649144"/>
                </a:lnTo>
                <a:lnTo>
                  <a:pt x="0" y="652274"/>
                </a:lnTo>
                <a:lnTo>
                  <a:pt x="0" y="1868846"/>
                </a:lnTo>
                <a:lnTo>
                  <a:pt x="2983" y="1871829"/>
                </a:lnTo>
                <a:lnTo>
                  <a:pt x="1219551" y="1871829"/>
                </a:lnTo>
                <a:lnTo>
                  <a:pt x="1222682" y="1868846"/>
                </a:lnTo>
                <a:lnTo>
                  <a:pt x="1222682" y="652274"/>
                </a:lnTo>
                <a:lnTo>
                  <a:pt x="1219551" y="649144"/>
                </a:lnTo>
                <a:close/>
              </a:path>
              <a:path w="1871979" h="1871979">
                <a:moveTo>
                  <a:pt x="1867908" y="32312"/>
                </a:moveTo>
                <a:lnTo>
                  <a:pt x="1866097" y="32470"/>
                </a:lnTo>
                <a:lnTo>
                  <a:pt x="1864809" y="33780"/>
                </a:lnTo>
                <a:lnTo>
                  <a:pt x="1262094" y="636497"/>
                </a:lnTo>
                <a:lnTo>
                  <a:pt x="1260555" y="640294"/>
                </a:lnTo>
                <a:lnTo>
                  <a:pt x="1260555" y="1865787"/>
                </a:lnTo>
                <a:lnTo>
                  <a:pt x="1264712" y="1867536"/>
                </a:lnTo>
                <a:lnTo>
                  <a:pt x="1868411" y="1261057"/>
                </a:lnTo>
                <a:lnTo>
                  <a:pt x="1871835" y="1252792"/>
                </a:lnTo>
                <a:lnTo>
                  <a:pt x="1871835" y="34856"/>
                </a:lnTo>
                <a:lnTo>
                  <a:pt x="1870777" y="33493"/>
                </a:lnTo>
                <a:lnTo>
                  <a:pt x="1867908" y="32312"/>
                </a:lnTo>
                <a:close/>
              </a:path>
              <a:path w="1871979" h="1871979">
                <a:moveTo>
                  <a:pt x="1838820" y="0"/>
                </a:moveTo>
                <a:lnTo>
                  <a:pt x="615942" y="0"/>
                </a:lnTo>
                <a:lnTo>
                  <a:pt x="608204" y="3210"/>
                </a:lnTo>
                <a:lnTo>
                  <a:pt x="5643" y="605624"/>
                </a:lnTo>
                <a:lnTo>
                  <a:pt x="7896" y="611269"/>
                </a:lnTo>
                <a:lnTo>
                  <a:pt x="1231749" y="611269"/>
                </a:lnTo>
                <a:lnTo>
                  <a:pt x="1235173" y="609894"/>
                </a:lnTo>
                <a:lnTo>
                  <a:pt x="1838045" y="7018"/>
                </a:lnTo>
                <a:lnTo>
                  <a:pt x="1840673" y="4444"/>
                </a:lnTo>
                <a:lnTo>
                  <a:pt x="1838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614" y="2732228"/>
            <a:ext cx="1577457" cy="2543515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35854" y="341923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40" y="1308491"/>
            <a:ext cx="3668781" cy="3691083"/>
          </a:xfrm>
          <a:prstGeom prst="rect">
            <a:avLst/>
          </a:prstGeom>
        </p:spPr>
      </p:pic>
      <p:pic>
        <p:nvPicPr>
          <p:cNvPr id="1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2621" y="660400"/>
            <a:ext cx="3529841" cy="4987266"/>
          </a:xfrm>
          <a:prstGeom prst="rect">
            <a:avLst/>
          </a:prstGeom>
        </p:spPr>
      </p:pic>
      <p:sp>
        <p:nvSpPr>
          <p:cNvPr id="15" name="object 5"/>
          <p:cNvSpPr txBox="1"/>
          <p:nvPr/>
        </p:nvSpPr>
        <p:spPr>
          <a:xfrm>
            <a:off x="7651452" y="741391"/>
            <a:ext cx="3676948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70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5" dirty="0">
                <a:latin typeface="+mj-lt"/>
                <a:ea typeface="+mj-ea"/>
                <a:cs typeface="+mj-cs"/>
              </a:rPr>
              <a:t>Our</a:t>
            </a:r>
            <a:r>
              <a:rPr lang="en-US" sz="3200" b="1" spc="-197" dirty="0">
                <a:latin typeface="+mj-lt"/>
                <a:ea typeface="+mj-ea"/>
                <a:cs typeface="+mj-cs"/>
              </a:rPr>
              <a:t> </a:t>
            </a:r>
            <a:r>
              <a:rPr lang="en-US" sz="3200" b="1" spc="-106" dirty="0">
                <a:latin typeface="+mj-lt"/>
                <a:ea typeface="+mj-ea"/>
                <a:cs typeface="+mj-cs"/>
              </a:rPr>
              <a:t>Brains</a:t>
            </a:r>
            <a:r>
              <a:rPr lang="en-US" sz="3200" b="1" spc="-164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are</a:t>
            </a:r>
            <a:r>
              <a:rPr lang="en-US" sz="3200" b="1" spc="-182" dirty="0">
                <a:latin typeface="+mj-lt"/>
                <a:ea typeface="+mj-ea"/>
                <a:cs typeface="+mj-cs"/>
              </a:rPr>
              <a:t> </a:t>
            </a:r>
            <a:r>
              <a:rPr lang="en-US" sz="3200" b="1" spc="-39" dirty="0">
                <a:latin typeface="+mj-lt"/>
                <a:ea typeface="+mj-ea"/>
                <a:cs typeface="+mj-cs"/>
              </a:rPr>
              <a:t>amazing</a:t>
            </a:r>
            <a:r>
              <a:rPr lang="en-US" sz="3200" b="1" spc="-179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at</a:t>
            </a:r>
            <a:r>
              <a:rPr lang="en-US" sz="3200" b="1" spc="-179" dirty="0">
                <a:latin typeface="+mj-lt"/>
                <a:ea typeface="+mj-ea"/>
                <a:cs typeface="+mj-cs"/>
              </a:rPr>
              <a:t> </a:t>
            </a:r>
            <a:r>
              <a:rPr lang="en-US" sz="3200" b="1" spc="-170" dirty="0">
                <a:latin typeface="+mj-lt"/>
                <a:ea typeface="+mj-ea"/>
                <a:cs typeface="+mj-cs"/>
              </a:rPr>
              <a:t>Vision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7651450" y="2533476"/>
            <a:ext cx="3358193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701" marR="3081" indent="-228600">
              <a:lnSpc>
                <a:spcPct val="90000"/>
              </a:lnSpc>
              <a:spcBef>
                <a:spcPts val="23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</a:t>
            </a:r>
            <a:r>
              <a:rPr lang="en-US" sz="2000" spc="-36" dirty="0"/>
              <a:t> </a:t>
            </a:r>
            <a:r>
              <a:rPr lang="en-US" sz="2000" b="1" dirty="0"/>
              <a:t>visual</a:t>
            </a:r>
            <a:r>
              <a:rPr lang="en-US" sz="2000" b="1" spc="-36" dirty="0"/>
              <a:t> </a:t>
            </a:r>
            <a:r>
              <a:rPr lang="en-US" sz="2000" b="1" dirty="0"/>
              <a:t>cortex</a:t>
            </a:r>
            <a:r>
              <a:rPr lang="en-US" sz="2000" b="1" spc="-33" dirty="0"/>
              <a:t> </a:t>
            </a:r>
            <a:r>
              <a:rPr lang="en-US" sz="2000" dirty="0"/>
              <a:t>(located</a:t>
            </a:r>
            <a:r>
              <a:rPr lang="en-US" sz="2000" spc="-36" dirty="0"/>
              <a:t> </a:t>
            </a:r>
            <a:r>
              <a:rPr lang="en-US" sz="2000" dirty="0"/>
              <a:t>in</a:t>
            </a:r>
            <a:r>
              <a:rPr lang="en-US" sz="2000" spc="-33" dirty="0"/>
              <a:t> </a:t>
            </a:r>
            <a:r>
              <a:rPr lang="en-US" sz="2000" dirty="0"/>
              <a:t>the</a:t>
            </a:r>
            <a:r>
              <a:rPr lang="en-US" sz="2000" spc="-36" dirty="0"/>
              <a:t> </a:t>
            </a:r>
            <a:r>
              <a:rPr lang="en-US" sz="2000" dirty="0"/>
              <a:t>occipital</a:t>
            </a:r>
            <a:r>
              <a:rPr lang="en-US" sz="2000" spc="-33" dirty="0"/>
              <a:t> </a:t>
            </a:r>
            <a:r>
              <a:rPr lang="en-US" sz="2000" dirty="0"/>
              <a:t>lobe)</a:t>
            </a:r>
            <a:r>
              <a:rPr lang="en-US" sz="2000" spc="-36" dirty="0"/>
              <a:t> </a:t>
            </a:r>
            <a:r>
              <a:rPr lang="en-US" sz="2000" dirty="0"/>
              <a:t>is</a:t>
            </a:r>
            <a:r>
              <a:rPr lang="en-US" sz="2000" spc="-36" dirty="0"/>
              <a:t> </a:t>
            </a:r>
            <a:r>
              <a:rPr lang="en-US" sz="2000" spc="-15" dirty="0"/>
              <a:t>the </a:t>
            </a:r>
            <a:r>
              <a:rPr lang="en-US" sz="2000" dirty="0"/>
              <a:t>primary</a:t>
            </a:r>
            <a:r>
              <a:rPr lang="en-US" sz="2000" spc="-42" dirty="0"/>
              <a:t> </a:t>
            </a:r>
            <a:r>
              <a:rPr lang="en-US" sz="2000" dirty="0"/>
              <a:t>cortical</a:t>
            </a:r>
            <a:r>
              <a:rPr lang="en-US" sz="2000" spc="-42" dirty="0"/>
              <a:t> </a:t>
            </a:r>
            <a:r>
              <a:rPr lang="en-US" sz="2000" dirty="0"/>
              <a:t>region</a:t>
            </a:r>
            <a:r>
              <a:rPr lang="en-US" sz="2000" spc="-42" dirty="0"/>
              <a:t> </a:t>
            </a:r>
            <a:r>
              <a:rPr lang="en-US" sz="2000" dirty="0"/>
              <a:t>of</a:t>
            </a:r>
            <a:r>
              <a:rPr lang="en-US" sz="2000" spc="-42" dirty="0"/>
              <a:t> </a:t>
            </a:r>
            <a:r>
              <a:rPr lang="en-US" sz="2000" dirty="0"/>
              <a:t>the</a:t>
            </a:r>
            <a:r>
              <a:rPr lang="en-US" sz="2000" spc="-42" dirty="0"/>
              <a:t> </a:t>
            </a:r>
            <a:r>
              <a:rPr lang="en-US" sz="2000" dirty="0"/>
              <a:t>brain</a:t>
            </a:r>
            <a:r>
              <a:rPr lang="en-US" sz="2000" spc="-42" dirty="0"/>
              <a:t> </a:t>
            </a:r>
            <a:r>
              <a:rPr lang="en-US" sz="2000" dirty="0"/>
              <a:t>that</a:t>
            </a:r>
            <a:r>
              <a:rPr lang="en-US" sz="2000" spc="-42" dirty="0"/>
              <a:t> </a:t>
            </a:r>
            <a:r>
              <a:rPr lang="en-US" sz="2000" dirty="0"/>
              <a:t>receives,</a:t>
            </a:r>
            <a:r>
              <a:rPr lang="en-US" sz="2000" spc="-42" dirty="0"/>
              <a:t> </a:t>
            </a:r>
            <a:r>
              <a:rPr lang="en-US" sz="2000" spc="-6" dirty="0"/>
              <a:t>integrates, </a:t>
            </a:r>
            <a:r>
              <a:rPr lang="en-US" sz="2000" dirty="0"/>
              <a:t>and</a:t>
            </a:r>
            <a:r>
              <a:rPr lang="en-US" sz="2000" spc="-49" dirty="0"/>
              <a:t> </a:t>
            </a:r>
            <a:r>
              <a:rPr lang="en-US" sz="2000" dirty="0"/>
              <a:t>processes</a:t>
            </a:r>
            <a:r>
              <a:rPr lang="en-US" sz="2000" spc="-49" dirty="0"/>
              <a:t> </a:t>
            </a:r>
            <a:r>
              <a:rPr lang="en-US" sz="2000" dirty="0"/>
              <a:t>visual</a:t>
            </a:r>
            <a:r>
              <a:rPr lang="en-US" sz="2000" spc="-49" dirty="0"/>
              <a:t> </a:t>
            </a:r>
            <a:r>
              <a:rPr lang="en-US" sz="2000" dirty="0"/>
              <a:t>information</a:t>
            </a:r>
            <a:r>
              <a:rPr lang="en-US" sz="2000" spc="-49" dirty="0"/>
              <a:t> </a:t>
            </a:r>
            <a:r>
              <a:rPr lang="en-US" sz="2000" dirty="0"/>
              <a:t>relayed</a:t>
            </a:r>
            <a:r>
              <a:rPr lang="en-US" sz="2000" spc="-49" dirty="0"/>
              <a:t> </a:t>
            </a:r>
            <a:r>
              <a:rPr lang="en-US" sz="2000" dirty="0"/>
              <a:t>from</a:t>
            </a:r>
            <a:r>
              <a:rPr lang="en-US" sz="2000" spc="-49" dirty="0"/>
              <a:t> </a:t>
            </a:r>
            <a:r>
              <a:rPr lang="en-US" sz="2000" dirty="0"/>
              <a:t>the</a:t>
            </a:r>
            <a:r>
              <a:rPr lang="en-US" sz="2000" spc="-49" dirty="0"/>
              <a:t> </a:t>
            </a:r>
            <a:r>
              <a:rPr lang="en-US" sz="2000" spc="-6" dirty="0"/>
              <a:t>retinas</a:t>
            </a:r>
            <a:endParaRPr lang="en-US" sz="20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5579"/>
            <a:ext cx="6376669" cy="1397807"/>
          </a:xfrm>
          <a:prstGeom prst="rect">
            <a:avLst/>
          </a:prstGeom>
        </p:spPr>
        <p:txBody>
          <a:bodyPr vert="horz" wrap="square" lIns="0" tIns="4316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dirty="0"/>
              <a:t>How</a:t>
            </a:r>
            <a:r>
              <a:rPr spc="-209" dirty="0"/>
              <a:t> </a:t>
            </a:r>
            <a:r>
              <a:rPr spc="-52" dirty="0"/>
              <a:t>Multiple</a:t>
            </a:r>
            <a:r>
              <a:rPr spc="-197" dirty="0"/>
              <a:t> </a:t>
            </a:r>
            <a:r>
              <a:rPr spc="-112" dirty="0"/>
              <a:t>Filters</a:t>
            </a:r>
            <a:r>
              <a:rPr spc="-182" dirty="0"/>
              <a:t> </a:t>
            </a:r>
            <a:r>
              <a:rPr spc="-67" dirty="0"/>
              <a:t>Affect</a:t>
            </a:r>
            <a:r>
              <a:rPr spc="-197" dirty="0"/>
              <a:t> </a:t>
            </a:r>
            <a:r>
              <a:rPr spc="-67" dirty="0"/>
              <a:t>Our</a:t>
            </a:r>
            <a:r>
              <a:rPr spc="-194" dirty="0"/>
              <a:t> </a:t>
            </a:r>
            <a:r>
              <a:rPr spc="-3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715638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122065" marR="3081" indent="-114749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3934" y="5715257"/>
            <a:ext cx="1291122" cy="37353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algn="ctr">
              <a:spcBef>
                <a:spcPts val="76"/>
              </a:spcBef>
            </a:pPr>
            <a:r>
              <a:rPr sz="1182" b="1" dirty="0">
                <a:solidFill>
                  <a:srgbClr val="EE220C"/>
                </a:solidFill>
                <a:latin typeface="Arial"/>
                <a:cs typeface="Arial"/>
              </a:rPr>
              <a:t>2</a:t>
            </a:r>
            <a:r>
              <a:rPr sz="1182" b="1" spc="1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endParaRPr sz="1182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r>
              <a:rPr sz="1182" b="1" spc="21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715638"/>
            <a:ext cx="1571063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494422" marR="3081" indent="-487106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0468" y="2911661"/>
            <a:ext cx="1135170" cy="2279582"/>
          </a:xfrm>
          <a:custGeom>
            <a:avLst/>
            <a:gdLst/>
            <a:ahLst/>
            <a:cxnLst/>
            <a:rect l="l" t="t" r="r" b="b"/>
            <a:pathLst>
              <a:path w="1871979" h="3759200">
                <a:moveTo>
                  <a:pt x="1222692" y="2539263"/>
                </a:moveTo>
                <a:lnTo>
                  <a:pt x="1219555" y="2536126"/>
                </a:lnTo>
                <a:lnTo>
                  <a:pt x="2984" y="2536126"/>
                </a:lnTo>
                <a:lnTo>
                  <a:pt x="0" y="2539263"/>
                </a:lnTo>
                <a:lnTo>
                  <a:pt x="0" y="3755834"/>
                </a:lnTo>
                <a:lnTo>
                  <a:pt x="2984" y="3758819"/>
                </a:lnTo>
                <a:lnTo>
                  <a:pt x="1219555" y="3758819"/>
                </a:lnTo>
                <a:lnTo>
                  <a:pt x="1222692" y="3755834"/>
                </a:lnTo>
                <a:lnTo>
                  <a:pt x="1222692" y="2539263"/>
                </a:lnTo>
                <a:close/>
              </a:path>
              <a:path w="1871979" h="3759200">
                <a:moveTo>
                  <a:pt x="1222692" y="652272"/>
                </a:moveTo>
                <a:lnTo>
                  <a:pt x="1219555" y="649147"/>
                </a:lnTo>
                <a:lnTo>
                  <a:pt x="2984" y="649147"/>
                </a:lnTo>
                <a:lnTo>
                  <a:pt x="0" y="652272"/>
                </a:lnTo>
                <a:lnTo>
                  <a:pt x="0" y="1868843"/>
                </a:lnTo>
                <a:lnTo>
                  <a:pt x="2984" y="1871827"/>
                </a:lnTo>
                <a:lnTo>
                  <a:pt x="1219555" y="1871827"/>
                </a:lnTo>
                <a:lnTo>
                  <a:pt x="1222692" y="1868843"/>
                </a:lnTo>
                <a:lnTo>
                  <a:pt x="1222692" y="652272"/>
                </a:lnTo>
                <a:close/>
              </a:path>
              <a:path w="1871979" h="3759200">
                <a:moveTo>
                  <a:pt x="1840674" y="1891436"/>
                </a:moveTo>
                <a:lnTo>
                  <a:pt x="1838833" y="1886991"/>
                </a:lnTo>
                <a:lnTo>
                  <a:pt x="615950" y="1886991"/>
                </a:lnTo>
                <a:lnTo>
                  <a:pt x="608215" y="1890191"/>
                </a:lnTo>
                <a:lnTo>
                  <a:pt x="5651" y="2492616"/>
                </a:lnTo>
                <a:lnTo>
                  <a:pt x="7899" y="2498255"/>
                </a:lnTo>
                <a:lnTo>
                  <a:pt x="1231747" y="2498255"/>
                </a:lnTo>
                <a:lnTo>
                  <a:pt x="1235176" y="2496883"/>
                </a:lnTo>
                <a:lnTo>
                  <a:pt x="1838058" y="1894001"/>
                </a:lnTo>
                <a:lnTo>
                  <a:pt x="1840674" y="1891436"/>
                </a:lnTo>
                <a:close/>
              </a:path>
              <a:path w="1871979" h="3759200">
                <a:moveTo>
                  <a:pt x="1840674" y="4445"/>
                </a:moveTo>
                <a:lnTo>
                  <a:pt x="1838833" y="0"/>
                </a:lnTo>
                <a:lnTo>
                  <a:pt x="615950" y="0"/>
                </a:lnTo>
                <a:lnTo>
                  <a:pt x="608215" y="3213"/>
                </a:lnTo>
                <a:lnTo>
                  <a:pt x="5651" y="605624"/>
                </a:lnTo>
                <a:lnTo>
                  <a:pt x="7899" y="611276"/>
                </a:lnTo>
                <a:lnTo>
                  <a:pt x="1231747" y="611276"/>
                </a:lnTo>
                <a:lnTo>
                  <a:pt x="1235176" y="609892"/>
                </a:lnTo>
                <a:lnTo>
                  <a:pt x="1838058" y="7023"/>
                </a:lnTo>
                <a:lnTo>
                  <a:pt x="1840674" y="4445"/>
                </a:lnTo>
                <a:close/>
              </a:path>
              <a:path w="1871979" h="3759200">
                <a:moveTo>
                  <a:pt x="1871827" y="1921840"/>
                </a:moveTo>
                <a:lnTo>
                  <a:pt x="1870786" y="1920481"/>
                </a:lnTo>
                <a:lnTo>
                  <a:pt x="1867916" y="1919300"/>
                </a:lnTo>
                <a:lnTo>
                  <a:pt x="1866099" y="1919452"/>
                </a:lnTo>
                <a:lnTo>
                  <a:pt x="1864817" y="1920760"/>
                </a:lnTo>
                <a:lnTo>
                  <a:pt x="1262100" y="2523490"/>
                </a:lnTo>
                <a:lnTo>
                  <a:pt x="1260563" y="2527274"/>
                </a:lnTo>
                <a:lnTo>
                  <a:pt x="1260563" y="3752773"/>
                </a:lnTo>
                <a:lnTo>
                  <a:pt x="1264716" y="3754526"/>
                </a:lnTo>
                <a:lnTo>
                  <a:pt x="1868411" y="3148038"/>
                </a:lnTo>
                <a:lnTo>
                  <a:pt x="1871827" y="3139783"/>
                </a:lnTo>
                <a:lnTo>
                  <a:pt x="1871827" y="1921840"/>
                </a:lnTo>
                <a:close/>
              </a:path>
              <a:path w="1871979" h="3759200">
                <a:moveTo>
                  <a:pt x="1871827" y="34861"/>
                </a:moveTo>
                <a:lnTo>
                  <a:pt x="1870786" y="33489"/>
                </a:lnTo>
                <a:lnTo>
                  <a:pt x="1867916" y="32308"/>
                </a:lnTo>
                <a:lnTo>
                  <a:pt x="1866099" y="32473"/>
                </a:lnTo>
                <a:lnTo>
                  <a:pt x="1864817" y="33782"/>
                </a:lnTo>
                <a:lnTo>
                  <a:pt x="1262100" y="636498"/>
                </a:lnTo>
                <a:lnTo>
                  <a:pt x="1260563" y="640295"/>
                </a:lnTo>
                <a:lnTo>
                  <a:pt x="1260563" y="1865795"/>
                </a:lnTo>
                <a:lnTo>
                  <a:pt x="1264716" y="1867535"/>
                </a:lnTo>
                <a:lnTo>
                  <a:pt x="1868411" y="1261059"/>
                </a:lnTo>
                <a:lnTo>
                  <a:pt x="1871827" y="1252791"/>
                </a:lnTo>
                <a:lnTo>
                  <a:pt x="1871827" y="34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614" y="2732228"/>
            <a:ext cx="1577457" cy="25435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95826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212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6600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5826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212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6600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5826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1212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6600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235854" y="3419235"/>
          <a:ext cx="1381610" cy="1360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8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38517"/>
            <a:ext cx="6376669" cy="1323682"/>
          </a:xfrm>
          <a:prstGeom prst="rect">
            <a:avLst/>
          </a:prstGeom>
        </p:spPr>
        <p:txBody>
          <a:bodyPr vert="horz" wrap="square" lIns="0" tIns="44690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9"/>
              </a:spcBef>
            </a:pPr>
            <a:r>
              <a:rPr sz="4154" spc="-76" dirty="0"/>
              <a:t>Calculating</a:t>
            </a:r>
            <a:r>
              <a:rPr sz="4154" spc="-212" dirty="0"/>
              <a:t> </a:t>
            </a:r>
            <a:r>
              <a:rPr sz="4154" spc="-64" dirty="0"/>
              <a:t>Output</a:t>
            </a:r>
            <a:r>
              <a:rPr sz="4154" spc="-224" dirty="0"/>
              <a:t> </a:t>
            </a:r>
            <a:r>
              <a:rPr sz="4154" spc="-45" dirty="0"/>
              <a:t>Size</a:t>
            </a:r>
            <a:r>
              <a:rPr sz="4154" spc="-215" dirty="0"/>
              <a:t> </a:t>
            </a:r>
            <a:r>
              <a:rPr sz="4154" spc="-27" dirty="0"/>
              <a:t>for</a:t>
            </a:r>
            <a:r>
              <a:rPr sz="4154" spc="-206" dirty="0"/>
              <a:t> </a:t>
            </a:r>
            <a:r>
              <a:rPr sz="4154" dirty="0"/>
              <a:t>3D</a:t>
            </a:r>
            <a:r>
              <a:rPr sz="4154" spc="-206" dirty="0"/>
              <a:t> </a:t>
            </a:r>
            <a:r>
              <a:rPr sz="4154" spc="-115" dirty="0"/>
              <a:t>Conv</a:t>
            </a:r>
            <a:r>
              <a:rPr sz="4154" spc="-173" dirty="0"/>
              <a:t> </a:t>
            </a:r>
            <a:r>
              <a:rPr sz="4154" spc="-170" dirty="0"/>
              <a:t>Volumes</a:t>
            </a:r>
            <a:endParaRPr sz="4154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715638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122065" marR="3081" indent="-114749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3934" y="5715257"/>
            <a:ext cx="1291122" cy="37353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algn="ctr">
              <a:spcBef>
                <a:spcPts val="76"/>
              </a:spcBef>
            </a:pP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r>
              <a:rPr sz="1182" b="1" spc="15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endParaRPr sz="1182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1DB100"/>
                </a:solidFill>
                <a:latin typeface="Arial"/>
                <a:cs typeface="Arial"/>
              </a:rPr>
              <a:t>3</a:t>
            </a:r>
            <a:r>
              <a:rPr sz="1182" b="1" spc="21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715638"/>
            <a:ext cx="1571063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494422" marR="3081" indent="-487106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0468" y="2911661"/>
            <a:ext cx="1135170" cy="2279582"/>
          </a:xfrm>
          <a:custGeom>
            <a:avLst/>
            <a:gdLst/>
            <a:ahLst/>
            <a:cxnLst/>
            <a:rect l="l" t="t" r="r" b="b"/>
            <a:pathLst>
              <a:path w="1871979" h="3759200">
                <a:moveTo>
                  <a:pt x="1222692" y="2539263"/>
                </a:moveTo>
                <a:lnTo>
                  <a:pt x="1219555" y="2536126"/>
                </a:lnTo>
                <a:lnTo>
                  <a:pt x="2984" y="2536126"/>
                </a:lnTo>
                <a:lnTo>
                  <a:pt x="0" y="2539263"/>
                </a:lnTo>
                <a:lnTo>
                  <a:pt x="0" y="3755834"/>
                </a:lnTo>
                <a:lnTo>
                  <a:pt x="2984" y="3758819"/>
                </a:lnTo>
                <a:lnTo>
                  <a:pt x="1219555" y="3758819"/>
                </a:lnTo>
                <a:lnTo>
                  <a:pt x="1222692" y="3755834"/>
                </a:lnTo>
                <a:lnTo>
                  <a:pt x="1222692" y="2539263"/>
                </a:lnTo>
                <a:close/>
              </a:path>
              <a:path w="1871979" h="3759200">
                <a:moveTo>
                  <a:pt x="1222692" y="652272"/>
                </a:moveTo>
                <a:lnTo>
                  <a:pt x="1219555" y="649147"/>
                </a:lnTo>
                <a:lnTo>
                  <a:pt x="2984" y="649147"/>
                </a:lnTo>
                <a:lnTo>
                  <a:pt x="0" y="652272"/>
                </a:lnTo>
                <a:lnTo>
                  <a:pt x="0" y="1868843"/>
                </a:lnTo>
                <a:lnTo>
                  <a:pt x="2984" y="1871827"/>
                </a:lnTo>
                <a:lnTo>
                  <a:pt x="1219555" y="1871827"/>
                </a:lnTo>
                <a:lnTo>
                  <a:pt x="1222692" y="1868843"/>
                </a:lnTo>
                <a:lnTo>
                  <a:pt x="1222692" y="652272"/>
                </a:lnTo>
                <a:close/>
              </a:path>
              <a:path w="1871979" h="3759200">
                <a:moveTo>
                  <a:pt x="1840674" y="1891436"/>
                </a:moveTo>
                <a:lnTo>
                  <a:pt x="1838833" y="1886991"/>
                </a:lnTo>
                <a:lnTo>
                  <a:pt x="615950" y="1886991"/>
                </a:lnTo>
                <a:lnTo>
                  <a:pt x="608215" y="1890191"/>
                </a:lnTo>
                <a:lnTo>
                  <a:pt x="5651" y="2492616"/>
                </a:lnTo>
                <a:lnTo>
                  <a:pt x="7899" y="2498255"/>
                </a:lnTo>
                <a:lnTo>
                  <a:pt x="1231747" y="2498255"/>
                </a:lnTo>
                <a:lnTo>
                  <a:pt x="1235176" y="2496883"/>
                </a:lnTo>
                <a:lnTo>
                  <a:pt x="1838058" y="1894001"/>
                </a:lnTo>
                <a:lnTo>
                  <a:pt x="1840674" y="1891436"/>
                </a:lnTo>
                <a:close/>
              </a:path>
              <a:path w="1871979" h="3759200">
                <a:moveTo>
                  <a:pt x="1840674" y="4445"/>
                </a:moveTo>
                <a:lnTo>
                  <a:pt x="1838833" y="0"/>
                </a:lnTo>
                <a:lnTo>
                  <a:pt x="615950" y="0"/>
                </a:lnTo>
                <a:lnTo>
                  <a:pt x="608215" y="3213"/>
                </a:lnTo>
                <a:lnTo>
                  <a:pt x="5651" y="605624"/>
                </a:lnTo>
                <a:lnTo>
                  <a:pt x="7899" y="611276"/>
                </a:lnTo>
                <a:lnTo>
                  <a:pt x="1231747" y="611276"/>
                </a:lnTo>
                <a:lnTo>
                  <a:pt x="1235176" y="609892"/>
                </a:lnTo>
                <a:lnTo>
                  <a:pt x="1838058" y="7023"/>
                </a:lnTo>
                <a:lnTo>
                  <a:pt x="1840674" y="4445"/>
                </a:lnTo>
                <a:close/>
              </a:path>
              <a:path w="1871979" h="3759200">
                <a:moveTo>
                  <a:pt x="1871827" y="1921840"/>
                </a:moveTo>
                <a:lnTo>
                  <a:pt x="1870786" y="1920481"/>
                </a:lnTo>
                <a:lnTo>
                  <a:pt x="1867916" y="1919300"/>
                </a:lnTo>
                <a:lnTo>
                  <a:pt x="1866099" y="1919452"/>
                </a:lnTo>
                <a:lnTo>
                  <a:pt x="1864817" y="1920760"/>
                </a:lnTo>
                <a:lnTo>
                  <a:pt x="1262100" y="2523490"/>
                </a:lnTo>
                <a:lnTo>
                  <a:pt x="1260563" y="2527274"/>
                </a:lnTo>
                <a:lnTo>
                  <a:pt x="1260563" y="3752773"/>
                </a:lnTo>
                <a:lnTo>
                  <a:pt x="1264716" y="3754526"/>
                </a:lnTo>
                <a:lnTo>
                  <a:pt x="1868411" y="3148038"/>
                </a:lnTo>
                <a:lnTo>
                  <a:pt x="1871827" y="3139783"/>
                </a:lnTo>
                <a:lnTo>
                  <a:pt x="1871827" y="1921840"/>
                </a:lnTo>
                <a:close/>
              </a:path>
              <a:path w="1871979" h="3759200">
                <a:moveTo>
                  <a:pt x="1871827" y="34861"/>
                </a:moveTo>
                <a:lnTo>
                  <a:pt x="1870786" y="33489"/>
                </a:lnTo>
                <a:lnTo>
                  <a:pt x="1867916" y="32308"/>
                </a:lnTo>
                <a:lnTo>
                  <a:pt x="1866099" y="32473"/>
                </a:lnTo>
                <a:lnTo>
                  <a:pt x="1864817" y="33782"/>
                </a:lnTo>
                <a:lnTo>
                  <a:pt x="1262100" y="636498"/>
                </a:lnTo>
                <a:lnTo>
                  <a:pt x="1260563" y="640295"/>
                </a:lnTo>
                <a:lnTo>
                  <a:pt x="1260563" y="1865795"/>
                </a:lnTo>
                <a:lnTo>
                  <a:pt x="1264716" y="1867535"/>
                </a:lnTo>
                <a:lnTo>
                  <a:pt x="1868411" y="1261059"/>
                </a:lnTo>
                <a:lnTo>
                  <a:pt x="1871827" y="1252791"/>
                </a:lnTo>
                <a:lnTo>
                  <a:pt x="1871827" y="34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614" y="2732228"/>
            <a:ext cx="1577457" cy="25435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95826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212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6600" y="35224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5826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212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6600" y="3921340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5826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1212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3</a:t>
            </a:r>
            <a:endParaRPr sz="13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6600" y="4320239"/>
            <a:ext cx="920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8"/>
              </a:lnSpc>
            </a:pPr>
            <a:r>
              <a:rPr sz="1304" b="1" spc="-33" dirty="0">
                <a:latin typeface="Arial"/>
                <a:cs typeface="Arial"/>
              </a:rPr>
              <a:t>0</a:t>
            </a:r>
            <a:endParaRPr sz="1304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235854" y="3419235"/>
          <a:ext cx="1381610" cy="1360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8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065026" y="1702101"/>
            <a:ext cx="4597671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403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spc="-18" dirty="0">
                <a:latin typeface="Times New Roman"/>
                <a:cs typeface="Times New Roman"/>
              </a:rPr>
              <a:t>n</a:t>
            </a:r>
            <a:r>
              <a:rPr sz="1683" i="1" spc="-27" baseline="-19519" dirty="0">
                <a:latin typeface="Times New Roman"/>
                <a:cs typeface="Times New Roman"/>
              </a:rPr>
              <a:t>c</a:t>
            </a:r>
            <a:r>
              <a:rPr sz="1577" spc="-18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4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4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683" i="1" baseline="-19519" dirty="0">
                <a:latin typeface="Times New Roman"/>
                <a:cs typeface="Times New Roman"/>
              </a:rPr>
              <a:t>c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7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spc="-15" dirty="0">
                <a:latin typeface="Times New Roman"/>
                <a:cs typeface="Times New Roman"/>
              </a:rPr>
              <a:t>n</a:t>
            </a:r>
            <a:r>
              <a:rPr sz="1683" i="1" spc="-22" baseline="-19519" dirty="0">
                <a:latin typeface="Times New Roman"/>
                <a:cs typeface="Times New Roman"/>
              </a:rPr>
              <a:t>f</a:t>
            </a:r>
            <a:endParaRPr sz="1683" baseline="-19519">
              <a:latin typeface="Times New Roman"/>
              <a:cs typeface="Times New Roman"/>
            </a:endParaRPr>
          </a:p>
          <a:p>
            <a:pPr marL="15403">
              <a:spcBef>
                <a:spcPts val="1380"/>
              </a:spcBef>
            </a:pPr>
            <a:r>
              <a:rPr sz="1577" dirty="0">
                <a:latin typeface="Book Antiqua"/>
                <a:cs typeface="Book Antiqua"/>
              </a:rPr>
              <a:t>(5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(3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3)</a:t>
            </a:r>
            <a:r>
              <a:rPr sz="1577" spc="58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49716"/>
            <a:ext cx="10822625" cy="504344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3214" spc="-58" dirty="0"/>
              <a:t>Consecutive</a:t>
            </a:r>
            <a:r>
              <a:rPr sz="3214" spc="-167" dirty="0"/>
              <a:t> </a:t>
            </a:r>
            <a:r>
              <a:rPr sz="3214" spc="-61" dirty="0"/>
              <a:t>Conv</a:t>
            </a:r>
            <a:r>
              <a:rPr sz="3214" spc="-164" dirty="0"/>
              <a:t> </a:t>
            </a:r>
            <a:r>
              <a:rPr sz="3214" spc="-67" dirty="0"/>
              <a:t>layers</a:t>
            </a:r>
            <a:r>
              <a:rPr sz="3214" spc="-158" dirty="0"/>
              <a:t> </a:t>
            </a:r>
            <a:r>
              <a:rPr sz="3214" spc="-45" dirty="0"/>
              <a:t>would</a:t>
            </a:r>
            <a:r>
              <a:rPr sz="3214" spc="-176" dirty="0"/>
              <a:t> </a:t>
            </a:r>
            <a:r>
              <a:rPr sz="3214" dirty="0"/>
              <a:t>keep</a:t>
            </a:r>
            <a:r>
              <a:rPr sz="3214" spc="-170" dirty="0"/>
              <a:t> </a:t>
            </a:r>
            <a:r>
              <a:rPr sz="3214" spc="-94" dirty="0"/>
              <a:t>shrinking</a:t>
            </a:r>
            <a:r>
              <a:rPr sz="3214" spc="-130" dirty="0"/>
              <a:t> </a:t>
            </a:r>
            <a:r>
              <a:rPr sz="3214" dirty="0"/>
              <a:t>the</a:t>
            </a:r>
            <a:r>
              <a:rPr sz="3214" spc="-161" dirty="0"/>
              <a:t> </a:t>
            </a:r>
            <a:r>
              <a:rPr sz="3214" spc="-6" dirty="0"/>
              <a:t>output</a:t>
            </a:r>
            <a:endParaRPr sz="3214"/>
          </a:p>
        </p:txBody>
      </p:sp>
      <p:sp>
        <p:nvSpPr>
          <p:cNvPr id="3" name="object 3"/>
          <p:cNvSpPr txBox="1"/>
          <p:nvPr/>
        </p:nvSpPr>
        <p:spPr>
          <a:xfrm>
            <a:off x="618792" y="1198189"/>
            <a:ext cx="5531838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b="1" dirty="0">
                <a:latin typeface="Arial"/>
                <a:cs typeface="Arial"/>
              </a:rPr>
              <a:t>Can</a:t>
            </a:r>
            <a:r>
              <a:rPr sz="2729" b="1" spc="12" dirty="0">
                <a:latin typeface="Arial"/>
                <a:cs typeface="Arial"/>
              </a:rPr>
              <a:t> </a:t>
            </a:r>
            <a:r>
              <a:rPr sz="2729" b="1" spc="73" dirty="0">
                <a:latin typeface="Arial"/>
                <a:cs typeface="Arial"/>
              </a:rPr>
              <a:t>we</a:t>
            </a:r>
            <a:r>
              <a:rPr sz="2729" b="1" spc="12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preserve</a:t>
            </a:r>
            <a:r>
              <a:rPr sz="2729" b="1" spc="12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our</a:t>
            </a:r>
            <a:r>
              <a:rPr sz="2729" b="1" spc="15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image</a:t>
            </a:r>
            <a:r>
              <a:rPr sz="2729" b="1" spc="12" dirty="0">
                <a:latin typeface="Arial"/>
                <a:cs typeface="Arial"/>
              </a:rPr>
              <a:t> </a:t>
            </a:r>
            <a:r>
              <a:rPr sz="2729" b="1" spc="-6" dirty="0">
                <a:latin typeface="Arial"/>
                <a:cs typeface="Arial"/>
              </a:rPr>
              <a:t>size?</a:t>
            </a:r>
            <a:endParaRPr sz="272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673468" y="2380977"/>
            <a:ext cx="459074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We’ve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added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pixel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zeros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(zero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padding)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around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our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endParaRPr sz="1182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3536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8" dirty="0"/>
              <a:t>Padding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Let’s</a:t>
            </a:r>
            <a:r>
              <a:rPr sz="2729" spc="-18" dirty="0"/>
              <a:t> </a:t>
            </a:r>
            <a:r>
              <a:rPr sz="2729" dirty="0"/>
              <a:t>Perform</a:t>
            </a:r>
            <a:r>
              <a:rPr sz="2729" spc="-15" dirty="0"/>
              <a:t> </a:t>
            </a:r>
            <a:r>
              <a:rPr sz="2729" dirty="0"/>
              <a:t>our</a:t>
            </a:r>
            <a:r>
              <a:rPr sz="2729" spc="-15" dirty="0"/>
              <a:t> </a:t>
            </a:r>
            <a:r>
              <a:rPr sz="2729" dirty="0"/>
              <a:t>Convolution</a:t>
            </a:r>
            <a:r>
              <a:rPr sz="2729" spc="-15" dirty="0"/>
              <a:t> </a:t>
            </a:r>
            <a:r>
              <a:rPr sz="2729" dirty="0"/>
              <a:t>with</a:t>
            </a:r>
            <a:r>
              <a:rPr sz="2729" spc="-18" dirty="0"/>
              <a:t> </a:t>
            </a:r>
            <a:r>
              <a:rPr sz="2729" dirty="0"/>
              <a:t>the</a:t>
            </a:r>
            <a:r>
              <a:rPr sz="2729" spc="-15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671" y="5744402"/>
            <a:ext cx="348869" cy="502203"/>
          </a:xfrm>
          <a:prstGeom prst="rect">
            <a:avLst/>
          </a:prstGeom>
        </p:spPr>
        <p:txBody>
          <a:bodyPr vert="horz" wrap="square" lIns="0" tIns="73547" rIns="0" bIns="0" rtlCol="0">
            <a:spAutoFit/>
          </a:bodyPr>
          <a:lstStyle/>
          <a:p>
            <a:pPr marL="7701">
              <a:spcBef>
                <a:spcPts val="5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522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122" y="5721695"/>
            <a:ext cx="348869" cy="550792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7701">
              <a:spcBef>
                <a:spcPts val="758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40432">
              <a:spcBef>
                <a:spcPts val="700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9885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2061636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91" dirty="0"/>
              <a:t>Padding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792" y="1198189"/>
            <a:ext cx="7905376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b="1" dirty="0">
                <a:latin typeface="Arial"/>
                <a:cs typeface="Arial"/>
              </a:rPr>
              <a:t>Let’s</a:t>
            </a:r>
            <a:r>
              <a:rPr sz="2729" b="1" spc="-18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Perform</a:t>
            </a:r>
            <a:r>
              <a:rPr sz="2729" b="1" spc="-15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our</a:t>
            </a:r>
            <a:r>
              <a:rPr sz="2729" b="1" spc="-15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Convolution</a:t>
            </a:r>
            <a:r>
              <a:rPr sz="2729" b="1" spc="-15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with</a:t>
            </a:r>
            <a:r>
              <a:rPr sz="2729" b="1" spc="-18" dirty="0">
                <a:latin typeface="Arial"/>
                <a:cs typeface="Arial"/>
              </a:rPr>
              <a:t> </a:t>
            </a:r>
            <a:r>
              <a:rPr sz="2729" b="1" dirty="0">
                <a:latin typeface="Arial"/>
                <a:cs typeface="Arial"/>
              </a:rPr>
              <a:t>the</a:t>
            </a:r>
            <a:r>
              <a:rPr sz="2729" b="1" spc="-15" dirty="0">
                <a:latin typeface="Arial"/>
                <a:cs typeface="Arial"/>
              </a:rPr>
              <a:t> </a:t>
            </a:r>
            <a:r>
              <a:rPr sz="2729" b="1" spc="-6" dirty="0">
                <a:latin typeface="Arial"/>
                <a:cs typeface="Arial"/>
              </a:rPr>
              <a:t>Padding</a:t>
            </a:r>
            <a:endParaRPr sz="272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671" y="5769621"/>
            <a:ext cx="348869" cy="450893"/>
          </a:xfrm>
          <a:prstGeom prst="rect">
            <a:avLst/>
          </a:prstGeom>
        </p:spPr>
        <p:txBody>
          <a:bodyPr vert="horz" wrap="square" lIns="0" tIns="48133" rIns="0" bIns="0" rtlCol="0">
            <a:spAutoFit/>
          </a:bodyPr>
          <a:lstStyle/>
          <a:p>
            <a:pPr marL="7701">
              <a:spcBef>
                <a:spcPts val="379"/>
              </a:spcBef>
            </a:pPr>
            <a:r>
              <a:rPr sz="1182" dirty="0">
                <a:latin typeface="Arial"/>
                <a:cs typeface="Arial"/>
              </a:rPr>
              <a:t>7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  <a:p>
            <a:pPr marL="15787">
              <a:spcBef>
                <a:spcPts val="324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-21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n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122" y="5772137"/>
            <a:ext cx="348869" cy="448560"/>
          </a:xfrm>
          <a:prstGeom prst="rect">
            <a:avLst/>
          </a:prstGeom>
        </p:spPr>
        <p:txBody>
          <a:bodyPr vert="horz" wrap="square" lIns="0" tIns="45823" rIns="0" bIns="0" rtlCol="0">
            <a:spAutoFit/>
          </a:bodyPr>
          <a:lstStyle/>
          <a:p>
            <a:pPr marL="7701">
              <a:spcBef>
                <a:spcPts val="361"/>
              </a:spcBef>
            </a:pPr>
            <a:r>
              <a:rPr sz="1182" dirty="0">
                <a:latin typeface="Arial"/>
                <a:cs typeface="Arial"/>
              </a:rPr>
              <a:t>3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  <a:p>
            <a:pPr marL="38506">
              <a:spcBef>
                <a:spcPts val="303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43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5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f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9885" y="292397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318251" y="1937450"/>
            <a:ext cx="1136711" cy="563133"/>
          </a:xfrm>
          <a:prstGeom prst="rect">
            <a:avLst/>
          </a:prstGeom>
        </p:spPr>
        <p:txBody>
          <a:bodyPr vert="horz" wrap="square" lIns="0" tIns="38892" rIns="0" bIns="0" rtlCol="0">
            <a:spAutoFit/>
          </a:bodyPr>
          <a:lstStyle/>
          <a:p>
            <a:pPr marL="7701">
              <a:spcBef>
                <a:spcPts val="306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i="1" spc="-36" dirty="0">
                <a:latin typeface="Times New Roman"/>
                <a:cs typeface="Times New Roman"/>
              </a:rPr>
              <a:t>m</a:t>
            </a:r>
            <a:endParaRPr sz="1577">
              <a:latin typeface="Times New Roman"/>
              <a:cs typeface="Times New Roman"/>
            </a:endParaRPr>
          </a:p>
          <a:p>
            <a:pPr marL="11552">
              <a:spcBef>
                <a:spcPts val="252"/>
              </a:spcBef>
            </a:pPr>
            <a:r>
              <a:rPr sz="1577" dirty="0">
                <a:latin typeface="Book Antiqua"/>
                <a:cs typeface="Book Antiqua"/>
              </a:rPr>
              <a:t>7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5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4349" y="1954111"/>
            <a:ext cx="1410877" cy="49033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41200"/>
              </a:lnSpc>
              <a:spcBef>
                <a:spcPts val="55"/>
              </a:spcBef>
            </a:pP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Feature</a:t>
            </a:r>
            <a:r>
              <a:rPr sz="1182" b="1" spc="36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45" dirty="0">
                <a:solidFill>
                  <a:srgbClr val="00A2FF"/>
                </a:solidFill>
                <a:latin typeface="Arial"/>
                <a:cs typeface="Arial"/>
              </a:rPr>
              <a:t>Map</a:t>
            </a:r>
            <a:r>
              <a:rPr sz="1182" b="1" spc="36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Size</a:t>
            </a:r>
            <a:r>
              <a:rPr sz="1182" b="1" spc="39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=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Feature</a:t>
            </a:r>
            <a:r>
              <a:rPr sz="1182" b="1" spc="36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45" dirty="0">
                <a:solidFill>
                  <a:srgbClr val="00A2FF"/>
                </a:solidFill>
                <a:latin typeface="Arial"/>
                <a:cs typeface="Arial"/>
              </a:rPr>
              <a:t>Map</a:t>
            </a:r>
            <a:r>
              <a:rPr sz="1182" b="1" spc="36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Size</a:t>
            </a:r>
            <a:r>
              <a:rPr sz="1182" b="1" spc="39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-30" dirty="0">
                <a:solidFill>
                  <a:srgbClr val="00A2FF"/>
                </a:solidFill>
                <a:latin typeface="Arial"/>
                <a:cs typeface="Arial"/>
              </a:rPr>
              <a:t>=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72359" y="3355739"/>
          <a:ext cx="1216803" cy="183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6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6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6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6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30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612435" y="5769621"/>
            <a:ext cx="409324" cy="450893"/>
          </a:xfrm>
          <a:prstGeom prst="rect">
            <a:avLst/>
          </a:prstGeom>
        </p:spPr>
        <p:txBody>
          <a:bodyPr vert="horz" wrap="square" lIns="0" tIns="48133" rIns="0" bIns="0" rtlCol="0">
            <a:spAutoFit/>
          </a:bodyPr>
          <a:lstStyle/>
          <a:p>
            <a:pPr marL="7701">
              <a:spcBef>
                <a:spcPts val="379"/>
              </a:spcBef>
            </a:pPr>
            <a:r>
              <a:rPr sz="1182" dirty="0">
                <a:latin typeface="Arial"/>
                <a:cs typeface="Arial"/>
              </a:rPr>
              <a:t>5</a:t>
            </a:r>
            <a:r>
              <a:rPr sz="1182" spc="18" dirty="0">
                <a:latin typeface="Arial"/>
                <a:cs typeface="Arial"/>
              </a:rPr>
              <a:t> </a:t>
            </a:r>
            <a:r>
              <a:rPr sz="1182" dirty="0">
                <a:latin typeface="Arial"/>
                <a:cs typeface="Arial"/>
              </a:rPr>
              <a:t>x</a:t>
            </a:r>
            <a:r>
              <a:rPr sz="1182" spc="21" dirty="0">
                <a:latin typeface="Arial"/>
                <a:cs typeface="Arial"/>
              </a:rPr>
              <a:t> </a:t>
            </a:r>
            <a:r>
              <a:rPr sz="1182" spc="-30" dirty="0">
                <a:latin typeface="Arial"/>
                <a:cs typeface="Arial"/>
              </a:rPr>
              <a:t>5</a:t>
            </a:r>
            <a:endParaRPr sz="1182">
              <a:latin typeface="Arial"/>
              <a:cs typeface="Arial"/>
            </a:endParaRPr>
          </a:p>
          <a:p>
            <a:pPr marL="14247">
              <a:spcBef>
                <a:spcPts val="324"/>
              </a:spcBef>
            </a:pPr>
            <a:r>
              <a:rPr sz="1182" i="1" dirty="0">
                <a:latin typeface="Times New Roman"/>
                <a:cs typeface="Times New Roman"/>
              </a:rPr>
              <a:t>m</a:t>
            </a:r>
            <a:r>
              <a:rPr sz="1182" i="1" spc="-12" dirty="0">
                <a:latin typeface="Times New Roman"/>
                <a:cs typeface="Times New Roman"/>
              </a:rPr>
              <a:t> </a:t>
            </a:r>
            <a:r>
              <a:rPr sz="1182" dirty="0">
                <a:latin typeface="Georgia"/>
                <a:cs typeface="Georgia"/>
              </a:rPr>
              <a:t>×</a:t>
            </a:r>
            <a:r>
              <a:rPr sz="1182" spc="-12" dirty="0">
                <a:latin typeface="Georgia"/>
                <a:cs typeface="Georgia"/>
              </a:rPr>
              <a:t> </a:t>
            </a:r>
            <a:r>
              <a:rPr sz="1182" i="1" spc="-30" dirty="0">
                <a:latin typeface="Times New Roman"/>
                <a:cs typeface="Times New Roman"/>
              </a:rPr>
              <a:t>m</a:t>
            </a:r>
            <a:endParaRPr sz="1182">
              <a:latin typeface="Times New Roman"/>
              <a:cs typeface="Times New Roman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163965"/>
            <a:ext cx="6376669" cy="1574577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Digital</a:t>
            </a:r>
            <a:r>
              <a:rPr spc="-218" dirty="0"/>
              <a:t> </a:t>
            </a:r>
            <a:r>
              <a:rPr spc="-39" dirty="0"/>
              <a:t>Images</a:t>
            </a:r>
            <a:r>
              <a:rPr spc="-218" dirty="0"/>
              <a:t> </a:t>
            </a:r>
            <a:r>
              <a:rPr spc="-6" dirty="0"/>
              <a:t>Format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spc="30" dirty="0"/>
              <a:t>Images</a:t>
            </a:r>
            <a:r>
              <a:rPr sz="2729" spc="49" dirty="0"/>
              <a:t> </a:t>
            </a:r>
            <a:r>
              <a:rPr sz="2729" dirty="0"/>
              <a:t>are</a:t>
            </a:r>
            <a:r>
              <a:rPr sz="2729" spc="49" dirty="0"/>
              <a:t> </a:t>
            </a:r>
            <a:r>
              <a:rPr sz="2729" dirty="0"/>
              <a:t>stored</a:t>
            </a:r>
            <a:r>
              <a:rPr sz="2729" spc="49" dirty="0"/>
              <a:t> </a:t>
            </a:r>
            <a:r>
              <a:rPr sz="2729" dirty="0"/>
              <a:t>in</a:t>
            </a:r>
            <a:r>
              <a:rPr sz="2729" spc="52" dirty="0"/>
              <a:t> </a:t>
            </a:r>
            <a:r>
              <a:rPr sz="2729" dirty="0"/>
              <a:t>Multi-Dimensional</a:t>
            </a:r>
            <a:r>
              <a:rPr sz="2729" spc="49" dirty="0"/>
              <a:t> </a:t>
            </a:r>
            <a:r>
              <a:rPr sz="2729" spc="-6" dirty="0"/>
              <a:t>Arrays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621332" y="2281439"/>
            <a:ext cx="113979" cy="34831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213" spc="-30" dirty="0">
                <a:latin typeface="Arial"/>
                <a:cs typeface="Arial"/>
              </a:rPr>
              <a:t>•</a:t>
            </a:r>
            <a:endParaRPr sz="221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664" y="2317375"/>
            <a:ext cx="371587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dirty="0">
                <a:latin typeface="Arial"/>
                <a:cs typeface="Arial"/>
              </a:rPr>
              <a:t>A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1-Dimensional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array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looks</a:t>
            </a:r>
            <a:r>
              <a:rPr sz="1789" spc="27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like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spc="-12" dirty="0">
                <a:latin typeface="Arial"/>
                <a:cs typeface="Arial"/>
              </a:rPr>
              <a:t>this</a:t>
            </a:r>
            <a:endParaRPr sz="1789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656" y="1887372"/>
            <a:ext cx="8844605" cy="44057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332" y="3849044"/>
            <a:ext cx="113979" cy="34831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213" spc="-30" dirty="0">
                <a:latin typeface="Arial"/>
                <a:cs typeface="Arial"/>
              </a:rPr>
              <a:t>•</a:t>
            </a:r>
            <a:endParaRPr sz="221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664" y="3884980"/>
            <a:ext cx="371587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dirty="0">
                <a:latin typeface="Arial"/>
                <a:cs typeface="Arial"/>
              </a:rPr>
              <a:t>A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2-Dimensional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array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looks</a:t>
            </a:r>
            <a:r>
              <a:rPr sz="1789" spc="27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like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spc="-12" dirty="0">
                <a:latin typeface="Arial"/>
                <a:cs typeface="Arial"/>
              </a:rPr>
              <a:t>this</a:t>
            </a:r>
            <a:endParaRPr sz="17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332" y="6030021"/>
            <a:ext cx="113979" cy="34831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213" spc="-30" dirty="0">
                <a:latin typeface="Arial"/>
                <a:cs typeface="Arial"/>
              </a:rPr>
              <a:t>•</a:t>
            </a:r>
            <a:endParaRPr sz="221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664" y="6068101"/>
            <a:ext cx="3815990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dirty="0">
                <a:latin typeface="Arial"/>
                <a:cs typeface="Arial"/>
              </a:rPr>
              <a:t>A</a:t>
            </a:r>
            <a:r>
              <a:rPr sz="1789" spc="24" dirty="0">
                <a:latin typeface="Arial"/>
                <a:cs typeface="Arial"/>
              </a:rPr>
              <a:t> </a:t>
            </a:r>
            <a:r>
              <a:rPr sz="1789" b="1" dirty="0">
                <a:latin typeface="Arial"/>
                <a:cs typeface="Arial"/>
              </a:rPr>
              <a:t>3-Dimensional</a:t>
            </a:r>
            <a:r>
              <a:rPr sz="1789" b="1" spc="33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array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looks</a:t>
            </a:r>
            <a:r>
              <a:rPr sz="1789" spc="30" dirty="0">
                <a:latin typeface="Arial"/>
                <a:cs typeface="Arial"/>
              </a:rPr>
              <a:t> </a:t>
            </a:r>
            <a:r>
              <a:rPr sz="1789" dirty="0">
                <a:latin typeface="Arial"/>
                <a:cs typeface="Arial"/>
              </a:rPr>
              <a:t>like</a:t>
            </a:r>
            <a:r>
              <a:rPr sz="1789" spc="33" dirty="0">
                <a:latin typeface="Arial"/>
                <a:cs typeface="Arial"/>
              </a:rPr>
              <a:t> </a:t>
            </a:r>
            <a:r>
              <a:rPr sz="1789" spc="-12" dirty="0">
                <a:latin typeface="Arial"/>
                <a:cs typeface="Arial"/>
              </a:rPr>
              <a:t>this</a:t>
            </a:r>
            <a:endParaRPr sz="1789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9745" y="5345958"/>
            <a:ext cx="2927261" cy="927235"/>
            <a:chOff x="7963902" y="8815880"/>
            <a:chExt cx="4827270" cy="1529080"/>
          </a:xfrm>
        </p:grpSpPr>
        <p:sp>
          <p:nvSpPr>
            <p:cNvPr id="11" name="object 11"/>
            <p:cNvSpPr/>
            <p:nvPr/>
          </p:nvSpPr>
          <p:spPr>
            <a:xfrm>
              <a:off x="7974373" y="8860752"/>
              <a:ext cx="4730750" cy="1473835"/>
            </a:xfrm>
            <a:custGeom>
              <a:avLst/>
              <a:gdLst/>
              <a:ahLst/>
              <a:cxnLst/>
              <a:rect l="l" t="t" r="r" b="b"/>
              <a:pathLst>
                <a:path w="4730750" h="1473834">
                  <a:moveTo>
                    <a:pt x="0" y="1473503"/>
                  </a:moveTo>
                  <a:lnTo>
                    <a:pt x="4720347" y="3114"/>
                  </a:lnTo>
                  <a:lnTo>
                    <a:pt x="4730344" y="0"/>
                  </a:lnTo>
                </a:path>
              </a:pathLst>
            </a:custGeom>
            <a:ln w="20941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79771" y="8815880"/>
              <a:ext cx="111125" cy="96520"/>
            </a:xfrm>
            <a:custGeom>
              <a:avLst/>
              <a:gdLst/>
              <a:ahLst/>
              <a:cxnLst/>
              <a:rect l="l" t="t" r="r" b="b"/>
              <a:pathLst>
                <a:path w="111125" h="96520">
                  <a:moveTo>
                    <a:pt x="0" y="0"/>
                  </a:moveTo>
                  <a:lnTo>
                    <a:pt x="29894" y="95971"/>
                  </a:lnTo>
                  <a:lnTo>
                    <a:pt x="110918" y="18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10864-9E06-6A0B-9F81-75F17E8D5CD0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The whole CNN</a:t>
            </a:r>
            <a:endParaRPr lang="zh-TW" altLang="en-US"/>
          </a:p>
        </p:txBody>
      </p:sp>
      <p:grpSp>
        <p:nvGrpSpPr>
          <p:cNvPr id="3" name="群組 3">
            <a:extLst>
              <a:ext uri="{FF2B5EF4-FFF2-40B4-BE49-F238E27FC236}">
                <a16:creationId xmlns:a16="http://schemas.microsoft.com/office/drawing/2014/main" id="{743E004E-89BA-CE77-8572-4ADF06E9FA41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4" name="圖片 4">
              <a:extLst>
                <a:ext uri="{FF2B5EF4-FFF2-40B4-BE49-F238E27FC236}">
                  <a16:creationId xmlns:a16="http://schemas.microsoft.com/office/drawing/2014/main" id="{D5529389-AE87-6735-589C-D995DB7A5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5">
              <a:extLst>
                <a:ext uri="{FF2B5EF4-FFF2-40B4-BE49-F238E27FC236}">
                  <a16:creationId xmlns:a16="http://schemas.microsoft.com/office/drawing/2014/main" id="{9B5FE7C3-684D-F42F-EB09-C89C7E8C5CF9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" name="Picture 2" descr="http://s.hswstatic.com/gif/whiskers-sam.jpg">
            <a:extLst>
              <a:ext uri="{FF2B5EF4-FFF2-40B4-BE49-F238E27FC236}">
                <a16:creationId xmlns:a16="http://schemas.microsoft.com/office/drawing/2014/main" id="{9A564ACB-E74E-921F-E9C1-F0656C33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8">
            <a:extLst>
              <a:ext uri="{FF2B5EF4-FFF2-40B4-BE49-F238E27FC236}">
                <a16:creationId xmlns:a16="http://schemas.microsoft.com/office/drawing/2014/main" id="{C92D5FD6-B092-F971-2C82-40124A9D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3C3F9B1E-D574-34CD-BA0B-212517032AEE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12">
            <a:extLst>
              <a:ext uri="{FF2B5EF4-FFF2-40B4-BE49-F238E27FC236}">
                <a16:creationId xmlns:a16="http://schemas.microsoft.com/office/drawing/2014/main" id="{4B364185-E1F2-7761-0048-CE7ACD99368B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矩形 13">
            <a:extLst>
              <a:ext uri="{FF2B5EF4-FFF2-40B4-BE49-F238E27FC236}">
                <a16:creationId xmlns:a16="http://schemas.microsoft.com/office/drawing/2014/main" id="{6947615E-DC75-00A5-9681-48E087B53E69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DB2F1363-7ABD-9B40-4B4E-62B0BC4A90B6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5">
            <a:extLst>
              <a:ext uri="{FF2B5EF4-FFF2-40B4-BE49-F238E27FC236}">
                <a16:creationId xmlns:a16="http://schemas.microsoft.com/office/drawing/2014/main" id="{DBBE2F02-CCB1-E084-6C38-388B37976460}"/>
              </a:ext>
            </a:extLst>
          </p:cNvPr>
          <p:cNvSpPr txBox="1"/>
          <p:nvPr/>
        </p:nvSpPr>
        <p:spPr>
          <a:xfrm>
            <a:off x="3324218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向下箭號 11">
            <a:extLst>
              <a:ext uri="{FF2B5EF4-FFF2-40B4-BE49-F238E27FC236}">
                <a16:creationId xmlns:a16="http://schemas.microsoft.com/office/drawing/2014/main" id="{F15387F7-0130-F8DF-E103-C2D743C95941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向下箭號 17">
            <a:extLst>
              <a:ext uri="{FF2B5EF4-FFF2-40B4-BE49-F238E27FC236}">
                <a16:creationId xmlns:a16="http://schemas.microsoft.com/office/drawing/2014/main" id="{F322598D-1175-FC90-C97B-3C4E63B5C7C3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向下箭號 18">
            <a:extLst>
              <a:ext uri="{FF2B5EF4-FFF2-40B4-BE49-F238E27FC236}">
                <a16:creationId xmlns:a16="http://schemas.microsoft.com/office/drawing/2014/main" id="{FDA200EC-384D-85BA-3777-575A927E2B5C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9">
            <a:extLst>
              <a:ext uri="{FF2B5EF4-FFF2-40B4-BE49-F238E27FC236}">
                <a16:creationId xmlns:a16="http://schemas.microsoft.com/office/drawing/2014/main" id="{964BD85D-A952-10D9-4892-D44B2F437B92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右彎箭號 16">
            <a:extLst>
              <a:ext uri="{FF2B5EF4-FFF2-40B4-BE49-F238E27FC236}">
                <a16:creationId xmlns:a16="http://schemas.microsoft.com/office/drawing/2014/main" id="{41B181AA-FD61-DD07-BC27-D2425CE97789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右彎箭號 21">
            <a:extLst>
              <a:ext uri="{FF2B5EF4-FFF2-40B4-BE49-F238E27FC236}">
                <a16:creationId xmlns:a16="http://schemas.microsoft.com/office/drawing/2014/main" id="{7B4D4518-8CF1-FE53-4102-B5D2D270A8CC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FE715CBF-D72A-4E74-6613-EE79D754C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0" name="左大括弧 22">
            <a:extLst>
              <a:ext uri="{FF2B5EF4-FFF2-40B4-BE49-F238E27FC236}">
                <a16:creationId xmlns:a16="http://schemas.microsoft.com/office/drawing/2014/main" id="{3637950D-13EF-8A74-2DB3-96ACE35296E6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065F31A4-C6CF-F5A2-51EC-88F7591BBF94}"/>
              </a:ext>
            </a:extLst>
          </p:cNvPr>
          <p:cNvSpPr/>
          <p:nvPr/>
        </p:nvSpPr>
        <p:spPr>
          <a:xfrm>
            <a:off x="5168900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矩形 25">
            <a:extLst>
              <a:ext uri="{FF2B5EF4-FFF2-40B4-BE49-F238E27FC236}">
                <a16:creationId xmlns:a16="http://schemas.microsoft.com/office/drawing/2014/main" id="{32425D04-08A8-1318-7E59-E9AC56DCABD9}"/>
              </a:ext>
            </a:extLst>
          </p:cNvPr>
          <p:cNvSpPr/>
          <p:nvPr/>
        </p:nvSpPr>
        <p:spPr>
          <a:xfrm>
            <a:off x="5168900" y="5080000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5995070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191" dirty="0"/>
              <a:t> </a:t>
            </a:r>
            <a:r>
              <a:rPr dirty="0"/>
              <a:t>of</a:t>
            </a:r>
            <a:r>
              <a:rPr spc="-188" dirty="0"/>
              <a:t> </a:t>
            </a:r>
            <a:r>
              <a:rPr dirty="0"/>
              <a:t>Max</a:t>
            </a:r>
            <a:r>
              <a:rPr spc="-188" dirty="0"/>
              <a:t> </a:t>
            </a:r>
            <a:r>
              <a:rPr spc="-97" dirty="0"/>
              <a:t>Pooling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5748" y="2206470"/>
          <a:ext cx="2310388" cy="2056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34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99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253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187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133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2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1762" y="2638240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187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394443" y="2920369"/>
            <a:ext cx="2005416" cy="634971"/>
          </a:xfrm>
          <a:custGeom>
            <a:avLst/>
            <a:gdLst/>
            <a:ahLst/>
            <a:cxnLst/>
            <a:rect l="l" t="t" r="r" b="b"/>
            <a:pathLst>
              <a:path w="3307079" h="1047114">
                <a:moveTo>
                  <a:pt x="2636891" y="0"/>
                </a:moveTo>
                <a:lnTo>
                  <a:pt x="263689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2636891" y="691078"/>
                </a:lnTo>
                <a:lnTo>
                  <a:pt x="2636891" y="1047088"/>
                </a:lnTo>
                <a:lnTo>
                  <a:pt x="3307024" y="523544"/>
                </a:lnTo>
                <a:lnTo>
                  <a:pt x="2636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4161792" y="1519570"/>
            <a:ext cx="4295010" cy="139693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704690" marR="3081" indent="184831">
              <a:lnSpc>
                <a:spcPct val="119700"/>
              </a:lnSpc>
              <a:spcBef>
                <a:spcPts val="58"/>
              </a:spcBef>
            </a:pPr>
            <a:r>
              <a:rPr sz="2092" b="1" dirty="0">
                <a:latin typeface="Arial"/>
                <a:cs typeface="Arial"/>
              </a:rPr>
              <a:t>Stride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2 </a:t>
            </a:r>
            <a:r>
              <a:rPr sz="2092" b="1" dirty="0">
                <a:latin typeface="Arial"/>
                <a:cs typeface="Arial"/>
              </a:rPr>
              <a:t>Kernel</a:t>
            </a:r>
            <a:r>
              <a:rPr sz="2092" b="1" spc="3" dirty="0">
                <a:latin typeface="Arial"/>
                <a:cs typeface="Arial"/>
              </a:rPr>
              <a:t>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spc="6" dirty="0">
                <a:latin typeface="Arial"/>
                <a:cs typeface="Arial"/>
              </a:rPr>
              <a:t> </a:t>
            </a:r>
            <a:r>
              <a:rPr sz="2092" b="1" spc="-15" dirty="0">
                <a:latin typeface="Arial"/>
                <a:cs typeface="Arial"/>
              </a:rPr>
              <a:t>2x2</a:t>
            </a:r>
            <a:endParaRPr sz="2092">
              <a:latin typeface="Arial"/>
              <a:cs typeface="Arial"/>
            </a:endParaRPr>
          </a:p>
          <a:p>
            <a:pPr marL="7701">
              <a:spcBef>
                <a:spcPts val="2325"/>
              </a:spcBef>
            </a:pPr>
            <a:r>
              <a:rPr sz="2092" b="1" dirty="0">
                <a:latin typeface="Arial"/>
                <a:cs typeface="Arial"/>
              </a:rPr>
              <a:t>MaxPool</a:t>
            </a:r>
            <a:r>
              <a:rPr sz="2092" b="1" spc="85" dirty="0">
                <a:latin typeface="Arial"/>
                <a:cs typeface="Arial"/>
              </a:rPr>
              <a:t> </a:t>
            </a:r>
            <a:r>
              <a:rPr sz="2092" b="1" spc="-6" dirty="0">
                <a:latin typeface="Arial"/>
                <a:cs typeface="Arial"/>
              </a:rPr>
              <a:t>Operation</a:t>
            </a:r>
            <a:endParaRPr sz="2092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CF092-57D0-9AE6-CFB3-A42AFC49D803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Why Pooling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E0921-D0CE-8706-8B34-A6DEB2C8A1C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Subsampling pixels will not change the object</a:t>
            </a:r>
            <a:endParaRPr lang="zh-TW" altLang="en-US"/>
          </a:p>
        </p:txBody>
      </p:sp>
      <p:pic>
        <p:nvPicPr>
          <p:cNvPr id="4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06CE6383-E853-6C44-750D-5FB44327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EA712EF8-81AD-3BFA-889D-69D05A4D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433763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3">
            <a:extLst>
              <a:ext uri="{FF2B5EF4-FFF2-40B4-BE49-F238E27FC236}">
                <a16:creationId xmlns:a16="http://schemas.microsoft.com/office/drawing/2014/main" id="{D090CF4B-EEF5-98E7-B38E-B5EE7A159859}"/>
              </a:ext>
            </a:extLst>
          </p:cNvPr>
          <p:cNvSpPr/>
          <p:nvPr/>
        </p:nvSpPr>
        <p:spPr>
          <a:xfrm>
            <a:off x="4397375" y="3627438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35A0C740-502A-A48F-B51A-CF4A167A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6">
            <a:extLst>
              <a:ext uri="{FF2B5EF4-FFF2-40B4-BE49-F238E27FC236}">
                <a16:creationId xmlns:a16="http://schemas.microsoft.com/office/drawing/2014/main" id="{41F45243-E5B2-A5F0-FE6E-C1310150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2408238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AD5529-6D8C-B8A7-8962-E8B59472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2900363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0" name="文字方塊 7">
            <a:extLst>
              <a:ext uri="{FF2B5EF4-FFF2-40B4-BE49-F238E27FC236}">
                <a16:creationId xmlns:a16="http://schemas.microsoft.com/office/drawing/2014/main" id="{1B27310E-A245-2B6E-1A0A-027BA3181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5511800"/>
            <a:ext cx="729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We can subsample the pixels to make image smaller</a:t>
            </a:r>
            <a:endParaRPr lang="zh-TW" altLang="en-US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D48BA6AD-77B3-6C22-D8EA-CE251FFE5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6021388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fewer parameters to characterize the image</a:t>
            </a:r>
            <a:endParaRPr lang="zh-TW" altLang="en-US"/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D66842F9-2477-80A2-9A9E-B5AEFE41FB28}"/>
              </a:ext>
            </a:extLst>
          </p:cNvPr>
          <p:cNvSpPr/>
          <p:nvPr/>
        </p:nvSpPr>
        <p:spPr>
          <a:xfrm>
            <a:off x="955675" y="6021388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549" y="1063893"/>
            <a:ext cx="10861516" cy="3077109"/>
          </a:xfrm>
          <a:prstGeom prst="rect">
            <a:avLst/>
          </a:prstGeom>
        </p:spPr>
        <p:txBody>
          <a:bodyPr vert="horz" wrap="square" lIns="0" tIns="305356" rIns="0" bIns="0" rtlCol="0" anchor="ctr">
            <a:spAutoFit/>
          </a:bodyPr>
          <a:lstStyle/>
          <a:p>
            <a:pPr marL="7701" marR="8856" indent="970746">
              <a:lnSpc>
                <a:spcPts val="10661"/>
              </a:lnSpc>
              <a:spcBef>
                <a:spcPts val="2404"/>
              </a:spcBef>
            </a:pPr>
            <a:r>
              <a:rPr sz="10855" spc="-227" dirty="0"/>
              <a:t>Convolutional </a:t>
            </a:r>
            <a:r>
              <a:rPr sz="10855" spc="-6" dirty="0"/>
              <a:t>Neural</a:t>
            </a:r>
            <a:r>
              <a:rPr sz="10855" spc="-722" dirty="0"/>
              <a:t> </a:t>
            </a:r>
            <a:r>
              <a:rPr sz="10855" spc="-6" dirty="0"/>
              <a:t>Networks</a:t>
            </a:r>
            <a:endParaRPr sz="1085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/>
              <a:t>1</a:t>
            </a:r>
            <a:r>
              <a:rPr spc="-209" dirty="0"/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346" y="607115"/>
            <a:ext cx="9895389" cy="3534805"/>
          </a:xfrm>
          <a:prstGeom prst="rect">
            <a:avLst/>
          </a:prstGeom>
        </p:spPr>
        <p:txBody>
          <a:bodyPr vert="horz" wrap="square" lIns="0" tIns="348098" rIns="0" bIns="0" rtlCol="0" anchor="ctr">
            <a:spAutoFit/>
          </a:bodyPr>
          <a:lstStyle/>
          <a:p>
            <a:pPr marL="713139" marR="3081" indent="-705822">
              <a:lnSpc>
                <a:spcPts val="12274"/>
              </a:lnSpc>
              <a:spcBef>
                <a:spcPts val="2741"/>
              </a:spcBef>
            </a:pPr>
            <a:r>
              <a:rPr sz="12492" dirty="0"/>
              <a:t>What</a:t>
            </a:r>
            <a:r>
              <a:rPr sz="12492" spc="-694" dirty="0"/>
              <a:t> </a:t>
            </a:r>
            <a:r>
              <a:rPr sz="12492" dirty="0"/>
              <a:t>about</a:t>
            </a:r>
            <a:r>
              <a:rPr sz="12492" spc="-694" dirty="0"/>
              <a:t> </a:t>
            </a:r>
            <a:r>
              <a:rPr sz="12492" spc="176" dirty="0"/>
              <a:t>a </a:t>
            </a:r>
            <a:r>
              <a:rPr sz="12492" spc="-6" dirty="0"/>
              <a:t>Stride</a:t>
            </a:r>
            <a:r>
              <a:rPr sz="12492" spc="-612" dirty="0"/>
              <a:t> </a:t>
            </a:r>
            <a:r>
              <a:rPr sz="12492" dirty="0"/>
              <a:t>of</a:t>
            </a:r>
            <a:r>
              <a:rPr sz="12492" spc="-612" dirty="0"/>
              <a:t> </a:t>
            </a:r>
            <a:r>
              <a:rPr sz="12492" spc="-458" dirty="0">
                <a:solidFill>
                  <a:srgbClr val="00A2FF"/>
                </a:solidFill>
              </a:rPr>
              <a:t>2</a:t>
            </a:r>
            <a:r>
              <a:rPr sz="12492" spc="-458" dirty="0"/>
              <a:t>?</a:t>
            </a:r>
            <a:endParaRPr sz="1249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>
                <a:solidFill>
                  <a:srgbClr val="00A2FF"/>
                </a:solidFill>
              </a:rPr>
              <a:t>2</a:t>
            </a:r>
            <a:r>
              <a:rPr spc="-209" dirty="0">
                <a:solidFill>
                  <a:srgbClr val="00A2FF"/>
                </a:solidFill>
              </a:rPr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55125" y="2089758"/>
            <a:ext cx="220911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start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off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same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position</a:t>
            </a:r>
            <a:endParaRPr sz="1182">
              <a:latin typeface="Arial"/>
              <a:cs typeface="Arial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>
                <a:solidFill>
                  <a:srgbClr val="00A2FF"/>
                </a:solidFill>
              </a:rPr>
              <a:t>2</a:t>
            </a:r>
            <a:r>
              <a:rPr spc="-209" dirty="0">
                <a:solidFill>
                  <a:srgbClr val="00A2FF"/>
                </a:solidFill>
              </a:rPr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84949" y="2089758"/>
            <a:ext cx="234927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Now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jump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42" dirty="0">
                <a:solidFill>
                  <a:srgbClr val="5E5E5E"/>
                </a:solidFill>
                <a:latin typeface="Arial"/>
                <a:cs typeface="Arial"/>
              </a:rPr>
              <a:t>two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spots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left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1170" y="2733922"/>
            <a:ext cx="2250702" cy="61225"/>
            <a:chOff x="2722195" y="4508439"/>
            <a:chExt cx="3711575" cy="100965"/>
          </a:xfrm>
        </p:grpSpPr>
        <p:sp>
          <p:nvSpPr>
            <p:cNvPr id="13" name="object 13"/>
            <p:cNvSpPr/>
            <p:nvPr/>
          </p:nvSpPr>
          <p:spPr>
            <a:xfrm>
              <a:off x="2722195" y="4558700"/>
              <a:ext cx="3622040" cy="0"/>
            </a:xfrm>
            <a:custGeom>
              <a:avLst/>
              <a:gdLst/>
              <a:ahLst/>
              <a:cxnLst/>
              <a:rect l="l" t="t" r="r" b="b"/>
              <a:pathLst>
                <a:path w="3622040">
                  <a:moveTo>
                    <a:pt x="0" y="0"/>
                  </a:moveTo>
                  <a:lnTo>
                    <a:pt x="3610947" y="0"/>
                  </a:lnTo>
                  <a:lnTo>
                    <a:pt x="362141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3143" y="450843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>
                <a:solidFill>
                  <a:srgbClr val="00A2FF"/>
                </a:solidFill>
              </a:rPr>
              <a:t>2</a:t>
            </a:r>
            <a:r>
              <a:rPr spc="-209" dirty="0">
                <a:solidFill>
                  <a:srgbClr val="00A2FF"/>
                </a:solidFill>
              </a:rPr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63571" y="2089758"/>
            <a:ext cx="259225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Now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go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down,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but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by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also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spots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0375" y="2940861"/>
            <a:ext cx="61225" cy="2030445"/>
            <a:chOff x="2440541" y="4849698"/>
            <a:chExt cx="100965" cy="3348354"/>
          </a:xfrm>
        </p:grpSpPr>
        <p:sp>
          <p:nvSpPr>
            <p:cNvPr id="13" name="object 13"/>
            <p:cNvSpPr/>
            <p:nvPr/>
          </p:nvSpPr>
          <p:spPr>
            <a:xfrm>
              <a:off x="2490801" y="4849698"/>
              <a:ext cx="0" cy="3258185"/>
            </a:xfrm>
            <a:custGeom>
              <a:avLst/>
              <a:gdLst/>
              <a:ahLst/>
              <a:cxnLst/>
              <a:rect l="l" t="t" r="r" b="b"/>
              <a:pathLst>
                <a:path h="3258184">
                  <a:moveTo>
                    <a:pt x="0" y="0"/>
                  </a:moveTo>
                  <a:lnTo>
                    <a:pt x="0" y="3247695"/>
                  </a:lnTo>
                  <a:lnTo>
                    <a:pt x="0" y="325816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0541" y="809739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241524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49" dirty="0"/>
              <a:t>What</a:t>
            </a:r>
            <a:r>
              <a:rPr spc="-212" dirty="0"/>
              <a:t> </a:t>
            </a:r>
            <a:r>
              <a:rPr spc="69" dirty="0"/>
              <a:t>a</a:t>
            </a:r>
            <a:r>
              <a:rPr spc="-206" dirty="0"/>
              <a:t> </a:t>
            </a:r>
            <a:r>
              <a:rPr spc="-67" dirty="0"/>
              <a:t>Stride</a:t>
            </a:r>
            <a:r>
              <a:rPr spc="-209" dirty="0"/>
              <a:t> </a:t>
            </a:r>
            <a:r>
              <a:rPr dirty="0"/>
              <a:t>of</a:t>
            </a:r>
            <a:r>
              <a:rPr spc="-209" dirty="0"/>
              <a:t> </a:t>
            </a:r>
            <a:r>
              <a:rPr dirty="0">
                <a:solidFill>
                  <a:srgbClr val="00A2FF"/>
                </a:solidFill>
              </a:rPr>
              <a:t>2</a:t>
            </a:r>
            <a:r>
              <a:rPr spc="-209" dirty="0">
                <a:solidFill>
                  <a:srgbClr val="00A2FF"/>
                </a:solidFill>
              </a:rPr>
              <a:t> </a:t>
            </a:r>
            <a:r>
              <a:rPr spc="-88" dirty="0"/>
              <a:t>Looks</a:t>
            </a:r>
            <a:r>
              <a:rPr spc="-206" dirty="0"/>
              <a:t> </a:t>
            </a:r>
            <a:r>
              <a:rPr spc="-15" dirty="0"/>
              <a:t>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84949" y="2089758"/>
            <a:ext cx="234927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Now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jump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42" dirty="0">
                <a:solidFill>
                  <a:srgbClr val="5E5E5E"/>
                </a:solidFill>
                <a:latin typeface="Arial"/>
                <a:cs typeface="Arial"/>
              </a:rPr>
              <a:t>two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spots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left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1170" y="2733922"/>
            <a:ext cx="2250702" cy="61225"/>
            <a:chOff x="2722195" y="4508439"/>
            <a:chExt cx="3711575" cy="100965"/>
          </a:xfrm>
        </p:grpSpPr>
        <p:sp>
          <p:nvSpPr>
            <p:cNvPr id="13" name="object 13"/>
            <p:cNvSpPr/>
            <p:nvPr/>
          </p:nvSpPr>
          <p:spPr>
            <a:xfrm>
              <a:off x="2722195" y="4558700"/>
              <a:ext cx="3622040" cy="0"/>
            </a:xfrm>
            <a:custGeom>
              <a:avLst/>
              <a:gdLst/>
              <a:ahLst/>
              <a:cxnLst/>
              <a:rect l="l" t="t" r="r" b="b"/>
              <a:pathLst>
                <a:path w="3622040">
                  <a:moveTo>
                    <a:pt x="0" y="0"/>
                  </a:moveTo>
                  <a:lnTo>
                    <a:pt x="3610947" y="0"/>
                  </a:lnTo>
                  <a:lnTo>
                    <a:pt x="362141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3143" y="450843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7" dirty="0"/>
              <a:t>Stride</a:t>
            </a:r>
            <a:r>
              <a:rPr spc="-209" dirty="0"/>
              <a:t> </a:t>
            </a:r>
            <a:r>
              <a:rPr spc="-100" dirty="0"/>
              <a:t>Observations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32" y="1982167"/>
            <a:ext cx="9289683" cy="1776511"/>
          </a:xfrm>
          <a:prstGeom prst="rect">
            <a:avLst/>
          </a:prstGeom>
        </p:spPr>
        <p:txBody>
          <a:bodyPr vert="horz" wrap="square" lIns="0" tIns="156336" rIns="0" bIns="0" rtlCol="0">
            <a:spAutoFit/>
          </a:bodyPr>
          <a:lstStyle/>
          <a:p>
            <a:pPr marL="312286" indent="-304585">
              <a:spcBef>
                <a:spcPts val="1231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A</a:t>
            </a:r>
            <a:r>
              <a:rPr sz="2395" spc="-4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larger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Stride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spc="33" dirty="0">
                <a:latin typeface="Arial"/>
                <a:cs typeface="Arial"/>
              </a:rPr>
              <a:t>produced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smaller</a:t>
            </a:r>
            <a:r>
              <a:rPr sz="2395" b="1" spc="-45" dirty="0">
                <a:latin typeface="Arial"/>
                <a:cs typeface="Arial"/>
              </a:rPr>
              <a:t> </a:t>
            </a:r>
            <a:r>
              <a:rPr sz="2395" spc="-15" dirty="0">
                <a:latin typeface="Arial"/>
                <a:cs typeface="Arial"/>
              </a:rPr>
              <a:t>Feature</a:t>
            </a:r>
            <a:r>
              <a:rPr sz="2395" spc="-45" dirty="0">
                <a:latin typeface="Arial"/>
                <a:cs typeface="Arial"/>
              </a:rPr>
              <a:t> </a:t>
            </a:r>
            <a:r>
              <a:rPr sz="2395" spc="45" dirty="0">
                <a:latin typeface="Arial"/>
                <a:cs typeface="Arial"/>
              </a:rPr>
              <a:t>Map</a:t>
            </a:r>
            <a:r>
              <a:rPr sz="2395" spc="-49" dirty="0">
                <a:latin typeface="Arial"/>
                <a:cs typeface="Arial"/>
              </a:rPr>
              <a:t> </a:t>
            </a:r>
            <a:r>
              <a:rPr sz="2395" spc="36" dirty="0">
                <a:latin typeface="Arial"/>
                <a:cs typeface="Arial"/>
              </a:rPr>
              <a:t>output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92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Larger</a:t>
            </a:r>
            <a:r>
              <a:rPr sz="2395" spc="-6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Stride</a:t>
            </a:r>
            <a:r>
              <a:rPr sz="2395" spc="-6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has</a:t>
            </a:r>
            <a:r>
              <a:rPr sz="2395" spc="-6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less</a:t>
            </a:r>
            <a:r>
              <a:rPr sz="2395" b="1" spc="-69" dirty="0">
                <a:latin typeface="Arial"/>
                <a:cs typeface="Arial"/>
              </a:rPr>
              <a:t> </a:t>
            </a:r>
            <a:r>
              <a:rPr sz="2395" b="1" spc="-6" dirty="0">
                <a:latin typeface="Arial"/>
                <a:cs typeface="Arial"/>
              </a:rPr>
              <a:t>overlap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92"/>
              </a:spcBef>
              <a:buSzPct val="122784"/>
              <a:buChar char="•"/>
              <a:tabLst>
                <a:tab pos="312286" algn="l"/>
              </a:tabLst>
            </a:pPr>
            <a:r>
              <a:rPr sz="2395" spc="-73" dirty="0">
                <a:latin typeface="Arial"/>
                <a:cs typeface="Arial"/>
              </a:rPr>
              <a:t>We</a:t>
            </a:r>
            <a:r>
              <a:rPr sz="2395" spc="-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can</a:t>
            </a:r>
            <a:r>
              <a:rPr sz="2395" spc="-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use</a:t>
            </a:r>
            <a:r>
              <a:rPr sz="2395" spc="-6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stride</a:t>
            </a:r>
            <a:r>
              <a:rPr sz="2395" spc="-9" dirty="0">
                <a:latin typeface="Arial"/>
                <a:cs typeface="Arial"/>
              </a:rPr>
              <a:t>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-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control</a:t>
            </a:r>
            <a:r>
              <a:rPr sz="2395" b="1" spc="-6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the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size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of</a:t>
            </a:r>
            <a:r>
              <a:rPr sz="2395" b="1" spc="-6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the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Feature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spc="64" dirty="0">
                <a:latin typeface="Arial"/>
                <a:cs typeface="Arial"/>
              </a:rPr>
              <a:t>Map</a:t>
            </a:r>
            <a:r>
              <a:rPr sz="2395" b="1" spc="-6" dirty="0">
                <a:latin typeface="Arial"/>
                <a:cs typeface="Arial"/>
              </a:rPr>
              <a:t> output</a:t>
            </a:r>
            <a:endParaRPr sz="2395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93" y="526873"/>
            <a:ext cx="5829107" cy="1118084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197" dirty="0"/>
              <a:t> </a:t>
            </a:r>
            <a:r>
              <a:rPr spc="-67" dirty="0"/>
              <a:t>Output</a:t>
            </a:r>
            <a:r>
              <a:rPr spc="-194" dirty="0"/>
              <a:t> </a:t>
            </a:r>
            <a:r>
              <a:rPr spc="-52" dirty="0"/>
              <a:t>Size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Using</a:t>
            </a:r>
            <a:r>
              <a:rPr sz="2729" spc="-21" dirty="0"/>
              <a:t> </a:t>
            </a:r>
            <a:r>
              <a:rPr sz="2729" dirty="0"/>
              <a:t>Stride</a:t>
            </a:r>
            <a:r>
              <a:rPr sz="2729" spc="-18" dirty="0"/>
              <a:t> </a:t>
            </a:r>
            <a:r>
              <a:rPr sz="2729" dirty="0"/>
              <a:t>and</a:t>
            </a:r>
            <a:r>
              <a:rPr sz="2729" spc="-18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858780" y="2902581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43" y="4206823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46056" marR="3081" indent="-2387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312" y="4206823"/>
            <a:ext cx="1011565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338856" marR="3081" indent="-3315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7031" y="2066780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00746" y="2498550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45030" y="1451229"/>
            <a:ext cx="1518695" cy="703759"/>
          </a:xfrm>
          <a:prstGeom prst="rect">
            <a:avLst/>
          </a:prstGeom>
        </p:spPr>
        <p:txBody>
          <a:bodyPr vert="horz" wrap="square" lIns="0" tIns="33886" rIns="0" bIns="0" rtlCol="0">
            <a:spAutoFit/>
          </a:bodyPr>
          <a:lstStyle/>
          <a:p>
            <a:pPr marL="7701">
              <a:spcBef>
                <a:spcPts val="267"/>
              </a:spcBef>
            </a:pPr>
            <a:r>
              <a:rPr sz="2092" b="1" dirty="0">
                <a:latin typeface="Arial"/>
                <a:cs typeface="Arial"/>
              </a:rPr>
              <a:t>Stride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2</a:t>
            </a:r>
            <a:endParaRPr sz="2092">
              <a:latin typeface="Arial"/>
              <a:cs typeface="Arial"/>
            </a:endParaRPr>
          </a:p>
          <a:p>
            <a:pPr marL="7701">
              <a:spcBef>
                <a:spcPts val="209"/>
              </a:spcBef>
            </a:pPr>
            <a:r>
              <a:rPr sz="2092" b="1" dirty="0">
                <a:latin typeface="Arial"/>
                <a:cs typeface="Arial"/>
              </a:rPr>
              <a:t>Padding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0</a:t>
            </a:r>
            <a:endParaRPr sz="209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9151" y="5275914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5961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3343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7" y="0"/>
                </a:moveTo>
                <a:lnTo>
                  <a:pt x="0" y="0"/>
                </a:lnTo>
                <a:lnTo>
                  <a:pt x="0" y="22114"/>
                </a:lnTo>
                <a:lnTo>
                  <a:pt x="1420987" y="22114"/>
                </a:lnTo>
                <a:lnTo>
                  <a:pt x="142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 txBox="1"/>
          <p:nvPr/>
        </p:nvSpPr>
        <p:spPr>
          <a:xfrm>
            <a:off x="3536966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858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1113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8495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 txBox="1"/>
          <p:nvPr/>
        </p:nvSpPr>
        <p:spPr>
          <a:xfrm>
            <a:off x="5112118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3737" y="5275914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798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35367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5" h="22225">
                <a:moveTo>
                  <a:pt x="2080551" y="0"/>
                </a:moveTo>
                <a:lnTo>
                  <a:pt x="0" y="0"/>
                </a:lnTo>
                <a:lnTo>
                  <a:pt x="0" y="22114"/>
                </a:lnTo>
                <a:lnTo>
                  <a:pt x="2080551" y="22114"/>
                </a:lnTo>
                <a:lnTo>
                  <a:pt x="2080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 txBox="1"/>
          <p:nvPr/>
        </p:nvSpPr>
        <p:spPr>
          <a:xfrm>
            <a:off x="6907693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462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715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04533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4" h="22225">
                <a:moveTo>
                  <a:pt x="2080554" y="0"/>
                </a:moveTo>
                <a:lnTo>
                  <a:pt x="0" y="0"/>
                </a:lnTo>
                <a:lnTo>
                  <a:pt x="0" y="22114"/>
                </a:lnTo>
                <a:lnTo>
                  <a:pt x="2080554" y="22114"/>
                </a:lnTo>
                <a:lnTo>
                  <a:pt x="2080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 txBox="1"/>
          <p:nvPr/>
        </p:nvSpPr>
        <p:spPr>
          <a:xfrm>
            <a:off x="8876862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13798" y="5275914"/>
            <a:ext cx="104468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502536" y="249854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8164362" y="2902581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93" y="526873"/>
            <a:ext cx="5829107" cy="1118084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197" dirty="0"/>
              <a:t> </a:t>
            </a:r>
            <a:r>
              <a:rPr spc="-67" dirty="0"/>
              <a:t>Output</a:t>
            </a:r>
            <a:r>
              <a:rPr spc="-194" dirty="0"/>
              <a:t> </a:t>
            </a:r>
            <a:r>
              <a:rPr spc="-52" dirty="0"/>
              <a:t>Size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Using</a:t>
            </a:r>
            <a:r>
              <a:rPr sz="2729" spc="-21" dirty="0"/>
              <a:t> </a:t>
            </a:r>
            <a:r>
              <a:rPr sz="2729" dirty="0"/>
              <a:t>Stride</a:t>
            </a:r>
            <a:r>
              <a:rPr sz="2729" spc="-18" dirty="0"/>
              <a:t> </a:t>
            </a:r>
            <a:r>
              <a:rPr sz="2729" dirty="0"/>
              <a:t>and</a:t>
            </a:r>
            <a:r>
              <a:rPr sz="2729" spc="-18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858780" y="2902581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43" y="4206823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46056" marR="3081" indent="-2387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5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312" y="4206823"/>
            <a:ext cx="1011565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338856" marR="3081" indent="-3315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7031" y="2066780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00746" y="2498550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29151" y="5275914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5961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3343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7" y="0"/>
                </a:moveTo>
                <a:lnTo>
                  <a:pt x="0" y="0"/>
                </a:lnTo>
                <a:lnTo>
                  <a:pt x="0" y="22114"/>
                </a:lnTo>
                <a:lnTo>
                  <a:pt x="1420987" y="22114"/>
                </a:lnTo>
                <a:lnTo>
                  <a:pt x="142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3536966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858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1113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8495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5112118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3737" y="5275914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798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35367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5" h="22225">
                <a:moveTo>
                  <a:pt x="2080551" y="0"/>
                </a:moveTo>
                <a:lnTo>
                  <a:pt x="0" y="0"/>
                </a:lnTo>
                <a:lnTo>
                  <a:pt x="0" y="22114"/>
                </a:lnTo>
                <a:lnTo>
                  <a:pt x="2080551" y="22114"/>
                </a:lnTo>
                <a:lnTo>
                  <a:pt x="2080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6907693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462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715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04533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4" h="22225">
                <a:moveTo>
                  <a:pt x="2080554" y="0"/>
                </a:moveTo>
                <a:lnTo>
                  <a:pt x="0" y="0"/>
                </a:lnTo>
                <a:lnTo>
                  <a:pt x="0" y="22114"/>
                </a:lnTo>
                <a:lnTo>
                  <a:pt x="2080554" y="22114"/>
                </a:lnTo>
                <a:lnTo>
                  <a:pt x="2080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 txBox="1"/>
          <p:nvPr/>
        </p:nvSpPr>
        <p:spPr>
          <a:xfrm>
            <a:off x="8876862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13798" y="5275914"/>
            <a:ext cx="104468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3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502536" y="2498550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8164362" y="2902581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45030" y="1451229"/>
            <a:ext cx="1518695" cy="703759"/>
          </a:xfrm>
          <a:prstGeom prst="rect">
            <a:avLst/>
          </a:prstGeom>
        </p:spPr>
        <p:txBody>
          <a:bodyPr vert="horz" wrap="square" lIns="0" tIns="33886" rIns="0" bIns="0" rtlCol="0">
            <a:spAutoFit/>
          </a:bodyPr>
          <a:lstStyle/>
          <a:p>
            <a:pPr marL="7701">
              <a:spcBef>
                <a:spcPts val="267"/>
              </a:spcBef>
            </a:pPr>
            <a:r>
              <a:rPr sz="2092" b="1" dirty="0">
                <a:latin typeface="Arial"/>
                <a:cs typeface="Arial"/>
              </a:rPr>
              <a:t>Stride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1</a:t>
            </a:r>
            <a:endParaRPr sz="2092">
              <a:latin typeface="Arial"/>
              <a:cs typeface="Arial"/>
            </a:endParaRPr>
          </a:p>
          <a:p>
            <a:pPr marL="7701">
              <a:spcBef>
                <a:spcPts val="209"/>
              </a:spcBef>
            </a:pPr>
            <a:r>
              <a:rPr sz="2092" b="1" dirty="0">
                <a:latin typeface="Arial"/>
                <a:cs typeface="Arial"/>
              </a:rPr>
              <a:t>Padding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0</a:t>
            </a:r>
            <a:endParaRPr sz="2092">
              <a:latin typeface="Arial"/>
              <a:cs typeface="Arial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EB46-C5D9-979D-74B5-E616A9AA950C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convolutional layer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B936987-5D58-999E-7324-1E6ED90B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  <a:ea typeface="+mn-ea"/>
              </a:rPr>
              <a:t>A CNN is a neural network with some convolutional layers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  <a:ea typeface="+mn-ea"/>
              </a:rPr>
              <a:t>(and some other layers).  A convolutional layer has a number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  <a:ea typeface="+mn-ea"/>
              </a:rPr>
              <a:t>of filters that does convolutional operation.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F212508-C0F7-C122-2D22-0E4F82CD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8730" y="640080"/>
            <a:ext cx="678749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93" y="526873"/>
            <a:ext cx="5829107" cy="1118084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197" dirty="0"/>
              <a:t> </a:t>
            </a:r>
            <a:r>
              <a:rPr spc="-67" dirty="0"/>
              <a:t>Output</a:t>
            </a:r>
            <a:r>
              <a:rPr spc="-194" dirty="0"/>
              <a:t> </a:t>
            </a:r>
            <a:r>
              <a:rPr spc="-52" dirty="0"/>
              <a:t>Size</a:t>
            </a:r>
          </a:p>
          <a:p>
            <a:pPr marL="7701">
              <a:lnSpc>
                <a:spcPct val="100000"/>
              </a:lnSpc>
              <a:spcBef>
                <a:spcPts val="115"/>
              </a:spcBef>
            </a:pPr>
            <a:r>
              <a:rPr sz="2729" dirty="0"/>
              <a:t>When</a:t>
            </a:r>
            <a:r>
              <a:rPr sz="2729" spc="-67" dirty="0"/>
              <a:t> </a:t>
            </a:r>
            <a:r>
              <a:rPr sz="2729" spc="-6" dirty="0"/>
              <a:t>using</a:t>
            </a:r>
            <a:r>
              <a:rPr sz="2729" spc="-67" dirty="0"/>
              <a:t> </a:t>
            </a:r>
            <a:r>
              <a:rPr sz="2729" dirty="0"/>
              <a:t>Stride</a:t>
            </a:r>
            <a:r>
              <a:rPr sz="2729" spc="-64" dirty="0"/>
              <a:t> </a:t>
            </a:r>
            <a:r>
              <a:rPr sz="2729" dirty="0"/>
              <a:t>&amp;</a:t>
            </a:r>
            <a:r>
              <a:rPr sz="2729" spc="-67" dirty="0"/>
              <a:t> </a:t>
            </a:r>
            <a:r>
              <a:rPr sz="2729" spc="-6" dirty="0"/>
              <a:t>Padding</a:t>
            </a:r>
            <a:endParaRPr sz="2729"/>
          </a:p>
        </p:txBody>
      </p:sp>
      <p:sp>
        <p:nvSpPr>
          <p:cNvPr id="3" name="object 3"/>
          <p:cNvSpPr txBox="1"/>
          <p:nvPr/>
        </p:nvSpPr>
        <p:spPr>
          <a:xfrm>
            <a:off x="4858780" y="2902581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43" y="4206823"/>
            <a:ext cx="825964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46056" marR="3081" indent="-2387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7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7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312" y="4206823"/>
            <a:ext cx="1011565" cy="365098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338856" marR="3081" indent="-331540">
              <a:lnSpc>
                <a:spcPct val="102200"/>
              </a:lnSpc>
              <a:spcBef>
                <a:spcPts val="45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x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3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00746" y="2498550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29151" y="5275914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5961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3343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7" y="0"/>
                </a:moveTo>
                <a:lnTo>
                  <a:pt x="0" y="0"/>
                </a:lnTo>
                <a:lnTo>
                  <a:pt x="0" y="22114"/>
                </a:lnTo>
                <a:lnTo>
                  <a:pt x="1420987" y="22114"/>
                </a:lnTo>
                <a:lnTo>
                  <a:pt x="142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3536966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858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1113" y="5132668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8495" y="5428690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 txBox="1"/>
          <p:nvPr/>
        </p:nvSpPr>
        <p:spPr>
          <a:xfrm>
            <a:off x="5112118" y="5428304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3737" y="5275914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798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35367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5" h="22225">
                <a:moveTo>
                  <a:pt x="2080551" y="0"/>
                </a:moveTo>
                <a:lnTo>
                  <a:pt x="0" y="0"/>
                </a:lnTo>
                <a:lnTo>
                  <a:pt x="0" y="22114"/>
                </a:lnTo>
                <a:lnTo>
                  <a:pt x="2080551" y="22114"/>
                </a:lnTo>
                <a:lnTo>
                  <a:pt x="2080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 txBox="1"/>
          <p:nvPr/>
        </p:nvSpPr>
        <p:spPr>
          <a:xfrm>
            <a:off x="6907693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4626" y="5275914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17155" y="5132668"/>
            <a:ext cx="123644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04533" y="5428690"/>
            <a:ext cx="1261857" cy="13477"/>
          </a:xfrm>
          <a:custGeom>
            <a:avLst/>
            <a:gdLst/>
            <a:ahLst/>
            <a:cxnLst/>
            <a:rect l="l" t="t" r="r" b="b"/>
            <a:pathLst>
              <a:path w="2080894" h="22225">
                <a:moveTo>
                  <a:pt x="2080554" y="0"/>
                </a:moveTo>
                <a:lnTo>
                  <a:pt x="0" y="0"/>
                </a:lnTo>
                <a:lnTo>
                  <a:pt x="0" y="22114"/>
                </a:lnTo>
                <a:lnTo>
                  <a:pt x="2080554" y="22114"/>
                </a:lnTo>
                <a:lnTo>
                  <a:pt x="2080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 txBox="1"/>
          <p:nvPr/>
        </p:nvSpPr>
        <p:spPr>
          <a:xfrm>
            <a:off x="8876862" y="5428304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13798" y="5275914"/>
            <a:ext cx="104468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5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5</a:t>
            </a:r>
            <a:endParaRPr sz="1577">
              <a:latin typeface="Book Antiqua"/>
              <a:cs typeface="Book Antiqu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502536" y="2498550"/>
          <a:ext cx="1216803" cy="119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4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8164362" y="2902581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45030" y="1451229"/>
            <a:ext cx="1518695" cy="703759"/>
          </a:xfrm>
          <a:prstGeom prst="rect">
            <a:avLst/>
          </a:prstGeom>
        </p:spPr>
        <p:txBody>
          <a:bodyPr vert="horz" wrap="square" lIns="0" tIns="33886" rIns="0" bIns="0" rtlCol="0">
            <a:spAutoFit/>
          </a:bodyPr>
          <a:lstStyle/>
          <a:p>
            <a:pPr marL="7701">
              <a:spcBef>
                <a:spcPts val="267"/>
              </a:spcBef>
            </a:pPr>
            <a:r>
              <a:rPr sz="2092" b="1" dirty="0">
                <a:latin typeface="Arial"/>
                <a:cs typeface="Arial"/>
              </a:rPr>
              <a:t>Stride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1</a:t>
            </a:r>
            <a:endParaRPr sz="2092">
              <a:latin typeface="Arial"/>
              <a:cs typeface="Arial"/>
            </a:endParaRPr>
          </a:p>
          <a:p>
            <a:pPr marL="7701">
              <a:spcBef>
                <a:spcPts val="209"/>
              </a:spcBef>
            </a:pPr>
            <a:r>
              <a:rPr sz="2092" b="1" dirty="0">
                <a:latin typeface="Arial"/>
                <a:cs typeface="Arial"/>
              </a:rPr>
              <a:t>Padding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36" dirty="0">
                <a:latin typeface="Arial"/>
                <a:cs typeface="Arial"/>
              </a:rPr>
              <a:t>=</a:t>
            </a:r>
            <a:r>
              <a:rPr sz="2092" b="1" spc="-42" dirty="0">
                <a:latin typeface="Arial"/>
                <a:cs typeface="Arial"/>
              </a:rPr>
              <a:t> </a:t>
            </a:r>
            <a:r>
              <a:rPr sz="2092" b="1" spc="-30" dirty="0">
                <a:latin typeface="Arial"/>
                <a:cs typeface="Arial"/>
              </a:rPr>
              <a:t>1</a:t>
            </a:r>
            <a:endParaRPr sz="2092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743381" y="2066780"/>
          <a:ext cx="2310000" cy="205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50708" y="6248646"/>
            <a:ext cx="66362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Note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if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39" dirty="0">
                <a:solidFill>
                  <a:srgbClr val="00A2FF"/>
                </a:solidFill>
                <a:latin typeface="Arial"/>
                <a:cs typeface="Arial"/>
              </a:rPr>
              <a:t>we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get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non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integer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value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for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our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output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size,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39" dirty="0">
                <a:solidFill>
                  <a:srgbClr val="00A2FF"/>
                </a:solidFill>
                <a:latin typeface="Arial"/>
                <a:cs typeface="Arial"/>
              </a:rPr>
              <a:t>we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found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it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down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to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the</a:t>
            </a:r>
            <a:r>
              <a:rPr sz="1182" b="1" spc="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00A2FF"/>
                </a:solidFill>
                <a:latin typeface="Arial"/>
                <a:cs typeface="Arial"/>
              </a:rPr>
              <a:t>nearest</a:t>
            </a:r>
            <a:r>
              <a:rPr sz="1182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182" b="1" spc="-6" dirty="0">
                <a:solidFill>
                  <a:srgbClr val="00A2FF"/>
                </a:solidFill>
                <a:latin typeface="Arial"/>
                <a:cs typeface="Arial"/>
              </a:rPr>
              <a:t>integer</a:t>
            </a:r>
            <a:endParaRPr sz="1182">
              <a:latin typeface="Arial"/>
              <a:cs typeface="Arial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527834"/>
            <a:ext cx="7909996" cy="685273"/>
          </a:xfrm>
          <a:prstGeom prst="rect">
            <a:avLst/>
          </a:prstGeom>
        </p:spPr>
        <p:txBody>
          <a:bodyPr vert="horz" wrap="square" lIns="0" tIns="808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pc="-97" dirty="0"/>
              <a:t>Purpose</a:t>
            </a:r>
            <a:r>
              <a:rPr spc="-200" dirty="0"/>
              <a:t> </a:t>
            </a:r>
            <a:r>
              <a:rPr dirty="0"/>
              <a:t>of</a:t>
            </a:r>
            <a:r>
              <a:rPr spc="-218" dirty="0"/>
              <a:t> </a:t>
            </a:r>
            <a:r>
              <a:rPr spc="-100" dirty="0"/>
              <a:t>Activation</a:t>
            </a:r>
            <a:r>
              <a:rPr spc="-194" dirty="0"/>
              <a:t> </a:t>
            </a:r>
            <a:r>
              <a:rPr spc="-94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32" y="2130319"/>
            <a:ext cx="6344709" cy="3599856"/>
          </a:xfrm>
          <a:prstGeom prst="rect">
            <a:avLst/>
          </a:prstGeom>
        </p:spPr>
        <p:txBody>
          <a:bodyPr vert="horz" wrap="square" lIns="0" tIns="50443" rIns="0" bIns="0" rtlCol="0">
            <a:spAutoFit/>
          </a:bodyPr>
          <a:lstStyle/>
          <a:p>
            <a:pPr marL="7701" marR="39276">
              <a:lnSpc>
                <a:spcPts val="2577"/>
              </a:lnSpc>
              <a:spcBef>
                <a:spcPts val="397"/>
              </a:spcBef>
            </a:pPr>
            <a:r>
              <a:rPr sz="2395" spc="-158" dirty="0">
                <a:latin typeface="Arial"/>
                <a:cs typeface="Arial"/>
              </a:rPr>
              <a:t>To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enable</a:t>
            </a:r>
            <a:r>
              <a:rPr sz="2395" spc="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learning </a:t>
            </a:r>
            <a:r>
              <a:rPr sz="2395" spc="39" dirty="0">
                <a:latin typeface="Arial"/>
                <a:cs typeface="Arial"/>
              </a:rPr>
              <a:t>of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complex</a:t>
            </a:r>
            <a:r>
              <a:rPr sz="2395" b="1" spc="3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patterns</a:t>
            </a:r>
            <a:r>
              <a:rPr sz="2395" b="1" spc="-3" dirty="0">
                <a:latin typeface="Arial"/>
                <a:cs typeface="Arial"/>
              </a:rPr>
              <a:t> </a:t>
            </a:r>
            <a:r>
              <a:rPr sz="2395" spc="-15" dirty="0">
                <a:latin typeface="Arial"/>
                <a:cs typeface="Arial"/>
              </a:rPr>
              <a:t>in </a:t>
            </a:r>
            <a:r>
              <a:rPr sz="2395" dirty="0">
                <a:latin typeface="Arial"/>
                <a:cs typeface="Arial"/>
              </a:rPr>
              <a:t>our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spc="-12" dirty="0">
                <a:latin typeface="Arial"/>
                <a:cs typeface="Arial"/>
              </a:rPr>
              <a:t>data</a:t>
            </a:r>
            <a:endParaRPr sz="2395">
              <a:latin typeface="Arial"/>
              <a:cs typeface="Arial"/>
            </a:endParaRPr>
          </a:p>
          <a:p>
            <a:pPr marL="312286" marR="3081" indent="-304971">
              <a:lnSpc>
                <a:spcPts val="2571"/>
              </a:lnSpc>
              <a:spcBef>
                <a:spcPts val="2250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Biological neurons fire </a:t>
            </a:r>
            <a:r>
              <a:rPr sz="2395" spc="-18" dirty="0">
                <a:latin typeface="Arial"/>
                <a:cs typeface="Arial"/>
              </a:rPr>
              <a:t>(activate)</a:t>
            </a:r>
            <a:r>
              <a:rPr sz="2395" dirty="0">
                <a:latin typeface="Arial"/>
                <a:cs typeface="Arial"/>
              </a:rPr>
              <a:t> on </a:t>
            </a:r>
            <a:r>
              <a:rPr sz="2395" spc="-6" dirty="0">
                <a:latin typeface="Arial"/>
                <a:cs typeface="Arial"/>
              </a:rPr>
              <a:t>certain </a:t>
            </a:r>
            <a:r>
              <a:rPr sz="2395" dirty="0">
                <a:latin typeface="Arial"/>
                <a:cs typeface="Arial"/>
              </a:rPr>
              <a:t>inputs,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these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are</a:t>
            </a:r>
            <a:r>
              <a:rPr sz="2395" spc="36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then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fed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into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other</a:t>
            </a:r>
            <a:r>
              <a:rPr sz="2395" spc="33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neurons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53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Introduces</a:t>
            </a:r>
            <a:r>
              <a:rPr sz="2395" spc="27" dirty="0">
                <a:latin typeface="Arial"/>
                <a:cs typeface="Arial"/>
              </a:rPr>
              <a:t> </a:t>
            </a:r>
            <a:r>
              <a:rPr sz="2395" b="1" spc="-18" dirty="0">
                <a:solidFill>
                  <a:srgbClr val="00A2FF"/>
                </a:solidFill>
                <a:latin typeface="Arial"/>
                <a:cs typeface="Arial"/>
              </a:rPr>
              <a:t>non-</a:t>
            </a:r>
            <a:r>
              <a:rPr sz="2395" b="1" dirty="0">
                <a:solidFill>
                  <a:srgbClr val="00A2FF"/>
                </a:solidFill>
                <a:latin typeface="Arial"/>
                <a:cs typeface="Arial"/>
              </a:rPr>
              <a:t>linearity</a:t>
            </a:r>
            <a:r>
              <a:rPr sz="2395" b="1" spc="27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27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our</a:t>
            </a:r>
            <a:r>
              <a:rPr sz="2395" spc="30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network</a:t>
            </a:r>
            <a:endParaRPr sz="2395">
              <a:latin typeface="Arial"/>
              <a:cs typeface="Arial"/>
            </a:endParaRPr>
          </a:p>
          <a:p>
            <a:pPr marL="312286" marR="219101" indent="-304971">
              <a:lnSpc>
                <a:spcPts val="2571"/>
              </a:lnSpc>
              <a:spcBef>
                <a:spcPts val="2292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This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allows</a:t>
            </a:r>
            <a:r>
              <a:rPr sz="2395" spc="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</a:t>
            </a:r>
            <a:r>
              <a:rPr sz="2395" spc="21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non-linear</a:t>
            </a:r>
            <a:r>
              <a:rPr sz="2395" spc="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decision</a:t>
            </a:r>
            <a:r>
              <a:rPr sz="2395" spc="21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boundary </a:t>
            </a:r>
            <a:r>
              <a:rPr sz="2395" dirty="0">
                <a:latin typeface="Arial"/>
                <a:cs typeface="Arial"/>
              </a:rPr>
              <a:t>via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non-linear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combinations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spc="39" dirty="0">
                <a:latin typeface="Arial"/>
                <a:cs typeface="Arial"/>
              </a:rPr>
              <a:t>of</a:t>
            </a:r>
            <a:r>
              <a:rPr sz="2395" spc="49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weight </a:t>
            </a:r>
            <a:r>
              <a:rPr sz="2395" dirty="0">
                <a:latin typeface="Arial"/>
                <a:cs typeface="Arial"/>
              </a:rPr>
              <a:t>and</a:t>
            </a:r>
            <a:r>
              <a:rPr sz="2395" spc="39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inputs</a:t>
            </a:r>
            <a:endParaRPr sz="2395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041" y="2511468"/>
            <a:ext cx="4321719" cy="21824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83620" y="4693920"/>
            <a:ext cx="1686560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697" dirty="0">
                <a:solidFill>
                  <a:srgbClr val="757575"/>
                </a:solidFill>
                <a:latin typeface="Arial"/>
                <a:cs typeface="Arial"/>
              </a:rPr>
              <a:t>Stanford’s</a:t>
            </a:r>
            <a:r>
              <a:rPr sz="697" spc="9" dirty="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sz="697" dirty="0">
                <a:solidFill>
                  <a:srgbClr val="757575"/>
                </a:solidFill>
                <a:latin typeface="Arial"/>
                <a:cs typeface="Arial"/>
              </a:rPr>
              <a:t>CS231</a:t>
            </a:r>
            <a:r>
              <a:rPr sz="697" spc="12" dirty="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sz="697" spc="-6" dirty="0">
                <a:solidFill>
                  <a:srgbClr val="757575"/>
                </a:solidFill>
                <a:latin typeface="Arial"/>
                <a:cs typeface="Arial"/>
              </a:rPr>
              <a:t>Course</a:t>
            </a:r>
            <a:endParaRPr sz="697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06" dirty="0"/>
              <a:t>T</a:t>
            </a:r>
            <a:r>
              <a:rPr spc="-121" dirty="0"/>
              <a:t>y</a:t>
            </a:r>
            <a:r>
              <a:rPr spc="-118" dirty="0"/>
              <a:t>pe</a:t>
            </a:r>
            <a:r>
              <a:rPr spc="-30" dirty="0"/>
              <a:t>s</a:t>
            </a:r>
            <a:r>
              <a:rPr spc="-170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spc="-109" dirty="0"/>
              <a:t>Activation</a:t>
            </a:r>
            <a:r>
              <a:rPr spc="-188" dirty="0"/>
              <a:t> </a:t>
            </a:r>
            <a:r>
              <a:rPr spc="-91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32" y="2125495"/>
            <a:ext cx="6139855" cy="3222069"/>
          </a:xfrm>
          <a:prstGeom prst="rect">
            <a:avLst/>
          </a:prstGeom>
        </p:spPr>
        <p:txBody>
          <a:bodyPr vert="horz" wrap="square" lIns="0" tIns="51214" rIns="0" bIns="0" rtlCol="0">
            <a:spAutoFit/>
          </a:bodyPr>
          <a:lstStyle/>
          <a:p>
            <a:pPr marL="7701" marR="3081">
              <a:lnSpc>
                <a:spcPts val="2571"/>
              </a:lnSpc>
              <a:spcBef>
                <a:spcPts val="403"/>
              </a:spcBef>
            </a:pPr>
            <a:r>
              <a:rPr sz="2395" spc="-21" dirty="0">
                <a:latin typeface="Arial"/>
                <a:cs typeface="Arial"/>
              </a:rPr>
              <a:t>There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are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several activation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functions</a:t>
            </a:r>
            <a:r>
              <a:rPr sz="2395" spc="-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we </a:t>
            </a:r>
            <a:r>
              <a:rPr sz="2395" spc="-15" dirty="0">
                <a:latin typeface="Arial"/>
                <a:cs typeface="Arial"/>
              </a:rPr>
              <a:t>can </a:t>
            </a:r>
            <a:r>
              <a:rPr sz="2395" dirty="0">
                <a:latin typeface="Arial"/>
                <a:cs typeface="Arial"/>
              </a:rPr>
              <a:t>use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in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our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CNN.</a:t>
            </a:r>
            <a:r>
              <a:rPr sz="2395" spc="-15" dirty="0">
                <a:latin typeface="Arial"/>
                <a:cs typeface="Arial"/>
              </a:rPr>
              <a:t> </a:t>
            </a:r>
            <a:r>
              <a:rPr sz="2395" spc="-12" dirty="0">
                <a:latin typeface="Arial"/>
                <a:cs typeface="Arial"/>
              </a:rPr>
              <a:t>However,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Rectified</a:t>
            </a:r>
            <a:r>
              <a:rPr sz="2395" spc="-18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Linear </a:t>
            </a:r>
            <a:r>
              <a:rPr sz="2395" dirty="0">
                <a:latin typeface="Arial"/>
                <a:cs typeface="Arial"/>
              </a:rPr>
              <a:t>Units</a:t>
            </a:r>
            <a:r>
              <a:rPr sz="2395" spc="9" dirty="0">
                <a:latin typeface="Arial"/>
                <a:cs typeface="Arial"/>
              </a:rPr>
              <a:t> </a:t>
            </a:r>
            <a:r>
              <a:rPr sz="2395" spc="-76" dirty="0">
                <a:latin typeface="Arial"/>
                <a:cs typeface="Arial"/>
              </a:rPr>
              <a:t>(</a:t>
            </a:r>
            <a:r>
              <a:rPr sz="2395" spc="-76" dirty="0">
                <a:solidFill>
                  <a:srgbClr val="00A2FF"/>
                </a:solidFill>
                <a:latin typeface="Arial"/>
                <a:cs typeface="Arial"/>
              </a:rPr>
              <a:t>ReLU</a:t>
            </a:r>
            <a:r>
              <a:rPr sz="2395" spc="-76" dirty="0">
                <a:latin typeface="Arial"/>
                <a:cs typeface="Arial"/>
              </a:rPr>
              <a:t>)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have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become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the</a:t>
            </a:r>
            <a:r>
              <a:rPr sz="2395" spc="15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activation </a:t>
            </a:r>
            <a:r>
              <a:rPr sz="2395" spc="30" dirty="0">
                <a:latin typeface="Arial"/>
                <a:cs typeface="Arial"/>
              </a:rPr>
              <a:t>function</a:t>
            </a:r>
            <a:r>
              <a:rPr sz="2395" spc="52" dirty="0">
                <a:latin typeface="Arial"/>
                <a:cs typeface="Arial"/>
              </a:rPr>
              <a:t> </a:t>
            </a:r>
            <a:r>
              <a:rPr sz="2395" spc="39" dirty="0">
                <a:latin typeface="Arial"/>
                <a:cs typeface="Arial"/>
              </a:rPr>
              <a:t>of</a:t>
            </a:r>
            <a:r>
              <a:rPr sz="2395" spc="58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choice</a:t>
            </a:r>
            <a:r>
              <a:rPr sz="2395" spc="61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for</a:t>
            </a:r>
            <a:r>
              <a:rPr sz="2395" spc="58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CNNs.</a:t>
            </a:r>
            <a:endParaRPr sz="2395">
              <a:latin typeface="Arial"/>
              <a:cs typeface="Arial"/>
            </a:endParaRPr>
          </a:p>
          <a:p>
            <a:pPr marL="7701">
              <a:spcBef>
                <a:spcPts val="1913"/>
              </a:spcBef>
            </a:pPr>
            <a:r>
              <a:rPr sz="2395" spc="-6" dirty="0">
                <a:latin typeface="Arial"/>
                <a:cs typeface="Arial"/>
              </a:rPr>
              <a:t>ReLU</a:t>
            </a:r>
            <a:r>
              <a:rPr sz="2395" spc="-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is</a:t>
            </a:r>
            <a:r>
              <a:rPr sz="2395" spc="-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advantageous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in</a:t>
            </a:r>
            <a:r>
              <a:rPr sz="2395" spc="-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CNN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Training: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47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Simple</a:t>
            </a:r>
            <a:r>
              <a:rPr sz="2395" spc="4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Computation</a:t>
            </a:r>
            <a:r>
              <a:rPr sz="2395" spc="4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(fast</a:t>
            </a:r>
            <a:r>
              <a:rPr sz="2395" spc="45" dirty="0">
                <a:latin typeface="Arial"/>
                <a:cs typeface="Arial"/>
              </a:rPr>
              <a:t>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45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train)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47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Does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spc="33" dirty="0">
                <a:latin typeface="Arial"/>
                <a:cs typeface="Arial"/>
              </a:rPr>
              <a:t>not</a:t>
            </a:r>
            <a:r>
              <a:rPr sz="2395" spc="-27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saturate</a:t>
            </a:r>
            <a:endParaRPr sz="2395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187" y="2023829"/>
            <a:ext cx="4366300" cy="41631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lang="en-US" b="1" dirty="0"/>
              <a:t>Sigmoid Function (Logistic)</a:t>
            </a:r>
            <a:endParaRPr spc="-58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777" y="1527586"/>
            <a:ext cx="5332567" cy="512064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Explanation</a:t>
            </a:r>
            <a:r>
              <a:rPr lang="en-US" sz="2000" dirty="0"/>
              <a:t>: The sigmoid function squashes the input values between 0 and 1, making it useful in binary classification problems where we need to produce probabilities.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/>
              <a:t>Formula</a:t>
            </a:r>
            <a:r>
              <a:rPr lang="en-US" sz="2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r>
              <a:rPr lang="en-US" sz="2000" b="1" dirty="0"/>
              <a:t>Usage</a:t>
            </a:r>
            <a:r>
              <a:rPr lang="en-US" sz="2000" dirty="0"/>
              <a:t>: </a:t>
            </a:r>
            <a:r>
              <a:rPr lang="en-US" sz="2000" dirty="0" smtClean="0"/>
              <a:t> </a:t>
            </a:r>
            <a:r>
              <a:rPr lang="en-US" sz="2000" dirty="0"/>
              <a:t>Commonly used in the output layer for binary classification tasks, where it transforms the network's raw output into probabilities.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14" y="3272104"/>
            <a:ext cx="3921162" cy="1042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50" y="1527586"/>
            <a:ext cx="4579337" cy="40234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27" dirty="0"/>
              <a:t>The</a:t>
            </a:r>
            <a:r>
              <a:rPr spc="-258" dirty="0"/>
              <a:t> </a:t>
            </a:r>
            <a:r>
              <a:rPr spc="-49" dirty="0"/>
              <a:t>ReLU</a:t>
            </a:r>
            <a:r>
              <a:rPr spc="-246" dirty="0"/>
              <a:t> </a:t>
            </a:r>
            <a:r>
              <a:rPr spc="-58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332" y="1982014"/>
            <a:ext cx="4565325" cy="1133978"/>
          </a:xfrm>
          <a:prstGeom prst="rect">
            <a:avLst/>
          </a:prstGeom>
        </p:spPr>
        <p:txBody>
          <a:bodyPr vert="horz" wrap="square" lIns="0" tIns="151715" rIns="0" bIns="0" rtlCol="0">
            <a:spAutoFit/>
          </a:bodyPr>
          <a:lstStyle/>
          <a:p>
            <a:pPr marL="312286" indent="-304585">
              <a:spcBef>
                <a:spcPts val="1195"/>
              </a:spcBef>
              <a:buSzPct val="122784"/>
              <a:buChar char="•"/>
              <a:tabLst>
                <a:tab pos="312286" algn="l"/>
              </a:tabLst>
            </a:pPr>
            <a:r>
              <a:rPr sz="2395" dirty="0">
                <a:latin typeface="Arial"/>
                <a:cs typeface="Arial"/>
              </a:rPr>
              <a:t>Change</a:t>
            </a:r>
            <a:r>
              <a:rPr sz="2395" spc="-5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all</a:t>
            </a:r>
            <a:r>
              <a:rPr sz="2395" spc="-55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negative</a:t>
            </a:r>
            <a:r>
              <a:rPr sz="2395" spc="-52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values</a:t>
            </a:r>
            <a:r>
              <a:rPr sz="2395" spc="-55" dirty="0">
                <a:latin typeface="Arial"/>
                <a:cs typeface="Arial"/>
              </a:rPr>
              <a:t> </a:t>
            </a:r>
            <a:r>
              <a:rPr sz="2395" spc="58" dirty="0">
                <a:latin typeface="Arial"/>
                <a:cs typeface="Arial"/>
              </a:rPr>
              <a:t>to</a:t>
            </a:r>
            <a:r>
              <a:rPr sz="2395" spc="-52" dirty="0">
                <a:latin typeface="Arial"/>
                <a:cs typeface="Arial"/>
              </a:rPr>
              <a:t> </a:t>
            </a:r>
            <a:r>
              <a:rPr sz="2395" spc="-30" dirty="0">
                <a:latin typeface="Arial"/>
                <a:cs typeface="Arial"/>
              </a:rPr>
              <a:t>0</a:t>
            </a:r>
            <a:endParaRPr sz="2395">
              <a:latin typeface="Arial"/>
              <a:cs typeface="Arial"/>
            </a:endParaRPr>
          </a:p>
          <a:p>
            <a:pPr marL="312286" indent="-304585">
              <a:spcBef>
                <a:spcPts val="1947"/>
              </a:spcBef>
              <a:buSzPct val="122784"/>
              <a:buChar char="•"/>
              <a:tabLst>
                <a:tab pos="312286" algn="l"/>
              </a:tabLst>
            </a:pPr>
            <a:r>
              <a:rPr sz="2395" spc="-12" dirty="0">
                <a:latin typeface="Arial"/>
                <a:cs typeface="Arial"/>
              </a:rPr>
              <a:t>Leave</a:t>
            </a:r>
            <a:r>
              <a:rPr sz="2395" spc="-33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all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dirty="0">
                <a:latin typeface="Arial"/>
                <a:cs typeface="Arial"/>
              </a:rPr>
              <a:t>positive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spc="-49" dirty="0">
                <a:latin typeface="Arial"/>
                <a:cs typeface="Arial"/>
              </a:rPr>
              <a:t>Values</a:t>
            </a:r>
            <a:r>
              <a:rPr sz="2395" spc="-30" dirty="0">
                <a:latin typeface="Arial"/>
                <a:cs typeface="Arial"/>
              </a:rPr>
              <a:t> </a:t>
            </a:r>
            <a:r>
              <a:rPr sz="2395" spc="-6" dirty="0">
                <a:latin typeface="Arial"/>
                <a:cs typeface="Arial"/>
              </a:rPr>
              <a:t>alone</a:t>
            </a:r>
            <a:endParaRPr sz="2395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7052" y="2851706"/>
            <a:ext cx="4494240" cy="2986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46682" y="2046373"/>
            <a:ext cx="191415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i="1" dirty="0">
                <a:solidFill>
                  <a:srgbClr val="00A2FF"/>
                </a:solidFill>
                <a:latin typeface="Times New Roman"/>
                <a:cs typeface="Times New Roman"/>
              </a:rPr>
              <a:t>f</a:t>
            </a:r>
            <a:r>
              <a:rPr sz="2395" dirty="0">
                <a:solidFill>
                  <a:srgbClr val="00A2FF"/>
                </a:solidFill>
                <a:latin typeface="Book Antiqua"/>
                <a:cs typeface="Book Antiqua"/>
              </a:rPr>
              <a:t>(</a:t>
            </a:r>
            <a:r>
              <a:rPr sz="2395" i="1" dirty="0">
                <a:solidFill>
                  <a:srgbClr val="00A2FF"/>
                </a:solidFill>
                <a:latin typeface="Times New Roman"/>
                <a:cs typeface="Times New Roman"/>
              </a:rPr>
              <a:t>x</a:t>
            </a:r>
            <a:r>
              <a:rPr sz="2395" dirty="0">
                <a:solidFill>
                  <a:srgbClr val="00A2FF"/>
                </a:solidFill>
                <a:latin typeface="Book Antiqua"/>
                <a:cs typeface="Book Antiqua"/>
              </a:rPr>
              <a:t>)</a:t>
            </a:r>
            <a:r>
              <a:rPr sz="2395" spc="106" dirty="0">
                <a:solidFill>
                  <a:srgbClr val="00A2FF"/>
                </a:solidFill>
                <a:latin typeface="Book Antiqua"/>
                <a:cs typeface="Book Antiqua"/>
              </a:rPr>
              <a:t> </a:t>
            </a:r>
            <a:r>
              <a:rPr sz="2395" spc="188" dirty="0">
                <a:solidFill>
                  <a:srgbClr val="00A2FF"/>
                </a:solidFill>
                <a:latin typeface="Book Antiqua"/>
                <a:cs typeface="Book Antiqua"/>
              </a:rPr>
              <a:t>=</a:t>
            </a:r>
            <a:r>
              <a:rPr sz="2395" spc="106" dirty="0">
                <a:solidFill>
                  <a:srgbClr val="00A2FF"/>
                </a:solidFill>
                <a:latin typeface="Book Antiqua"/>
                <a:cs typeface="Book Antiqua"/>
              </a:rPr>
              <a:t> </a:t>
            </a:r>
            <a:r>
              <a:rPr sz="2395" i="1" spc="-6" dirty="0">
                <a:solidFill>
                  <a:srgbClr val="00A2FF"/>
                </a:solidFill>
                <a:latin typeface="Times New Roman"/>
                <a:cs typeface="Times New Roman"/>
              </a:rPr>
              <a:t>max</a:t>
            </a:r>
            <a:r>
              <a:rPr sz="2395" spc="-6" dirty="0">
                <a:solidFill>
                  <a:srgbClr val="00A2FF"/>
                </a:solidFill>
                <a:latin typeface="Book Antiqua"/>
                <a:cs typeface="Book Antiqua"/>
              </a:rPr>
              <a:t>(0,</a:t>
            </a:r>
            <a:r>
              <a:rPr sz="2395" i="1" spc="-6" dirty="0">
                <a:solidFill>
                  <a:srgbClr val="00A2FF"/>
                </a:solidFill>
                <a:latin typeface="Times New Roman"/>
                <a:cs typeface="Times New Roman"/>
              </a:rPr>
              <a:t>x</a:t>
            </a:r>
            <a:r>
              <a:rPr sz="2395" spc="-6" dirty="0">
                <a:solidFill>
                  <a:srgbClr val="00A2FF"/>
                </a:solidFill>
                <a:latin typeface="Book Antiqua"/>
                <a:cs typeface="Book Antiqua"/>
              </a:rPr>
              <a:t>)</a:t>
            </a:r>
            <a:endParaRPr sz="2395" dirty="0">
              <a:latin typeface="Book Antiqua"/>
              <a:cs typeface="Book Antiqu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49" dirty="0"/>
              <a:t>Applying</a:t>
            </a:r>
            <a:r>
              <a:rPr spc="-170" dirty="0"/>
              <a:t> </a:t>
            </a:r>
            <a:r>
              <a:rPr dirty="0"/>
              <a:t>the</a:t>
            </a:r>
            <a:r>
              <a:rPr spc="-273" dirty="0"/>
              <a:t> </a:t>
            </a:r>
            <a:r>
              <a:rPr spc="-49" dirty="0"/>
              <a:t>ReLU</a:t>
            </a:r>
            <a:r>
              <a:rPr spc="-221" dirty="0"/>
              <a:t> </a:t>
            </a:r>
            <a:r>
              <a:rPr spc="-88" dirty="0"/>
              <a:t>Activation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1484" y="3540060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416" y="5007996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019" y="5007996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9443" y="5007996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873" y="353578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0947" y="2708084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89551" y="313350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53179" y="313985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250157" y="3421481"/>
            <a:ext cx="634971" cy="634971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59659" y="313350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305950" y="2683288"/>
            <a:ext cx="52368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2" dirty="0">
                <a:latin typeface="Arial"/>
                <a:cs typeface="Arial"/>
              </a:rPr>
              <a:t>ReLU</a:t>
            </a:r>
            <a:endParaRPr sz="1577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149" dirty="0"/>
              <a:t>Applying</a:t>
            </a:r>
            <a:r>
              <a:rPr spc="-170" dirty="0"/>
              <a:t> </a:t>
            </a:r>
            <a:r>
              <a:rPr dirty="0"/>
              <a:t>the</a:t>
            </a:r>
            <a:r>
              <a:rPr spc="-273" dirty="0"/>
              <a:t> </a:t>
            </a:r>
            <a:r>
              <a:rPr spc="-49" dirty="0"/>
              <a:t>ReLU</a:t>
            </a:r>
            <a:r>
              <a:rPr spc="-221" dirty="0"/>
              <a:t> </a:t>
            </a:r>
            <a:r>
              <a:rPr spc="-88" dirty="0"/>
              <a:t>Activation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1484" y="3540060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416" y="5007996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019" y="5007996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9443" y="5007996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873" y="353578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0947" y="2708084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89551" y="313350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53179" y="313985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250157" y="3421481"/>
            <a:ext cx="634971" cy="634971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59659" y="3133505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305950" y="2683288"/>
            <a:ext cx="52368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2" dirty="0">
                <a:latin typeface="Arial"/>
                <a:cs typeface="Arial"/>
              </a:rPr>
              <a:t>ReLU</a:t>
            </a:r>
            <a:endParaRPr sz="1577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9107" y="2037044"/>
            <a:ext cx="4954271" cy="266674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010433" y="5007996"/>
            <a:ext cx="151985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Rectified</a:t>
            </a:r>
            <a:r>
              <a:rPr sz="1182" spc="3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29491" y="1715736"/>
            <a:ext cx="94918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solidFill>
                  <a:srgbClr val="00A2FF"/>
                </a:solidFill>
                <a:latin typeface="Arial"/>
                <a:cs typeface="Arial"/>
              </a:rPr>
              <a:t>One</a:t>
            </a:r>
            <a:r>
              <a:rPr sz="1577" spc="-24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srgbClr val="00A2FF"/>
                </a:solidFill>
                <a:latin typeface="Arial"/>
                <a:cs typeface="Arial"/>
              </a:rPr>
              <a:t>Layer</a:t>
            </a:r>
            <a:endParaRPr sz="1577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93211"/>
            <a:ext cx="6376669" cy="660224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lang="en-US" sz="4000" b="1" spc="-50" dirty="0">
                <a:solidFill>
                  <a:srgbClr val="000000"/>
                </a:solidFill>
                <a:latin typeface="Century Schoolbook" panose="02040604050505020304"/>
              </a:rPr>
              <a:t>Leaky </a:t>
            </a:r>
            <a:r>
              <a:rPr lang="en-US" sz="4000" b="1" spc="-50" dirty="0" err="1">
                <a:solidFill>
                  <a:srgbClr val="000000"/>
                </a:solidFill>
                <a:latin typeface="Century Schoolbook" panose="02040604050505020304"/>
              </a:rPr>
              <a:t>ReLU</a:t>
            </a:r>
            <a:endParaRPr spc="-88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06775" y="1140881"/>
            <a:ext cx="5861678" cy="5193573"/>
          </a:xfrm>
        </p:spPr>
        <p:txBody>
          <a:bodyPr>
            <a:normAutofit/>
          </a:bodyPr>
          <a:lstStyle/>
          <a:p>
            <a:r>
              <a:rPr lang="en-US" dirty="0" smtClean="0"/>
              <a:t>Dying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neurons </a:t>
            </a:r>
            <a:r>
              <a:rPr lang="en-US" dirty="0"/>
              <a:t>using the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/>
              <a:t>activation function become inactive during training and never recover</a:t>
            </a:r>
            <a:r>
              <a:rPr lang="en-US" dirty="0" smtClean="0"/>
              <a:t>.</a:t>
            </a:r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is similar to </a:t>
            </a:r>
            <a:r>
              <a:rPr lang="en-US" dirty="0" err="1"/>
              <a:t>ReLU</a:t>
            </a:r>
            <a:r>
              <a:rPr lang="en-US" dirty="0"/>
              <a:t> but has a small slope for negative inputs, which helps mitigate the "dying </a:t>
            </a:r>
            <a:r>
              <a:rPr lang="en-US" dirty="0" err="1"/>
              <a:t>ReLU</a:t>
            </a:r>
            <a:r>
              <a:rPr lang="en-US" dirty="0"/>
              <a:t>" problem</a:t>
            </a:r>
            <a:r>
              <a:rPr lang="en-US" dirty="0" smtClean="0"/>
              <a:t>.</a:t>
            </a:r>
          </a:p>
          <a:p>
            <a:r>
              <a:rPr lang="en-US" b="1" dirty="0"/>
              <a:t>Formula</a:t>
            </a:r>
            <a:r>
              <a:rPr lang="en-US" dirty="0"/>
              <a:t>: 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Usage</a:t>
            </a:r>
            <a:r>
              <a:rPr lang="en-US" dirty="0"/>
              <a:t>: Leaky </a:t>
            </a:r>
            <a:r>
              <a:rPr lang="en-US" dirty="0" err="1"/>
              <a:t>ReLU</a:t>
            </a:r>
            <a:r>
              <a:rPr lang="en-US" dirty="0"/>
              <a:t> addresses the "dying </a:t>
            </a:r>
            <a:r>
              <a:rPr lang="en-US" dirty="0" err="1"/>
              <a:t>ReLU</a:t>
            </a:r>
            <a:r>
              <a:rPr lang="en-US" dirty="0"/>
              <a:t>" problem by allowing a small gradient for negative inputs, which can be beneficial in training deep networks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3" t="47581" r="14597" b="30975"/>
          <a:stretch/>
        </p:blipFill>
        <p:spPr>
          <a:xfrm>
            <a:off x="306310" y="3568497"/>
            <a:ext cx="5690795" cy="10327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8440" t="4458" r="10001"/>
          <a:stretch/>
        </p:blipFill>
        <p:spPr>
          <a:xfrm>
            <a:off x="6268454" y="413527"/>
            <a:ext cx="4998986" cy="285688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7724273" y="2500390"/>
            <a:ext cx="1949116" cy="7700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Dying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19" y="1442728"/>
            <a:ext cx="4898521" cy="3712997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368919" y="497751"/>
            <a:ext cx="4898521" cy="9340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-50" dirty="0">
                <a:solidFill>
                  <a:srgbClr val="000000"/>
                </a:solidFill>
                <a:latin typeface="Century Schoolbook" panose="02040604050505020304"/>
                <a:ea typeface="+mj-ea"/>
                <a:cs typeface="+mj-cs"/>
              </a:rPr>
              <a:t>Solution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93211"/>
            <a:ext cx="6376669" cy="660224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lang="en-US" sz="4000" b="1" spc="-50" dirty="0" err="1">
                <a:solidFill>
                  <a:srgbClr val="000000"/>
                </a:solidFill>
                <a:latin typeface="Century Schoolbook" panose="02040604050505020304"/>
              </a:rPr>
              <a:t>Softmax</a:t>
            </a:r>
            <a:r>
              <a:rPr lang="en-US" sz="4000" b="1" spc="-50" dirty="0">
                <a:solidFill>
                  <a:srgbClr val="000000"/>
                </a:solidFill>
                <a:latin typeface="Century Schoolbook" panose="02040604050505020304"/>
              </a:rPr>
              <a:t> Function</a:t>
            </a:r>
            <a:endParaRPr sz="4000" b="1" spc="-50" dirty="0">
              <a:solidFill>
                <a:srgbClr val="000000"/>
              </a:solidFill>
              <a:latin typeface="Century Schoolbook" panose="02040604050505020304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06775" y="1140881"/>
            <a:ext cx="5344320" cy="5193573"/>
          </a:xfrm>
        </p:spPr>
        <p:txBody>
          <a:bodyPr>
            <a:norm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The </a:t>
            </a:r>
            <a:r>
              <a:rPr lang="en-US" dirty="0" err="1"/>
              <a:t>softmax</a:t>
            </a:r>
            <a:r>
              <a:rPr lang="en-US" dirty="0"/>
              <a:t> function is commonly used in the output layer of neural networks for multi-class classification problems. </a:t>
            </a:r>
            <a:r>
              <a:rPr lang="en-US" dirty="0" smtClean="0"/>
              <a:t>It </a:t>
            </a:r>
            <a:r>
              <a:rPr lang="en-US" dirty="0"/>
              <a:t>converts raw scores (logits) into probabilities, ensuring that the sum of the probabilities for all classes is equal to 1</a:t>
            </a:r>
            <a:r>
              <a:rPr lang="en-US" dirty="0" smtClean="0"/>
              <a:t>.</a:t>
            </a:r>
          </a:p>
          <a:p>
            <a:r>
              <a:rPr lang="en-US" b="1" dirty="0"/>
              <a:t>Formula</a:t>
            </a:r>
            <a:r>
              <a:rPr lang="en-US" dirty="0"/>
              <a:t>: 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Usage</a:t>
            </a:r>
            <a:r>
              <a:rPr lang="en-US" dirty="0"/>
              <a:t>: </a:t>
            </a:r>
            <a:r>
              <a:rPr lang="en-US" dirty="0" err="1"/>
              <a:t>Softmax</a:t>
            </a:r>
            <a:r>
              <a:rPr lang="en-US" dirty="0"/>
              <a:t> transforms the final layer activations into a probability distribution, allowing the model to make predictions about the likelihood of each class.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55" y="3375993"/>
            <a:ext cx="3675529" cy="1168381"/>
          </a:xfrm>
          <a:prstGeom prst="rect">
            <a:avLst/>
          </a:prstGeom>
        </p:spPr>
      </p:pic>
      <p:pic>
        <p:nvPicPr>
          <p:cNvPr id="19" name="Content Placehold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5"/>
          <a:stretch/>
        </p:blipFill>
        <p:spPr>
          <a:xfrm>
            <a:off x="6527569" y="1657524"/>
            <a:ext cx="4351338" cy="34369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7973550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lang="en-US" b="1" dirty="0"/>
              <a:t>Hyperbolic Tangent Function (</a:t>
            </a:r>
            <a:r>
              <a:rPr lang="en-US" b="1" dirty="0" err="1"/>
              <a:t>Tanh</a:t>
            </a:r>
            <a:r>
              <a:rPr lang="en-US" b="1" dirty="0"/>
              <a:t>)</a:t>
            </a:r>
            <a:endParaRPr spc="-88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8604" y="1445205"/>
            <a:ext cx="4970033" cy="515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Explanation</a:t>
            </a:r>
            <a:r>
              <a:rPr lang="en-US" sz="2000" dirty="0" smtClean="0"/>
              <a:t>: </a:t>
            </a:r>
            <a:r>
              <a:rPr lang="en-US" sz="2000" dirty="0" err="1" smtClean="0"/>
              <a:t>Tanh</a:t>
            </a:r>
            <a:r>
              <a:rPr lang="en-US" sz="2000" dirty="0" smtClean="0"/>
              <a:t> function squashes the input values between -1 and 1, which can be useful for normalization and also in classification tasks.</a:t>
            </a:r>
          </a:p>
          <a:p>
            <a:r>
              <a:rPr lang="en-US" sz="2000" b="1" dirty="0" smtClean="0"/>
              <a:t>Formula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Usage</a:t>
            </a:r>
            <a:r>
              <a:rPr lang="en-US" sz="2000" dirty="0" smtClean="0"/>
              <a:t>: Similar to other activations function, </a:t>
            </a:r>
            <a:r>
              <a:rPr lang="en-US" sz="2000" dirty="0" err="1" smtClean="0"/>
              <a:t>tanh</a:t>
            </a:r>
            <a:r>
              <a:rPr lang="en-US" sz="2000" dirty="0" smtClean="0"/>
              <a:t> is used in the hidden layers of neural networks. Specifically useful in GANs and </a:t>
            </a:r>
            <a:r>
              <a:rPr lang="en-US" sz="2000" dirty="0" err="1" smtClean="0"/>
              <a:t>GenAI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5"/>
          <a:stretch/>
        </p:blipFill>
        <p:spPr>
          <a:xfrm>
            <a:off x="826862" y="2943472"/>
            <a:ext cx="4593515" cy="1636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25" y="1762272"/>
            <a:ext cx="4862456" cy="37329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EB46-C5D9-979D-74B5-E616A9AA950C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convolutional layer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B936987-5D58-999E-7324-1E6ED90B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78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+mn-lt"/>
                <a:ea typeface="+mn-ea"/>
              </a:rPr>
              <a:t>In CNNs, the convolution operation is the core building block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  <a:ea typeface="+mn-ea"/>
              </a:rPr>
              <a:t>computing dot products between the filter and local </a:t>
            </a:r>
            <a:r>
              <a:rPr lang="en-US" altLang="en-US" sz="2200" dirty="0" smtClean="0">
                <a:latin typeface="+mn-lt"/>
                <a:ea typeface="+mn-ea"/>
              </a:rPr>
              <a:t>regions of image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  <a:ea typeface="+mn-ea"/>
              </a:rPr>
              <a:t> </a:t>
            </a:r>
            <a:r>
              <a:rPr lang="en-US" altLang="en-US" sz="2200" dirty="0" smtClean="0">
                <a:latin typeface="+mn-lt"/>
                <a:ea typeface="+mn-ea"/>
              </a:rPr>
              <a:t>filter’s </a:t>
            </a:r>
            <a:r>
              <a:rPr lang="en-US" altLang="en-US" sz="2200" dirty="0">
                <a:latin typeface="+mn-lt"/>
                <a:ea typeface="+mn-ea"/>
              </a:rPr>
              <a:t>weights </a:t>
            </a:r>
            <a:r>
              <a:rPr lang="en-US" altLang="en-US" sz="2200" dirty="0" smtClean="0">
                <a:latin typeface="+mn-lt"/>
                <a:ea typeface="+mn-ea"/>
              </a:rPr>
              <a:t>extracts </a:t>
            </a:r>
            <a:r>
              <a:rPr lang="en-US" altLang="en-US" sz="2200" dirty="0">
                <a:latin typeface="+mn-lt"/>
                <a:ea typeface="+mn-ea"/>
              </a:rPr>
              <a:t>features such as edges, </a:t>
            </a:r>
            <a:r>
              <a:rPr lang="en-US" altLang="en-US" sz="2200" dirty="0" smtClean="0">
                <a:latin typeface="+mn-lt"/>
                <a:ea typeface="+mn-ea"/>
              </a:rPr>
              <a:t>textures </a:t>
            </a:r>
            <a:r>
              <a:rPr lang="en-US" altLang="en-US" sz="2200" dirty="0">
                <a:latin typeface="+mn-lt"/>
                <a:ea typeface="+mn-ea"/>
              </a:rPr>
              <a:t>or patterns</a:t>
            </a:r>
            <a:r>
              <a:rPr lang="en-US" altLang="en-US" sz="2200" dirty="0" smtClean="0">
                <a:latin typeface="+mn-lt"/>
                <a:ea typeface="+mn-ea"/>
              </a:rPr>
              <a:t>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200" dirty="0">
              <a:latin typeface="+mn-lt"/>
              <a:ea typeface="+mn-ea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F212508-C0F7-C122-2D22-0E4F82CD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8410" y="559422"/>
            <a:ext cx="5335830" cy="28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FB936987-5D58-999E-7324-1E6ED90B1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996" y="3391947"/>
                <a:ext cx="6624320" cy="1076338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91440" tIns="45720" rIns="91440" bIns="45720" rtlCol="0" anchor="t">
                <a:norm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2200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FB936987-5D58-999E-7324-1E6ED90B1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8996" y="3391947"/>
                <a:ext cx="6624320" cy="1076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9565640" y="1548032"/>
            <a:ext cx="1778000" cy="19913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input Image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filter indices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77280" y="3037840"/>
            <a:ext cx="1564640" cy="7315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12378" y="2918181"/>
            <a:ext cx="2048412" cy="8724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673600" y="4297680"/>
            <a:ext cx="5750560" cy="1920243"/>
            <a:chOff x="5090160" y="4297680"/>
            <a:chExt cx="5750560" cy="1920243"/>
          </a:xfrm>
        </p:grpSpPr>
        <p:grpSp>
          <p:nvGrpSpPr>
            <p:cNvPr id="17" name="Group 16"/>
            <p:cNvGrpSpPr/>
            <p:nvPr/>
          </p:nvGrpSpPr>
          <p:grpSpPr>
            <a:xfrm>
              <a:off x="5090160" y="4369535"/>
              <a:ext cx="5750560" cy="1848388"/>
              <a:chOff x="5090160" y="4369535"/>
              <a:chExt cx="5750560" cy="1848388"/>
            </a:xfrm>
          </p:grpSpPr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0F212508-C0F7-C122-2D22-0E4F82CD44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43"/>
              <a:stretch/>
            </p:blipFill>
            <p:spPr bwMode="auto">
              <a:xfrm rot="5400000">
                <a:off x="7041246" y="2418449"/>
                <a:ext cx="1848388" cy="5750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Rounded Rectangle 12"/>
              <p:cNvSpPr/>
              <p:nvPr/>
            </p:nvSpPr>
            <p:spPr>
              <a:xfrm>
                <a:off x="5364480" y="4805680"/>
                <a:ext cx="426720" cy="812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5984240" y="4297680"/>
              <a:ext cx="416560" cy="325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293211"/>
            <a:ext cx="8611224" cy="660224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lang="en-US" sz="4000" b="1" spc="-50" dirty="0">
                <a:solidFill>
                  <a:srgbClr val="000000"/>
                </a:solidFill>
                <a:latin typeface="Century Schoolbook" panose="02040604050505020304"/>
              </a:rPr>
              <a:t>Exponential Linear Unit (ELU)</a:t>
            </a:r>
            <a:endParaRPr spc="-88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713" y="1165648"/>
            <a:ext cx="5332566" cy="5217458"/>
          </a:xfrm>
        </p:spPr>
        <p:txBody>
          <a:bodyPr>
            <a:norm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ELU is similar to </a:t>
            </a:r>
            <a:r>
              <a:rPr lang="en-US" dirty="0" err="1"/>
              <a:t>ReLU</a:t>
            </a:r>
            <a:r>
              <a:rPr lang="en-US" dirty="0"/>
              <a:t> for positive inputs but allows negative values with a smooth curve, aiming to address some limitations of </a:t>
            </a:r>
            <a:r>
              <a:rPr lang="en-US" dirty="0" err="1"/>
              <a:t>ReLU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Formula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Usage</a:t>
            </a:r>
            <a:r>
              <a:rPr lang="en-US" dirty="0"/>
              <a:t>: </a:t>
            </a:r>
            <a:r>
              <a:rPr lang="en-US" dirty="0" smtClean="0"/>
              <a:t>ELU </a:t>
            </a:r>
            <a:r>
              <a:rPr lang="en-US" dirty="0"/>
              <a:t>mitigates the limitations of </a:t>
            </a:r>
            <a:r>
              <a:rPr lang="en-US" dirty="0" err="1"/>
              <a:t>ReLU</a:t>
            </a:r>
            <a:r>
              <a:rPr lang="en-US" dirty="0"/>
              <a:t> by handling negative inputs with a smooth curve, which can improve the robustness of deep networks.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2"/>
          <a:stretch/>
        </p:blipFill>
        <p:spPr>
          <a:xfrm>
            <a:off x="508713" y="3372946"/>
            <a:ext cx="5733412" cy="130733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288560" y="1515979"/>
            <a:ext cx="4948400" cy="3950101"/>
            <a:chOff x="6288560" y="1515979"/>
            <a:chExt cx="5662754" cy="4114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560" y="1515979"/>
              <a:ext cx="5662754" cy="411480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6557212" y="3970421"/>
              <a:ext cx="2683042" cy="70986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</a:t>
              </a:r>
              <a:endPara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2" y="293211"/>
            <a:ext cx="10981446" cy="660224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lang="en-US" sz="4000" b="1" spc="-50" dirty="0">
                <a:solidFill>
                  <a:srgbClr val="000000"/>
                </a:solidFill>
                <a:latin typeface="Century Schoolbook" panose="02040604050505020304"/>
              </a:rPr>
              <a:t>Scaled Exponential Linear Unit (SELU)</a:t>
            </a:r>
            <a:endParaRPr spc="-88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6726" y="1263316"/>
            <a:ext cx="5549885" cy="4908884"/>
          </a:xfrm>
        </p:spPr>
        <p:txBody>
          <a:bodyPr>
            <a:normAutofit/>
          </a:bodyPr>
          <a:lstStyle/>
          <a:p>
            <a:r>
              <a:rPr lang="en-US" b="1" dirty="0"/>
              <a:t>Explanation</a:t>
            </a:r>
            <a:r>
              <a:rPr lang="en-US" sz="1900" dirty="0"/>
              <a:t>: </a:t>
            </a:r>
            <a:r>
              <a:rPr lang="en-US" sz="2000" dirty="0"/>
              <a:t>SELU is designed to maintain the mean and variance of the activations close to 0 and 1 respectively, aiding convergence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b="1" dirty="0" smtClean="0"/>
              <a:t>Formula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Usage</a:t>
            </a:r>
            <a:r>
              <a:rPr lang="en-US" dirty="0"/>
              <a:t>: </a:t>
            </a:r>
            <a:r>
              <a:rPr lang="en-US" sz="1900" dirty="0" smtClean="0"/>
              <a:t>SELU </a:t>
            </a:r>
            <a:r>
              <a:rPr lang="en-US" sz="1900" dirty="0"/>
              <a:t>is designed to maintain the stability of activations throughout the network, often leading to better convergence and performance in deep architectures.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" t="37684" r="7151" b="26091"/>
          <a:stretch/>
        </p:blipFill>
        <p:spPr>
          <a:xfrm>
            <a:off x="508712" y="2707107"/>
            <a:ext cx="4851699" cy="1082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97" y="953435"/>
            <a:ext cx="5219003" cy="48368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14091" y="504540"/>
            <a:ext cx="9692640" cy="626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50" dirty="0" err="1">
                <a:solidFill>
                  <a:srgbClr val="000000"/>
                </a:solidFill>
                <a:latin typeface="Century Schoolbook" panose="02040604050505020304"/>
              </a:rPr>
              <a:t>Softplus</a:t>
            </a:r>
            <a:r>
              <a:rPr lang="en-US" b="1" dirty="0" smtClean="0"/>
              <a:t> </a:t>
            </a:r>
            <a:r>
              <a:rPr lang="en-US" b="1" spc="-50" dirty="0">
                <a:solidFill>
                  <a:srgbClr val="000000"/>
                </a:solidFill>
                <a:latin typeface="Century Schoolbook" panose="02040604050505020304"/>
              </a:rPr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6633" y="1756611"/>
                <a:ext cx="5133988" cy="37177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/>
                  <a:t>Explanation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Softplus</a:t>
                </a:r>
                <a:r>
                  <a:rPr lang="en-US" sz="2000" dirty="0"/>
                  <a:t> is a smooth version of </a:t>
                </a:r>
                <a:r>
                  <a:rPr lang="en-US" sz="2000" dirty="0" err="1"/>
                  <a:t>ReLU</a:t>
                </a:r>
                <a:r>
                  <a:rPr lang="en-US" sz="2000" dirty="0"/>
                  <a:t> and can be used as an alternative activation function in some cases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/>
                  <a:t>Formula</a:t>
                </a: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 smtClean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Usage</a:t>
                </a:r>
                <a:r>
                  <a:rPr lang="en-US" sz="2000" dirty="0"/>
                  <a:t>: </a:t>
                </a:r>
                <a:r>
                  <a:rPr lang="en-US" sz="2000" dirty="0" err="1" smtClean="0"/>
                  <a:t>Softplus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a smooth approximation of </a:t>
                </a:r>
                <a:r>
                  <a:rPr lang="en-US" sz="2000" dirty="0" err="1"/>
                  <a:t>ReLU</a:t>
                </a:r>
                <a:r>
                  <a:rPr lang="en-US" sz="2000" dirty="0"/>
                  <a:t> and can be used in scenarios where a differentiable activation function is required.</a:t>
                </a: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33" y="1756611"/>
                <a:ext cx="5133988" cy="3717757"/>
              </a:xfrm>
              <a:prstGeom prst="rect">
                <a:avLst/>
              </a:prstGeom>
              <a:blipFill>
                <a:blip r:embed="rId2"/>
                <a:stretch>
                  <a:fillRect l="-1069" t="-2459" r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6"/>
          <a:stretch/>
        </p:blipFill>
        <p:spPr>
          <a:xfrm>
            <a:off x="5957755" y="1272517"/>
            <a:ext cx="5197925" cy="35738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14091" y="504540"/>
            <a:ext cx="9692640" cy="626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50" dirty="0">
                <a:solidFill>
                  <a:srgbClr val="000000"/>
                </a:solidFill>
                <a:latin typeface="Century Schoolbook" panose="02040604050505020304"/>
              </a:rPr>
              <a:t>Swish Function</a:t>
            </a:r>
            <a:endParaRPr lang="en-US" b="1" spc="-50" dirty="0">
              <a:solidFill>
                <a:srgbClr val="000000"/>
              </a:solidFill>
              <a:latin typeface="Century Schoolbook" panose="02040604050505020304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6633" y="1756611"/>
            <a:ext cx="5133988" cy="3717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US" sz="1800" b="1" spc="10" dirty="0">
                <a:solidFill>
                  <a:srgbClr val="000000"/>
                </a:solidFill>
                <a:latin typeface="Century Schoolbook" panose="02040604050505020304"/>
              </a:rPr>
              <a:t>Explanation</a:t>
            </a:r>
            <a:r>
              <a:rPr lang="en-US" sz="1800" spc="10" dirty="0">
                <a:solidFill>
                  <a:srgbClr val="000000"/>
                </a:solidFill>
                <a:latin typeface="Century Schoolbook" panose="02040604050505020304"/>
              </a:rPr>
              <a:t>: Swish function is a recently proposed activation function that tends to perform better than </a:t>
            </a:r>
            <a:r>
              <a:rPr lang="en-US" sz="1800" spc="10" dirty="0" err="1">
                <a:solidFill>
                  <a:srgbClr val="000000"/>
                </a:solidFill>
                <a:latin typeface="Century Schoolbook" panose="02040604050505020304"/>
              </a:rPr>
              <a:t>ReLU</a:t>
            </a:r>
            <a:r>
              <a:rPr lang="en-US" sz="1800" spc="10" dirty="0">
                <a:solidFill>
                  <a:srgbClr val="000000"/>
                </a:solidFill>
                <a:latin typeface="Century Schoolbook" panose="02040604050505020304"/>
              </a:rPr>
              <a:t> in certain scenarios.</a:t>
            </a:r>
          </a:p>
          <a:p>
            <a:pPr marL="182880" lvl="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US" sz="1800" b="1" spc="10" dirty="0">
                <a:solidFill>
                  <a:srgbClr val="000000"/>
                </a:solidFill>
                <a:latin typeface="Century Schoolbook" panose="02040604050505020304"/>
              </a:rPr>
              <a:t>Formula</a:t>
            </a:r>
            <a:endParaRPr lang="en-US" sz="1800" spc="10" dirty="0">
              <a:solidFill>
                <a:srgbClr val="000000"/>
              </a:solidFill>
              <a:latin typeface="Century Schoolbook" panose="02040604050505020304"/>
            </a:endParaRPr>
          </a:p>
          <a:p>
            <a:pPr marL="182880" lvl="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US" i="1" spc="10" dirty="0">
                <a:solidFill>
                  <a:srgbClr val="000000"/>
                </a:solidFill>
                <a:latin typeface="Century Schoolbook" panose="02040604050505020304"/>
              </a:rPr>
              <a:t>f</a:t>
            </a:r>
            <a:r>
              <a:rPr lang="en-US" spc="10" dirty="0">
                <a:solidFill>
                  <a:srgbClr val="000000"/>
                </a:solidFill>
                <a:latin typeface="Century Schoolbook" panose="02040604050505020304"/>
              </a:rPr>
              <a:t>(</a:t>
            </a:r>
            <a:r>
              <a:rPr lang="en-US" i="1" spc="10" dirty="0">
                <a:solidFill>
                  <a:srgbClr val="000000"/>
                </a:solidFill>
                <a:latin typeface="Century Schoolbook" panose="02040604050505020304"/>
              </a:rPr>
              <a:t>x</a:t>
            </a:r>
            <a:r>
              <a:rPr lang="en-US" spc="10" dirty="0">
                <a:solidFill>
                  <a:srgbClr val="000000"/>
                </a:solidFill>
                <a:latin typeface="Century Schoolbook" panose="02040604050505020304"/>
              </a:rPr>
              <a:t>)=</a:t>
            </a:r>
            <a:r>
              <a:rPr lang="en-US" i="1" spc="10" dirty="0" err="1">
                <a:solidFill>
                  <a:srgbClr val="000000"/>
                </a:solidFill>
                <a:latin typeface="Century Schoolbook" panose="02040604050505020304"/>
              </a:rPr>
              <a:t>x</a:t>
            </a:r>
            <a:r>
              <a:rPr lang="en-US" spc="10" dirty="0" err="1">
                <a:solidFill>
                  <a:srgbClr val="000000"/>
                </a:solidFill>
                <a:latin typeface="Century Schoolbook" panose="02040604050505020304"/>
              </a:rPr>
              <a:t>⋅sigmoid</a:t>
            </a:r>
            <a:r>
              <a:rPr lang="en-US" spc="10" dirty="0">
                <a:solidFill>
                  <a:srgbClr val="000000"/>
                </a:solidFill>
                <a:latin typeface="Century Schoolbook" panose="02040604050505020304"/>
              </a:rPr>
              <a:t>(</a:t>
            </a:r>
            <a:r>
              <a:rPr lang="en-US" i="1" spc="10" dirty="0">
                <a:solidFill>
                  <a:srgbClr val="000000"/>
                </a:solidFill>
                <a:latin typeface="Century Schoolbook" panose="02040604050505020304"/>
              </a:rPr>
              <a:t>x</a:t>
            </a:r>
            <a:r>
              <a:rPr lang="en-US" spc="10" dirty="0">
                <a:solidFill>
                  <a:srgbClr val="000000"/>
                </a:solidFill>
                <a:latin typeface="Century Schoolbook" panose="02040604050505020304"/>
              </a:rPr>
              <a:t>)</a:t>
            </a:r>
          </a:p>
          <a:p>
            <a:pPr marL="182880" lvl="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endParaRPr lang="en-US" sz="1800" spc="10" dirty="0">
              <a:solidFill>
                <a:srgbClr val="000000"/>
              </a:solidFill>
              <a:latin typeface="Century Schoolbook" panose="02040604050505020304"/>
            </a:endParaRPr>
          </a:p>
          <a:p>
            <a:pPr marL="182880" lvl="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US" sz="1800" b="1" spc="10" dirty="0">
                <a:solidFill>
                  <a:srgbClr val="000000"/>
                </a:solidFill>
                <a:latin typeface="Century Schoolbook" panose="02040604050505020304"/>
              </a:rPr>
              <a:t>Usage</a:t>
            </a:r>
            <a:r>
              <a:rPr lang="en-US" sz="1800" spc="10" dirty="0">
                <a:solidFill>
                  <a:srgbClr val="000000"/>
                </a:solidFill>
                <a:latin typeface="Century Schoolbook" panose="02040604050505020304"/>
              </a:rPr>
              <a:t>:  Swish is an alternative to </a:t>
            </a:r>
            <a:r>
              <a:rPr lang="en-US" sz="1800" spc="10" dirty="0" err="1">
                <a:solidFill>
                  <a:srgbClr val="000000"/>
                </a:solidFill>
                <a:latin typeface="Century Schoolbook" panose="02040604050505020304"/>
              </a:rPr>
              <a:t>ReLU</a:t>
            </a:r>
            <a:r>
              <a:rPr lang="en-US" sz="1800" spc="10" dirty="0">
                <a:solidFill>
                  <a:srgbClr val="000000"/>
                </a:solidFill>
                <a:latin typeface="Century Schoolbook" panose="02040604050505020304"/>
              </a:rPr>
              <a:t>, offering potentially better performance, especially in large-scale datasets and deeper networks.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31" y="1756611"/>
            <a:ext cx="5249732" cy="31557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dirty="0"/>
              <a:t>FC</a:t>
            </a:r>
            <a:r>
              <a:rPr spc="-224" dirty="0"/>
              <a:t> </a:t>
            </a:r>
            <a:r>
              <a:rPr spc="-85" dirty="0"/>
              <a:t>Layer</a:t>
            </a:r>
            <a:r>
              <a:rPr spc="-197" dirty="0"/>
              <a:t> </a:t>
            </a:r>
            <a:r>
              <a:rPr spc="309" dirty="0"/>
              <a:t>-</a:t>
            </a:r>
            <a:r>
              <a:rPr spc="-197" dirty="0"/>
              <a:t> </a:t>
            </a:r>
            <a:r>
              <a:rPr spc="-27" dirty="0"/>
              <a:t>The</a:t>
            </a:r>
            <a:r>
              <a:rPr spc="-197" dirty="0"/>
              <a:t> </a:t>
            </a:r>
            <a:r>
              <a:rPr dirty="0"/>
              <a:t>Max</a:t>
            </a:r>
            <a:r>
              <a:rPr spc="-197" dirty="0"/>
              <a:t> </a:t>
            </a:r>
            <a:r>
              <a:rPr spc="-82" dirty="0"/>
              <a:t>Pool</a:t>
            </a:r>
            <a:r>
              <a:rPr spc="-197" dirty="0"/>
              <a:t> </a:t>
            </a:r>
            <a:r>
              <a:rPr spc="-85" dirty="0"/>
              <a:t>Layer</a:t>
            </a:r>
            <a:r>
              <a:rPr spc="-197" dirty="0"/>
              <a:t> </a:t>
            </a:r>
            <a:r>
              <a:rPr spc="-133" dirty="0"/>
              <a:t>is</a:t>
            </a:r>
            <a:r>
              <a:rPr spc="-170" dirty="0"/>
              <a:t> </a:t>
            </a:r>
            <a:r>
              <a:rPr spc="-30" dirty="0"/>
              <a:t>Flattened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7164" y="1933439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187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7164" y="3393836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7164" y="4936778"/>
          <a:ext cx="1216034" cy="11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254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84751" y="1850895"/>
          <a:ext cx="1216034" cy="426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187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53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46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254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77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6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789117" y="2044468"/>
            <a:ext cx="3124414" cy="3853341"/>
            <a:chOff x="7896904" y="3371479"/>
            <a:chExt cx="5152390" cy="6354445"/>
          </a:xfrm>
        </p:grpSpPr>
        <p:sp>
          <p:nvSpPr>
            <p:cNvPr id="8" name="object 8"/>
            <p:cNvSpPr/>
            <p:nvPr/>
          </p:nvSpPr>
          <p:spPr>
            <a:xfrm>
              <a:off x="12002160" y="4306182"/>
              <a:ext cx="1047115" cy="3849370"/>
            </a:xfrm>
            <a:custGeom>
              <a:avLst/>
              <a:gdLst/>
              <a:ahLst/>
              <a:cxnLst/>
              <a:rect l="l" t="t" r="r" b="b"/>
              <a:pathLst>
                <a:path w="1047115" h="3849370">
                  <a:moveTo>
                    <a:pt x="1047089" y="3325444"/>
                  </a:moveTo>
                  <a:lnTo>
                    <a:pt x="1045197" y="3280816"/>
                  </a:lnTo>
                  <a:lnTo>
                    <a:pt x="1039507" y="3236468"/>
                  </a:lnTo>
                  <a:lnTo>
                    <a:pt x="1030046" y="3192627"/>
                  </a:lnTo>
                  <a:lnTo>
                    <a:pt x="1016800" y="3149574"/>
                  </a:lnTo>
                  <a:lnTo>
                    <a:pt x="999756" y="3107575"/>
                  </a:lnTo>
                  <a:lnTo>
                    <a:pt x="978928" y="3066872"/>
                  </a:lnTo>
                  <a:lnTo>
                    <a:pt x="954328" y="3027743"/>
                  </a:lnTo>
                  <a:lnTo>
                    <a:pt x="925931" y="2990443"/>
                  </a:lnTo>
                  <a:lnTo>
                    <a:pt x="893749" y="2955239"/>
                  </a:lnTo>
                  <a:lnTo>
                    <a:pt x="858532" y="2923057"/>
                  </a:lnTo>
                  <a:lnTo>
                    <a:pt x="821232" y="2894660"/>
                  </a:lnTo>
                  <a:lnTo>
                    <a:pt x="782104" y="2870047"/>
                  </a:lnTo>
                  <a:lnTo>
                    <a:pt x="741413" y="2849219"/>
                  </a:lnTo>
                  <a:lnTo>
                    <a:pt x="699401" y="2832189"/>
                  </a:lnTo>
                  <a:lnTo>
                    <a:pt x="656348" y="2818930"/>
                  </a:lnTo>
                  <a:lnTo>
                    <a:pt x="612521" y="2809468"/>
                  </a:lnTo>
                  <a:lnTo>
                    <a:pt x="568159" y="2803791"/>
                  </a:lnTo>
                  <a:lnTo>
                    <a:pt x="523544" y="2801899"/>
                  </a:lnTo>
                  <a:lnTo>
                    <a:pt x="478917" y="2803791"/>
                  </a:lnTo>
                  <a:lnTo>
                    <a:pt x="434568" y="2809468"/>
                  </a:lnTo>
                  <a:lnTo>
                    <a:pt x="390728" y="2818930"/>
                  </a:lnTo>
                  <a:lnTo>
                    <a:pt x="347675" y="2832189"/>
                  </a:lnTo>
                  <a:lnTo>
                    <a:pt x="305676" y="2849219"/>
                  </a:lnTo>
                  <a:lnTo>
                    <a:pt x="264972" y="2870047"/>
                  </a:lnTo>
                  <a:lnTo>
                    <a:pt x="225844" y="2894660"/>
                  </a:lnTo>
                  <a:lnTo>
                    <a:pt x="188544" y="2923057"/>
                  </a:lnTo>
                  <a:lnTo>
                    <a:pt x="153339" y="2955239"/>
                  </a:lnTo>
                  <a:lnTo>
                    <a:pt x="121158" y="2990443"/>
                  </a:lnTo>
                  <a:lnTo>
                    <a:pt x="92760" y="3027743"/>
                  </a:lnTo>
                  <a:lnTo>
                    <a:pt x="68148" y="3066872"/>
                  </a:lnTo>
                  <a:lnTo>
                    <a:pt x="47320" y="3107575"/>
                  </a:lnTo>
                  <a:lnTo>
                    <a:pt x="30289" y="3149574"/>
                  </a:lnTo>
                  <a:lnTo>
                    <a:pt x="17030" y="3192627"/>
                  </a:lnTo>
                  <a:lnTo>
                    <a:pt x="7569" y="3236468"/>
                  </a:lnTo>
                  <a:lnTo>
                    <a:pt x="1892" y="3280816"/>
                  </a:lnTo>
                  <a:lnTo>
                    <a:pt x="0" y="3325444"/>
                  </a:lnTo>
                  <a:lnTo>
                    <a:pt x="1892" y="3370059"/>
                  </a:lnTo>
                  <a:lnTo>
                    <a:pt x="7569" y="3414420"/>
                  </a:lnTo>
                  <a:lnTo>
                    <a:pt x="17030" y="3458248"/>
                  </a:lnTo>
                  <a:lnTo>
                    <a:pt x="30289" y="3501301"/>
                  </a:lnTo>
                  <a:lnTo>
                    <a:pt x="47320" y="3543300"/>
                  </a:lnTo>
                  <a:lnTo>
                    <a:pt x="68148" y="3584003"/>
                  </a:lnTo>
                  <a:lnTo>
                    <a:pt x="92760" y="3623132"/>
                  </a:lnTo>
                  <a:lnTo>
                    <a:pt x="121158" y="3660432"/>
                  </a:lnTo>
                  <a:lnTo>
                    <a:pt x="153339" y="3695636"/>
                  </a:lnTo>
                  <a:lnTo>
                    <a:pt x="188544" y="3727831"/>
                  </a:lnTo>
                  <a:lnTo>
                    <a:pt x="225844" y="3756215"/>
                  </a:lnTo>
                  <a:lnTo>
                    <a:pt x="264972" y="3780828"/>
                  </a:lnTo>
                  <a:lnTo>
                    <a:pt x="305676" y="3801656"/>
                  </a:lnTo>
                  <a:lnTo>
                    <a:pt x="347675" y="3818699"/>
                  </a:lnTo>
                  <a:lnTo>
                    <a:pt x="390728" y="3831945"/>
                  </a:lnTo>
                  <a:lnTo>
                    <a:pt x="434568" y="3841407"/>
                  </a:lnTo>
                  <a:lnTo>
                    <a:pt x="478917" y="3847096"/>
                  </a:lnTo>
                  <a:lnTo>
                    <a:pt x="523544" y="3848989"/>
                  </a:lnTo>
                  <a:lnTo>
                    <a:pt x="568159" y="3847096"/>
                  </a:lnTo>
                  <a:lnTo>
                    <a:pt x="612521" y="3841407"/>
                  </a:lnTo>
                  <a:lnTo>
                    <a:pt x="656348" y="3831945"/>
                  </a:lnTo>
                  <a:lnTo>
                    <a:pt x="699401" y="3818699"/>
                  </a:lnTo>
                  <a:lnTo>
                    <a:pt x="741413" y="3801656"/>
                  </a:lnTo>
                  <a:lnTo>
                    <a:pt x="782104" y="3780828"/>
                  </a:lnTo>
                  <a:lnTo>
                    <a:pt x="821232" y="3756215"/>
                  </a:lnTo>
                  <a:lnTo>
                    <a:pt x="858532" y="3727831"/>
                  </a:lnTo>
                  <a:lnTo>
                    <a:pt x="893749" y="3695636"/>
                  </a:lnTo>
                  <a:lnTo>
                    <a:pt x="925931" y="3660432"/>
                  </a:lnTo>
                  <a:lnTo>
                    <a:pt x="954328" y="3623132"/>
                  </a:lnTo>
                  <a:lnTo>
                    <a:pt x="978928" y="3584003"/>
                  </a:lnTo>
                  <a:lnTo>
                    <a:pt x="999756" y="3543300"/>
                  </a:lnTo>
                  <a:lnTo>
                    <a:pt x="1016800" y="3501301"/>
                  </a:lnTo>
                  <a:lnTo>
                    <a:pt x="1030046" y="3458248"/>
                  </a:lnTo>
                  <a:lnTo>
                    <a:pt x="1039507" y="3414420"/>
                  </a:lnTo>
                  <a:lnTo>
                    <a:pt x="1045197" y="3370059"/>
                  </a:lnTo>
                  <a:lnTo>
                    <a:pt x="1047089" y="3325444"/>
                  </a:lnTo>
                  <a:close/>
                </a:path>
                <a:path w="1047115" h="3849370">
                  <a:moveTo>
                    <a:pt x="1047089" y="523544"/>
                  </a:moveTo>
                  <a:lnTo>
                    <a:pt x="1045197" y="478929"/>
                  </a:lnTo>
                  <a:lnTo>
                    <a:pt x="1039507" y="434568"/>
                  </a:lnTo>
                  <a:lnTo>
                    <a:pt x="1030046" y="390740"/>
                  </a:lnTo>
                  <a:lnTo>
                    <a:pt x="1016800" y="347687"/>
                  </a:lnTo>
                  <a:lnTo>
                    <a:pt x="999756" y="305689"/>
                  </a:lnTo>
                  <a:lnTo>
                    <a:pt x="978928" y="264985"/>
                  </a:lnTo>
                  <a:lnTo>
                    <a:pt x="954328" y="225856"/>
                  </a:lnTo>
                  <a:lnTo>
                    <a:pt x="925931" y="188556"/>
                  </a:lnTo>
                  <a:lnTo>
                    <a:pt x="893749" y="153352"/>
                  </a:lnTo>
                  <a:lnTo>
                    <a:pt x="858532" y="121170"/>
                  </a:lnTo>
                  <a:lnTo>
                    <a:pt x="821232" y="92773"/>
                  </a:lnTo>
                  <a:lnTo>
                    <a:pt x="782104" y="68160"/>
                  </a:lnTo>
                  <a:lnTo>
                    <a:pt x="741413" y="47332"/>
                  </a:lnTo>
                  <a:lnTo>
                    <a:pt x="699401" y="30289"/>
                  </a:lnTo>
                  <a:lnTo>
                    <a:pt x="656348" y="17043"/>
                  </a:lnTo>
                  <a:lnTo>
                    <a:pt x="612521" y="7581"/>
                  </a:lnTo>
                  <a:lnTo>
                    <a:pt x="568159" y="1892"/>
                  </a:lnTo>
                  <a:lnTo>
                    <a:pt x="523544" y="0"/>
                  </a:lnTo>
                  <a:lnTo>
                    <a:pt x="478917" y="1892"/>
                  </a:lnTo>
                  <a:lnTo>
                    <a:pt x="434568" y="7581"/>
                  </a:lnTo>
                  <a:lnTo>
                    <a:pt x="390728" y="17043"/>
                  </a:lnTo>
                  <a:lnTo>
                    <a:pt x="347675" y="30289"/>
                  </a:lnTo>
                  <a:lnTo>
                    <a:pt x="305676" y="47332"/>
                  </a:lnTo>
                  <a:lnTo>
                    <a:pt x="264972" y="68160"/>
                  </a:lnTo>
                  <a:lnTo>
                    <a:pt x="225844" y="92773"/>
                  </a:lnTo>
                  <a:lnTo>
                    <a:pt x="188544" y="121170"/>
                  </a:lnTo>
                  <a:lnTo>
                    <a:pt x="153339" y="153352"/>
                  </a:lnTo>
                  <a:lnTo>
                    <a:pt x="121158" y="188556"/>
                  </a:lnTo>
                  <a:lnTo>
                    <a:pt x="92760" y="225856"/>
                  </a:lnTo>
                  <a:lnTo>
                    <a:pt x="68148" y="264985"/>
                  </a:lnTo>
                  <a:lnTo>
                    <a:pt x="47320" y="305689"/>
                  </a:lnTo>
                  <a:lnTo>
                    <a:pt x="30289" y="347687"/>
                  </a:lnTo>
                  <a:lnTo>
                    <a:pt x="17030" y="390740"/>
                  </a:lnTo>
                  <a:lnTo>
                    <a:pt x="7569" y="434568"/>
                  </a:lnTo>
                  <a:lnTo>
                    <a:pt x="1892" y="478929"/>
                  </a:lnTo>
                  <a:lnTo>
                    <a:pt x="0" y="523544"/>
                  </a:lnTo>
                  <a:lnTo>
                    <a:pt x="1892" y="568172"/>
                  </a:lnTo>
                  <a:lnTo>
                    <a:pt x="7569" y="612521"/>
                  </a:lnTo>
                  <a:lnTo>
                    <a:pt x="17030" y="656361"/>
                  </a:lnTo>
                  <a:lnTo>
                    <a:pt x="30289" y="699414"/>
                  </a:lnTo>
                  <a:lnTo>
                    <a:pt x="47320" y="741413"/>
                  </a:lnTo>
                  <a:lnTo>
                    <a:pt x="68148" y="782116"/>
                  </a:lnTo>
                  <a:lnTo>
                    <a:pt x="92760" y="821245"/>
                  </a:lnTo>
                  <a:lnTo>
                    <a:pt x="121158" y="858545"/>
                  </a:lnTo>
                  <a:lnTo>
                    <a:pt x="153339" y="893749"/>
                  </a:lnTo>
                  <a:lnTo>
                    <a:pt x="188544" y="925931"/>
                  </a:lnTo>
                  <a:lnTo>
                    <a:pt x="225844" y="954328"/>
                  </a:lnTo>
                  <a:lnTo>
                    <a:pt x="264972" y="978941"/>
                  </a:lnTo>
                  <a:lnTo>
                    <a:pt x="305676" y="999769"/>
                  </a:lnTo>
                  <a:lnTo>
                    <a:pt x="347675" y="1016800"/>
                  </a:lnTo>
                  <a:lnTo>
                    <a:pt x="390728" y="1030058"/>
                  </a:lnTo>
                  <a:lnTo>
                    <a:pt x="434568" y="1039520"/>
                  </a:lnTo>
                  <a:lnTo>
                    <a:pt x="478917" y="1045197"/>
                  </a:lnTo>
                  <a:lnTo>
                    <a:pt x="523544" y="1047089"/>
                  </a:lnTo>
                  <a:lnTo>
                    <a:pt x="568159" y="1045197"/>
                  </a:lnTo>
                  <a:lnTo>
                    <a:pt x="612521" y="1039520"/>
                  </a:lnTo>
                  <a:lnTo>
                    <a:pt x="656348" y="1030058"/>
                  </a:lnTo>
                  <a:lnTo>
                    <a:pt x="699401" y="1016800"/>
                  </a:lnTo>
                  <a:lnTo>
                    <a:pt x="741413" y="999769"/>
                  </a:lnTo>
                  <a:lnTo>
                    <a:pt x="782104" y="978941"/>
                  </a:lnTo>
                  <a:lnTo>
                    <a:pt x="821232" y="954328"/>
                  </a:lnTo>
                  <a:lnTo>
                    <a:pt x="858532" y="925931"/>
                  </a:lnTo>
                  <a:lnTo>
                    <a:pt x="893749" y="893749"/>
                  </a:lnTo>
                  <a:lnTo>
                    <a:pt x="925931" y="858545"/>
                  </a:lnTo>
                  <a:lnTo>
                    <a:pt x="954328" y="821245"/>
                  </a:lnTo>
                  <a:lnTo>
                    <a:pt x="978928" y="782116"/>
                  </a:lnTo>
                  <a:lnTo>
                    <a:pt x="999756" y="741413"/>
                  </a:lnTo>
                  <a:lnTo>
                    <a:pt x="1016800" y="699414"/>
                  </a:lnTo>
                  <a:lnTo>
                    <a:pt x="1030046" y="656361"/>
                  </a:lnTo>
                  <a:lnTo>
                    <a:pt x="1039507" y="612521"/>
                  </a:lnTo>
                  <a:lnTo>
                    <a:pt x="1045197" y="568172"/>
                  </a:lnTo>
                  <a:lnTo>
                    <a:pt x="1047089" y="523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7924141" y="3389098"/>
              <a:ext cx="4080510" cy="4253230"/>
            </a:xfrm>
            <a:custGeom>
              <a:avLst/>
              <a:gdLst/>
              <a:ahLst/>
              <a:cxnLst/>
              <a:rect l="l" t="t" r="r" b="b"/>
              <a:pathLst>
                <a:path w="4080509" h="4253230">
                  <a:moveTo>
                    <a:pt x="0" y="0"/>
                  </a:moveTo>
                  <a:lnTo>
                    <a:pt x="4079930" y="425313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4140" y="5131549"/>
              <a:ext cx="4080510" cy="2522220"/>
            </a:xfrm>
            <a:custGeom>
              <a:avLst/>
              <a:gdLst/>
              <a:ahLst/>
              <a:cxnLst/>
              <a:rect l="l" t="t" r="r" b="b"/>
              <a:pathLst>
                <a:path w="4080509" h="2522220">
                  <a:moveTo>
                    <a:pt x="0" y="0"/>
                  </a:moveTo>
                  <a:lnTo>
                    <a:pt x="4079931" y="252165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4140" y="3961218"/>
              <a:ext cx="4080510" cy="3688079"/>
            </a:xfrm>
            <a:custGeom>
              <a:avLst/>
              <a:gdLst/>
              <a:ahLst/>
              <a:cxnLst/>
              <a:rect l="l" t="t" r="r" b="b"/>
              <a:pathLst>
                <a:path w="4080509" h="3688079">
                  <a:moveTo>
                    <a:pt x="0" y="0"/>
                  </a:moveTo>
                  <a:lnTo>
                    <a:pt x="4079931" y="368788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140" y="3961218"/>
              <a:ext cx="4080510" cy="833119"/>
            </a:xfrm>
            <a:custGeom>
              <a:avLst/>
              <a:gdLst/>
              <a:ahLst/>
              <a:cxnLst/>
              <a:rect l="l" t="t" r="r" b="b"/>
              <a:pathLst>
                <a:path w="4080509" h="833120">
                  <a:moveTo>
                    <a:pt x="0" y="0"/>
                  </a:moveTo>
                  <a:lnTo>
                    <a:pt x="4079930" y="83312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24140" y="4468279"/>
              <a:ext cx="4080510" cy="348615"/>
            </a:xfrm>
            <a:custGeom>
              <a:avLst/>
              <a:gdLst/>
              <a:ahLst/>
              <a:cxnLst/>
              <a:rect l="l" t="t" r="r" b="b"/>
              <a:pathLst>
                <a:path w="4080509" h="348614">
                  <a:moveTo>
                    <a:pt x="0" y="0"/>
                  </a:moveTo>
                  <a:lnTo>
                    <a:pt x="4079931" y="34840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24141" y="4468279"/>
              <a:ext cx="4080510" cy="3185160"/>
            </a:xfrm>
            <a:custGeom>
              <a:avLst/>
              <a:gdLst/>
              <a:ahLst/>
              <a:cxnLst/>
              <a:rect l="l" t="t" r="r" b="b"/>
              <a:pathLst>
                <a:path w="4080509" h="3185159">
                  <a:moveTo>
                    <a:pt x="0" y="0"/>
                  </a:moveTo>
                  <a:lnTo>
                    <a:pt x="4079930" y="318460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7374" y="3381950"/>
              <a:ext cx="4113529" cy="1440815"/>
            </a:xfrm>
            <a:custGeom>
              <a:avLst/>
              <a:gdLst/>
              <a:ahLst/>
              <a:cxnLst/>
              <a:rect l="l" t="t" r="r" b="b"/>
              <a:pathLst>
                <a:path w="4113529" h="1440814">
                  <a:moveTo>
                    <a:pt x="0" y="0"/>
                  </a:moveTo>
                  <a:lnTo>
                    <a:pt x="4113462" y="14405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4141" y="4823457"/>
              <a:ext cx="4080510" cy="308610"/>
            </a:xfrm>
            <a:custGeom>
              <a:avLst/>
              <a:gdLst/>
              <a:ahLst/>
              <a:cxnLst/>
              <a:rect l="l" t="t" r="r" b="b"/>
              <a:pathLst>
                <a:path w="4080509" h="308610">
                  <a:moveTo>
                    <a:pt x="0" y="308091"/>
                  </a:moveTo>
                  <a:lnTo>
                    <a:pt x="407993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140" y="4831074"/>
              <a:ext cx="4080510" cy="838835"/>
            </a:xfrm>
            <a:custGeom>
              <a:avLst/>
              <a:gdLst/>
              <a:ahLst/>
              <a:cxnLst/>
              <a:rect l="l" t="t" r="r" b="b"/>
              <a:pathLst>
                <a:path w="4080509" h="838835">
                  <a:moveTo>
                    <a:pt x="0" y="838638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4140" y="6836981"/>
              <a:ext cx="4080510" cy="836930"/>
            </a:xfrm>
            <a:custGeom>
              <a:avLst/>
              <a:gdLst/>
              <a:ahLst/>
              <a:cxnLst/>
              <a:rect l="l" t="t" r="r" b="b"/>
              <a:pathLst>
                <a:path w="4080509" h="836929">
                  <a:moveTo>
                    <a:pt x="0" y="0"/>
                  </a:moveTo>
                  <a:lnTo>
                    <a:pt x="4079931" y="83648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8028849" y="5774421"/>
              <a:ext cx="4080510" cy="1965325"/>
            </a:xfrm>
            <a:custGeom>
              <a:avLst/>
              <a:gdLst/>
              <a:ahLst/>
              <a:cxnLst/>
              <a:rect l="l" t="t" r="r" b="b"/>
              <a:pathLst>
                <a:path w="4080509" h="1965325">
                  <a:moveTo>
                    <a:pt x="0" y="0"/>
                  </a:moveTo>
                  <a:lnTo>
                    <a:pt x="4079932" y="196516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924140" y="6272638"/>
              <a:ext cx="4080510" cy="1378585"/>
            </a:xfrm>
            <a:custGeom>
              <a:avLst/>
              <a:gdLst/>
              <a:ahLst/>
              <a:cxnLst/>
              <a:rect l="l" t="t" r="r" b="b"/>
              <a:pathLst>
                <a:path w="4080509" h="1378584">
                  <a:moveTo>
                    <a:pt x="0" y="0"/>
                  </a:moveTo>
                  <a:lnTo>
                    <a:pt x="4079931" y="137858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4140" y="4794902"/>
              <a:ext cx="4080510" cy="1478280"/>
            </a:xfrm>
            <a:custGeom>
              <a:avLst/>
              <a:gdLst/>
              <a:ahLst/>
              <a:cxnLst/>
              <a:rect l="l" t="t" r="r" b="b"/>
              <a:pathLst>
                <a:path w="4080509" h="1478279">
                  <a:moveTo>
                    <a:pt x="0" y="1478000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4140" y="4788969"/>
              <a:ext cx="4080510" cy="2113915"/>
            </a:xfrm>
            <a:custGeom>
              <a:avLst/>
              <a:gdLst/>
              <a:ahLst/>
              <a:cxnLst/>
              <a:rect l="l" t="t" r="r" b="b"/>
              <a:pathLst>
                <a:path w="4080509" h="2113915">
                  <a:moveTo>
                    <a:pt x="0" y="2113327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24140" y="4841178"/>
              <a:ext cx="4080510" cy="2630805"/>
            </a:xfrm>
            <a:custGeom>
              <a:avLst/>
              <a:gdLst/>
              <a:ahLst/>
              <a:cxnLst/>
              <a:rect l="l" t="t" r="r" b="b"/>
              <a:pathLst>
                <a:path w="4080509" h="2630804">
                  <a:moveTo>
                    <a:pt x="0" y="2630575"/>
                  </a:moveTo>
                  <a:lnTo>
                    <a:pt x="4079932" y="0"/>
                  </a:lnTo>
                </a:path>
                <a:path w="4080509" h="2630804">
                  <a:moveTo>
                    <a:pt x="0" y="2630575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7924140" y="4795168"/>
              <a:ext cx="4080510" cy="3194685"/>
            </a:xfrm>
            <a:custGeom>
              <a:avLst/>
              <a:gdLst/>
              <a:ahLst/>
              <a:cxnLst/>
              <a:rect l="l" t="t" r="r" b="b"/>
              <a:pathLst>
                <a:path w="4080509" h="3194684">
                  <a:moveTo>
                    <a:pt x="0" y="3194412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24140" y="7585050"/>
              <a:ext cx="4080510" cy="405130"/>
            </a:xfrm>
            <a:custGeom>
              <a:avLst/>
              <a:gdLst/>
              <a:ahLst/>
              <a:cxnLst/>
              <a:rect l="l" t="t" r="r" b="b"/>
              <a:pathLst>
                <a:path w="4080509" h="405129">
                  <a:moveTo>
                    <a:pt x="0" y="404532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7924140" y="4841542"/>
              <a:ext cx="4080510" cy="3830954"/>
            </a:xfrm>
            <a:custGeom>
              <a:avLst/>
              <a:gdLst/>
              <a:ahLst/>
              <a:cxnLst/>
              <a:rect l="l" t="t" r="r" b="b"/>
              <a:pathLst>
                <a:path w="4080509" h="3830954">
                  <a:moveTo>
                    <a:pt x="0" y="3830929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7924140" y="7645666"/>
              <a:ext cx="4080510" cy="1027430"/>
            </a:xfrm>
            <a:custGeom>
              <a:avLst/>
              <a:gdLst/>
              <a:ahLst/>
              <a:cxnLst/>
              <a:rect l="l" t="t" r="r" b="b"/>
              <a:pathLst>
                <a:path w="4080509" h="1027429">
                  <a:moveTo>
                    <a:pt x="0" y="1026805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7924140" y="4819732"/>
              <a:ext cx="4080510" cy="4422775"/>
            </a:xfrm>
            <a:custGeom>
              <a:avLst/>
              <a:gdLst/>
              <a:ahLst/>
              <a:cxnLst/>
              <a:rect l="l" t="t" r="r" b="b"/>
              <a:pathLst>
                <a:path w="4080509" h="4422775">
                  <a:moveTo>
                    <a:pt x="0" y="4422195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24140" y="7641366"/>
              <a:ext cx="4080510" cy="1600835"/>
            </a:xfrm>
            <a:custGeom>
              <a:avLst/>
              <a:gdLst/>
              <a:ahLst/>
              <a:cxnLst/>
              <a:rect l="l" t="t" r="r" b="b"/>
              <a:pathLst>
                <a:path w="4080509" h="1600834">
                  <a:moveTo>
                    <a:pt x="0" y="1600562"/>
                  </a:moveTo>
                  <a:lnTo>
                    <a:pt x="40799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4140" y="4795170"/>
              <a:ext cx="4080510" cy="4920615"/>
            </a:xfrm>
            <a:custGeom>
              <a:avLst/>
              <a:gdLst/>
              <a:ahLst/>
              <a:cxnLst/>
              <a:rect l="l" t="t" r="r" b="b"/>
              <a:pathLst>
                <a:path w="4080509" h="4920615">
                  <a:moveTo>
                    <a:pt x="0" y="4920105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4140" y="7583890"/>
              <a:ext cx="4080510" cy="2131695"/>
            </a:xfrm>
            <a:custGeom>
              <a:avLst/>
              <a:gdLst/>
              <a:ahLst/>
              <a:cxnLst/>
              <a:rect l="l" t="t" r="r" b="b"/>
              <a:pathLst>
                <a:path w="4080509" h="2131695">
                  <a:moveTo>
                    <a:pt x="0" y="2131385"/>
                  </a:moveTo>
                  <a:lnTo>
                    <a:pt x="407993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79156" y="1679047"/>
            <a:ext cx="23866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Every</a:t>
            </a:r>
            <a:r>
              <a:rPr sz="1182" spc="3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node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connected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node</a:t>
            </a:r>
            <a:endParaRPr sz="1182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19018" y="3779977"/>
            <a:ext cx="634971" cy="634971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 txBox="1"/>
          <p:nvPr/>
        </p:nvSpPr>
        <p:spPr>
          <a:xfrm>
            <a:off x="2680684" y="3442183"/>
            <a:ext cx="65345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Flattened</a:t>
            </a:r>
            <a:endParaRPr sz="118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0238" y="6347798"/>
            <a:ext cx="63073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FC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Layer</a:t>
            </a:r>
            <a:endParaRPr sz="1182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46" y="2269197"/>
            <a:ext cx="8699629" cy="28425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3" y="262434"/>
            <a:ext cx="6376669" cy="721779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97" dirty="0"/>
              <a:t>Another</a:t>
            </a:r>
            <a:r>
              <a:rPr spc="-182" dirty="0"/>
              <a:t> </a:t>
            </a:r>
            <a:r>
              <a:rPr spc="-73" dirty="0"/>
              <a:t>Representation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4492" y="3695512"/>
            <a:ext cx="1175217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49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577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21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15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810" y="4360461"/>
            <a:ext cx="941868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58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577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27" dirty="0">
                <a:solidFill>
                  <a:srgbClr val="FFFFFF"/>
                </a:solidFill>
                <a:latin typeface="Arial"/>
                <a:cs typeface="Arial"/>
              </a:rPr>
              <a:t>Pool</a:t>
            </a:r>
            <a:endParaRPr sz="157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0754" y="4860556"/>
            <a:ext cx="324609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15" dirty="0">
                <a:solidFill>
                  <a:srgbClr val="FFFFFF"/>
                </a:solidFill>
                <a:latin typeface="Arial"/>
                <a:cs typeface="Arial"/>
              </a:rPr>
              <a:t>FC</a:t>
            </a:r>
            <a:endParaRPr sz="157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8981" y="3932600"/>
            <a:ext cx="761273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6" dirty="0">
                <a:solidFill>
                  <a:srgbClr val="FFFFFF"/>
                </a:solidFill>
                <a:latin typeface="Arial"/>
                <a:cs typeface="Arial"/>
              </a:rPr>
              <a:t>Conv_1</a:t>
            </a:r>
            <a:endParaRPr sz="157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4905" y="4187227"/>
            <a:ext cx="761273" cy="2656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6" dirty="0">
                <a:solidFill>
                  <a:srgbClr val="FFFFFF"/>
                </a:solidFill>
                <a:latin typeface="Arial"/>
                <a:cs typeface="Arial"/>
              </a:rPr>
              <a:t>Conv_2</a:t>
            </a:r>
            <a:endParaRPr sz="157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3942" y="3188318"/>
            <a:ext cx="839826" cy="265636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42" dirty="0">
                <a:solidFill>
                  <a:srgbClr val="FFFFFF"/>
                </a:solidFill>
                <a:latin typeface="Arial"/>
                <a:cs typeface="Arial"/>
              </a:rPr>
              <a:t>Softmax</a:t>
            </a:r>
            <a:endParaRPr sz="157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2157" y="2466819"/>
            <a:ext cx="576827" cy="265636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12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endParaRPr sz="157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5233" y="2240490"/>
            <a:ext cx="576827" cy="265636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12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endParaRPr sz="157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4292" y="2122164"/>
            <a:ext cx="704668" cy="265636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27" dirty="0">
                <a:solidFill>
                  <a:srgbClr val="FFFFFF"/>
                </a:solidFill>
                <a:latin typeface="Arial"/>
                <a:cs typeface="Arial"/>
              </a:rPr>
              <a:t>Flatten</a:t>
            </a:r>
            <a:endParaRPr sz="157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9753" y="5424884"/>
            <a:ext cx="4164473" cy="128308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32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64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>
              <a:latin typeface="Arial"/>
              <a:cs typeface="Arial"/>
            </a:endParaRPr>
          </a:p>
          <a:p>
            <a:pPr marL="159802" indent="-152100">
              <a:spcBef>
                <a:spcPts val="33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13160" y="5032021"/>
          <a:ext cx="4836026" cy="1497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Layer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Width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Height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Filter</a:t>
                      </a:r>
                      <a:r>
                        <a:rPr sz="9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(w)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Filter</a:t>
                      </a:r>
                      <a:r>
                        <a:rPr sz="9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(h)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Conv_1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Conv_2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Max</a:t>
                      </a:r>
                      <a:r>
                        <a:rPr sz="900" b="1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Flatten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9216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Fully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Connected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1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Output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442" y="2607226"/>
            <a:ext cx="576488" cy="576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27" y="1620783"/>
            <a:ext cx="7141933" cy="2291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218" dirty="0"/>
              <a:t> </a:t>
            </a:r>
            <a:r>
              <a:rPr dirty="0"/>
              <a:t>the</a:t>
            </a:r>
            <a:r>
              <a:rPr spc="-258" dirty="0"/>
              <a:t> </a:t>
            </a:r>
            <a:r>
              <a:rPr spc="-67" dirty="0"/>
              <a:t>Output</a:t>
            </a:r>
            <a:r>
              <a:rPr spc="-227" dirty="0"/>
              <a:t> </a:t>
            </a:r>
            <a:r>
              <a:rPr spc="-49" dirty="0"/>
              <a:t>Size</a:t>
            </a:r>
            <a:r>
              <a:rPr spc="-233" dirty="0"/>
              <a:t> </a:t>
            </a:r>
            <a:r>
              <a:rPr dirty="0"/>
              <a:t>of</a:t>
            </a:r>
            <a:r>
              <a:rPr spc="-236" dirty="0"/>
              <a:t> </a:t>
            </a:r>
            <a:r>
              <a:rPr spc="-173" dirty="0"/>
              <a:t>Conv_1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590" y="4519322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399" y="4376077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8780" y="4672099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2682404" y="467171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4024" y="451932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551" y="4376077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3933" y="4672099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4257557" y="467171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175" y="4519322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423" y="4376077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28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0805" y="4672099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7" y="0"/>
                </a:moveTo>
                <a:lnTo>
                  <a:pt x="0" y="0"/>
                </a:lnTo>
                <a:lnTo>
                  <a:pt x="0" y="22114"/>
                </a:lnTo>
                <a:lnTo>
                  <a:pt x="2248087" y="22114"/>
                </a:lnTo>
                <a:lnTo>
                  <a:pt x="224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6103929" y="467171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1657" y="451932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4187" y="4376077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28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51565" y="4672099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8" y="0"/>
                </a:moveTo>
                <a:lnTo>
                  <a:pt x="0" y="0"/>
                </a:lnTo>
                <a:lnTo>
                  <a:pt x="0" y="22114"/>
                </a:lnTo>
                <a:lnTo>
                  <a:pt x="2248088" y="22114"/>
                </a:lnTo>
                <a:lnTo>
                  <a:pt x="2248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8174689" y="467171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2422" y="4519322"/>
            <a:ext cx="56488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8" dirty="0">
                <a:latin typeface="Book Antiqua"/>
                <a:cs typeface="Book Antiqua"/>
              </a:rPr>
              <a:t> </a:t>
            </a:r>
            <a:r>
              <a:rPr sz="1577" spc="103" dirty="0">
                <a:latin typeface="Book Antiqua"/>
                <a:cs typeface="Book Antiqua"/>
              </a:rPr>
              <a:t>=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75769" y="4569800"/>
            <a:ext cx="626885" cy="20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577" dirty="0">
                <a:latin typeface="Book Antiqua"/>
                <a:cs typeface="Book Antiqua"/>
              </a:rPr>
              <a:t>26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18" dirty="0">
                <a:latin typeface="Georgia"/>
                <a:cs typeface="Georgia"/>
              </a:rPr>
              <a:t> </a:t>
            </a:r>
            <a:r>
              <a:rPr sz="1577" spc="-15" dirty="0">
                <a:latin typeface="Book Antiqua"/>
                <a:cs typeface="Book Antiqua"/>
              </a:rPr>
              <a:t>26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3610" y="2964304"/>
            <a:ext cx="761273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6" dirty="0">
                <a:solidFill>
                  <a:srgbClr val="FFFFFF"/>
                </a:solidFill>
                <a:latin typeface="Arial"/>
                <a:cs typeface="Arial"/>
              </a:rPr>
              <a:t>Conv_1</a:t>
            </a:r>
            <a:endParaRPr sz="157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074" y="5146350"/>
            <a:ext cx="835975" cy="1152460"/>
          </a:xfrm>
          <a:prstGeom prst="rect">
            <a:avLst/>
          </a:prstGeom>
        </p:spPr>
        <p:txBody>
          <a:bodyPr vert="horz" wrap="square" lIns="0" tIns="62766" rIns="0" bIns="0" rtlCol="0">
            <a:spAutoFit/>
          </a:bodyPr>
          <a:lstStyle/>
          <a:p>
            <a:pPr marL="7701">
              <a:spcBef>
                <a:spcPts val="494"/>
              </a:spcBef>
            </a:pPr>
            <a:r>
              <a:rPr sz="1182" i="1" spc="-6" dirty="0">
                <a:latin typeface="Arial"/>
                <a:cs typeface="Arial"/>
              </a:rPr>
              <a:t>Where</a:t>
            </a:r>
            <a:endParaRPr sz="1182">
              <a:latin typeface="Arial"/>
              <a:cs typeface="Arial"/>
            </a:endParaRPr>
          </a:p>
          <a:p>
            <a:pPr marL="408938">
              <a:spcBef>
                <a:spcPts val="437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52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15" dirty="0">
                <a:latin typeface="Book Antiqua"/>
                <a:cs typeface="Book Antiqua"/>
              </a:rPr>
              <a:t>28</a:t>
            </a:r>
            <a:endParaRPr sz="1182">
              <a:latin typeface="Book Antiqua"/>
              <a:cs typeface="Book Antiqua"/>
            </a:endParaRPr>
          </a:p>
          <a:p>
            <a:pPr marL="422030">
              <a:spcBef>
                <a:spcPts val="367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27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3</a:t>
            </a:r>
            <a:endParaRPr sz="1182">
              <a:latin typeface="Book Antiqua"/>
              <a:cs typeface="Book Antiqua"/>
            </a:endParaRPr>
          </a:p>
          <a:p>
            <a:pPr marL="408938">
              <a:spcBef>
                <a:spcPts val="446"/>
              </a:spcBef>
            </a:pPr>
            <a:r>
              <a:rPr sz="1182" i="1" dirty="0">
                <a:latin typeface="Times New Roman"/>
                <a:cs typeface="Times New Roman"/>
              </a:rPr>
              <a:t>s</a:t>
            </a:r>
            <a:r>
              <a:rPr sz="1182" i="1" spc="49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6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1</a:t>
            </a:r>
            <a:endParaRPr sz="1182">
              <a:latin typeface="Book Antiqua"/>
              <a:cs typeface="Book Antiqua"/>
            </a:endParaRPr>
          </a:p>
          <a:p>
            <a:pPr marL="401237">
              <a:spcBef>
                <a:spcPts val="212"/>
              </a:spcBef>
            </a:pPr>
            <a:r>
              <a:rPr sz="1182" i="1" dirty="0">
                <a:latin typeface="Times New Roman"/>
                <a:cs typeface="Times New Roman"/>
              </a:rPr>
              <a:t>p</a:t>
            </a:r>
            <a:r>
              <a:rPr sz="1182" i="1" spc="45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42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0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75828" y="4520955"/>
            <a:ext cx="73123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6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57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64187" y="2305100"/>
            <a:ext cx="3608825" cy="110117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32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 Feature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08" y="1621095"/>
            <a:ext cx="7147080" cy="22933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79" dirty="0"/>
              <a:t>Calculating</a:t>
            </a:r>
            <a:r>
              <a:rPr spc="-218" dirty="0"/>
              <a:t> </a:t>
            </a:r>
            <a:r>
              <a:rPr dirty="0"/>
              <a:t>the</a:t>
            </a:r>
            <a:r>
              <a:rPr spc="-258" dirty="0"/>
              <a:t> </a:t>
            </a:r>
            <a:r>
              <a:rPr spc="-67" dirty="0"/>
              <a:t>Output</a:t>
            </a:r>
            <a:r>
              <a:rPr spc="-227" dirty="0"/>
              <a:t> </a:t>
            </a:r>
            <a:r>
              <a:rPr spc="-49" dirty="0"/>
              <a:t>Size</a:t>
            </a:r>
            <a:r>
              <a:rPr spc="-233" dirty="0"/>
              <a:t> </a:t>
            </a:r>
            <a:r>
              <a:rPr dirty="0"/>
              <a:t>of</a:t>
            </a:r>
            <a:r>
              <a:rPr spc="-236" dirty="0"/>
              <a:t> </a:t>
            </a:r>
            <a:r>
              <a:rPr spc="-173" dirty="0"/>
              <a:t>Conv_2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590" y="4520542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399" y="4377296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8781" y="4673318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7" y="0"/>
                </a:moveTo>
                <a:lnTo>
                  <a:pt x="0" y="0"/>
                </a:lnTo>
                <a:lnTo>
                  <a:pt x="0" y="22114"/>
                </a:lnTo>
                <a:lnTo>
                  <a:pt x="1420987" y="22114"/>
                </a:lnTo>
                <a:lnTo>
                  <a:pt x="142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2682404" y="467293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4024" y="452054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551" y="4377296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3933" y="4673318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4257557" y="467293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175" y="4520542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423" y="4377296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26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0806" y="4673318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6" y="0"/>
                </a:moveTo>
                <a:lnTo>
                  <a:pt x="0" y="0"/>
                </a:lnTo>
                <a:lnTo>
                  <a:pt x="0" y="22114"/>
                </a:lnTo>
                <a:lnTo>
                  <a:pt x="2248086" y="22114"/>
                </a:lnTo>
                <a:lnTo>
                  <a:pt x="2248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6103929" y="467293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1657" y="452054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4187" y="4377296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26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3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51565" y="4673318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8" y="0"/>
                </a:moveTo>
                <a:lnTo>
                  <a:pt x="0" y="0"/>
                </a:lnTo>
                <a:lnTo>
                  <a:pt x="0" y="22114"/>
                </a:lnTo>
                <a:lnTo>
                  <a:pt x="2248088" y="22114"/>
                </a:lnTo>
                <a:lnTo>
                  <a:pt x="2248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8174689" y="467293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1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2422" y="4520542"/>
            <a:ext cx="56488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8" dirty="0">
                <a:latin typeface="Book Antiqua"/>
                <a:cs typeface="Book Antiqua"/>
              </a:rPr>
              <a:t> </a:t>
            </a:r>
            <a:r>
              <a:rPr sz="1577" spc="103" dirty="0">
                <a:latin typeface="Book Antiqua"/>
                <a:cs typeface="Book Antiqua"/>
              </a:rPr>
              <a:t>=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75769" y="4571019"/>
            <a:ext cx="626885" cy="20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577" dirty="0">
                <a:latin typeface="Book Antiqua"/>
                <a:cs typeface="Book Antiqua"/>
              </a:rPr>
              <a:t>24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18" dirty="0">
                <a:latin typeface="Georgia"/>
                <a:cs typeface="Georgia"/>
              </a:rPr>
              <a:t> </a:t>
            </a:r>
            <a:r>
              <a:rPr sz="1577" spc="-15" dirty="0">
                <a:latin typeface="Book Antiqua"/>
                <a:cs typeface="Book Antiqua"/>
              </a:rPr>
              <a:t>24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9277" y="2346120"/>
            <a:ext cx="3607844" cy="110117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64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 Feature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4542" y="3131936"/>
            <a:ext cx="761273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-6" dirty="0">
                <a:solidFill>
                  <a:srgbClr val="FFFFFF"/>
                </a:solidFill>
                <a:latin typeface="Arial"/>
                <a:cs typeface="Arial"/>
              </a:rPr>
              <a:t>Conv_2</a:t>
            </a:r>
            <a:endParaRPr sz="157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3074" y="5145132"/>
            <a:ext cx="835975" cy="1153626"/>
          </a:xfrm>
          <a:prstGeom prst="rect">
            <a:avLst/>
          </a:prstGeom>
        </p:spPr>
        <p:txBody>
          <a:bodyPr vert="horz" wrap="square" lIns="0" tIns="63921" rIns="0" bIns="0" rtlCol="0">
            <a:spAutoFit/>
          </a:bodyPr>
          <a:lstStyle/>
          <a:p>
            <a:pPr marL="7701">
              <a:spcBef>
                <a:spcPts val="503"/>
              </a:spcBef>
            </a:pPr>
            <a:r>
              <a:rPr sz="1182" i="1" spc="-6" dirty="0">
                <a:latin typeface="Arial"/>
                <a:cs typeface="Arial"/>
              </a:rPr>
              <a:t>Where</a:t>
            </a:r>
            <a:endParaRPr sz="1182">
              <a:latin typeface="Arial"/>
              <a:cs typeface="Arial"/>
            </a:endParaRPr>
          </a:p>
          <a:p>
            <a:pPr marL="408938">
              <a:spcBef>
                <a:spcPts val="449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52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15" dirty="0">
                <a:latin typeface="Book Antiqua"/>
                <a:cs typeface="Book Antiqua"/>
              </a:rPr>
              <a:t>26</a:t>
            </a:r>
            <a:endParaRPr sz="1182">
              <a:latin typeface="Book Antiqua"/>
              <a:cs typeface="Book Antiqua"/>
            </a:endParaRPr>
          </a:p>
          <a:p>
            <a:pPr marL="422030">
              <a:spcBef>
                <a:spcPts val="355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27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3</a:t>
            </a:r>
            <a:endParaRPr sz="1182">
              <a:latin typeface="Book Antiqua"/>
              <a:cs typeface="Book Antiqua"/>
            </a:endParaRPr>
          </a:p>
          <a:p>
            <a:pPr marL="408938">
              <a:spcBef>
                <a:spcPts val="446"/>
              </a:spcBef>
            </a:pPr>
            <a:r>
              <a:rPr sz="1182" i="1" dirty="0">
                <a:latin typeface="Times New Roman"/>
                <a:cs typeface="Times New Roman"/>
              </a:rPr>
              <a:t>s</a:t>
            </a:r>
            <a:r>
              <a:rPr sz="1182" i="1" spc="49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6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1</a:t>
            </a:r>
            <a:endParaRPr sz="1182">
              <a:latin typeface="Book Antiqua"/>
              <a:cs typeface="Book Antiqua"/>
            </a:endParaRPr>
          </a:p>
          <a:p>
            <a:pPr marL="401237">
              <a:spcBef>
                <a:spcPts val="212"/>
              </a:spcBef>
            </a:pPr>
            <a:r>
              <a:rPr sz="1182" i="1" dirty="0">
                <a:latin typeface="Times New Roman"/>
                <a:cs typeface="Times New Roman"/>
              </a:rPr>
              <a:t>p</a:t>
            </a:r>
            <a:r>
              <a:rPr sz="1182" i="1" spc="45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42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0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75828" y="4520955"/>
            <a:ext cx="73123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6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577">
              <a:latin typeface="Arial"/>
              <a:cs typeface="Arial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08" y="1620960"/>
            <a:ext cx="7147080" cy="22925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3" y="19118"/>
            <a:ext cx="6376669" cy="1208413"/>
          </a:xfrm>
          <a:prstGeom prst="rect">
            <a:avLst/>
          </a:prstGeom>
        </p:spPr>
        <p:txBody>
          <a:bodyPr vert="horz" wrap="square" lIns="0" tIns="50678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82"/>
              </a:spcBef>
            </a:pPr>
            <a:r>
              <a:rPr sz="3760" spc="-69" dirty="0"/>
              <a:t>Calculating</a:t>
            </a:r>
            <a:r>
              <a:rPr sz="3760" spc="-194" dirty="0"/>
              <a:t> </a:t>
            </a:r>
            <a:r>
              <a:rPr sz="3760" dirty="0"/>
              <a:t>the</a:t>
            </a:r>
            <a:r>
              <a:rPr sz="3760" spc="-203" dirty="0"/>
              <a:t> </a:t>
            </a:r>
            <a:r>
              <a:rPr sz="3760" spc="-55" dirty="0"/>
              <a:t>Output</a:t>
            </a:r>
            <a:r>
              <a:rPr sz="3760" spc="-197" dirty="0"/>
              <a:t> </a:t>
            </a:r>
            <a:r>
              <a:rPr sz="3760" spc="-39" dirty="0"/>
              <a:t>Size</a:t>
            </a:r>
            <a:r>
              <a:rPr sz="3760" spc="-194" dirty="0"/>
              <a:t> </a:t>
            </a:r>
            <a:r>
              <a:rPr sz="3760" dirty="0"/>
              <a:t>of</a:t>
            </a:r>
            <a:r>
              <a:rPr sz="3760" spc="-197" dirty="0"/>
              <a:t> </a:t>
            </a:r>
            <a:r>
              <a:rPr sz="3760" dirty="0"/>
              <a:t>the</a:t>
            </a:r>
            <a:r>
              <a:rPr sz="3760" spc="-197" dirty="0"/>
              <a:t> </a:t>
            </a:r>
            <a:r>
              <a:rPr sz="3760" spc="45" dirty="0"/>
              <a:t>Max</a:t>
            </a:r>
            <a:r>
              <a:rPr sz="3760" spc="-194" dirty="0"/>
              <a:t> </a:t>
            </a:r>
            <a:r>
              <a:rPr sz="3760" spc="-69" dirty="0"/>
              <a:t>Pool</a:t>
            </a:r>
            <a:r>
              <a:rPr sz="3760" spc="-194" dirty="0"/>
              <a:t> </a:t>
            </a:r>
            <a:r>
              <a:rPr sz="3760" spc="-6" dirty="0"/>
              <a:t>Layer</a:t>
            </a:r>
            <a:endParaRPr sz="3760"/>
          </a:p>
        </p:txBody>
      </p:sp>
      <p:sp>
        <p:nvSpPr>
          <p:cNvPr id="4" name="object 4"/>
          <p:cNvSpPr txBox="1"/>
          <p:nvPr/>
        </p:nvSpPr>
        <p:spPr>
          <a:xfrm>
            <a:off x="674590" y="4519322"/>
            <a:ext cx="162150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6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spc="182" dirty="0">
                <a:latin typeface="Book Antiqua"/>
                <a:cs typeface="Book Antiqua"/>
              </a:rPr>
              <a:t>*</a:t>
            </a:r>
            <a:r>
              <a:rPr sz="1577" spc="-127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</a:t>
            </a:r>
            <a:r>
              <a:rPr sz="1577" spc="-154" dirty="0">
                <a:latin typeface="Book Antiqua"/>
                <a:cs typeface="Book Antiqu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152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4" dirty="0">
                <a:latin typeface="Georgia"/>
                <a:cs typeface="Georgia"/>
              </a:rPr>
              <a:t> </a:t>
            </a:r>
            <a:r>
              <a:rPr sz="1577" i="1" dirty="0">
                <a:latin typeface="Times New Roman"/>
                <a:cs typeface="Times New Roman"/>
              </a:rPr>
              <a:t>f</a:t>
            </a:r>
            <a:r>
              <a:rPr sz="1577" i="1" spc="-109" dirty="0">
                <a:latin typeface="Times New Roman"/>
                <a:cs typeface="Times New Roman"/>
              </a:rPr>
              <a:t> </a:t>
            </a:r>
            <a:r>
              <a:rPr sz="1577" dirty="0">
                <a:latin typeface="Book Antiqua"/>
                <a:cs typeface="Book Antiqua"/>
              </a:rPr>
              <a:t>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399" y="4376077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8780" y="4672099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2682404" y="467171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4024" y="451932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551" y="4376077"/>
            <a:ext cx="8367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dirty="0">
                <a:latin typeface="Times New Roman"/>
                <a:cs typeface="Times New Roman"/>
              </a:rPr>
              <a:t>n</a:t>
            </a:r>
            <a:r>
              <a:rPr sz="1577" i="1" spc="-33" dirty="0">
                <a:latin typeface="Times New Roman"/>
                <a:cs typeface="Times New Roman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2</a:t>
            </a:r>
            <a:r>
              <a:rPr sz="1577" i="1" dirty="0">
                <a:latin typeface="Times New Roman"/>
                <a:cs typeface="Times New Roman"/>
              </a:rPr>
              <a:t>p</a:t>
            </a:r>
            <a:r>
              <a:rPr sz="1577" i="1" spc="-30" dirty="0">
                <a:latin typeface="Times New Roman"/>
                <a:cs typeface="Times New Roman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i="1" spc="-30" dirty="0">
                <a:latin typeface="Times New Roman"/>
                <a:cs typeface="Times New Roman"/>
              </a:rPr>
              <a:t>f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3933" y="4672099"/>
            <a:ext cx="861775" cy="13477"/>
          </a:xfrm>
          <a:custGeom>
            <a:avLst/>
            <a:gdLst/>
            <a:ahLst/>
            <a:cxnLst/>
            <a:rect l="l" t="t" r="r" b="b"/>
            <a:pathLst>
              <a:path w="1421129" h="22225">
                <a:moveTo>
                  <a:pt x="1420988" y="0"/>
                </a:moveTo>
                <a:lnTo>
                  <a:pt x="0" y="0"/>
                </a:lnTo>
                <a:lnTo>
                  <a:pt x="0" y="22114"/>
                </a:lnTo>
                <a:lnTo>
                  <a:pt x="1420988" y="22114"/>
                </a:lnTo>
                <a:lnTo>
                  <a:pt x="1420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4257557" y="4671711"/>
            <a:ext cx="9472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i="1" spc="-30" dirty="0">
                <a:latin typeface="Times New Roman"/>
                <a:cs typeface="Times New Roman"/>
              </a:rPr>
              <a:t>s</a:t>
            </a:r>
            <a:endParaRPr sz="15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175" y="4519322"/>
            <a:ext cx="68888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2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423" y="4376077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24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0805" y="4672099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7" y="0"/>
                </a:moveTo>
                <a:lnTo>
                  <a:pt x="0" y="0"/>
                </a:lnTo>
                <a:lnTo>
                  <a:pt x="0" y="22114"/>
                </a:lnTo>
                <a:lnTo>
                  <a:pt x="2248087" y="22114"/>
                </a:lnTo>
                <a:lnTo>
                  <a:pt x="224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6103929" y="467171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1657" y="4519322"/>
            <a:ext cx="6573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(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4187" y="4376077"/>
            <a:ext cx="133809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dirty="0">
                <a:latin typeface="Book Antiqua"/>
                <a:cs typeface="Book Antiqua"/>
              </a:rPr>
              <a:t>24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3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(2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dirty="0">
                <a:latin typeface="Book Antiqua"/>
                <a:cs typeface="Book Antiqua"/>
              </a:rPr>
              <a:t>0)</a:t>
            </a:r>
            <a:r>
              <a:rPr sz="1577" spc="-30" dirty="0">
                <a:latin typeface="Book Antiqua"/>
                <a:cs typeface="Book Antiqua"/>
              </a:rPr>
              <a:t> </a:t>
            </a:r>
            <a:r>
              <a:rPr sz="1577" spc="69" dirty="0">
                <a:latin typeface="Georgia"/>
                <a:cs typeface="Georgia"/>
              </a:rPr>
              <a:t>−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51565" y="4672099"/>
            <a:ext cx="1363514" cy="13477"/>
          </a:xfrm>
          <a:custGeom>
            <a:avLst/>
            <a:gdLst/>
            <a:ahLst/>
            <a:cxnLst/>
            <a:rect l="l" t="t" r="r" b="b"/>
            <a:pathLst>
              <a:path w="2248534" h="22225">
                <a:moveTo>
                  <a:pt x="2248088" y="0"/>
                </a:moveTo>
                <a:lnTo>
                  <a:pt x="0" y="0"/>
                </a:lnTo>
                <a:lnTo>
                  <a:pt x="0" y="22114"/>
                </a:lnTo>
                <a:lnTo>
                  <a:pt x="2248088" y="22114"/>
                </a:lnTo>
                <a:lnTo>
                  <a:pt x="2248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8174689" y="4671711"/>
            <a:ext cx="1170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latin typeface="Book Antiqua"/>
                <a:cs typeface="Book Antiqua"/>
              </a:rPr>
              <a:t>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2422" y="4519322"/>
            <a:ext cx="124799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33" dirty="0">
                <a:latin typeface="Book Antiqua"/>
                <a:cs typeface="Book Antiqua"/>
              </a:rPr>
              <a:t>+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1)</a:t>
            </a:r>
            <a:r>
              <a:rPr sz="1577" spc="55" dirty="0">
                <a:latin typeface="Book Antiqua"/>
                <a:cs typeface="Book Antiqua"/>
              </a:rPr>
              <a:t> </a:t>
            </a:r>
            <a:r>
              <a:rPr sz="1577" spc="133" dirty="0">
                <a:latin typeface="Book Antiqua"/>
                <a:cs typeface="Book Antiqua"/>
              </a:rPr>
              <a:t>=</a:t>
            </a:r>
            <a:r>
              <a:rPr sz="1577" spc="58" dirty="0">
                <a:latin typeface="Book Antiqua"/>
                <a:cs typeface="Book Antiqua"/>
              </a:rPr>
              <a:t> </a:t>
            </a:r>
            <a:r>
              <a:rPr sz="1577" dirty="0">
                <a:latin typeface="Book Antiqua"/>
                <a:cs typeface="Book Antiqua"/>
              </a:rPr>
              <a:t>12</a:t>
            </a:r>
            <a:r>
              <a:rPr sz="1577" spc="-36" dirty="0">
                <a:latin typeface="Book Antiqua"/>
                <a:cs typeface="Book Antiqua"/>
              </a:rPr>
              <a:t> </a:t>
            </a:r>
            <a:r>
              <a:rPr sz="1577" dirty="0">
                <a:latin typeface="Georgia"/>
                <a:cs typeface="Georgia"/>
              </a:rPr>
              <a:t>×</a:t>
            </a:r>
            <a:r>
              <a:rPr sz="1577" spc="-21" dirty="0">
                <a:latin typeface="Georgia"/>
                <a:cs typeface="Georgia"/>
              </a:rPr>
              <a:t> </a:t>
            </a:r>
            <a:r>
              <a:rPr sz="1577" spc="-15" dirty="0">
                <a:latin typeface="Book Antiqua"/>
                <a:cs typeface="Book Antiqua"/>
              </a:rPr>
              <a:t>12</a:t>
            </a:r>
            <a:endParaRPr sz="1577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98486" y="2446953"/>
            <a:ext cx="3608825" cy="110117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64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 Feature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0516" y="3282491"/>
            <a:ext cx="94186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58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577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27" dirty="0">
                <a:solidFill>
                  <a:srgbClr val="FFFFFF"/>
                </a:solidFill>
                <a:latin typeface="Arial"/>
                <a:cs typeface="Arial"/>
              </a:rPr>
              <a:t>Pool</a:t>
            </a:r>
            <a:endParaRPr sz="157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074" y="5146350"/>
            <a:ext cx="835975" cy="1152460"/>
          </a:xfrm>
          <a:prstGeom prst="rect">
            <a:avLst/>
          </a:prstGeom>
        </p:spPr>
        <p:txBody>
          <a:bodyPr vert="horz" wrap="square" lIns="0" tIns="62766" rIns="0" bIns="0" rtlCol="0">
            <a:spAutoFit/>
          </a:bodyPr>
          <a:lstStyle/>
          <a:p>
            <a:pPr marL="7701">
              <a:spcBef>
                <a:spcPts val="494"/>
              </a:spcBef>
            </a:pPr>
            <a:r>
              <a:rPr sz="1182" i="1" spc="-6" dirty="0">
                <a:latin typeface="Arial"/>
                <a:cs typeface="Arial"/>
              </a:rPr>
              <a:t>Where</a:t>
            </a:r>
            <a:endParaRPr sz="1182">
              <a:latin typeface="Arial"/>
              <a:cs typeface="Arial"/>
            </a:endParaRPr>
          </a:p>
          <a:p>
            <a:pPr marL="408938">
              <a:spcBef>
                <a:spcPts val="437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52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15" dirty="0">
                <a:latin typeface="Book Antiqua"/>
                <a:cs typeface="Book Antiqua"/>
              </a:rPr>
              <a:t>24</a:t>
            </a:r>
            <a:endParaRPr sz="1182">
              <a:latin typeface="Book Antiqua"/>
              <a:cs typeface="Book Antiqua"/>
            </a:endParaRPr>
          </a:p>
          <a:p>
            <a:pPr marL="422030">
              <a:spcBef>
                <a:spcPts val="367"/>
              </a:spcBef>
            </a:pPr>
            <a:r>
              <a:rPr sz="1182" i="1" dirty="0">
                <a:latin typeface="Times New Roman"/>
                <a:cs typeface="Times New Roman"/>
              </a:rPr>
              <a:t>f</a:t>
            </a:r>
            <a:r>
              <a:rPr sz="1182" i="1" spc="127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2</a:t>
            </a:r>
            <a:endParaRPr sz="1182">
              <a:latin typeface="Book Antiqua"/>
              <a:cs typeface="Book Antiqua"/>
            </a:endParaRPr>
          </a:p>
          <a:p>
            <a:pPr marL="408938">
              <a:spcBef>
                <a:spcPts val="446"/>
              </a:spcBef>
            </a:pPr>
            <a:r>
              <a:rPr sz="1182" i="1" dirty="0">
                <a:latin typeface="Times New Roman"/>
                <a:cs typeface="Times New Roman"/>
              </a:rPr>
              <a:t>s</a:t>
            </a:r>
            <a:r>
              <a:rPr sz="1182" i="1" spc="49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6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2</a:t>
            </a:r>
            <a:endParaRPr sz="1182">
              <a:latin typeface="Book Antiqua"/>
              <a:cs typeface="Book Antiqua"/>
            </a:endParaRPr>
          </a:p>
          <a:p>
            <a:pPr marL="401237">
              <a:spcBef>
                <a:spcPts val="212"/>
              </a:spcBef>
            </a:pPr>
            <a:r>
              <a:rPr sz="1182" i="1" dirty="0">
                <a:latin typeface="Times New Roman"/>
                <a:cs typeface="Times New Roman"/>
              </a:rPr>
              <a:t>p</a:t>
            </a:r>
            <a:r>
              <a:rPr sz="1182" i="1" spc="45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42" dirty="0">
                <a:latin typeface="Book Antiqua"/>
                <a:cs typeface="Book Antiqua"/>
              </a:rPr>
              <a:t> </a:t>
            </a:r>
            <a:r>
              <a:rPr sz="1182" spc="-30" dirty="0">
                <a:latin typeface="Book Antiqua"/>
                <a:cs typeface="Book Antiqua"/>
              </a:rPr>
              <a:t>0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58250" y="4490636"/>
            <a:ext cx="73123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6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577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577" dirty="0">
              <a:latin typeface="Arial"/>
              <a:cs typeface="Arial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07" y="1620365"/>
            <a:ext cx="7202893" cy="22889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932" y="314784"/>
            <a:ext cx="10901948" cy="634957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4063" spc="-73" dirty="0"/>
              <a:t>Calculating</a:t>
            </a:r>
            <a:r>
              <a:rPr sz="4063" spc="-212" dirty="0"/>
              <a:t> </a:t>
            </a:r>
            <a:r>
              <a:rPr sz="4063" dirty="0"/>
              <a:t>the</a:t>
            </a:r>
            <a:r>
              <a:rPr sz="4063" spc="-230" dirty="0"/>
              <a:t> </a:t>
            </a:r>
            <a:r>
              <a:rPr sz="4063" spc="-61" dirty="0"/>
              <a:t>Output</a:t>
            </a:r>
            <a:r>
              <a:rPr sz="4063" spc="-221" dirty="0"/>
              <a:t> </a:t>
            </a:r>
            <a:r>
              <a:rPr sz="4063" spc="-42" dirty="0"/>
              <a:t>Size</a:t>
            </a:r>
            <a:r>
              <a:rPr sz="4063" spc="-221" dirty="0"/>
              <a:t> </a:t>
            </a:r>
            <a:r>
              <a:rPr sz="4063" dirty="0"/>
              <a:t>of</a:t>
            </a:r>
            <a:r>
              <a:rPr sz="4063" spc="-221" dirty="0"/>
              <a:t> </a:t>
            </a:r>
            <a:r>
              <a:rPr sz="4063" spc="-49" dirty="0"/>
              <a:t>Flattened</a:t>
            </a:r>
            <a:r>
              <a:rPr sz="4063" spc="-221" dirty="0"/>
              <a:t> </a:t>
            </a:r>
            <a:r>
              <a:rPr sz="4063" spc="-12" dirty="0"/>
              <a:t>Layer</a:t>
            </a:r>
            <a:endParaRPr sz="4063" dirty="0"/>
          </a:p>
        </p:txBody>
      </p:sp>
      <p:sp>
        <p:nvSpPr>
          <p:cNvPr id="4" name="object 4"/>
          <p:cNvSpPr txBox="1"/>
          <p:nvPr/>
        </p:nvSpPr>
        <p:spPr>
          <a:xfrm>
            <a:off x="5141507" y="4491790"/>
            <a:ext cx="188450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dirty="0">
                <a:latin typeface="Book Antiqua"/>
                <a:cs typeface="Book Antiqua"/>
              </a:rPr>
              <a:t>12</a:t>
            </a:r>
            <a:r>
              <a:rPr sz="2395" spc="-73" dirty="0">
                <a:latin typeface="Book Antiqua"/>
                <a:cs typeface="Book Antiqua"/>
              </a:rPr>
              <a:t> </a:t>
            </a:r>
            <a:r>
              <a:rPr sz="2395" dirty="0">
                <a:latin typeface="Georgia"/>
                <a:cs typeface="Georgia"/>
              </a:rPr>
              <a:t>×</a:t>
            </a:r>
            <a:r>
              <a:rPr sz="2395" spc="-52" dirty="0">
                <a:latin typeface="Georgia"/>
                <a:cs typeface="Georgia"/>
              </a:rPr>
              <a:t> </a:t>
            </a:r>
            <a:r>
              <a:rPr sz="2395" dirty="0">
                <a:latin typeface="Book Antiqua"/>
                <a:cs typeface="Book Antiqua"/>
              </a:rPr>
              <a:t>12</a:t>
            </a:r>
            <a:r>
              <a:rPr sz="2395" spc="-73" dirty="0">
                <a:latin typeface="Book Antiqua"/>
                <a:cs typeface="Book Antiqua"/>
              </a:rPr>
              <a:t> </a:t>
            </a:r>
            <a:r>
              <a:rPr sz="2395" dirty="0">
                <a:latin typeface="Georgia"/>
                <a:cs typeface="Georgia"/>
              </a:rPr>
              <a:t>×</a:t>
            </a:r>
            <a:r>
              <a:rPr sz="2395" spc="-52" dirty="0">
                <a:latin typeface="Georgia"/>
                <a:cs typeface="Georgia"/>
              </a:rPr>
              <a:t> </a:t>
            </a:r>
            <a:r>
              <a:rPr sz="2395" dirty="0">
                <a:latin typeface="Book Antiqua"/>
                <a:cs typeface="Book Antiqua"/>
              </a:rPr>
              <a:t>64</a:t>
            </a:r>
            <a:r>
              <a:rPr sz="2395" spc="58" dirty="0">
                <a:latin typeface="Book Antiqua"/>
                <a:cs typeface="Book Antiqua"/>
              </a:rPr>
              <a:t> </a:t>
            </a:r>
            <a:r>
              <a:rPr sz="2395" spc="158" dirty="0">
                <a:latin typeface="Book Antiqua"/>
                <a:cs typeface="Book Antiqua"/>
              </a:rPr>
              <a:t>=</a:t>
            </a:r>
            <a:endParaRPr sz="2395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2670" y="4563656"/>
            <a:ext cx="609557" cy="31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4"/>
              </a:lnSpc>
            </a:pPr>
            <a:r>
              <a:rPr sz="2395" spc="-12" dirty="0">
                <a:latin typeface="Book Antiqua"/>
                <a:cs typeface="Book Antiqua"/>
              </a:rPr>
              <a:t>9216</a:t>
            </a:r>
            <a:endParaRPr sz="2395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486" y="2426264"/>
            <a:ext cx="3608825" cy="110117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-6" dirty="0">
                <a:solidFill>
                  <a:srgbClr val="5E5E5E"/>
                </a:solidFill>
                <a:latin typeface="Arial"/>
                <a:cs typeface="Arial"/>
              </a:rPr>
              <a:t>Notes: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9"/>
              </a:spcBef>
              <a:buSzPct val="123076"/>
              <a:buChar char="•"/>
              <a:tabLst>
                <a:tab pos="159802" algn="l"/>
              </a:tabLst>
            </a:pPr>
            <a:r>
              <a:rPr sz="1182" spc="-18" dirty="0">
                <a:solidFill>
                  <a:srgbClr val="5E5E5E"/>
                </a:solidFill>
                <a:latin typeface="Arial"/>
                <a:cs typeface="Arial"/>
              </a:rPr>
              <a:t>We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choose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64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Filters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Kernels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The Feature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Maps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are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shown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Conv_1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&amp;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Conv_2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3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Padding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0</a:t>
            </a:r>
            <a:r>
              <a:rPr sz="1182" spc="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(not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used)</a:t>
            </a:r>
            <a:endParaRPr sz="1182" dirty="0">
              <a:latin typeface="Arial"/>
              <a:cs typeface="Arial"/>
            </a:endParaRPr>
          </a:p>
          <a:p>
            <a:pPr marL="159802" indent="-152100">
              <a:spcBef>
                <a:spcPts val="30"/>
              </a:spcBef>
              <a:buSzPct val="123076"/>
              <a:buChar char="•"/>
              <a:tabLst>
                <a:tab pos="159802" algn="l"/>
              </a:tabLst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Max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Pool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Stride</a:t>
            </a:r>
            <a:r>
              <a:rPr sz="1182" spc="4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is</a:t>
            </a:r>
            <a:r>
              <a:rPr sz="1182" spc="5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7384" y="1568270"/>
            <a:ext cx="704668" cy="265636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22719" rIns="0" bIns="0" rtlCol="0">
            <a:spAutoFit/>
          </a:bodyPr>
          <a:lstStyle/>
          <a:p>
            <a:pPr marL="28495">
              <a:spcBef>
                <a:spcPts val="179"/>
              </a:spcBef>
            </a:pPr>
            <a:r>
              <a:rPr sz="1577" spc="27" dirty="0">
                <a:solidFill>
                  <a:srgbClr val="FFFFFF"/>
                </a:solidFill>
                <a:latin typeface="Arial"/>
                <a:cs typeface="Arial"/>
              </a:rPr>
              <a:t>Flatten</a:t>
            </a:r>
            <a:endParaRPr sz="157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074" y="5146351"/>
            <a:ext cx="835975" cy="478493"/>
          </a:xfrm>
          <a:prstGeom prst="rect">
            <a:avLst/>
          </a:prstGeom>
        </p:spPr>
        <p:txBody>
          <a:bodyPr vert="horz" wrap="square" lIns="0" tIns="62766" rIns="0" bIns="0" rtlCol="0">
            <a:spAutoFit/>
          </a:bodyPr>
          <a:lstStyle/>
          <a:p>
            <a:pPr marL="7701">
              <a:spcBef>
                <a:spcPts val="494"/>
              </a:spcBef>
            </a:pPr>
            <a:r>
              <a:rPr sz="1182" i="1" spc="-6" dirty="0">
                <a:latin typeface="Arial"/>
                <a:cs typeface="Arial"/>
              </a:rPr>
              <a:t>Where</a:t>
            </a:r>
            <a:endParaRPr sz="1182">
              <a:latin typeface="Arial"/>
              <a:cs typeface="Arial"/>
            </a:endParaRPr>
          </a:p>
          <a:p>
            <a:pPr marL="408938">
              <a:spcBef>
                <a:spcPts val="437"/>
              </a:spcBef>
            </a:pPr>
            <a:r>
              <a:rPr sz="1182" i="1" dirty="0">
                <a:latin typeface="Times New Roman"/>
                <a:cs typeface="Times New Roman"/>
              </a:rPr>
              <a:t>n</a:t>
            </a:r>
            <a:r>
              <a:rPr sz="1182" i="1" spc="52" dirty="0">
                <a:latin typeface="Times New Roman"/>
                <a:cs typeface="Times New Roman"/>
              </a:rPr>
              <a:t> </a:t>
            </a:r>
            <a:r>
              <a:rPr sz="1182" spc="100" dirty="0">
                <a:latin typeface="Book Antiqua"/>
                <a:cs typeface="Book Antiqua"/>
              </a:rPr>
              <a:t>=</a:t>
            </a:r>
            <a:r>
              <a:rPr sz="1182" spc="39" dirty="0">
                <a:latin typeface="Book Antiqua"/>
                <a:cs typeface="Book Antiqua"/>
              </a:rPr>
              <a:t> </a:t>
            </a:r>
            <a:r>
              <a:rPr sz="1182" spc="-15" dirty="0">
                <a:latin typeface="Book Antiqua"/>
                <a:cs typeface="Book Antiqua"/>
              </a:rPr>
              <a:t>12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4758" y="4498732"/>
            <a:ext cx="735088" cy="382949"/>
          </a:xfrm>
          <a:prstGeom prst="rect">
            <a:avLst/>
          </a:prstGeom>
          <a:solidFill>
            <a:srgbClr val="FF42A1"/>
          </a:solidFill>
        </p:spPr>
        <p:txBody>
          <a:bodyPr vert="horz" wrap="square" lIns="0" tIns="14247" rIns="0" bIns="0" rtlCol="0">
            <a:spAutoFit/>
          </a:bodyPr>
          <a:lstStyle/>
          <a:p>
            <a:pPr marL="28495">
              <a:spcBef>
                <a:spcPts val="112"/>
              </a:spcBef>
            </a:pPr>
            <a:r>
              <a:rPr sz="2395" spc="-12" dirty="0">
                <a:solidFill>
                  <a:srgbClr val="FFFFFF"/>
                </a:solidFill>
                <a:latin typeface="Arial"/>
                <a:cs typeface="Arial"/>
              </a:rPr>
              <a:t>9216</a:t>
            </a:r>
            <a:endParaRPr sz="2395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70"/>
          <a:ext cx="2573771" cy="244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6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6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63">
                <a:tc>
                  <a:txBody>
                    <a:bodyPr/>
                    <a:lstStyle/>
                    <a:p>
                      <a:pPr marL="1562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57150">
                      <a:solidFill>
                        <a:srgbClr val="B517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marR="11239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0x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57150">
                      <a:solidFill>
                        <a:srgbClr val="B517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271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57150">
                      <a:solidFill>
                        <a:srgbClr val="B517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15621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91770" marR="1123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0x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4826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0x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63">
                <a:tc>
                  <a:txBody>
                    <a:bodyPr/>
                    <a:lstStyle/>
                    <a:p>
                      <a:pPr marL="191770" marR="11303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40" dirty="0">
                          <a:latin typeface="Arial"/>
                          <a:cs typeface="Arial"/>
                        </a:rPr>
                        <a:t>0x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B517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30" dirty="0">
                          <a:latin typeface="Arial"/>
                          <a:cs typeface="Arial"/>
                        </a:rPr>
                        <a:t>1x1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B517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57150">
                      <a:solidFill>
                        <a:srgbClr val="B517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B517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B517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56C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8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24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24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84527" y="2381515"/>
            <a:ext cx="554300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spc="42" dirty="0">
                <a:solidFill>
                  <a:srgbClr val="5E5E5E"/>
                </a:solidFill>
                <a:latin typeface="Georgia"/>
                <a:cs typeface="Georgia"/>
              </a:rPr>
              <a:t>−</a:t>
            </a:r>
            <a:r>
              <a:rPr sz="1182" spc="4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45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=</a:t>
            </a:r>
            <a:r>
              <a:rPr sz="1182" spc="45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Book Antiqua"/>
                <a:cs typeface="Book Antiqua"/>
              </a:rPr>
              <a:t>2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13" y="-76120"/>
            <a:ext cx="6376669" cy="1398888"/>
          </a:xfrm>
          <a:prstGeom prst="rect">
            <a:avLst/>
          </a:prstGeom>
        </p:spPr>
        <p:txBody>
          <a:bodyPr vert="horz" wrap="square" lIns="0" tIns="44239" rIns="0" bIns="0" rtlCol="0" anchor="ctr">
            <a:spAutoFit/>
          </a:bodyPr>
          <a:lstStyle/>
          <a:p>
            <a:pPr marL="10012">
              <a:lnSpc>
                <a:spcPct val="100000"/>
              </a:lnSpc>
              <a:spcBef>
                <a:spcPts val="64"/>
              </a:spcBef>
            </a:pPr>
            <a:r>
              <a:rPr spc="-69" dirty="0"/>
              <a:t>Example</a:t>
            </a:r>
            <a:r>
              <a:rPr spc="-221" dirty="0"/>
              <a:t> </a:t>
            </a:r>
            <a:r>
              <a:rPr dirty="0"/>
              <a:t>of</a:t>
            </a:r>
            <a:r>
              <a:rPr spc="-194" dirty="0"/>
              <a:t> </a:t>
            </a:r>
            <a:r>
              <a:rPr spc="69" dirty="0"/>
              <a:t>a</a:t>
            </a:r>
            <a:r>
              <a:rPr spc="-194" dirty="0"/>
              <a:t> </a:t>
            </a:r>
            <a:r>
              <a:rPr spc="-127" dirty="0"/>
              <a:t>Convolution</a:t>
            </a:r>
            <a:r>
              <a:rPr spc="-170" dirty="0"/>
              <a:t> </a:t>
            </a:r>
            <a:r>
              <a:rPr spc="-49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142" y="3757143"/>
            <a:ext cx="13977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6" dirty="0">
                <a:latin typeface="Arial"/>
                <a:cs typeface="Arial"/>
              </a:rPr>
              <a:t>*</a:t>
            </a:r>
            <a:endParaRPr sz="23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106" y="5808012"/>
            <a:ext cx="82596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Input</a:t>
            </a:r>
            <a:r>
              <a:rPr sz="1182" spc="8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Image</a:t>
            </a:r>
            <a:endParaRPr sz="11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675" y="5808012"/>
            <a:ext cx="101156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Filter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Kernel</a:t>
            </a:r>
            <a:endParaRPr sz="11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201" y="5808012"/>
            <a:ext cx="157106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Output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Feature</a:t>
            </a:r>
            <a:r>
              <a:rPr sz="1182" spc="4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Map</a:t>
            </a:r>
            <a:endParaRPr sz="11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3109" y="3757143"/>
            <a:ext cx="19830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b="1" spc="-30" dirty="0">
                <a:latin typeface="Arial"/>
                <a:cs typeface="Arial"/>
              </a:rPr>
              <a:t>=</a:t>
            </a:r>
            <a:endParaRPr sz="2395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3535" y="2923969"/>
          <a:ext cx="2310385" cy="205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1x-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1x1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0x0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16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7250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3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6C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72359" y="3355739"/>
          <a:ext cx="1216418" cy="1195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300" b="1" spc="-5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1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8FA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84527" y="2381515"/>
            <a:ext cx="554300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spc="42" dirty="0">
                <a:solidFill>
                  <a:srgbClr val="5E5E5E"/>
                </a:solidFill>
                <a:latin typeface="Georgia"/>
                <a:cs typeface="Georgia"/>
              </a:rPr>
              <a:t>−</a:t>
            </a:r>
            <a:r>
              <a:rPr sz="1182" spc="4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(1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1)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+</a:t>
            </a:r>
            <a:r>
              <a:rPr sz="1182" spc="-21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(0</a:t>
            </a:r>
            <a:r>
              <a:rPr sz="1182" spc="-24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dirty="0">
                <a:solidFill>
                  <a:srgbClr val="5E5E5E"/>
                </a:solidFill>
                <a:latin typeface="Georgia"/>
                <a:cs typeface="Georgia"/>
              </a:rPr>
              <a:t>×</a:t>
            </a:r>
            <a:r>
              <a:rPr sz="1182" spc="-15" dirty="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1182" dirty="0">
                <a:solidFill>
                  <a:srgbClr val="5E5E5E"/>
                </a:solidFill>
                <a:latin typeface="Book Antiqua"/>
                <a:cs typeface="Book Antiqua"/>
              </a:rPr>
              <a:t>0)</a:t>
            </a:r>
            <a:r>
              <a:rPr sz="1182" spc="45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100" dirty="0">
                <a:solidFill>
                  <a:srgbClr val="5E5E5E"/>
                </a:solidFill>
                <a:latin typeface="Book Antiqua"/>
                <a:cs typeface="Book Antiqua"/>
              </a:rPr>
              <a:t>=</a:t>
            </a:r>
            <a:r>
              <a:rPr sz="1182" spc="45" dirty="0">
                <a:solidFill>
                  <a:srgbClr val="5E5E5E"/>
                </a:solidFill>
                <a:latin typeface="Book Antiqua"/>
                <a:cs typeface="Book Antiqua"/>
              </a:rPr>
              <a:t> </a:t>
            </a:r>
            <a:r>
              <a:rPr sz="1182" spc="-30" dirty="0">
                <a:solidFill>
                  <a:srgbClr val="5E5E5E"/>
                </a:solidFill>
                <a:latin typeface="Book Antiqua"/>
                <a:cs typeface="Book Antiqua"/>
              </a:rPr>
              <a:t>1</a:t>
            </a:r>
            <a:endParaRPr sz="1182">
              <a:latin typeface="Book Antiqua"/>
              <a:cs typeface="Book Antiqu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5E9ED22-C492-4860-8638-D29553C8F1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1588</TotalTime>
  <Words>5047</Words>
  <Application>Microsoft Office PowerPoint</Application>
  <PresentationFormat>Widescreen</PresentationFormat>
  <Paragraphs>2841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MS PGothic</vt:lpstr>
      <vt:lpstr>Arial</vt:lpstr>
      <vt:lpstr>Book Antiqua</vt:lpstr>
      <vt:lpstr>Calibri</vt:lpstr>
      <vt:lpstr>Cambria Math</vt:lpstr>
      <vt:lpstr>Century Schoolbook</vt:lpstr>
      <vt:lpstr>Georgia</vt:lpstr>
      <vt:lpstr>新細明體</vt:lpstr>
      <vt:lpstr>Times New Roman</vt:lpstr>
      <vt:lpstr>Wingdings</vt:lpstr>
      <vt:lpstr>Wingdings 2</vt:lpstr>
      <vt:lpstr>View</vt:lpstr>
      <vt:lpstr>PowerPoint Presentation</vt:lpstr>
      <vt:lpstr>PowerPoint Presentation</vt:lpstr>
      <vt:lpstr>Digital Images Format Images are stored in Multi-Dimensional Arrays</vt:lpstr>
      <vt:lpstr>Convolutional Neural Networks</vt:lpstr>
      <vt:lpstr>PowerPoint Presentation</vt:lpstr>
      <vt:lpstr>PowerPoint Presentation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Example of a Convolution Operation</vt:lpstr>
      <vt:lpstr>Convolution Operations on Color Images</vt:lpstr>
      <vt:lpstr>Advantages of Having a Filter For Each Colour</vt:lpstr>
      <vt:lpstr>Considered 3D Volumes</vt:lpstr>
      <vt:lpstr>How Multiple Filters Affect Our Output</vt:lpstr>
      <vt:lpstr>Calculating Output Size for 3D Conv Volumes</vt:lpstr>
      <vt:lpstr>Consecutive Conv layers would keep shrinking the output</vt:lpstr>
      <vt:lpstr>Padding Let’s Perform our Convolution with the Padding</vt:lpstr>
      <vt:lpstr>Padding Let’s Perform our Convolution with the Padding</vt:lpstr>
      <vt:lpstr>Padding Let’s Perform our Convolution with the Padding</vt:lpstr>
      <vt:lpstr>Padding Let’s Perform our Convolution with the Padding</vt:lpstr>
      <vt:lpstr>Padding Let’s Perform our Convolution with the Padding</vt:lpstr>
      <vt:lpstr>Padding Let’s Perform our Convolution with the Padding</vt:lpstr>
      <vt:lpstr>Padding</vt:lpstr>
      <vt:lpstr>PowerPoint Presentation</vt:lpstr>
      <vt:lpstr>Example of Max Pooling</vt:lpstr>
      <vt:lpstr>PowerPoint Presentation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 Stride of 1 Looks Like</vt:lpstr>
      <vt:lpstr>What about a Stride of 2?</vt:lpstr>
      <vt:lpstr>What a Stride of 2 Looks Like</vt:lpstr>
      <vt:lpstr>What a Stride of 2 Looks Like</vt:lpstr>
      <vt:lpstr>What a Stride of 2 Looks Like</vt:lpstr>
      <vt:lpstr>What a Stride of 2 Looks Like</vt:lpstr>
      <vt:lpstr>Stride Observations</vt:lpstr>
      <vt:lpstr>Calculating Output Size Using Stride and Padding</vt:lpstr>
      <vt:lpstr>Calculating Output Size Using Stride and Padding</vt:lpstr>
      <vt:lpstr>Calculating Output Size When using Stride &amp; Padding</vt:lpstr>
      <vt:lpstr>Purpose of Activation Functions</vt:lpstr>
      <vt:lpstr>Types of Activation Functions</vt:lpstr>
      <vt:lpstr>Sigmoid Function (Logistic)</vt:lpstr>
      <vt:lpstr>The ReLU Operation</vt:lpstr>
      <vt:lpstr>Applying the ReLU Activation</vt:lpstr>
      <vt:lpstr>Applying the ReLU Activation</vt:lpstr>
      <vt:lpstr>Leaky ReLU</vt:lpstr>
      <vt:lpstr>Softmax Function</vt:lpstr>
      <vt:lpstr>Hyperbolic Tangent Function (Tanh)</vt:lpstr>
      <vt:lpstr>Exponential Linear Unit (ELU)</vt:lpstr>
      <vt:lpstr>Scaled Exponential Linear Unit (SELU)</vt:lpstr>
      <vt:lpstr>PowerPoint Presentation</vt:lpstr>
      <vt:lpstr>PowerPoint Presentation</vt:lpstr>
      <vt:lpstr>FC Layer - The Max Pool Layer is Flattened</vt:lpstr>
      <vt:lpstr>Another Representation</vt:lpstr>
      <vt:lpstr>Calculating the Output Size of Conv_1</vt:lpstr>
      <vt:lpstr>Calculating the Output Size of Conv_2</vt:lpstr>
      <vt:lpstr>Calculating the Output Size of the Max Pool Layer</vt:lpstr>
      <vt:lpstr>Calculating the Output Size of Flattened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Kaleem Ullah</dc:creator>
  <cp:lastModifiedBy>Moorche</cp:lastModifiedBy>
  <cp:revision>16</cp:revision>
  <dcterms:created xsi:type="dcterms:W3CDTF">2023-12-20T05:59:20Z</dcterms:created>
  <dcterms:modified xsi:type="dcterms:W3CDTF">2024-07-21T07:02:33Z</dcterms:modified>
</cp:coreProperties>
</file>