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0"/>
  </p:notesMasterIdLst>
  <p:sldIdLst>
    <p:sldId id="289" r:id="rId2"/>
    <p:sldId id="290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3883" autoAdjust="0"/>
  </p:normalViewPr>
  <p:slideViewPr>
    <p:cSldViewPr snapToGrid="0">
      <p:cViewPr varScale="1">
        <p:scale>
          <a:sx n="74" d="100"/>
          <a:sy n="74" d="100"/>
        </p:scale>
        <p:origin x="826" y="4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2513F-10D7-43B8-BD18-F250194E00F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027D8-EDF7-4F60-B1D9-953B6983C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21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3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70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52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63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56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*In theory a bool type requires only one bit (not byte) of storage, but in practice compilers often store them as bytes because a byte can be quickly accessed, while an individual bit must be extracted from a byte, which requires additional time.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23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88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92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70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09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53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1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0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80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49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EA57D64-9DC5-4159-89A6-E1EF6778DE39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9167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F1EE-ACFC-4521-B6C4-E578FAD9D2F1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6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265F-4CCC-4F87-98B2-1597E9224289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2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3ED9-1853-4E9A-BEA1-97DB1E34C977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FC99-E00E-4CA7-9A71-4E257C654C63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58256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9440-99FB-4B3B-A256-28D9E5B0C2D8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9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6341-CC28-4470-86D6-E0C5AD9E15C0}" type="datetime1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9719-A9B0-4A29-A0B6-5065B2E9BF17}" type="datetime1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6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03CD-44FE-4ED0-BB85-F76BC293C635}" type="datetime1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6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5E2E-CBE9-4AAB-A5C2-FF2BD7DB911F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4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6C37-131E-4072-8F7D-D15C99E1C145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C6D8757-6514-4FC8-A89B-D6B4F4E38CF0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1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3.png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8.png"/><Relationship Id="rId7" Type="http://schemas.openxmlformats.org/officeDocument/2006/relationships/image" Target="../media/image3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9322" y="2865647"/>
            <a:ext cx="5438511" cy="47304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>
                    <a:lumMod val="65000"/>
                  </a:schemeClr>
                </a:solidFill>
              </a:rPr>
              <a:t>Lecture 2 –  Fundamentals - 1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42071" y="2206802"/>
            <a:ext cx="10215333" cy="4730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/>
              <a:t>Programming Fundamentals with C++</a:t>
            </a:r>
          </a:p>
        </p:txBody>
      </p:sp>
      <p:sp>
        <p:nvSpPr>
          <p:cNvPr id="6" name="Rectangle 5"/>
          <p:cNvSpPr/>
          <p:nvPr/>
        </p:nvSpPr>
        <p:spPr>
          <a:xfrm>
            <a:off x="516597" y="5777097"/>
            <a:ext cx="2752725" cy="395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Dr. Muhammad Sajjad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80" y="267107"/>
            <a:ext cx="1124376" cy="12020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760" y="3281507"/>
            <a:ext cx="3305080" cy="33050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0F3BA3-719E-0CAD-B7F5-D22B24980462}"/>
              </a:ext>
            </a:extLst>
          </p:cNvPr>
          <p:cNvSpPr/>
          <p:nvPr/>
        </p:nvSpPr>
        <p:spPr>
          <a:xfrm>
            <a:off x="516597" y="6238390"/>
            <a:ext cx="2752725" cy="395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R.A Asad Ullah</a:t>
            </a:r>
          </a:p>
        </p:txBody>
      </p:sp>
    </p:spTree>
    <p:extLst>
      <p:ext uri="{BB962C8B-B14F-4D97-AF65-F5344CB8AC3E}">
        <p14:creationId xmlns:p14="http://schemas.microsoft.com/office/powerpoint/2010/main" val="272844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974" y="343055"/>
            <a:ext cx="9994753" cy="626283"/>
          </a:xfrm>
        </p:spPr>
        <p:txBody>
          <a:bodyPr>
            <a:noAutofit/>
          </a:bodyPr>
          <a:lstStyle/>
          <a:p>
            <a:pPr>
              <a:spcBef>
                <a:spcPts val="700"/>
              </a:spcBef>
            </a:pPr>
            <a:r>
              <a:rPr lang="en-US" sz="2800" b="1" dirty="0"/>
              <a:t>Data Types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460" y="1089338"/>
            <a:ext cx="5177037" cy="3883353"/>
          </a:xfrm>
        </p:spPr>
        <p:txBody>
          <a:bodyPr>
            <a:noAutofit/>
          </a:bodyPr>
          <a:lstStyle/>
          <a:p>
            <a:pPr marL="548640" lvl="2" indent="0" algn="just">
              <a:buNone/>
            </a:pPr>
            <a:r>
              <a:rPr lang="en-US" sz="2000" b="1" dirty="0"/>
              <a:t>The</a:t>
            </a:r>
            <a:r>
              <a:rPr lang="en-US" sz="2000" dirty="0"/>
              <a:t> float </a:t>
            </a:r>
            <a:r>
              <a:rPr lang="en-US" sz="2000" b="1" dirty="0"/>
              <a:t>Data Type</a:t>
            </a:r>
          </a:p>
          <a:p>
            <a:pPr lvl="3" algn="just"/>
            <a:r>
              <a:rPr lang="en-US" sz="1800" b="1" dirty="0"/>
              <a:t>Definition: </a:t>
            </a:r>
            <a:r>
              <a:rPr lang="en-US" sz="1800" dirty="0"/>
              <a:t>float is a data type used to store single-precision floating-point numbers, which are numbers with a decimal point.</a:t>
            </a:r>
          </a:p>
          <a:p>
            <a:pPr lvl="3" algn="just"/>
            <a:r>
              <a:rPr lang="en-US" sz="1800" b="1" dirty="0"/>
              <a:t>Usage</a:t>
            </a:r>
            <a:r>
              <a:rPr lang="en-US" sz="1800" dirty="0"/>
              <a:t>: Ideal for storing real numbers in applications where high precision is not essential, such as graphical or scientific applications.</a:t>
            </a:r>
          </a:p>
          <a:p>
            <a:pPr lvl="3" algn="just"/>
            <a:r>
              <a:rPr lang="en-US" sz="1800" b="1" dirty="0"/>
              <a:t>Memory: </a:t>
            </a:r>
            <a:r>
              <a:rPr lang="en-US" sz="1800" dirty="0"/>
              <a:t>Typically, a float uses 4 bytes (32 bits), providing a range of approximately ±3.4 x 10^38 and a precision of 6-7 decimal places.</a:t>
            </a:r>
            <a:endParaRPr lang="en-US" sz="2000" b="1" dirty="0"/>
          </a:p>
          <a:p>
            <a:pPr lvl="2" algn="just"/>
            <a:r>
              <a:rPr lang="en-US" sz="1800" b="1" dirty="0"/>
              <a:t>Example</a:t>
            </a:r>
          </a:p>
          <a:p>
            <a:pPr marL="822960" lvl="3" indent="0" algn="just">
              <a:buNone/>
            </a:pPr>
            <a:r>
              <a:rPr lang="en-US" sz="1800" dirty="0"/>
              <a:t>float temp = 3.14159;</a:t>
            </a:r>
          </a:p>
          <a:p>
            <a:pPr marL="548640" lvl="2" indent="0" algn="just">
              <a:buNone/>
            </a:pP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255" y="1226192"/>
            <a:ext cx="5292732" cy="437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36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974" y="343055"/>
            <a:ext cx="9994753" cy="626283"/>
          </a:xfrm>
        </p:spPr>
        <p:txBody>
          <a:bodyPr>
            <a:noAutofit/>
          </a:bodyPr>
          <a:lstStyle/>
          <a:p>
            <a:pPr>
              <a:spcBef>
                <a:spcPts val="700"/>
              </a:spcBef>
            </a:pPr>
            <a:r>
              <a:rPr lang="en-US" sz="2800" b="1" dirty="0"/>
              <a:t>Data Types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460" y="1089338"/>
            <a:ext cx="6081162" cy="5424478"/>
          </a:xfrm>
        </p:spPr>
        <p:txBody>
          <a:bodyPr>
            <a:noAutofit/>
          </a:bodyPr>
          <a:lstStyle/>
          <a:p>
            <a:pPr marL="548640" lvl="2" indent="0" algn="just">
              <a:buNone/>
            </a:pPr>
            <a:r>
              <a:rPr lang="en-US" sz="2000" b="1" dirty="0"/>
              <a:t>The</a:t>
            </a:r>
            <a:r>
              <a:rPr lang="en-US" sz="2000" dirty="0"/>
              <a:t> float </a:t>
            </a:r>
            <a:r>
              <a:rPr lang="en-US" sz="2000" b="1" dirty="0"/>
              <a:t>Data Type</a:t>
            </a:r>
          </a:p>
          <a:p>
            <a:pPr lvl="3" algn="just"/>
            <a:r>
              <a:rPr lang="en-US" sz="1800" b="1" dirty="0"/>
              <a:t>Qualifiers</a:t>
            </a:r>
          </a:p>
          <a:p>
            <a:pPr marL="822960" lvl="3" indent="0" algn="just">
              <a:buNone/>
            </a:pPr>
            <a:r>
              <a:rPr lang="en-US" sz="1600" dirty="0"/>
              <a:t>   In addition to float, C++ offers other floating-point types to handle different levels of precision and range.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en-US" sz="1600" b="1" dirty="0"/>
              <a:t>float</a:t>
            </a:r>
          </a:p>
          <a:p>
            <a:pPr lvl="5" algn="just">
              <a:buFont typeface="Wingdings" panose="05000000000000000000" pitchFamily="2" charset="2"/>
              <a:buChar char="§"/>
            </a:pPr>
            <a:r>
              <a:rPr lang="en-US" sz="1600" b="1" dirty="0"/>
              <a:t>Description</a:t>
            </a:r>
            <a:r>
              <a:rPr lang="en-US" sz="1600" dirty="0"/>
              <a:t>: Single-precision floating-point, typically 4 bytes.</a:t>
            </a:r>
          </a:p>
          <a:p>
            <a:pPr lvl="5" algn="just">
              <a:buFont typeface="Wingdings" panose="05000000000000000000" pitchFamily="2" charset="2"/>
              <a:buChar char="§"/>
            </a:pPr>
            <a:r>
              <a:rPr lang="en-US" sz="1600" b="1" dirty="0"/>
              <a:t>Precision</a:t>
            </a:r>
            <a:r>
              <a:rPr lang="en-US" sz="1600" dirty="0"/>
              <a:t>: ~6-7 decimal digits.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en-US" sz="1600" b="1" dirty="0"/>
              <a:t>double</a:t>
            </a:r>
          </a:p>
          <a:p>
            <a:pPr lvl="5" algn="just">
              <a:buFont typeface="Wingdings" panose="05000000000000000000" pitchFamily="2" charset="2"/>
              <a:buChar char="§"/>
            </a:pPr>
            <a:r>
              <a:rPr lang="en-US" sz="1600" b="1" dirty="0"/>
              <a:t>Description</a:t>
            </a:r>
            <a:r>
              <a:rPr lang="en-US" sz="1600" dirty="0"/>
              <a:t>: Double-precision floating-point, generally using 8 bytes.</a:t>
            </a:r>
          </a:p>
          <a:p>
            <a:pPr lvl="5" algn="just">
              <a:buFont typeface="Wingdings" panose="05000000000000000000" pitchFamily="2" charset="2"/>
              <a:buChar char="§"/>
            </a:pPr>
            <a:r>
              <a:rPr lang="en-US" sz="1600" b="1" dirty="0"/>
              <a:t>Precision: </a:t>
            </a:r>
            <a:r>
              <a:rPr lang="en-US" sz="1600" dirty="0"/>
              <a:t>~15-16 decimal digits.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en-US" sz="1600" b="1" dirty="0"/>
              <a:t>long double</a:t>
            </a:r>
          </a:p>
          <a:p>
            <a:pPr lvl="5" algn="just">
              <a:buFont typeface="Wingdings" panose="05000000000000000000" pitchFamily="2" charset="2"/>
              <a:buChar char="§"/>
            </a:pPr>
            <a:r>
              <a:rPr lang="en-US" sz="1600" b="1" dirty="0"/>
              <a:t>Description</a:t>
            </a:r>
            <a:r>
              <a:rPr lang="en-US" sz="1600" dirty="0"/>
              <a:t>: Extended-precision floating-point, size can vary (often 10-16 bytes depending on the compiler).</a:t>
            </a:r>
          </a:p>
          <a:p>
            <a:pPr lvl="5" algn="just">
              <a:buFont typeface="Wingdings" panose="05000000000000000000" pitchFamily="2" charset="2"/>
              <a:buChar char="§"/>
            </a:pPr>
            <a:r>
              <a:rPr lang="en-US" sz="1600" b="1" dirty="0"/>
              <a:t>Precision: </a:t>
            </a:r>
            <a:r>
              <a:rPr lang="en-US" sz="1600" dirty="0"/>
              <a:t>More precise than double, often up to 18-19 decimal digits.</a:t>
            </a:r>
          </a:p>
          <a:p>
            <a:pPr lvl="5" algn="just">
              <a:buFont typeface="Wingdings" panose="05000000000000000000" pitchFamily="2" charset="2"/>
              <a:buChar char="§"/>
            </a:pPr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989" y="2758027"/>
            <a:ext cx="3286584" cy="7049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436" y="3926733"/>
            <a:ext cx="4374743" cy="3594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858" y="5109407"/>
            <a:ext cx="4511897" cy="64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18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974" y="343055"/>
            <a:ext cx="9994753" cy="626283"/>
          </a:xfrm>
        </p:spPr>
        <p:txBody>
          <a:bodyPr>
            <a:noAutofit/>
          </a:bodyPr>
          <a:lstStyle/>
          <a:p>
            <a:pPr>
              <a:spcBef>
                <a:spcPts val="700"/>
              </a:spcBef>
            </a:pPr>
            <a:r>
              <a:rPr lang="en-US" sz="2800" b="1" dirty="0"/>
              <a:t>Data Types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460" y="1089338"/>
            <a:ext cx="6451031" cy="3883353"/>
          </a:xfrm>
        </p:spPr>
        <p:txBody>
          <a:bodyPr>
            <a:noAutofit/>
          </a:bodyPr>
          <a:lstStyle/>
          <a:p>
            <a:pPr marL="548640" lvl="2" indent="0" algn="just">
              <a:buNone/>
            </a:pPr>
            <a:r>
              <a:rPr lang="en-US" sz="2000" b="1" dirty="0"/>
              <a:t>The</a:t>
            </a:r>
            <a:r>
              <a:rPr lang="en-US" sz="2000" dirty="0"/>
              <a:t> float </a:t>
            </a:r>
            <a:r>
              <a:rPr lang="en-US" sz="2000" b="1" dirty="0"/>
              <a:t>Data Type</a:t>
            </a:r>
          </a:p>
          <a:p>
            <a:pPr marL="822960" lvl="3" indent="0" algn="just">
              <a:buNone/>
            </a:pPr>
            <a:r>
              <a:rPr lang="en-US" sz="1800" b="1" dirty="0"/>
              <a:t>Summary and Example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34032" y="4191026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83956" y="4248922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Summary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6" y="2205987"/>
            <a:ext cx="6042398" cy="19850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490" y="1301124"/>
            <a:ext cx="4390215" cy="28899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33781" y="4614597"/>
            <a:ext cx="2270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</a:t>
            </a:r>
            <a:r>
              <a:rPr lang="en-US" dirty="0"/>
              <a:t>: The suffix </a:t>
            </a:r>
            <a:r>
              <a:rPr lang="en-US" dirty="0">
                <a:solidFill>
                  <a:srgbClr val="00B0F0"/>
                </a:solidFill>
              </a:rPr>
              <a:t>f</a:t>
            </a:r>
            <a:r>
              <a:rPr lang="en-US" dirty="0"/>
              <a:t> is used to specify float, and </a:t>
            </a:r>
            <a:r>
              <a:rPr lang="en-US" dirty="0">
                <a:solidFill>
                  <a:srgbClr val="00B0F0"/>
                </a:solidFill>
              </a:rPr>
              <a:t>L</a:t>
            </a:r>
            <a:r>
              <a:rPr lang="en-US" dirty="0"/>
              <a:t> for long double to avoid any ambiguity with the compiler.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B2E4D53-0A75-089E-CBE1-9485ED934B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434924"/>
              </p:ext>
            </p:extLst>
          </p:nvPr>
        </p:nvGraphicFramePr>
        <p:xfrm>
          <a:off x="9922289" y="4402810"/>
          <a:ext cx="13525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1352562" imgH="526962" progId="Package">
                  <p:embed/>
                </p:oleObj>
              </mc:Choice>
              <mc:Fallback>
                <p:oleObj name="Packager Shell Object" showAsIcon="1" r:id="rId5" imgW="1352562" imgH="526962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22289" y="4402810"/>
                        <a:ext cx="135255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8649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974" y="343055"/>
            <a:ext cx="9994753" cy="626283"/>
          </a:xfrm>
        </p:spPr>
        <p:txBody>
          <a:bodyPr>
            <a:noAutofit/>
          </a:bodyPr>
          <a:lstStyle/>
          <a:p>
            <a:pPr>
              <a:spcBef>
                <a:spcPts val="700"/>
              </a:spcBef>
            </a:pPr>
            <a:r>
              <a:rPr lang="en-US" sz="2800" b="1" dirty="0"/>
              <a:t>Data Types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460" y="1089338"/>
            <a:ext cx="5536632" cy="3893628"/>
          </a:xfrm>
        </p:spPr>
        <p:txBody>
          <a:bodyPr>
            <a:noAutofit/>
          </a:bodyPr>
          <a:lstStyle/>
          <a:p>
            <a:pPr marL="548640" lvl="2" indent="0" algn="just">
              <a:buNone/>
            </a:pPr>
            <a:r>
              <a:rPr lang="en-US" sz="2000" b="1" dirty="0"/>
              <a:t>The</a:t>
            </a:r>
            <a:r>
              <a:rPr lang="en-US" sz="2000" dirty="0"/>
              <a:t> char </a:t>
            </a:r>
            <a:r>
              <a:rPr lang="en-US" sz="2000" b="1" dirty="0"/>
              <a:t>Data Type</a:t>
            </a:r>
          </a:p>
          <a:p>
            <a:pPr lvl="3" algn="just"/>
            <a:r>
              <a:rPr lang="en-US" sz="1800" b="1" dirty="0"/>
              <a:t>Definition:</a:t>
            </a:r>
            <a:r>
              <a:rPr lang="en-US" sz="1800" dirty="0"/>
              <a:t> char is a data type used to store individual characters (letters, numbers, symbols).</a:t>
            </a:r>
          </a:p>
          <a:p>
            <a:pPr lvl="3" algn="just"/>
            <a:r>
              <a:rPr lang="en-US" sz="1800" b="1" dirty="0"/>
              <a:t>Usage</a:t>
            </a:r>
            <a:r>
              <a:rPr lang="en-US" sz="1800" dirty="0"/>
              <a:t>: Commonly used to store single characters like 'A', 'b', '3', or symbols like '$'.</a:t>
            </a:r>
          </a:p>
          <a:p>
            <a:pPr lvl="3" algn="just"/>
            <a:r>
              <a:rPr lang="en-US" sz="1800" b="1" dirty="0"/>
              <a:t>Memory</a:t>
            </a:r>
            <a:r>
              <a:rPr lang="en-US" sz="1800" dirty="0"/>
              <a:t>: Typically uses </a:t>
            </a:r>
            <a:r>
              <a:rPr lang="en-US" sz="1800" b="1" dirty="0"/>
              <a:t>1 byte</a:t>
            </a:r>
            <a:r>
              <a:rPr lang="en-US" sz="1800" dirty="0"/>
              <a:t> (8 bits), enough to store 256 different values (for ASCII characters).</a:t>
            </a:r>
          </a:p>
          <a:p>
            <a:pPr lvl="3" algn="just"/>
            <a:r>
              <a:rPr lang="en-US" sz="1800" b="1" dirty="0"/>
              <a:t>Range: </a:t>
            </a:r>
            <a:r>
              <a:rPr lang="en-US" sz="1800" dirty="0"/>
              <a:t>char can store values from -128 to 127 if it’s signed, and 0 to 255 if it’s unsigned</a:t>
            </a:r>
            <a:r>
              <a:rPr lang="en-US" sz="2000" dirty="0"/>
              <a:t>.</a:t>
            </a:r>
          </a:p>
          <a:p>
            <a:pPr lvl="3" algn="just"/>
            <a:r>
              <a:rPr lang="en-US" sz="1800" b="1" dirty="0"/>
              <a:t>ASCII Representation: </a:t>
            </a:r>
            <a:r>
              <a:rPr lang="en-US" sz="1800" dirty="0"/>
              <a:t>Each char variable holds an integer value corresponding to the ASCII code of the character.</a:t>
            </a:r>
          </a:p>
          <a:p>
            <a:pPr lvl="2" algn="just"/>
            <a:r>
              <a:rPr lang="en-US" sz="1800" b="1" dirty="0"/>
              <a:t>Example</a:t>
            </a:r>
          </a:p>
          <a:p>
            <a:pPr marL="822960" lvl="3" indent="0" algn="just">
              <a:buNone/>
            </a:pPr>
            <a:r>
              <a:rPr lang="en-US" sz="1800" dirty="0"/>
              <a:t>char a = 97; //  97 is ASCII for ‘a’</a:t>
            </a:r>
          </a:p>
          <a:p>
            <a:pPr marL="822960" lvl="3" indent="0" algn="just">
              <a:buNone/>
            </a:pPr>
            <a:r>
              <a:rPr lang="en-US" sz="1800" dirty="0"/>
              <a:t>Or char a = ‘a’;</a:t>
            </a:r>
          </a:p>
          <a:p>
            <a:pPr marL="548640" lvl="2" indent="0" algn="just">
              <a:buNone/>
            </a:pP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246" y="1896986"/>
            <a:ext cx="5087119" cy="35021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98349" y="5722706"/>
            <a:ext cx="6093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Note</a:t>
            </a:r>
            <a:r>
              <a:rPr lang="en-US" sz="1600" dirty="0"/>
              <a:t>: Strictly speaking type char is an integer type as well</a:t>
            </a:r>
          </a:p>
        </p:txBody>
      </p:sp>
    </p:spTree>
    <p:extLst>
      <p:ext uri="{BB962C8B-B14F-4D97-AF65-F5344CB8AC3E}">
        <p14:creationId xmlns:p14="http://schemas.microsoft.com/office/powerpoint/2010/main" val="1222676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974" y="343055"/>
            <a:ext cx="9994753" cy="626283"/>
          </a:xfrm>
        </p:spPr>
        <p:txBody>
          <a:bodyPr>
            <a:noAutofit/>
          </a:bodyPr>
          <a:lstStyle/>
          <a:p>
            <a:pPr>
              <a:spcBef>
                <a:spcPts val="700"/>
              </a:spcBef>
            </a:pPr>
            <a:r>
              <a:rPr lang="en-US" sz="2800" b="1" dirty="0"/>
              <a:t>Data Types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460" y="1089338"/>
            <a:ext cx="6081162" cy="5424478"/>
          </a:xfrm>
        </p:spPr>
        <p:txBody>
          <a:bodyPr>
            <a:noAutofit/>
          </a:bodyPr>
          <a:lstStyle/>
          <a:p>
            <a:pPr marL="548640" lvl="2" indent="0" algn="just">
              <a:buNone/>
            </a:pPr>
            <a:r>
              <a:rPr lang="en-US" sz="2000" b="1" dirty="0"/>
              <a:t>The</a:t>
            </a:r>
            <a:r>
              <a:rPr lang="en-US" sz="2000" dirty="0"/>
              <a:t> char </a:t>
            </a:r>
            <a:r>
              <a:rPr lang="en-US" sz="2000" b="1" dirty="0"/>
              <a:t>Data Type</a:t>
            </a:r>
          </a:p>
          <a:p>
            <a:pPr lvl="3" algn="just"/>
            <a:r>
              <a:rPr lang="en-US" sz="1800" b="1" dirty="0"/>
              <a:t>Qualifiers</a:t>
            </a:r>
          </a:p>
          <a:p>
            <a:pPr lvl="4" algn="just"/>
            <a:r>
              <a:rPr lang="en-US" sz="1600" b="1" dirty="0"/>
              <a:t>Signed char: </a:t>
            </a:r>
            <a:r>
              <a:rPr lang="en-US" sz="1600" dirty="0"/>
              <a:t>Can hold values from -128 to 127, allowing negative values, which are sometimes used to represent extended ASCII characters.</a:t>
            </a:r>
          </a:p>
          <a:p>
            <a:pPr lvl="4" algn="just"/>
            <a:r>
              <a:rPr lang="en-US" sz="1600" b="1" dirty="0"/>
              <a:t>Unsigned char: </a:t>
            </a:r>
            <a:r>
              <a:rPr lang="en-US" sz="1600" dirty="0"/>
              <a:t>Ranges from 0 to 255, which is useful if you only need positive values (standard ASCII values).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204" y="1644207"/>
            <a:ext cx="4688636" cy="6255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204" y="2388176"/>
            <a:ext cx="4688636" cy="5239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37" y="3086774"/>
            <a:ext cx="5293203" cy="214182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22706" y="5288597"/>
            <a:ext cx="3688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r>
              <a:rPr lang="en-US" dirty="0"/>
              <a:t>Character : </a:t>
            </a:r>
            <a:r>
              <a:rPr lang="en-US" b="1" dirty="0"/>
              <a:t>A</a:t>
            </a:r>
          </a:p>
          <a:p>
            <a:r>
              <a:rPr lang="en-US" dirty="0"/>
              <a:t>ASCII Value: </a:t>
            </a:r>
            <a:r>
              <a:rPr lang="en-US" b="1" dirty="0"/>
              <a:t>65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79" y="3741577"/>
            <a:ext cx="5019745" cy="1487020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4C2EE13-48C3-F8DB-221B-5F26C0EB7C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873333"/>
              </p:ext>
            </p:extLst>
          </p:nvPr>
        </p:nvGraphicFramePr>
        <p:xfrm>
          <a:off x="9389227" y="5518578"/>
          <a:ext cx="12065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7" imgW="1206574" imgH="526962" progId="Package">
                  <p:embed/>
                </p:oleObj>
              </mc:Choice>
              <mc:Fallback>
                <p:oleObj name="Packager Shell Object" showAsIcon="1" r:id="rId7" imgW="1206574" imgH="526962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89227" y="5518578"/>
                        <a:ext cx="120650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070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974" y="343055"/>
            <a:ext cx="9994753" cy="626283"/>
          </a:xfrm>
        </p:spPr>
        <p:txBody>
          <a:bodyPr>
            <a:noAutofit/>
          </a:bodyPr>
          <a:lstStyle/>
          <a:p>
            <a:pPr>
              <a:spcBef>
                <a:spcPts val="700"/>
              </a:spcBef>
            </a:pPr>
            <a:r>
              <a:rPr lang="en-US" sz="2800" b="1" dirty="0"/>
              <a:t>Data Types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460" y="1089338"/>
            <a:ext cx="5536632" cy="3893628"/>
          </a:xfrm>
        </p:spPr>
        <p:txBody>
          <a:bodyPr>
            <a:noAutofit/>
          </a:bodyPr>
          <a:lstStyle/>
          <a:p>
            <a:pPr marL="548640" lvl="2" indent="0" algn="just">
              <a:buNone/>
            </a:pPr>
            <a:r>
              <a:rPr lang="en-US" sz="2000" b="1" dirty="0"/>
              <a:t>The</a:t>
            </a:r>
            <a:r>
              <a:rPr lang="en-US" sz="2000" dirty="0"/>
              <a:t> bool </a:t>
            </a:r>
            <a:r>
              <a:rPr lang="en-US" sz="2000" b="1" dirty="0"/>
              <a:t>Data Type</a:t>
            </a:r>
          </a:p>
          <a:p>
            <a:pPr lvl="3" algn="just"/>
            <a:r>
              <a:rPr lang="en-US" sz="1800" b="1" dirty="0"/>
              <a:t>Definition:</a:t>
            </a:r>
            <a:r>
              <a:rPr lang="en-US" sz="1800" dirty="0"/>
              <a:t> bool is a data type used to represent Boolean values: true and false.</a:t>
            </a:r>
          </a:p>
          <a:p>
            <a:pPr lvl="3" algn="just"/>
            <a:r>
              <a:rPr lang="en-US" sz="1800" b="1" dirty="0"/>
              <a:t>Purpose:</a:t>
            </a:r>
            <a:r>
              <a:rPr lang="en-US" sz="1800" dirty="0"/>
              <a:t> Primarily used in conditional statements and logic operations to control the flow of the program.</a:t>
            </a:r>
          </a:p>
          <a:p>
            <a:pPr lvl="3" algn="just"/>
            <a:r>
              <a:rPr lang="en-US" sz="1800" b="1" dirty="0"/>
              <a:t>Memory:</a:t>
            </a:r>
            <a:r>
              <a:rPr lang="en-US" sz="1800" dirty="0"/>
              <a:t> Generally uses </a:t>
            </a:r>
            <a:r>
              <a:rPr lang="en-US" sz="1800" b="1" dirty="0"/>
              <a:t>1 byte* </a:t>
            </a:r>
            <a:r>
              <a:rPr lang="en-US" sz="1800" dirty="0"/>
              <a:t>of memory, although the exact size can vary depending on the compiler.</a:t>
            </a:r>
          </a:p>
          <a:p>
            <a:pPr lvl="3" algn="just"/>
            <a:r>
              <a:rPr lang="en-US" sz="1800" b="1" dirty="0"/>
              <a:t>Boolean Values: </a:t>
            </a:r>
            <a:r>
              <a:rPr lang="en-US" sz="1800" dirty="0"/>
              <a:t>In C++, bool variables can have only two values i.e. true(1) or false (0).</a:t>
            </a:r>
          </a:p>
          <a:p>
            <a:pPr lvl="3" algn="just"/>
            <a:r>
              <a:rPr lang="en-US" sz="1800" b="1" dirty="0"/>
              <a:t>Example</a:t>
            </a:r>
          </a:p>
          <a:p>
            <a:pPr lvl="4" algn="just"/>
            <a:r>
              <a:rPr lang="en-US" sz="1800" b="1" dirty="0"/>
              <a:t>bool </a:t>
            </a:r>
            <a:r>
              <a:rPr lang="en-US" sz="1800" b="1" dirty="0" err="1"/>
              <a:t>is_raining</a:t>
            </a:r>
            <a:r>
              <a:rPr lang="en-US" sz="1800" b="1" dirty="0"/>
              <a:t> = true;</a:t>
            </a:r>
          </a:p>
          <a:p>
            <a:pPr lvl="3" algn="just"/>
            <a:endParaRPr lang="en-US" sz="1800" dirty="0"/>
          </a:p>
          <a:p>
            <a:pPr marL="1097280" lvl="4" indent="0" algn="just">
              <a:buNone/>
            </a:pP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683462"/>
              </p:ext>
            </p:extLst>
          </p:nvPr>
        </p:nvGraphicFramePr>
        <p:xfrm>
          <a:off x="7874000" y="1089338"/>
          <a:ext cx="1097280" cy="4061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38450738"/>
                    </a:ext>
                  </a:extLst>
                </a:gridCol>
              </a:tblGrid>
              <a:tr h="5077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652927"/>
                  </a:ext>
                </a:extLst>
              </a:tr>
              <a:tr h="5077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150702"/>
                  </a:ext>
                </a:extLst>
              </a:tr>
              <a:tr h="5077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620343"/>
                  </a:ext>
                </a:extLst>
              </a:tr>
              <a:tr h="507723">
                <a:tc>
                  <a:txBody>
                    <a:bodyPr/>
                    <a:lstStyle/>
                    <a:p>
                      <a:r>
                        <a:rPr lang="en-US" dirty="0"/>
                        <a:t>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933735"/>
                  </a:ext>
                </a:extLst>
              </a:tr>
              <a:tr h="5077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252322"/>
                  </a:ext>
                </a:extLst>
              </a:tr>
              <a:tr h="5077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696151"/>
                  </a:ext>
                </a:extLst>
              </a:tr>
              <a:tr h="5077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362440"/>
                  </a:ext>
                </a:extLst>
              </a:tr>
              <a:tr h="5077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8496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29680" y="2750898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is_raining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50405" y="4264738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of </a:t>
            </a:r>
          </a:p>
          <a:p>
            <a:r>
              <a:rPr lang="en-US" dirty="0"/>
              <a:t>variable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96694" y="475340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9153496" y="2560754"/>
            <a:ext cx="599440" cy="5594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752936" y="263314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byte</a:t>
            </a:r>
          </a:p>
        </p:txBody>
      </p:sp>
      <p:sp>
        <p:nvSpPr>
          <p:cNvPr id="13" name="Right Arrow 12"/>
          <p:cNvSpPr/>
          <p:nvPr/>
        </p:nvSpPr>
        <p:spPr>
          <a:xfrm rot="16200000" flipH="1">
            <a:off x="6453827" y="3527715"/>
            <a:ext cx="853439" cy="329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02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974" y="343055"/>
            <a:ext cx="9994753" cy="626283"/>
          </a:xfrm>
        </p:spPr>
        <p:txBody>
          <a:bodyPr>
            <a:noAutofit/>
          </a:bodyPr>
          <a:lstStyle/>
          <a:p>
            <a:pPr>
              <a:spcBef>
                <a:spcPts val="700"/>
              </a:spcBef>
            </a:pPr>
            <a:r>
              <a:rPr lang="en-US" sz="2800" b="1" dirty="0"/>
              <a:t>Data Types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460" y="1089338"/>
            <a:ext cx="6451031" cy="3883353"/>
          </a:xfrm>
        </p:spPr>
        <p:txBody>
          <a:bodyPr>
            <a:noAutofit/>
          </a:bodyPr>
          <a:lstStyle/>
          <a:p>
            <a:pPr marL="548640" lvl="2" indent="0" algn="just">
              <a:buNone/>
            </a:pPr>
            <a:r>
              <a:rPr lang="en-US" sz="2000" b="1" dirty="0"/>
              <a:t>The</a:t>
            </a:r>
            <a:r>
              <a:rPr lang="en-US" sz="2000" dirty="0"/>
              <a:t> bool </a:t>
            </a:r>
            <a:r>
              <a:rPr lang="en-US" sz="2000" b="1" dirty="0"/>
              <a:t>Data Type</a:t>
            </a:r>
          </a:p>
          <a:p>
            <a:pPr marL="822960" lvl="3" indent="0" algn="just">
              <a:buNone/>
            </a:pPr>
            <a:r>
              <a:rPr lang="en-US" sz="1800" b="1" dirty="0"/>
              <a:t>Summary and Example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01491" y="5382074"/>
            <a:ext cx="2087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Using bool in condition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06930" y="3346738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Summary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74" y="2272782"/>
            <a:ext cx="3672900" cy="1038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838" y="1652610"/>
            <a:ext cx="4696735" cy="36960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90" y="4110218"/>
            <a:ext cx="5207881" cy="12384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93708" y="5382074"/>
            <a:ext cx="2274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Using bool in comparison</a:t>
            </a:r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6C8633C-F28A-BB37-C6E4-708485F6A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927469"/>
              </p:ext>
            </p:extLst>
          </p:nvPr>
        </p:nvGraphicFramePr>
        <p:xfrm>
          <a:off x="9057368" y="5535962"/>
          <a:ext cx="12382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1238139" imgH="526962" progId="Package">
                  <p:embed/>
                </p:oleObj>
              </mc:Choice>
              <mc:Fallback>
                <p:oleObj name="Packager Shell Object" showAsIcon="1" r:id="rId6" imgW="1238139" imgH="526962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57368" y="5535962"/>
                        <a:ext cx="123825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D9A0A3D-8855-8E06-073F-8E681F0C06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968708"/>
              </p:ext>
            </p:extLst>
          </p:nvPr>
        </p:nvGraphicFramePr>
        <p:xfrm>
          <a:off x="3707212" y="5585524"/>
          <a:ext cx="13144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1314290" imgH="526962" progId="Package">
                  <p:embed/>
                </p:oleObj>
              </mc:Choice>
              <mc:Fallback>
                <p:oleObj name="Packager Shell Object" showAsIcon="1" r:id="rId8" imgW="1314290" imgH="526962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07212" y="5585524"/>
                        <a:ext cx="131445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1360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974" y="343055"/>
            <a:ext cx="9994753" cy="626283"/>
          </a:xfrm>
        </p:spPr>
        <p:txBody>
          <a:bodyPr>
            <a:noAutofit/>
          </a:bodyPr>
          <a:lstStyle/>
          <a:p>
            <a:pPr>
              <a:spcBef>
                <a:spcPts val="700"/>
              </a:spcBef>
            </a:pPr>
            <a:r>
              <a:rPr lang="en-US" sz="2800" b="1" dirty="0"/>
              <a:t>Declaration &amp; Initialization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460" y="1089338"/>
            <a:ext cx="6451031" cy="3883353"/>
          </a:xfrm>
        </p:spPr>
        <p:txBody>
          <a:bodyPr>
            <a:noAutofit/>
          </a:bodyPr>
          <a:lstStyle/>
          <a:p>
            <a:pPr marL="548640" lvl="2" indent="0" algn="just">
              <a:buNone/>
            </a:pPr>
            <a:r>
              <a:rPr lang="en-US" sz="2000" b="1" dirty="0"/>
              <a:t>Declaration</a:t>
            </a:r>
          </a:p>
          <a:p>
            <a:pPr lvl="3" algn="just"/>
            <a:r>
              <a:rPr lang="en-US" sz="1800" dirty="0"/>
              <a:t>Declaring a variable means informing the compiler about the variable’s name and type, reserving space in memory for it.</a:t>
            </a:r>
          </a:p>
          <a:p>
            <a:pPr lvl="3" algn="just"/>
            <a:r>
              <a:rPr lang="en-US" sz="1800" dirty="0"/>
              <a:t>Example: </a:t>
            </a:r>
            <a:r>
              <a:rPr lang="en-US" sz="1800" dirty="0" err="1"/>
              <a:t>int</a:t>
            </a:r>
            <a:r>
              <a:rPr lang="en-US" sz="1800" dirty="0"/>
              <a:t> age; — Here, </a:t>
            </a:r>
            <a:r>
              <a:rPr lang="en-US" sz="1800" dirty="0" err="1"/>
              <a:t>int</a:t>
            </a:r>
            <a:r>
              <a:rPr lang="en-US" sz="1800" dirty="0"/>
              <a:t> specifies the data type (integer), and age is the variable name.</a:t>
            </a:r>
          </a:p>
          <a:p>
            <a:pPr lvl="3" algn="just"/>
            <a:r>
              <a:rPr lang="en-US" sz="1800" dirty="0"/>
              <a:t>When a variable is declared, its memory is allocated, but it doesn't necessarily contain a meaningful value until it is initialized.</a:t>
            </a:r>
          </a:p>
          <a:p>
            <a:pPr marL="548640" lvl="2" indent="0" algn="just">
              <a:buNone/>
            </a:pPr>
            <a:r>
              <a:rPr lang="en-US" sz="2000" b="1" dirty="0"/>
              <a:t>Initialization</a:t>
            </a:r>
          </a:p>
          <a:p>
            <a:pPr lvl="3" algn="just"/>
            <a:r>
              <a:rPr lang="en-US" sz="1800" dirty="0"/>
              <a:t>Initialization occurs when you assign a value to a variable at the time of its declaration.</a:t>
            </a:r>
          </a:p>
          <a:p>
            <a:pPr lvl="3" algn="just"/>
            <a:r>
              <a:rPr lang="en-US" sz="1800" dirty="0"/>
              <a:t>Example: </a:t>
            </a:r>
            <a:r>
              <a:rPr lang="en-US" sz="1800" dirty="0" err="1"/>
              <a:t>int</a:t>
            </a:r>
            <a:r>
              <a:rPr lang="en-US" sz="1800" dirty="0"/>
              <a:t> age = 20; — This both declares age as an </a:t>
            </a:r>
            <a:r>
              <a:rPr lang="en-US" sz="1800" dirty="0" err="1"/>
              <a:t>int</a:t>
            </a:r>
            <a:r>
              <a:rPr lang="en-US" sz="1800" dirty="0"/>
              <a:t> and initializes it with the value 20.</a:t>
            </a:r>
          </a:p>
          <a:p>
            <a:pPr lvl="3" algn="just"/>
            <a:r>
              <a:rPr lang="en-US" sz="1800" dirty="0"/>
              <a:t>Initializing variables ensures they have a known starting value, avoiding potential bugs caused by “garbage values” (random values in memory).</a:t>
            </a:r>
          </a:p>
          <a:p>
            <a:pPr marL="822960" lvl="3" indent="0" algn="just">
              <a:buNone/>
            </a:pP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53680" y="1795601"/>
            <a:ext cx="3027680" cy="14773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Declaration Examples</a:t>
            </a:r>
            <a:r>
              <a:rPr lang="en-US" dirty="0"/>
              <a:t>:</a:t>
            </a:r>
          </a:p>
          <a:p>
            <a:r>
              <a:rPr lang="en-US" dirty="0" err="1"/>
              <a:t>int</a:t>
            </a:r>
            <a:r>
              <a:rPr lang="en-US" dirty="0"/>
              <a:t> age;</a:t>
            </a:r>
          </a:p>
          <a:p>
            <a:r>
              <a:rPr lang="en-US" dirty="0"/>
              <a:t>float salary, bonus;</a:t>
            </a:r>
          </a:p>
          <a:p>
            <a:r>
              <a:rPr lang="en-US" dirty="0"/>
              <a:t>Char grade;</a:t>
            </a:r>
          </a:p>
          <a:p>
            <a:r>
              <a:rPr lang="en-US" dirty="0"/>
              <a:t>bool </a:t>
            </a:r>
            <a:r>
              <a:rPr lang="en-US" dirty="0" err="1"/>
              <a:t>isOpen</a:t>
            </a:r>
            <a:r>
              <a:rPr lang="en-US" dirty="0"/>
              <a:t>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53680" y="3403600"/>
            <a:ext cx="3027680" cy="17543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Initializing</a:t>
            </a:r>
            <a:r>
              <a:rPr lang="en-US" dirty="0"/>
              <a:t>:</a:t>
            </a:r>
          </a:p>
          <a:p>
            <a:r>
              <a:rPr lang="en-US" dirty="0"/>
              <a:t>age = 18;</a:t>
            </a:r>
          </a:p>
          <a:p>
            <a:r>
              <a:rPr lang="en-US" dirty="0"/>
              <a:t>salary = 2000000;</a:t>
            </a:r>
          </a:p>
          <a:p>
            <a:r>
              <a:rPr lang="en-US" dirty="0"/>
              <a:t>bonus = 10000;</a:t>
            </a:r>
          </a:p>
          <a:p>
            <a:r>
              <a:rPr lang="en-US" dirty="0"/>
              <a:t>grade = ‘A’;</a:t>
            </a:r>
          </a:p>
          <a:p>
            <a:r>
              <a:rPr lang="en-US" dirty="0" err="1"/>
              <a:t>isOpen</a:t>
            </a:r>
            <a:r>
              <a:rPr lang="en-US" dirty="0"/>
              <a:t> = false;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3680" y="5288597"/>
            <a:ext cx="3027680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Declaring &amp; Initializing at same time</a:t>
            </a:r>
            <a:r>
              <a:rPr lang="en-US" dirty="0">
                <a:solidFill>
                  <a:srgbClr val="FFC000"/>
                </a:solidFill>
              </a:rPr>
              <a:t>:</a:t>
            </a:r>
          </a:p>
          <a:p>
            <a:r>
              <a:rPr lang="en-US" dirty="0" err="1"/>
              <a:t>int</a:t>
            </a:r>
            <a:r>
              <a:rPr lang="en-US" dirty="0"/>
              <a:t> age = 22;</a:t>
            </a:r>
          </a:p>
          <a:p>
            <a:r>
              <a:rPr lang="en-US" dirty="0"/>
              <a:t>char grade = ‘B’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320" y="5934670"/>
            <a:ext cx="4985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Default Value 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&lt;&lt;a;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output</a:t>
            </a:r>
            <a:r>
              <a:rPr lang="en-US" dirty="0"/>
              <a:t>: Some random value</a:t>
            </a:r>
          </a:p>
        </p:txBody>
      </p:sp>
    </p:spTree>
    <p:extLst>
      <p:ext uri="{BB962C8B-B14F-4D97-AF65-F5344CB8AC3E}">
        <p14:creationId xmlns:p14="http://schemas.microsoft.com/office/powerpoint/2010/main" val="3856589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97485" y="2202471"/>
            <a:ext cx="9418320" cy="404164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5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688" y="226149"/>
            <a:ext cx="9692640" cy="568692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88" y="931201"/>
            <a:ext cx="5899696" cy="4875710"/>
          </a:xfrm>
        </p:spPr>
        <p:txBody>
          <a:bodyPr>
            <a:noAutofit/>
          </a:bodyPr>
          <a:lstStyle/>
          <a:p>
            <a:pPr>
              <a:spcBef>
                <a:spcPts val="700"/>
              </a:spcBef>
              <a:buFont typeface="Wingdings" panose="05000000000000000000" pitchFamily="2" charset="2"/>
              <a:buChar char="Ø"/>
            </a:pPr>
            <a:r>
              <a:rPr lang="en-US" b="1" dirty="0"/>
              <a:t>Variables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Definition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Purpose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Rules for writing Variables Names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Ø"/>
            </a:pPr>
            <a:r>
              <a:rPr lang="en-US" b="1" dirty="0"/>
              <a:t>Data Types in C++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Purpose of Data Types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Pre-Defined Data Types in C++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Ø"/>
            </a:pPr>
            <a:r>
              <a:rPr lang="en-US" b="1" dirty="0"/>
              <a:t>Declaration &amp; Initialization of Variables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Declaration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Initialization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Default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417" y="1949081"/>
            <a:ext cx="3701705" cy="370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7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974" y="343055"/>
            <a:ext cx="9994753" cy="626283"/>
          </a:xfrm>
        </p:spPr>
        <p:txBody>
          <a:bodyPr>
            <a:noAutofit/>
          </a:bodyPr>
          <a:lstStyle/>
          <a:p>
            <a:pPr>
              <a:spcBef>
                <a:spcPts val="700"/>
              </a:spcBef>
            </a:pPr>
            <a:r>
              <a:rPr lang="en-US" sz="2800" b="1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461" y="1089339"/>
            <a:ext cx="10683984" cy="2516890"/>
          </a:xfrm>
        </p:spPr>
        <p:txBody>
          <a:bodyPr>
            <a:noAutofit/>
          </a:bodyPr>
          <a:lstStyle/>
          <a:p>
            <a:pPr lvl="1" algn="just"/>
            <a:r>
              <a:rPr lang="en-US" sz="2000" b="1" dirty="0"/>
              <a:t>Definition</a:t>
            </a:r>
            <a:r>
              <a:rPr lang="en-US" sz="2000" dirty="0"/>
              <a:t> </a:t>
            </a:r>
          </a:p>
          <a:p>
            <a:pPr lvl="2" algn="just"/>
            <a:r>
              <a:rPr lang="en-US" sz="1800" dirty="0"/>
              <a:t>Variables are like storage containers in a program where you can save data. </a:t>
            </a:r>
          </a:p>
          <a:p>
            <a:pPr lvl="2" algn="just"/>
            <a:r>
              <a:rPr lang="en-US" sz="1800" dirty="0"/>
              <a:t>Think of a variable as a labeled box where you can store and retrieve information. </a:t>
            </a:r>
          </a:p>
          <a:p>
            <a:pPr lvl="2" algn="just"/>
            <a:r>
              <a:rPr lang="en-US" sz="1800" dirty="0"/>
              <a:t>For example, if you want to store a person’s age, you might create a variable called </a:t>
            </a:r>
            <a:r>
              <a:rPr lang="en-US" sz="1800" dirty="0">
                <a:solidFill>
                  <a:srgbClr val="FF0000"/>
                </a:solidFill>
              </a:rPr>
              <a:t>age</a:t>
            </a:r>
            <a:r>
              <a:rPr lang="en-US" sz="1800" dirty="0"/>
              <a:t>.</a:t>
            </a:r>
          </a:p>
          <a:p>
            <a:pPr lvl="2" algn="just"/>
            <a:endParaRPr lang="en-US" sz="1600" dirty="0"/>
          </a:p>
          <a:p>
            <a:pPr lvl="1" algn="just"/>
            <a:r>
              <a:rPr lang="en-US" sz="2000" b="1" dirty="0"/>
              <a:t>Purpose</a:t>
            </a:r>
            <a:endParaRPr lang="en-US" sz="2000" dirty="0"/>
          </a:p>
          <a:p>
            <a:pPr lvl="2" algn="just"/>
            <a:r>
              <a:rPr lang="en-US" sz="1800" dirty="0"/>
              <a:t>Variables allow us to save values temporarily, making it possible to reuse data and perform operations throughout a program.</a:t>
            </a:r>
            <a:endParaRPr lang="en-US" sz="1800" dirty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41051" y="4010166"/>
            <a:ext cx="215019" cy="28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43850" y="5637193"/>
            <a:ext cx="419100" cy="240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350" y="4183062"/>
            <a:ext cx="3048000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408" y="4152899"/>
            <a:ext cx="3165983" cy="241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25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974" y="343055"/>
            <a:ext cx="9994753" cy="626283"/>
          </a:xfrm>
        </p:spPr>
        <p:txBody>
          <a:bodyPr>
            <a:noAutofit/>
          </a:bodyPr>
          <a:lstStyle/>
          <a:p>
            <a:pPr>
              <a:spcBef>
                <a:spcPts val="700"/>
              </a:spcBef>
            </a:pPr>
            <a:r>
              <a:rPr lang="en-US" sz="2800" b="1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461" y="1089339"/>
            <a:ext cx="10683984" cy="2516890"/>
          </a:xfrm>
        </p:spPr>
        <p:txBody>
          <a:bodyPr>
            <a:noAutofit/>
          </a:bodyPr>
          <a:lstStyle/>
          <a:p>
            <a:pPr lvl="1" algn="just"/>
            <a:r>
              <a:rPr lang="en-US" sz="2000" b="1" dirty="0"/>
              <a:t>Rules for writing Variables Names</a:t>
            </a:r>
          </a:p>
          <a:p>
            <a:pPr lvl="2" algn="just"/>
            <a:r>
              <a:rPr lang="en-US" sz="1800" dirty="0"/>
              <a:t>The first character of variable name must be an alphabetic character.</a:t>
            </a:r>
          </a:p>
          <a:p>
            <a:pPr lvl="2" algn="just"/>
            <a:r>
              <a:rPr lang="en-US" sz="1800" dirty="0"/>
              <a:t>Underscore can be used as first character of variable name.</a:t>
            </a:r>
          </a:p>
          <a:p>
            <a:pPr lvl="2" algn="just"/>
            <a:r>
              <a:rPr lang="en-US" sz="1800" dirty="0"/>
              <a:t>Blank spaces are not allowed in a variable name.</a:t>
            </a:r>
          </a:p>
          <a:p>
            <a:pPr lvl="2" algn="just"/>
            <a:r>
              <a:rPr lang="en-US" sz="1800" dirty="0"/>
              <a:t>Special character, such as arithmetic operators, #, ^, etc. cannot be used in a variable name.</a:t>
            </a:r>
          </a:p>
          <a:p>
            <a:pPr lvl="2" algn="just"/>
            <a:r>
              <a:rPr lang="en-US" sz="1800" dirty="0"/>
              <a:t>Reserved words (keywords) cannot be used as variable names.</a:t>
            </a:r>
          </a:p>
          <a:p>
            <a:pPr lvl="2" algn="just"/>
            <a:r>
              <a:rPr lang="en-US" sz="1800" dirty="0"/>
              <a:t>The maximum length of a variable name depends upon the compiler of C++.</a:t>
            </a:r>
          </a:p>
          <a:p>
            <a:pPr lvl="2" algn="just"/>
            <a:r>
              <a:rPr lang="en-US" sz="1800" dirty="0"/>
              <a:t>A variable name declared for one data type cannot be used to declare another data type.</a:t>
            </a:r>
          </a:p>
          <a:p>
            <a:pPr lvl="2" algn="just"/>
            <a:endParaRPr lang="en-US" sz="1800" dirty="0"/>
          </a:p>
          <a:p>
            <a:pPr lvl="1" algn="just"/>
            <a:r>
              <a:rPr lang="en-US" sz="2000" b="1" dirty="0">
                <a:solidFill>
                  <a:srgbClr val="FF0000"/>
                </a:solidFill>
              </a:rPr>
              <a:t>Note</a:t>
            </a:r>
          </a:p>
          <a:p>
            <a:pPr lvl="2" algn="just"/>
            <a:r>
              <a:rPr lang="en-US" sz="1800" dirty="0"/>
              <a:t>C++ is a case-sensitive language. Thus variable names with same spellings but different cases are treated as different variables names.</a:t>
            </a:r>
          </a:p>
          <a:p>
            <a:pPr lvl="2" algn="just"/>
            <a:r>
              <a:rPr lang="en-US" sz="1800" dirty="0"/>
              <a:t>For example, variables “Pay” and “pay” are two different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41051" y="4010166"/>
            <a:ext cx="215019" cy="28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43850" y="5637193"/>
            <a:ext cx="419100" cy="240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1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974" y="343055"/>
            <a:ext cx="9994753" cy="626283"/>
          </a:xfrm>
        </p:spPr>
        <p:txBody>
          <a:bodyPr>
            <a:noAutofit/>
          </a:bodyPr>
          <a:lstStyle/>
          <a:p>
            <a:pPr>
              <a:spcBef>
                <a:spcPts val="700"/>
              </a:spcBef>
            </a:pPr>
            <a:r>
              <a:rPr lang="en-US" sz="2800" b="1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461" y="1089339"/>
            <a:ext cx="10683984" cy="2516890"/>
          </a:xfrm>
        </p:spPr>
        <p:txBody>
          <a:bodyPr>
            <a:noAutofit/>
          </a:bodyPr>
          <a:lstStyle/>
          <a:p>
            <a:pPr marL="274320" lvl="1" indent="0" algn="just">
              <a:buNone/>
            </a:pPr>
            <a:r>
              <a:rPr lang="en-US" sz="2000" dirty="0"/>
              <a:t>Following are some examples of the valid and invalid variable names.</a:t>
            </a:r>
          </a:p>
          <a:p>
            <a:pPr marL="274320" lvl="1" indent="0" algn="just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41051" y="4010166"/>
            <a:ext cx="215019" cy="28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43850" y="5637193"/>
            <a:ext cx="419100" cy="240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360000"/>
              </p:ext>
            </p:extLst>
          </p:nvPr>
        </p:nvGraphicFramePr>
        <p:xfrm>
          <a:off x="1076503" y="1690830"/>
          <a:ext cx="8981898" cy="4638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3966">
                  <a:extLst>
                    <a:ext uri="{9D8B030D-6E8A-4147-A177-3AD203B41FA5}">
                      <a16:colId xmlns:a16="http://schemas.microsoft.com/office/drawing/2014/main" val="1109109475"/>
                    </a:ext>
                  </a:extLst>
                </a:gridCol>
                <a:gridCol w="2993966">
                  <a:extLst>
                    <a:ext uri="{9D8B030D-6E8A-4147-A177-3AD203B41FA5}">
                      <a16:colId xmlns:a16="http://schemas.microsoft.com/office/drawing/2014/main" val="2748520152"/>
                    </a:ext>
                  </a:extLst>
                </a:gridCol>
                <a:gridCol w="2993966">
                  <a:extLst>
                    <a:ext uri="{9D8B030D-6E8A-4147-A177-3AD203B41FA5}">
                      <a16:colId xmlns:a16="http://schemas.microsoft.com/office/drawing/2014/main" val="843788375"/>
                    </a:ext>
                  </a:extLst>
                </a:gridCol>
              </a:tblGrid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 / Invalid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893842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Nadeem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20367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perform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88798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invalid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C++ reserved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14921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 err="1"/>
                        <a:t>foxpro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141856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invalid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C++ reserved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464418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 err="1"/>
                        <a:t>Marrie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868253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invalid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C++</a:t>
                      </a:r>
                      <a:r>
                        <a:rPr lang="en-US" baseline="0" dirty="0"/>
                        <a:t> reserved word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129224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invalid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with a numeral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318481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unsigned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invalid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C++ reserved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181644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x-y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invalid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Special character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227508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 err="1"/>
                        <a:t>Taq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Ahd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invalid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Spaces</a:t>
                      </a:r>
                      <a:r>
                        <a:rPr lang="en-US" baseline="0" dirty="0"/>
                        <a:t> not allowed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036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29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974" y="343055"/>
            <a:ext cx="9994753" cy="626283"/>
          </a:xfrm>
        </p:spPr>
        <p:txBody>
          <a:bodyPr>
            <a:noAutofit/>
          </a:bodyPr>
          <a:lstStyle/>
          <a:p>
            <a:pPr>
              <a:spcBef>
                <a:spcPts val="700"/>
              </a:spcBef>
            </a:pPr>
            <a:r>
              <a:rPr lang="en-US" sz="2800" b="1" dirty="0"/>
              <a:t>Data Types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461" y="1089339"/>
            <a:ext cx="6050339" cy="2516890"/>
          </a:xfrm>
        </p:spPr>
        <p:txBody>
          <a:bodyPr>
            <a:noAutofit/>
          </a:bodyPr>
          <a:lstStyle/>
          <a:p>
            <a:pPr marL="274320" lvl="1" indent="0" algn="just">
              <a:buNone/>
            </a:pPr>
            <a:r>
              <a:rPr lang="en-US" sz="2000" b="1" dirty="0"/>
              <a:t>Purpose of Data Types</a:t>
            </a:r>
          </a:p>
          <a:p>
            <a:pPr lvl="2" algn="just"/>
            <a:r>
              <a:rPr lang="en-US" sz="1800" dirty="0"/>
              <a:t>Data types specify the kind of data a variable can hold. </a:t>
            </a:r>
          </a:p>
          <a:p>
            <a:pPr lvl="2" algn="just"/>
            <a:r>
              <a:rPr lang="en-US" sz="1800" dirty="0"/>
              <a:t>This is important because different types of data (like whole numbers, decimal numbers, characters) are handled differently by the computer.</a:t>
            </a:r>
          </a:p>
          <a:p>
            <a:pPr lvl="2" algn="just"/>
            <a:endParaRPr lang="en-US" sz="1800" dirty="0"/>
          </a:p>
          <a:p>
            <a:pPr marL="274320" lvl="1" indent="0" algn="just">
              <a:buNone/>
            </a:pPr>
            <a:r>
              <a:rPr lang="en-US" sz="2000" b="1" dirty="0"/>
              <a:t>Pre-Defined Data Types in C++</a:t>
            </a:r>
          </a:p>
          <a:p>
            <a:pPr lvl="2" algn="just"/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/>
              <a:t>: Used for integer numbers (e.g., </a:t>
            </a:r>
            <a:r>
              <a:rPr lang="en-US" sz="1800" dirty="0" err="1"/>
              <a:t>int</a:t>
            </a:r>
            <a:r>
              <a:rPr lang="en-US" sz="1800" dirty="0"/>
              <a:t> age = 20;).</a:t>
            </a:r>
          </a:p>
          <a:p>
            <a:pPr lvl="2" algn="just"/>
            <a:r>
              <a:rPr lang="en-US" sz="1800" dirty="0">
                <a:solidFill>
                  <a:srgbClr val="FF0000"/>
                </a:solidFill>
              </a:rPr>
              <a:t>float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double</a:t>
            </a:r>
            <a:r>
              <a:rPr lang="en-US" sz="1800" dirty="0"/>
              <a:t>: Used for numbers with decimals. float has lower precision compared to double. Example: float price = 19.99;</a:t>
            </a:r>
          </a:p>
          <a:p>
            <a:pPr lvl="2" algn="just"/>
            <a:r>
              <a:rPr lang="en-US" sz="1800" dirty="0">
                <a:solidFill>
                  <a:srgbClr val="FF0000"/>
                </a:solidFill>
              </a:rPr>
              <a:t>char</a:t>
            </a:r>
            <a:r>
              <a:rPr lang="en-US" sz="1800" dirty="0"/>
              <a:t>: Stores a single character, like a letter or symbol. Example: char grade = 'A';</a:t>
            </a:r>
          </a:p>
          <a:p>
            <a:pPr lvl="2" algn="just"/>
            <a:r>
              <a:rPr lang="en-US" sz="1800" dirty="0">
                <a:solidFill>
                  <a:srgbClr val="FF0000"/>
                </a:solidFill>
              </a:rPr>
              <a:t>boo</a:t>
            </a:r>
            <a:r>
              <a:rPr lang="en-US" sz="1800" dirty="0"/>
              <a:t>l: Stores a </a:t>
            </a:r>
            <a:r>
              <a:rPr lang="en-US" sz="1800" dirty="0" err="1"/>
              <a:t>boolean</a:t>
            </a:r>
            <a:r>
              <a:rPr lang="en-US" sz="1800" dirty="0"/>
              <a:t> value, which can be either true or false. </a:t>
            </a:r>
          </a:p>
          <a:p>
            <a:pPr marL="548640" lvl="2" indent="0" algn="just">
              <a:buNone/>
            </a:pPr>
            <a:r>
              <a:rPr lang="en-US" sz="1800" dirty="0"/>
              <a:t>   Example: bool </a:t>
            </a:r>
            <a:r>
              <a:rPr lang="en-US" sz="1800" dirty="0" err="1"/>
              <a:t>is_student</a:t>
            </a:r>
            <a:r>
              <a:rPr lang="en-US" sz="1800" dirty="0"/>
              <a:t> = true;</a:t>
            </a:r>
          </a:p>
          <a:p>
            <a:pPr marL="548640" lvl="2" indent="0" algn="just">
              <a:buNone/>
            </a:pPr>
            <a:endParaRPr lang="en-US" sz="1800" dirty="0"/>
          </a:p>
          <a:p>
            <a:pPr lvl="2" algn="just"/>
            <a:endParaRPr lang="en-US" sz="1800" b="1" dirty="0"/>
          </a:p>
          <a:p>
            <a:pPr marL="548640" lvl="2" indent="0" algn="just">
              <a:buNone/>
            </a:pP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350" y="1453182"/>
            <a:ext cx="4016342" cy="40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5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974" y="343055"/>
            <a:ext cx="9994753" cy="626283"/>
          </a:xfrm>
        </p:spPr>
        <p:txBody>
          <a:bodyPr>
            <a:noAutofit/>
          </a:bodyPr>
          <a:lstStyle/>
          <a:p>
            <a:pPr>
              <a:spcBef>
                <a:spcPts val="700"/>
              </a:spcBef>
            </a:pPr>
            <a:r>
              <a:rPr lang="en-US" sz="2800" b="1" dirty="0"/>
              <a:t>Data Types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460" y="1089338"/>
            <a:ext cx="6451031" cy="3883353"/>
          </a:xfrm>
        </p:spPr>
        <p:txBody>
          <a:bodyPr>
            <a:noAutofit/>
          </a:bodyPr>
          <a:lstStyle/>
          <a:p>
            <a:pPr marL="548640" lvl="2" indent="0" algn="just">
              <a:buNone/>
            </a:pPr>
            <a:r>
              <a:rPr lang="en-US" sz="2000" b="1" dirty="0"/>
              <a:t>The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b="1" dirty="0"/>
              <a:t>Data Type</a:t>
            </a:r>
          </a:p>
          <a:p>
            <a:pPr lvl="3" algn="just"/>
            <a:r>
              <a:rPr lang="en-US" sz="1800" b="1" dirty="0"/>
              <a:t>Definition: </a:t>
            </a:r>
            <a:r>
              <a:rPr lang="en-US" sz="1800" dirty="0" err="1"/>
              <a:t>int</a:t>
            </a:r>
            <a:r>
              <a:rPr lang="en-US" sz="1800" dirty="0"/>
              <a:t> is short for "integer," representing whole numbers (both positive and negative) without any decimal point.</a:t>
            </a:r>
          </a:p>
          <a:p>
            <a:pPr lvl="3" algn="just"/>
            <a:r>
              <a:rPr lang="en-US" sz="1800" b="1" dirty="0"/>
              <a:t>Usage</a:t>
            </a:r>
            <a:r>
              <a:rPr lang="en-US" sz="1800" dirty="0"/>
              <a:t>: It is used to store values like counts, ages, IDs, etc.</a:t>
            </a:r>
          </a:p>
          <a:p>
            <a:pPr lvl="3" algn="just"/>
            <a:r>
              <a:rPr lang="en-US" sz="1800" b="1" dirty="0"/>
              <a:t>Memory: </a:t>
            </a:r>
            <a:r>
              <a:rPr lang="en-US" sz="1800" dirty="0"/>
              <a:t>The amount of memory occupied by the integer types is system dependent. On a 32-bit system such as Windows, an </a:t>
            </a:r>
            <a:r>
              <a:rPr lang="en-US" sz="1800" dirty="0" err="1"/>
              <a:t>int</a:t>
            </a:r>
            <a:r>
              <a:rPr lang="en-US" sz="1800" dirty="0"/>
              <a:t> occupies </a:t>
            </a:r>
            <a:r>
              <a:rPr lang="en-US" sz="1800" b="1" dirty="0">
                <a:solidFill>
                  <a:srgbClr val="7030A0"/>
                </a:solidFill>
              </a:rPr>
              <a:t>4 bytes </a:t>
            </a:r>
            <a:r>
              <a:rPr lang="en-US" sz="1800" dirty="0"/>
              <a:t>(which is 32 bits) of memory, allowing a range of about </a:t>
            </a:r>
            <a:r>
              <a:rPr lang="en-US" sz="1800" dirty="0">
                <a:solidFill>
                  <a:srgbClr val="FF0000"/>
                </a:solidFill>
              </a:rPr>
              <a:t>-2 billion </a:t>
            </a:r>
            <a:r>
              <a:rPr lang="en-US" sz="1800" dirty="0"/>
              <a:t>to </a:t>
            </a:r>
            <a:r>
              <a:rPr lang="en-US" sz="1800" dirty="0">
                <a:solidFill>
                  <a:srgbClr val="FF0000"/>
                </a:solidFill>
              </a:rPr>
              <a:t>2 billion </a:t>
            </a:r>
            <a:r>
              <a:rPr lang="en-US" sz="1800" dirty="0"/>
              <a:t>(-2,147,483,648 to 2,147,483,647).</a:t>
            </a:r>
          </a:p>
          <a:p>
            <a:pPr marL="548640" lvl="2" indent="0" algn="just">
              <a:buNone/>
            </a:pPr>
            <a:endParaRPr lang="en-US" sz="2000" b="1" dirty="0"/>
          </a:p>
          <a:p>
            <a:pPr lvl="2" algn="just"/>
            <a:r>
              <a:rPr lang="en-US" sz="1800" b="1" dirty="0"/>
              <a:t>Example</a:t>
            </a:r>
          </a:p>
          <a:p>
            <a:pPr marL="822960" lvl="3" indent="0" algn="just">
              <a:buNone/>
            </a:pPr>
            <a:r>
              <a:rPr lang="en-US" sz="1800" dirty="0" err="1"/>
              <a:t>int</a:t>
            </a:r>
            <a:r>
              <a:rPr lang="en-US" sz="1800" dirty="0"/>
              <a:t> total = 1639;</a:t>
            </a:r>
          </a:p>
          <a:p>
            <a:pPr marL="548640" lvl="2" indent="0" algn="just">
              <a:buNone/>
            </a:pP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918" y="1317526"/>
            <a:ext cx="3805633" cy="315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2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974" y="343055"/>
            <a:ext cx="9994753" cy="626283"/>
          </a:xfrm>
        </p:spPr>
        <p:txBody>
          <a:bodyPr>
            <a:noAutofit/>
          </a:bodyPr>
          <a:lstStyle/>
          <a:p>
            <a:pPr>
              <a:spcBef>
                <a:spcPts val="700"/>
              </a:spcBef>
            </a:pPr>
            <a:r>
              <a:rPr lang="en-US" sz="2800" b="1" dirty="0"/>
              <a:t>Data Types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09887"/>
            <a:ext cx="7457900" cy="4869673"/>
          </a:xfrm>
        </p:spPr>
        <p:txBody>
          <a:bodyPr>
            <a:noAutofit/>
          </a:bodyPr>
          <a:lstStyle/>
          <a:p>
            <a:pPr marL="548640" lvl="2" indent="0" algn="just">
              <a:buNone/>
            </a:pPr>
            <a:r>
              <a:rPr lang="en-US" sz="2000" b="1" dirty="0"/>
              <a:t>The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b="1" dirty="0"/>
              <a:t>Data Type</a:t>
            </a:r>
          </a:p>
          <a:p>
            <a:pPr lvl="3" algn="just"/>
            <a:r>
              <a:rPr lang="en-US" sz="1800" b="1" dirty="0"/>
              <a:t>Qualifiers</a:t>
            </a:r>
          </a:p>
          <a:p>
            <a:pPr marL="1097280" lvl="4" indent="0" algn="just">
              <a:buNone/>
            </a:pPr>
            <a:r>
              <a:rPr lang="en-US" sz="1600" dirty="0"/>
              <a:t>C++ provides several qualifiers that can be used with       </a:t>
            </a:r>
            <a:r>
              <a:rPr lang="en-US" sz="1600" dirty="0" err="1"/>
              <a:t>int</a:t>
            </a:r>
            <a:r>
              <a:rPr lang="en-US" sz="1600" dirty="0"/>
              <a:t> to modify its properties, mainly to control size and sign.</a:t>
            </a:r>
          </a:p>
          <a:p>
            <a:pPr lvl="4" algn="just"/>
            <a:r>
              <a:rPr lang="en-US" sz="1600" b="1" dirty="0"/>
              <a:t>signed </a:t>
            </a:r>
            <a:r>
              <a:rPr lang="en-US" sz="1600" b="1" dirty="0" err="1"/>
              <a:t>int</a:t>
            </a:r>
            <a:endParaRPr lang="en-US" sz="1600" b="1" dirty="0"/>
          </a:p>
          <a:p>
            <a:pPr lvl="5" algn="just"/>
            <a:r>
              <a:rPr lang="en-US" b="1" dirty="0"/>
              <a:t>Description: </a:t>
            </a: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default 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type is signed, meaning it can store both positive and negative values.</a:t>
            </a:r>
          </a:p>
          <a:p>
            <a:pPr lvl="5" algn="just"/>
            <a:r>
              <a:rPr lang="en-US" b="1" dirty="0"/>
              <a:t>Range:</a:t>
            </a:r>
            <a:r>
              <a:rPr lang="en-US" dirty="0"/>
              <a:t> Typically, from -2,147,483,648 to 2,147,483,647.</a:t>
            </a:r>
          </a:p>
          <a:p>
            <a:pPr lvl="4" algn="just"/>
            <a:r>
              <a:rPr lang="en-US" sz="1600" b="1" dirty="0"/>
              <a:t>unsigned </a:t>
            </a:r>
            <a:r>
              <a:rPr lang="en-US" sz="1600" b="1" dirty="0" err="1"/>
              <a:t>int</a:t>
            </a:r>
            <a:endParaRPr lang="en-US" sz="1600" b="1" dirty="0"/>
          </a:p>
          <a:p>
            <a:pPr lvl="5" algn="just"/>
            <a:r>
              <a:rPr lang="en-US" b="1" dirty="0"/>
              <a:t>Description:</a:t>
            </a:r>
            <a:r>
              <a:rPr lang="en-US" dirty="0"/>
              <a:t> An unsigned </a:t>
            </a:r>
            <a:r>
              <a:rPr lang="en-US" dirty="0" err="1"/>
              <a:t>int</a:t>
            </a:r>
            <a:r>
              <a:rPr lang="en-US" dirty="0"/>
              <a:t> can only store non-negative values, effectively </a:t>
            </a:r>
            <a:r>
              <a:rPr lang="en-US" dirty="0">
                <a:solidFill>
                  <a:srgbClr val="C00000"/>
                </a:solidFill>
              </a:rPr>
              <a:t>doubling the maximum positive range</a:t>
            </a:r>
            <a:r>
              <a:rPr lang="en-US" dirty="0"/>
              <a:t>.</a:t>
            </a:r>
          </a:p>
          <a:p>
            <a:pPr lvl="5" algn="just"/>
            <a:r>
              <a:rPr lang="en-US" b="1" dirty="0"/>
              <a:t>Range:</a:t>
            </a:r>
            <a:r>
              <a:rPr lang="en-US" dirty="0"/>
              <a:t> 0 to 4,294,967,295 (for 4 bytes).</a:t>
            </a:r>
          </a:p>
          <a:p>
            <a:pPr lvl="4" algn="just"/>
            <a:r>
              <a:rPr lang="en-US" sz="1600" b="1" dirty="0"/>
              <a:t>short </a:t>
            </a:r>
            <a:r>
              <a:rPr lang="en-US" sz="1600" b="1" dirty="0" err="1"/>
              <a:t>int</a:t>
            </a:r>
            <a:endParaRPr lang="en-US" sz="1600" b="1" dirty="0"/>
          </a:p>
          <a:p>
            <a:pPr lvl="5" algn="just"/>
            <a:r>
              <a:rPr lang="en-US" b="1" dirty="0"/>
              <a:t>Description:</a:t>
            </a:r>
            <a:r>
              <a:rPr lang="en-US" dirty="0"/>
              <a:t> A short </a:t>
            </a:r>
            <a:r>
              <a:rPr lang="en-US" dirty="0" err="1"/>
              <a:t>int</a:t>
            </a:r>
            <a:r>
              <a:rPr lang="en-US" dirty="0"/>
              <a:t> uses less memory, usually </a:t>
            </a:r>
            <a:r>
              <a:rPr lang="en-US" dirty="0">
                <a:solidFill>
                  <a:srgbClr val="C00000"/>
                </a:solidFill>
              </a:rPr>
              <a:t>2 bytes </a:t>
            </a:r>
            <a:r>
              <a:rPr lang="en-US" dirty="0"/>
              <a:t>(16 bits), which means a smaller range.</a:t>
            </a:r>
          </a:p>
          <a:p>
            <a:pPr lvl="5" algn="just"/>
            <a:r>
              <a:rPr lang="en-US" b="1" dirty="0"/>
              <a:t>Range:</a:t>
            </a:r>
            <a:r>
              <a:rPr lang="en-US" dirty="0"/>
              <a:t> -32,768 to 32,767 for signed and 0 to 65,535 for unsigned.</a:t>
            </a:r>
          </a:p>
          <a:p>
            <a:pPr lvl="4" algn="just"/>
            <a:r>
              <a:rPr lang="en-US" sz="1600" b="1" dirty="0"/>
              <a:t>Long </a:t>
            </a:r>
            <a:r>
              <a:rPr lang="en-US" sz="1600" b="1" dirty="0" err="1"/>
              <a:t>int</a:t>
            </a:r>
            <a:endParaRPr lang="en-US" sz="1600" b="1" dirty="0"/>
          </a:p>
          <a:p>
            <a:pPr lvl="5" algn="just"/>
            <a:r>
              <a:rPr lang="en-US" b="1" dirty="0"/>
              <a:t>Description:</a:t>
            </a:r>
            <a:r>
              <a:rPr lang="en-US" dirty="0"/>
              <a:t> A long </a:t>
            </a:r>
            <a:r>
              <a:rPr lang="en-US" dirty="0" err="1"/>
              <a:t>int</a:t>
            </a:r>
            <a:r>
              <a:rPr lang="en-US" dirty="0"/>
              <a:t> allows for a larger range of values, typically using </a:t>
            </a:r>
            <a:r>
              <a:rPr lang="en-US" dirty="0">
                <a:solidFill>
                  <a:srgbClr val="C00000"/>
                </a:solidFill>
              </a:rPr>
              <a:t>8 bytes </a:t>
            </a:r>
            <a:r>
              <a:rPr lang="en-US" dirty="0"/>
              <a:t>(64 bits) on most systems.</a:t>
            </a:r>
          </a:p>
          <a:p>
            <a:pPr lvl="5" algn="just"/>
            <a:r>
              <a:rPr lang="en-US" b="1" dirty="0"/>
              <a:t>Range:</a:t>
            </a:r>
            <a:r>
              <a:rPr lang="en-US" dirty="0"/>
              <a:t> -9,223,372,036,854,775,808 to 9,223,372,036,854,775,807 for signed and 0 to 18,446,744,073,709,551,615 for unsigned.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679" y="2382218"/>
            <a:ext cx="2838846" cy="9621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553" y="3578740"/>
            <a:ext cx="3134973" cy="5430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837" y="4300593"/>
            <a:ext cx="3448531" cy="1076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506" y="5555920"/>
            <a:ext cx="3651979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05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974" y="343055"/>
            <a:ext cx="9994753" cy="626283"/>
          </a:xfrm>
        </p:spPr>
        <p:txBody>
          <a:bodyPr>
            <a:noAutofit/>
          </a:bodyPr>
          <a:lstStyle/>
          <a:p>
            <a:pPr>
              <a:spcBef>
                <a:spcPts val="700"/>
              </a:spcBef>
            </a:pPr>
            <a:r>
              <a:rPr lang="en-US" sz="2800" b="1" dirty="0"/>
              <a:t>Data Types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460" y="1089338"/>
            <a:ext cx="6451031" cy="3883353"/>
          </a:xfrm>
        </p:spPr>
        <p:txBody>
          <a:bodyPr>
            <a:noAutofit/>
          </a:bodyPr>
          <a:lstStyle/>
          <a:p>
            <a:pPr marL="548640" lvl="2" indent="0" algn="just">
              <a:buNone/>
            </a:pPr>
            <a:r>
              <a:rPr lang="en-US" sz="2000" b="1" dirty="0"/>
              <a:t>The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b="1" dirty="0"/>
              <a:t>Data Type</a:t>
            </a:r>
          </a:p>
          <a:p>
            <a:pPr marL="822960" lvl="3" indent="0" algn="just">
              <a:buNone/>
            </a:pPr>
            <a:r>
              <a:rPr lang="en-US" sz="1800" b="1" dirty="0"/>
              <a:t>Summary and Example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42" y="2229492"/>
            <a:ext cx="5948164" cy="2943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624" y="2001729"/>
            <a:ext cx="4943600" cy="34296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27834" y="5698534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90796" y="5277500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Summary</a:t>
            </a:r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3C5A020-FF94-82E3-E480-13F0B8CF8B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576726"/>
              </p:ext>
            </p:extLst>
          </p:nvPr>
        </p:nvGraphicFramePr>
        <p:xfrm>
          <a:off x="9860645" y="5645150"/>
          <a:ext cx="10985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1098464" imgH="526962" progId="Package">
                  <p:embed/>
                </p:oleObj>
              </mc:Choice>
              <mc:Fallback>
                <p:oleObj name="Packager Shell Object" showAsIcon="1" r:id="rId5" imgW="1098464" imgH="526962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60645" y="5645150"/>
                        <a:ext cx="109855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436632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7295</TotalTime>
  <Words>1647</Words>
  <Application>Microsoft Office PowerPoint</Application>
  <PresentationFormat>Widescreen</PresentationFormat>
  <Paragraphs>239</Paragraphs>
  <Slides>18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Century Schoolbook</vt:lpstr>
      <vt:lpstr>Times New Roman</vt:lpstr>
      <vt:lpstr>Wingdings</vt:lpstr>
      <vt:lpstr>Wingdings 2</vt:lpstr>
      <vt:lpstr>View</vt:lpstr>
      <vt:lpstr>Packager Shell Object</vt:lpstr>
      <vt:lpstr>Lecture 2 –  Fundamentals - 1</vt:lpstr>
      <vt:lpstr>Overview</vt:lpstr>
      <vt:lpstr>Variables</vt:lpstr>
      <vt:lpstr>Variables</vt:lpstr>
      <vt:lpstr>Variables</vt:lpstr>
      <vt:lpstr>Data Types in C++</vt:lpstr>
      <vt:lpstr>Data Types in C++</vt:lpstr>
      <vt:lpstr>Data Types in C++</vt:lpstr>
      <vt:lpstr>Data Types in C++</vt:lpstr>
      <vt:lpstr>Data Types in C++</vt:lpstr>
      <vt:lpstr>Data Types in C++</vt:lpstr>
      <vt:lpstr>Data Types in C++</vt:lpstr>
      <vt:lpstr>Data Types in C++</vt:lpstr>
      <vt:lpstr>Data Types in C++</vt:lpstr>
      <vt:lpstr>Data Types in C++</vt:lpstr>
      <vt:lpstr>Data Types in C++</vt:lpstr>
      <vt:lpstr>Declaration &amp; Initialization of Variables</vt:lpstr>
      <vt:lpstr>Thank You</vt:lpstr>
    </vt:vector>
  </TitlesOfParts>
  <Company>Islamia College Peshawar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Retrieval Foundations &amp; Trends</dc:title>
  <dc:creator>Jamil Ahmad</dc:creator>
  <cp:lastModifiedBy>Dr.Muhammad Sajjad</cp:lastModifiedBy>
  <cp:revision>428</cp:revision>
  <dcterms:created xsi:type="dcterms:W3CDTF">2015-12-26T11:48:24Z</dcterms:created>
  <dcterms:modified xsi:type="dcterms:W3CDTF">2024-11-07T06:35:16Z</dcterms:modified>
</cp:coreProperties>
</file>