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89" r:id="rId2"/>
    <p:sldId id="290" r:id="rId3"/>
    <p:sldId id="292" r:id="rId4"/>
    <p:sldId id="293" r:id="rId5"/>
    <p:sldId id="298" r:id="rId6"/>
    <p:sldId id="294" r:id="rId7"/>
    <p:sldId id="299" r:id="rId8"/>
    <p:sldId id="295" r:id="rId9"/>
    <p:sldId id="296" r:id="rId10"/>
    <p:sldId id="297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3883" autoAdjust="0"/>
  </p:normalViewPr>
  <p:slideViewPr>
    <p:cSldViewPr snapToGrid="0">
      <p:cViewPr varScale="1">
        <p:scale>
          <a:sx n="74" d="100"/>
          <a:sy n="74" d="100"/>
        </p:scale>
        <p:origin x="826" y="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2513F-10D7-43B8-BD18-F250194E00F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027D8-EDF7-4F60-B1D9-953B6983C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EA57D64-9DC5-4159-89A6-E1EF6778DE39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9167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F1EE-ACFC-4521-B6C4-E578FAD9D2F1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6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265F-4CCC-4F87-98B2-1597E9224289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3ED9-1853-4E9A-BEA1-97DB1E34C977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FC99-E00E-4CA7-9A71-4E257C654C63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5825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9440-99FB-4B3B-A256-28D9E5B0C2D8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9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341-CC28-4470-86D6-E0C5AD9E15C0}" type="datetime1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9719-A9B0-4A29-A0B6-5065B2E9BF17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6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03CD-44FE-4ED0-BB85-F76BC293C635}" type="datetime1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5E2E-CBE9-4AAB-A5C2-FF2BD7DB911F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6C37-131E-4072-8F7D-D15C99E1C145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C6D8757-6514-4FC8-A89B-D6B4F4E38CF0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1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3.w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7.e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1.wmf"/><Relationship Id="rId5" Type="http://schemas.openxmlformats.org/officeDocument/2006/relationships/image" Target="../media/image18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9322" y="2865647"/>
            <a:ext cx="5438511" cy="47304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Lecture 3 –  Fundamentals - 1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42071" y="2206802"/>
            <a:ext cx="10215333" cy="473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/>
              <a:t>Programming Fundamentals with C++</a:t>
            </a:r>
          </a:p>
        </p:txBody>
      </p:sp>
      <p:sp>
        <p:nvSpPr>
          <p:cNvPr id="6" name="Rectangle 5"/>
          <p:cNvSpPr/>
          <p:nvPr/>
        </p:nvSpPr>
        <p:spPr>
          <a:xfrm>
            <a:off x="516597" y="5777097"/>
            <a:ext cx="2752725" cy="39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Dr. Muhammad Sajjad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0" y="267107"/>
            <a:ext cx="1124376" cy="12020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760" y="3281507"/>
            <a:ext cx="3305080" cy="33050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341259-282E-BA89-3408-CAEB096C4CB8}"/>
              </a:ext>
            </a:extLst>
          </p:cNvPr>
          <p:cNvSpPr/>
          <p:nvPr/>
        </p:nvSpPr>
        <p:spPr>
          <a:xfrm>
            <a:off x="516596" y="6271510"/>
            <a:ext cx="2752725" cy="39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R.A Asad Ullah</a:t>
            </a:r>
          </a:p>
        </p:txBody>
      </p:sp>
    </p:spTree>
    <p:extLst>
      <p:ext uri="{BB962C8B-B14F-4D97-AF65-F5344CB8AC3E}">
        <p14:creationId xmlns:p14="http://schemas.microsoft.com/office/powerpoint/2010/main" val="272844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688" y="226149"/>
            <a:ext cx="9692640" cy="568692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en-US" sz="2800" b="1" dirty="0"/>
              <a:t>Arithmetic Expression &amp; Order of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88" y="931200"/>
            <a:ext cx="7496392" cy="5408640"/>
          </a:xfrm>
        </p:spPr>
        <p:txBody>
          <a:bodyPr>
            <a:noAutofit/>
          </a:bodyPr>
          <a:lstStyle/>
          <a:p>
            <a:pPr lvl="1"/>
            <a:r>
              <a:rPr lang="en-US" sz="1800" b="1" dirty="0"/>
              <a:t>Precedence Rules</a:t>
            </a:r>
          </a:p>
          <a:p>
            <a:pPr lvl="2"/>
            <a:r>
              <a:rPr lang="en-US" sz="1600" b="1" dirty="0"/>
              <a:t>Parentheses (): </a:t>
            </a:r>
            <a:r>
              <a:rPr lang="en-US" sz="1600" dirty="0"/>
              <a:t>Operations inside parentheses are performed first.</a:t>
            </a:r>
          </a:p>
          <a:p>
            <a:pPr lvl="2"/>
            <a:r>
              <a:rPr lang="en-US" sz="1600" b="1" dirty="0"/>
              <a:t>Multiplication *, Division /, and Modulus %: </a:t>
            </a:r>
            <a:r>
              <a:rPr lang="en-US" sz="1600" dirty="0"/>
              <a:t>These have higher precedence than addition and subtraction.</a:t>
            </a:r>
          </a:p>
          <a:p>
            <a:pPr lvl="2"/>
            <a:r>
              <a:rPr lang="en-US" sz="1600" b="1" dirty="0"/>
              <a:t>Addition + and Subtraction - : </a:t>
            </a:r>
            <a:r>
              <a:rPr lang="en-US" sz="1600" dirty="0"/>
              <a:t>These are evaluated last among the basic arithmetic operators.</a:t>
            </a:r>
            <a:endParaRPr lang="en-US" sz="1800" b="1" dirty="0"/>
          </a:p>
          <a:p>
            <a:pPr lvl="1"/>
            <a:r>
              <a:rPr lang="en-US" sz="1800" b="1" dirty="0"/>
              <a:t>Associativity</a:t>
            </a:r>
          </a:p>
          <a:p>
            <a:pPr lvl="1"/>
            <a:r>
              <a:rPr lang="en-US" dirty="0"/>
              <a:t>Operators with the same precedence level are evaluated based on associativity:</a:t>
            </a:r>
          </a:p>
          <a:p>
            <a:pPr lvl="1"/>
            <a:r>
              <a:rPr lang="en-US" b="1" dirty="0"/>
              <a:t>Left-to-Right Associativity</a:t>
            </a:r>
            <a:r>
              <a:rPr lang="en-US" dirty="0"/>
              <a:t>: Operators having same precedence like (</a:t>
            </a:r>
            <a:r>
              <a:rPr lang="en-US" b="1" dirty="0"/>
              <a:t>+</a:t>
            </a:r>
            <a:r>
              <a:rPr lang="en-US" dirty="0"/>
              <a:t>, </a:t>
            </a:r>
            <a:r>
              <a:rPr lang="en-US" b="1" dirty="0"/>
              <a:t>-</a:t>
            </a:r>
            <a:r>
              <a:rPr lang="en-US" dirty="0"/>
              <a:t>), ( </a:t>
            </a:r>
            <a:r>
              <a:rPr lang="en-US" b="1" dirty="0"/>
              <a:t>*</a:t>
            </a:r>
            <a:r>
              <a:rPr lang="en-US" dirty="0"/>
              <a:t>, </a:t>
            </a:r>
            <a:r>
              <a:rPr lang="en-US" b="1" dirty="0"/>
              <a:t>/</a:t>
            </a:r>
            <a:r>
              <a:rPr lang="en-US" dirty="0"/>
              <a:t>, and </a:t>
            </a:r>
            <a:r>
              <a:rPr lang="en-US" b="1" dirty="0"/>
              <a:t>%</a:t>
            </a:r>
            <a:r>
              <a:rPr lang="en-US" dirty="0"/>
              <a:t>) are evaluated from left to right.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 override precedence, use parentheses: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80" y="4103953"/>
            <a:ext cx="8992855" cy="743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26" y="5701576"/>
            <a:ext cx="4858428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7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97485" y="2202471"/>
            <a:ext cx="9418320" cy="404164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5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688" y="226149"/>
            <a:ext cx="9692640" cy="56869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88" y="931201"/>
            <a:ext cx="5899696" cy="4875710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b="1" dirty="0"/>
              <a:t>Variables and Constant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What is a variable?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What is a constant?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Why we use constant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b="1" dirty="0"/>
              <a:t>Type Conversion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What is Type Conversion?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Types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Example Code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b="1" dirty="0"/>
              <a:t>Arithmetic Operators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What are Arithmetic Operators?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Examples of Each Operator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Notes on Division and Modulus</a:t>
            </a:r>
          </a:p>
          <a:p>
            <a:pPr>
              <a:spcBef>
                <a:spcPts val="700"/>
              </a:spcBef>
            </a:pPr>
            <a:r>
              <a:rPr lang="en-US" b="1" dirty="0"/>
              <a:t>Arithmetic Expression &amp; Order of Precedence</a:t>
            </a:r>
          </a:p>
          <a:p>
            <a:pPr lvl="1">
              <a:spcBef>
                <a:spcPts val="700"/>
              </a:spcBef>
            </a:pPr>
            <a:r>
              <a:rPr lang="en-US" b="1" dirty="0"/>
              <a:t> </a:t>
            </a:r>
            <a:r>
              <a:rPr lang="en-US" dirty="0"/>
              <a:t>What is Operator Precedence?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Operator Precedence Table (Basic)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Using Parentheses to Control Order</a:t>
            </a:r>
          </a:p>
          <a:p>
            <a:pPr lvl="1">
              <a:spcBef>
                <a:spcPts val="7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417" y="1949081"/>
            <a:ext cx="3701705" cy="370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7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688" y="226149"/>
            <a:ext cx="9692640" cy="568692"/>
          </a:xfrm>
        </p:spPr>
        <p:txBody>
          <a:bodyPr>
            <a:noAutofit/>
          </a:bodyPr>
          <a:lstStyle/>
          <a:p>
            <a:r>
              <a:rPr lang="en-US" sz="2800" b="1" dirty="0"/>
              <a:t>Variables and 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88" y="931201"/>
            <a:ext cx="5899696" cy="4875710"/>
          </a:xfrm>
        </p:spPr>
        <p:txBody>
          <a:bodyPr>
            <a:noAutofit/>
          </a:bodyPr>
          <a:lstStyle/>
          <a:p>
            <a:pPr lvl="1">
              <a:spcBef>
                <a:spcPts val="700"/>
              </a:spcBef>
            </a:pPr>
            <a:r>
              <a:rPr lang="en-US" sz="2000" b="1" dirty="0"/>
              <a:t>Variables</a:t>
            </a:r>
          </a:p>
          <a:p>
            <a:pPr lvl="2">
              <a:spcBef>
                <a:spcPts val="700"/>
              </a:spcBef>
            </a:pPr>
            <a:r>
              <a:rPr lang="en-US" sz="1800" b="1" dirty="0"/>
              <a:t>Definition</a:t>
            </a:r>
            <a:r>
              <a:rPr lang="en-US" sz="1800" dirty="0"/>
              <a:t>: Variables are like containers in a program that hold data values which can be changed as the program runs.</a:t>
            </a:r>
          </a:p>
          <a:p>
            <a:pPr lvl="2">
              <a:spcBef>
                <a:spcPts val="700"/>
              </a:spcBef>
            </a:pPr>
            <a:r>
              <a:rPr lang="en-US" sz="1800" b="1" dirty="0"/>
              <a:t>Syntax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C00000"/>
                </a:solidFill>
              </a:rPr>
              <a:t>type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B050"/>
                </a:solidFill>
              </a:rPr>
              <a:t>variable_name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70C0"/>
                </a:solidFill>
              </a:rPr>
              <a:t>value</a:t>
            </a:r>
            <a:r>
              <a:rPr lang="en-US" sz="1800" dirty="0"/>
              <a:t>;</a:t>
            </a:r>
          </a:p>
          <a:p>
            <a:pPr lvl="2">
              <a:spcBef>
                <a:spcPts val="700"/>
              </a:spcBef>
            </a:pPr>
            <a:r>
              <a:rPr lang="en-US" sz="1800" b="1" dirty="0"/>
              <a:t>Example</a:t>
            </a:r>
            <a:r>
              <a:rPr lang="en-US" sz="1800" dirty="0"/>
              <a:t>: </a:t>
            </a:r>
            <a:r>
              <a:rPr lang="en-US" sz="1800" dirty="0" err="1"/>
              <a:t>int</a:t>
            </a:r>
            <a:r>
              <a:rPr lang="en-US" sz="1800" dirty="0"/>
              <a:t> age = 20; // '</a:t>
            </a:r>
            <a:r>
              <a:rPr lang="en-US" sz="1800" dirty="0" err="1"/>
              <a:t>int</a:t>
            </a:r>
            <a:r>
              <a:rPr lang="en-US" sz="1800" dirty="0"/>
              <a:t>' is the type, 'age' is the variable name, and 20 is the value stored</a:t>
            </a:r>
          </a:p>
          <a:p>
            <a:pPr lvl="1">
              <a:spcBef>
                <a:spcPts val="700"/>
              </a:spcBef>
            </a:pPr>
            <a:r>
              <a:rPr lang="en-US" sz="2000" b="1" dirty="0"/>
              <a:t>Constant</a:t>
            </a:r>
          </a:p>
          <a:p>
            <a:pPr lvl="2">
              <a:spcBef>
                <a:spcPts val="700"/>
              </a:spcBef>
            </a:pPr>
            <a:r>
              <a:rPr lang="en-US" sz="1800" b="1" dirty="0"/>
              <a:t>Definition</a:t>
            </a:r>
            <a:r>
              <a:rPr lang="en-US" sz="1800" dirty="0"/>
              <a:t>: Constants are like variables, but once assigned a value, they cannot be changed. This is useful for values that should stay the same, such as mathematical constants.</a:t>
            </a:r>
          </a:p>
          <a:p>
            <a:pPr lvl="2">
              <a:spcBef>
                <a:spcPts val="700"/>
              </a:spcBef>
            </a:pPr>
            <a:r>
              <a:rPr lang="en-US" sz="1800" b="1" dirty="0"/>
              <a:t>Syntax</a:t>
            </a:r>
            <a:r>
              <a:rPr lang="en-US" sz="1800" dirty="0"/>
              <a:t>: </a:t>
            </a:r>
            <a:r>
              <a:rPr lang="en-US" sz="1800" dirty="0" err="1">
                <a:solidFill>
                  <a:srgbClr val="BE42B5"/>
                </a:solidFill>
              </a:rPr>
              <a:t>const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type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B050"/>
                </a:solidFill>
              </a:rPr>
              <a:t>variable_name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70C0"/>
                </a:solidFill>
              </a:rPr>
              <a:t>value</a:t>
            </a:r>
            <a:r>
              <a:rPr lang="en-US" sz="1800" dirty="0"/>
              <a:t>;</a:t>
            </a:r>
          </a:p>
          <a:p>
            <a:pPr lvl="2">
              <a:spcBef>
                <a:spcPts val="700"/>
              </a:spcBef>
            </a:pPr>
            <a:r>
              <a:rPr lang="en-US" sz="1800" b="1" dirty="0"/>
              <a:t>Example</a:t>
            </a:r>
            <a:r>
              <a:rPr lang="en-US" sz="1800" dirty="0"/>
              <a:t>: </a:t>
            </a:r>
            <a:r>
              <a:rPr lang="en-US" sz="1800" dirty="0" err="1"/>
              <a:t>const</a:t>
            </a:r>
            <a:r>
              <a:rPr lang="en-US" sz="1800" dirty="0"/>
              <a:t> float PI = 3.14; // PI will remain 3.14 throughout the program</a:t>
            </a:r>
          </a:p>
          <a:p>
            <a:pPr lvl="2">
              <a:spcBef>
                <a:spcPts val="700"/>
              </a:spcBef>
            </a:pPr>
            <a:r>
              <a:rPr lang="en-US" sz="1800" dirty="0"/>
              <a:t>Constants ensure that a value does not accidentally change. For instance, PI is a constant because the value of π doesn’t change.</a:t>
            </a:r>
          </a:p>
          <a:p>
            <a:pPr lvl="1">
              <a:spcBef>
                <a:spcPts val="700"/>
              </a:spcBef>
            </a:pP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27" y="1058018"/>
            <a:ext cx="3801049" cy="2311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53" y="3455352"/>
            <a:ext cx="4314596" cy="271684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362561"/>
              </p:ext>
            </p:extLst>
          </p:nvPr>
        </p:nvGraphicFramePr>
        <p:xfrm>
          <a:off x="7451725" y="6121174"/>
          <a:ext cx="13446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034939" imgH="526962" progId="Package">
                  <p:embed/>
                </p:oleObj>
              </mc:Choice>
              <mc:Fallback>
                <p:oleObj name="Packager Shell Object" showAsIcon="1" r:id="rId4" imgW="1034939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51725" y="6121174"/>
                        <a:ext cx="1344613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992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688" y="226149"/>
            <a:ext cx="9692640" cy="568692"/>
          </a:xfrm>
        </p:spPr>
        <p:txBody>
          <a:bodyPr>
            <a:noAutofit/>
          </a:bodyPr>
          <a:lstStyle/>
          <a:p>
            <a:r>
              <a:rPr lang="en-US" sz="2800" b="1" dirty="0"/>
              <a:t>Type Conversion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88" y="931200"/>
            <a:ext cx="5545672" cy="5408640"/>
          </a:xfrm>
        </p:spPr>
        <p:txBody>
          <a:bodyPr>
            <a:noAutofit/>
          </a:bodyPr>
          <a:lstStyle/>
          <a:p>
            <a:r>
              <a:rPr lang="en-US" sz="2000" b="1" dirty="0"/>
              <a:t>Definition</a:t>
            </a:r>
          </a:p>
          <a:p>
            <a:pPr lvl="1"/>
            <a:r>
              <a:rPr lang="en-US" sz="1800" dirty="0"/>
              <a:t>Type conversion is the process of converting a variable from one data type to another. This can be </a:t>
            </a:r>
            <a:r>
              <a:rPr lang="en-US" sz="1800" b="1" dirty="0"/>
              <a:t>implicit</a:t>
            </a:r>
            <a:r>
              <a:rPr lang="en-US" sz="1800" dirty="0"/>
              <a:t> (automatic) or </a:t>
            </a:r>
            <a:r>
              <a:rPr lang="en-US" sz="1800" b="1" dirty="0"/>
              <a:t>explicit</a:t>
            </a:r>
            <a:r>
              <a:rPr lang="en-US" sz="1800" dirty="0"/>
              <a:t> (manual or forced by the programmer).</a:t>
            </a:r>
          </a:p>
          <a:p>
            <a:r>
              <a:rPr lang="en-US" sz="2000" b="1" dirty="0"/>
              <a:t>Types of Type Conversion</a:t>
            </a:r>
          </a:p>
          <a:p>
            <a:pPr lvl="1"/>
            <a:r>
              <a:rPr lang="en-US" sz="1800" dirty="0"/>
              <a:t>Type conversion is the process of converting a variable from one data type to another. This can be </a:t>
            </a:r>
            <a:r>
              <a:rPr lang="en-US" sz="1800" b="1" dirty="0"/>
              <a:t>implicit</a:t>
            </a:r>
            <a:r>
              <a:rPr lang="en-US" sz="1800" dirty="0"/>
              <a:t> (automatic) or </a:t>
            </a:r>
            <a:r>
              <a:rPr lang="en-US" sz="1800" b="1" dirty="0"/>
              <a:t>explicit</a:t>
            </a:r>
            <a:r>
              <a:rPr lang="en-US" sz="1800" dirty="0"/>
              <a:t> (manual or forced by the programmer).</a:t>
            </a:r>
          </a:p>
          <a:p>
            <a:pPr lvl="1"/>
            <a:r>
              <a:rPr lang="en-US" sz="1800" b="1" dirty="0"/>
              <a:t>Implicit Conversion</a:t>
            </a:r>
            <a:r>
              <a:rPr lang="en-US" sz="1800" dirty="0"/>
              <a:t>:</a:t>
            </a:r>
          </a:p>
          <a:p>
            <a:pPr lvl="2"/>
            <a:r>
              <a:rPr lang="en-US" sz="1600" dirty="0"/>
              <a:t>C++ will automatically convert data types when it makes sense, such as converting a smaller type to a larger one (e.g., </a:t>
            </a:r>
            <a:r>
              <a:rPr lang="en-US" sz="1600" dirty="0" err="1"/>
              <a:t>int</a:t>
            </a:r>
            <a:r>
              <a:rPr lang="en-US" sz="1600" dirty="0"/>
              <a:t> to float).</a:t>
            </a:r>
          </a:p>
          <a:p>
            <a:pPr lvl="2"/>
            <a:r>
              <a:rPr lang="en-US" sz="1600" dirty="0"/>
              <a:t>This is often safe but can sometimes lead to precision loss (e.g., from float to </a:t>
            </a:r>
            <a:r>
              <a:rPr lang="en-US" sz="1600" dirty="0" err="1"/>
              <a:t>int</a:t>
            </a:r>
            <a:r>
              <a:rPr lang="en-US" sz="1600" dirty="0"/>
              <a:t>).</a:t>
            </a:r>
          </a:p>
          <a:p>
            <a:pPr lvl="1"/>
            <a:endParaRPr lang="en-US" sz="1800" b="1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25" y="1155147"/>
            <a:ext cx="4753679" cy="38029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25" y="5310558"/>
            <a:ext cx="4803497" cy="8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8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688" y="226149"/>
            <a:ext cx="9692640" cy="568692"/>
          </a:xfrm>
        </p:spPr>
        <p:txBody>
          <a:bodyPr>
            <a:noAutofit/>
          </a:bodyPr>
          <a:lstStyle/>
          <a:p>
            <a:r>
              <a:rPr lang="en-US" sz="2800" b="1" dirty="0"/>
              <a:t>Type Conversion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88" y="931200"/>
            <a:ext cx="5545672" cy="5408640"/>
          </a:xfrm>
        </p:spPr>
        <p:txBody>
          <a:bodyPr>
            <a:noAutofit/>
          </a:bodyPr>
          <a:lstStyle/>
          <a:p>
            <a:pPr lvl="1"/>
            <a:r>
              <a:rPr lang="en-US" sz="1800" b="1" dirty="0"/>
              <a:t>Implicit Conversion</a:t>
            </a:r>
            <a:r>
              <a:rPr lang="en-US" sz="1800" dirty="0"/>
              <a:t>:</a:t>
            </a:r>
          </a:p>
          <a:p>
            <a:pPr lvl="2"/>
            <a:r>
              <a:rPr lang="en-US" sz="1600" b="1" dirty="0"/>
              <a:t>Examples</a:t>
            </a:r>
          </a:p>
          <a:p>
            <a:pPr lvl="2"/>
            <a:endParaRPr lang="en-US" sz="1600" b="1" dirty="0"/>
          </a:p>
          <a:p>
            <a:pPr lvl="2"/>
            <a:endParaRPr lang="en-US" sz="1600" b="1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195404"/>
              </p:ext>
            </p:extLst>
          </p:nvPr>
        </p:nvGraphicFramePr>
        <p:xfrm>
          <a:off x="6896632" y="3960905"/>
          <a:ext cx="3725482" cy="851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103120" imgH="481320" progId="Package">
                  <p:embed/>
                </p:oleObj>
              </mc:Choice>
              <mc:Fallback>
                <p:oleObj name="Packager Shell Object" showAsIcon="1" r:id="rId2" imgW="210312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96632" y="3960905"/>
                        <a:ext cx="3725482" cy="851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844356"/>
              </p:ext>
            </p:extLst>
          </p:nvPr>
        </p:nvGraphicFramePr>
        <p:xfrm>
          <a:off x="338138" y="1992313"/>
          <a:ext cx="392588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36910" imgH="526962" progId="Package">
                  <p:embed/>
                </p:oleObj>
              </mc:Choice>
              <mc:Fallback>
                <p:oleObj name="Packager Shell Object" showAsIcon="1" r:id="rId4" imgW="1936910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8138" y="1992313"/>
                        <a:ext cx="3925887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795891"/>
              </p:ext>
            </p:extLst>
          </p:nvPr>
        </p:nvGraphicFramePr>
        <p:xfrm>
          <a:off x="4198114" y="2100177"/>
          <a:ext cx="2766844" cy="82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610640" imgH="481320" progId="Package">
                  <p:embed/>
                </p:oleObj>
              </mc:Choice>
              <mc:Fallback>
                <p:oleObj name="Packager Shell Object" showAsIcon="1" r:id="rId6" imgW="161064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98114" y="2100177"/>
                        <a:ext cx="2766844" cy="825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345778"/>
              </p:ext>
            </p:extLst>
          </p:nvPr>
        </p:nvGraphicFramePr>
        <p:xfrm>
          <a:off x="7239669" y="2187740"/>
          <a:ext cx="2966986" cy="82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1726560" imgH="481320" progId="Package">
                  <p:embed/>
                </p:oleObj>
              </mc:Choice>
              <mc:Fallback>
                <p:oleObj name="Packager Shell Object" showAsIcon="1" r:id="rId8" imgW="172656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9669" y="2187740"/>
                        <a:ext cx="2966986" cy="826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736533"/>
              </p:ext>
            </p:extLst>
          </p:nvPr>
        </p:nvGraphicFramePr>
        <p:xfrm>
          <a:off x="906530" y="3890802"/>
          <a:ext cx="2526684" cy="839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1448280" imgH="481320" progId="Package">
                  <p:embed/>
                </p:oleObj>
              </mc:Choice>
              <mc:Fallback>
                <p:oleObj name="Packager Shell Object" showAsIcon="1" r:id="rId10" imgW="144828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06530" y="3890802"/>
                        <a:ext cx="2526684" cy="839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389729"/>
              </p:ext>
            </p:extLst>
          </p:nvPr>
        </p:nvGraphicFramePr>
        <p:xfrm>
          <a:off x="4090735" y="3949711"/>
          <a:ext cx="2805897" cy="86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2" imgW="1564200" imgH="481320" progId="Package">
                  <p:embed/>
                </p:oleObj>
              </mc:Choice>
              <mc:Fallback>
                <p:oleObj name="Packager Shell Object" showAsIcon="1" r:id="rId12" imgW="156420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90735" y="3949711"/>
                        <a:ext cx="2805897" cy="863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1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688" y="226149"/>
            <a:ext cx="9692640" cy="568692"/>
          </a:xfrm>
        </p:spPr>
        <p:txBody>
          <a:bodyPr>
            <a:noAutofit/>
          </a:bodyPr>
          <a:lstStyle/>
          <a:p>
            <a:r>
              <a:rPr lang="en-US" sz="2800" b="1" dirty="0"/>
              <a:t>Type Conversion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88" y="931201"/>
            <a:ext cx="10696792" cy="4875710"/>
          </a:xfrm>
        </p:spPr>
        <p:txBody>
          <a:bodyPr>
            <a:noAutofit/>
          </a:bodyPr>
          <a:lstStyle/>
          <a:p>
            <a:pPr lvl="1"/>
            <a:r>
              <a:rPr lang="en-US" sz="1800" b="1" dirty="0"/>
              <a:t>Explicit Conversion (Casting)</a:t>
            </a:r>
            <a:r>
              <a:rPr lang="en-US" sz="1800" dirty="0"/>
              <a:t>:</a:t>
            </a:r>
          </a:p>
          <a:p>
            <a:pPr lvl="2"/>
            <a:r>
              <a:rPr lang="en-US" sz="1600" dirty="0"/>
              <a:t>The programmer specifically tells C++ to convert a type using casting.</a:t>
            </a:r>
          </a:p>
          <a:p>
            <a:pPr lvl="2"/>
            <a:r>
              <a:rPr lang="en-US" sz="1600" b="1" dirty="0"/>
              <a:t>Syntax</a:t>
            </a:r>
            <a:r>
              <a:rPr lang="en-US" sz="1600" dirty="0"/>
              <a:t>: (</a:t>
            </a:r>
            <a:r>
              <a:rPr lang="en-US" sz="1600" dirty="0" err="1">
                <a:solidFill>
                  <a:srgbClr val="FF0000"/>
                </a:solidFill>
              </a:rPr>
              <a:t>new_type</a:t>
            </a:r>
            <a:r>
              <a:rPr lang="en-US" sz="1600" dirty="0"/>
              <a:t>) </a:t>
            </a:r>
            <a:r>
              <a:rPr lang="en-US" sz="1600" dirty="0">
                <a:solidFill>
                  <a:srgbClr val="00B050"/>
                </a:solidFill>
              </a:rPr>
              <a:t>variable</a:t>
            </a:r>
          </a:p>
          <a:p>
            <a:r>
              <a:rPr lang="en-US" sz="2000" b="1" dirty="0"/>
              <a:t>Why Use Type Conversion? </a:t>
            </a:r>
          </a:p>
          <a:p>
            <a:pPr lvl="1"/>
            <a:r>
              <a:rPr lang="en-US" sz="1800" dirty="0"/>
              <a:t>Type conversion allows mixing different types, like combining integers and decimals.</a:t>
            </a:r>
          </a:p>
          <a:p>
            <a:pPr lvl="1"/>
            <a:r>
              <a:rPr lang="en-US" sz="1800" b="1" dirty="0"/>
              <a:t>Example scenario</a:t>
            </a:r>
            <a:r>
              <a:rPr lang="en-US" sz="1800" dirty="0"/>
              <a:t>: Calculating an average where dividing integers might require a float for a precise result.</a:t>
            </a:r>
          </a:p>
          <a:p>
            <a:pPr lvl="1"/>
            <a:endParaRPr lang="en-US" sz="1800" b="1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124" y="4573265"/>
            <a:ext cx="6262242" cy="838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8" y="3739942"/>
            <a:ext cx="3190866" cy="272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6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688" y="226149"/>
            <a:ext cx="9692640" cy="568692"/>
          </a:xfrm>
        </p:spPr>
        <p:txBody>
          <a:bodyPr>
            <a:noAutofit/>
          </a:bodyPr>
          <a:lstStyle/>
          <a:p>
            <a:r>
              <a:rPr lang="en-US" sz="2800" b="1" dirty="0"/>
              <a:t>Type Conversion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88" y="931201"/>
            <a:ext cx="10696792" cy="4875710"/>
          </a:xfrm>
        </p:spPr>
        <p:txBody>
          <a:bodyPr>
            <a:noAutofit/>
          </a:bodyPr>
          <a:lstStyle/>
          <a:p>
            <a:pPr lvl="1"/>
            <a:r>
              <a:rPr lang="en-US" sz="1800" b="1" dirty="0"/>
              <a:t>Explicit Conversion (Casting)</a:t>
            </a:r>
            <a:r>
              <a:rPr lang="en-US" sz="1800" dirty="0"/>
              <a:t>:</a:t>
            </a:r>
          </a:p>
          <a:p>
            <a:pPr lvl="2"/>
            <a:r>
              <a:rPr lang="en-US" sz="1600" b="1" dirty="0"/>
              <a:t>Examples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999961"/>
              </p:ext>
            </p:extLst>
          </p:nvPr>
        </p:nvGraphicFramePr>
        <p:xfrm>
          <a:off x="5584825" y="3849688"/>
          <a:ext cx="22098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689125" imgH="526962" progId="Package">
                  <p:embed/>
                </p:oleObj>
              </mc:Choice>
              <mc:Fallback>
                <p:oleObj name="Packager Shell Object" showAsIcon="1" r:id="rId2" imgW="1689125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4825" y="3849688"/>
                        <a:ext cx="2209800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990137"/>
              </p:ext>
            </p:extLst>
          </p:nvPr>
        </p:nvGraphicFramePr>
        <p:xfrm>
          <a:off x="1244600" y="2278063"/>
          <a:ext cx="26781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746336" imgH="526962" progId="Package">
                  <p:embed/>
                </p:oleObj>
              </mc:Choice>
              <mc:Fallback>
                <p:oleObj name="Packager Shell Object" showAsIcon="1" r:id="rId4" imgW="1746336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4600" y="2278063"/>
                        <a:ext cx="2678113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425731"/>
              </p:ext>
            </p:extLst>
          </p:nvPr>
        </p:nvGraphicFramePr>
        <p:xfrm>
          <a:off x="4126638" y="2272056"/>
          <a:ext cx="2352682" cy="710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593360" imgH="481320" progId="Package">
                  <p:embed/>
                </p:oleObj>
              </mc:Choice>
              <mc:Fallback>
                <p:oleObj name="Packager Shell Object" showAsIcon="1" r:id="rId6" imgW="159336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26638" y="2272056"/>
                        <a:ext cx="2352682" cy="710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72818"/>
              </p:ext>
            </p:extLst>
          </p:nvPr>
        </p:nvGraphicFramePr>
        <p:xfrm>
          <a:off x="7100556" y="2184558"/>
          <a:ext cx="1978734" cy="667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1425240" imgH="481320" progId="Package">
                  <p:embed/>
                </p:oleObj>
              </mc:Choice>
              <mc:Fallback>
                <p:oleObj name="Packager Shell Object" showAsIcon="1" r:id="rId8" imgW="142524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00556" y="2184558"/>
                        <a:ext cx="1978734" cy="667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369863"/>
              </p:ext>
            </p:extLst>
          </p:nvPr>
        </p:nvGraphicFramePr>
        <p:xfrm>
          <a:off x="2952324" y="3913481"/>
          <a:ext cx="1792396" cy="59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1448280" imgH="481320" progId="Package">
                  <p:embed/>
                </p:oleObj>
              </mc:Choice>
              <mc:Fallback>
                <p:oleObj name="Packager Shell Object" showAsIcon="1" r:id="rId10" imgW="144828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52324" y="3913481"/>
                        <a:ext cx="1792396" cy="595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23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688" y="226149"/>
            <a:ext cx="9692640" cy="568692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en-US" sz="2800" b="1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88" y="931200"/>
            <a:ext cx="10513912" cy="5408640"/>
          </a:xfrm>
        </p:spPr>
        <p:txBody>
          <a:bodyPr>
            <a:noAutofit/>
          </a:bodyPr>
          <a:lstStyle/>
          <a:p>
            <a:r>
              <a:rPr lang="en-US" sz="2000" b="1" dirty="0"/>
              <a:t>What are Arithmetic Operators?</a:t>
            </a:r>
          </a:p>
          <a:p>
            <a:pPr lvl="1"/>
            <a:r>
              <a:rPr lang="en-US" sz="1800" dirty="0"/>
              <a:t>Arithmetic operators perform basic mathematical operations on variables and values.</a:t>
            </a:r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  <a:p>
            <a:pPr marL="274320" lvl="1" indent="0">
              <a:buNone/>
            </a:pPr>
            <a:endParaRPr lang="en-US" sz="1800" b="1" dirty="0"/>
          </a:p>
          <a:p>
            <a:r>
              <a:rPr lang="en-US" sz="2000" b="1" dirty="0"/>
              <a:t>Notes on Division and Modulus?</a:t>
            </a:r>
          </a:p>
          <a:p>
            <a:pPr lvl="1"/>
            <a:r>
              <a:rPr lang="en-US" sz="1800" dirty="0"/>
              <a:t>Division of two integers results in an integer, removing the decimal part. Use float if you need a decimal result.</a:t>
            </a:r>
          </a:p>
          <a:p>
            <a:pPr lvl="1"/>
            <a:r>
              <a:rPr lang="en-US" sz="1800" dirty="0"/>
              <a:t>Modulus is used only with integers to get the remainder.</a:t>
            </a:r>
            <a:endParaRPr lang="en-US" sz="1800" b="1" dirty="0"/>
          </a:p>
          <a:p>
            <a:pPr lvl="2"/>
            <a:endParaRPr lang="en-US" sz="1600" b="1" dirty="0"/>
          </a:p>
          <a:p>
            <a:pPr marL="274320" lvl="1" indent="0">
              <a:buNone/>
            </a:pPr>
            <a:endParaRPr lang="en-US" sz="1800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25" y="1712817"/>
            <a:ext cx="885948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5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688" y="226149"/>
            <a:ext cx="9692640" cy="568692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en-US" sz="2800" b="1" dirty="0"/>
              <a:t>Arithmetic Expression &amp; Order of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88" y="931200"/>
            <a:ext cx="5448297" cy="5408640"/>
          </a:xfrm>
        </p:spPr>
        <p:txBody>
          <a:bodyPr>
            <a:noAutofit/>
          </a:bodyPr>
          <a:lstStyle/>
          <a:p>
            <a:r>
              <a:rPr lang="en-US" sz="2000" b="1" dirty="0"/>
              <a:t>What are Arithmetic Expressions?</a:t>
            </a:r>
          </a:p>
          <a:p>
            <a:pPr lvl="1"/>
            <a:r>
              <a:rPr lang="en-US" sz="1800" dirty="0"/>
              <a:t>Arithmetic expressions in C++ involve using operators to perform mathematical calculations on variables and constants. These operations follow standard mathematical rules.</a:t>
            </a:r>
            <a:endParaRPr lang="en-US" sz="1800" b="1" dirty="0"/>
          </a:p>
          <a:p>
            <a:r>
              <a:rPr lang="en-US" sz="2000" b="1" dirty="0"/>
              <a:t>Order of Precedence</a:t>
            </a:r>
          </a:p>
          <a:p>
            <a:pPr lvl="1"/>
            <a:r>
              <a:rPr lang="en-US" sz="1800" dirty="0"/>
              <a:t>When combining multiple operators in a single expression, C++ follows a specific order to decide which operations to perform first. This is called </a:t>
            </a:r>
            <a:r>
              <a:rPr lang="en-US" sz="1800" i="1" dirty="0"/>
              <a:t>operator precedence</a:t>
            </a:r>
            <a:r>
              <a:rPr lang="en-US" sz="1800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832" y="1894205"/>
            <a:ext cx="5201160" cy="3482629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141754"/>
              </p:ext>
            </p:extLst>
          </p:nvPr>
        </p:nvGraphicFramePr>
        <p:xfrm>
          <a:off x="2046084" y="5486010"/>
          <a:ext cx="1952300" cy="600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564200" imgH="481320" progId="Package">
                  <p:embed/>
                </p:oleObj>
              </mc:Choice>
              <mc:Fallback>
                <p:oleObj name="Packager Shell Object" showAsIcon="1" r:id="rId3" imgW="156420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6084" y="5486010"/>
                        <a:ext cx="1952300" cy="600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1795"/>
              </p:ext>
            </p:extLst>
          </p:nvPr>
        </p:nvGraphicFramePr>
        <p:xfrm>
          <a:off x="755650" y="4533900"/>
          <a:ext cx="258127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2038313" imgH="526962" progId="Package">
                  <p:embed/>
                </p:oleObj>
              </mc:Choice>
              <mc:Fallback>
                <p:oleObj name="Packager Shell Object" showAsIcon="1" r:id="rId5" imgW="2038313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4533900"/>
                        <a:ext cx="2581275" cy="668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450137"/>
              </p:ext>
            </p:extLst>
          </p:nvPr>
        </p:nvGraphicFramePr>
        <p:xfrm>
          <a:off x="3201187" y="4559222"/>
          <a:ext cx="1860148" cy="61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1454400" imgH="481320" progId="Package">
                  <p:embed/>
                </p:oleObj>
              </mc:Choice>
              <mc:Fallback>
                <p:oleObj name="Packager Shell Object" showAsIcon="1" r:id="rId7" imgW="145440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1187" y="4559222"/>
                        <a:ext cx="1860148" cy="61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5872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7945</TotalTime>
  <Words>671</Words>
  <Application>Microsoft Office PowerPoint</Application>
  <PresentationFormat>Widescreen</PresentationFormat>
  <Paragraphs>134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Schoolbook</vt:lpstr>
      <vt:lpstr>Wingdings</vt:lpstr>
      <vt:lpstr>Wingdings 2</vt:lpstr>
      <vt:lpstr>View</vt:lpstr>
      <vt:lpstr>Packager Shell Object</vt:lpstr>
      <vt:lpstr>Lecture 3 –  Fundamentals - 1</vt:lpstr>
      <vt:lpstr>Overview</vt:lpstr>
      <vt:lpstr>Variables and Constant</vt:lpstr>
      <vt:lpstr>Type Conversion</vt:lpstr>
      <vt:lpstr>Type Conversion</vt:lpstr>
      <vt:lpstr>Type Conversion</vt:lpstr>
      <vt:lpstr>Type Conversion</vt:lpstr>
      <vt:lpstr>Arithmetic Operators</vt:lpstr>
      <vt:lpstr>Arithmetic Expression &amp; Order of Precedence</vt:lpstr>
      <vt:lpstr>Arithmetic Expression &amp; Order of Precedence</vt:lpstr>
      <vt:lpstr>Thank You</vt:lpstr>
    </vt:vector>
  </TitlesOfParts>
  <Company>Islamia College Peshawar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Retrieval Foundations &amp; Trends</dc:title>
  <dc:creator>Jamil Ahmad</dc:creator>
  <cp:lastModifiedBy>Dr.Muhammad Sajjad</cp:lastModifiedBy>
  <cp:revision>444</cp:revision>
  <dcterms:created xsi:type="dcterms:W3CDTF">2015-12-26T11:48:24Z</dcterms:created>
  <dcterms:modified xsi:type="dcterms:W3CDTF">2024-11-07T06:36:22Z</dcterms:modified>
</cp:coreProperties>
</file>