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66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28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zar%20Faris\Downloads\Job-postings-AP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zar%20Faris\Downloads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Job Posting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48-404C-812F-3948D095A4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1865247"/>
        <c:axId val="2031472767"/>
      </c:barChart>
      <c:catAx>
        <c:axId val="818652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472767"/>
        <c:crosses val="autoZero"/>
        <c:auto val="1"/>
        <c:lblAlgn val="ctr"/>
        <c:lblOffset val="100"/>
        <c:noMultiLvlLbl val="0"/>
      </c:catAx>
      <c:valAx>
        <c:axId val="2031472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 Posting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6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Annual Salary Based</a:t>
            </a:r>
            <a:r>
              <a:rPr lang="en-US" baseline="0"/>
              <a:t> on Language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'popular-languages'!$C$1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'popular-languages'!$B$2:$B$11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'popular-languages'!$C$2:$C$11</c:f>
              <c:numCache>
                <c:formatCode>General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50-4B14-B13B-3098BF7928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1859007"/>
        <c:axId val="81849407"/>
      </c:barChart>
      <c:catAx>
        <c:axId val="818590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49407"/>
        <c:crosses val="autoZero"/>
        <c:auto val="1"/>
        <c:lblAlgn val="ctr"/>
        <c:lblOffset val="100"/>
        <c:noMultiLvlLbl val="0"/>
      </c:catAx>
      <c:valAx>
        <c:axId val="81849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</a:t>
                </a:r>
                <a:r>
                  <a:rPr lang="en-US" baseline="0" dirty="0"/>
                  <a:t> Annual Salary in USD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5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065BD-B84C-41DE-BF77-16D93F74943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FB0115-A683-4005-8B2F-14F4BB6E3EF0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</a:rPr>
            <a:t>Data collection </a:t>
          </a:r>
          <a:r>
            <a:rPr lang="en-US" dirty="0">
              <a:solidFill>
                <a:sysClr val="windowText" lastClr="000000"/>
              </a:solidFill>
            </a:rPr>
            <a:t>through APIs, Web Scraping, and Request library</a:t>
          </a:r>
        </a:p>
      </dgm:t>
    </dgm:pt>
    <dgm:pt modelId="{0AD54CE3-D79E-4C35-A2A3-B9FDEEEB4C66}" type="parTrans" cxnId="{C179AB16-D558-430E-A781-9279A7F36A3A}">
      <dgm:prSet/>
      <dgm:spPr/>
      <dgm:t>
        <a:bodyPr/>
        <a:lstStyle/>
        <a:p>
          <a:endParaRPr lang="en-US"/>
        </a:p>
      </dgm:t>
    </dgm:pt>
    <dgm:pt modelId="{B4012DD9-A2E3-4A27-B89B-0660329542BC}" type="sibTrans" cxnId="{C179AB16-D558-430E-A781-9279A7F36A3A}">
      <dgm:prSet/>
      <dgm:spPr/>
      <dgm:t>
        <a:bodyPr/>
        <a:lstStyle/>
        <a:p>
          <a:endParaRPr lang="en-US"/>
        </a:p>
      </dgm:t>
    </dgm:pt>
    <dgm:pt modelId="{C736BCDE-8C94-405A-8363-6FE7401AC86F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</a:rPr>
            <a:t>Data wrangling </a:t>
          </a:r>
          <a:r>
            <a:rPr lang="en-US" dirty="0">
              <a:solidFill>
                <a:sysClr val="windowText" lastClr="000000"/>
              </a:solidFill>
            </a:rPr>
            <a:t>includes: finding and removing duplicates, finding and filling missing values, and normalizing data</a:t>
          </a:r>
        </a:p>
      </dgm:t>
    </dgm:pt>
    <dgm:pt modelId="{EA4D29D7-621E-42FF-914D-302D9B4FAC1F}" type="parTrans" cxnId="{0CAF67E3-276E-4EFA-B5D7-B24091241267}">
      <dgm:prSet/>
      <dgm:spPr/>
      <dgm:t>
        <a:bodyPr/>
        <a:lstStyle/>
        <a:p>
          <a:endParaRPr lang="en-US"/>
        </a:p>
      </dgm:t>
    </dgm:pt>
    <dgm:pt modelId="{2CF75720-032D-460F-B578-D64AAA815EBF}" type="sibTrans" cxnId="{0CAF67E3-276E-4EFA-B5D7-B24091241267}">
      <dgm:prSet/>
      <dgm:spPr/>
      <dgm:t>
        <a:bodyPr/>
        <a:lstStyle/>
        <a:p>
          <a:endParaRPr lang="en-US"/>
        </a:p>
      </dgm:t>
    </dgm:pt>
    <dgm:pt modelId="{CE82B9EE-42FD-427C-9D33-7CE3703FA3AE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</a:rPr>
            <a:t>Exploratory analysis </a:t>
          </a:r>
          <a:r>
            <a:rPr lang="en-US" dirty="0">
              <a:solidFill>
                <a:sysClr val="windowText" lastClr="000000"/>
              </a:solidFill>
            </a:rPr>
            <a:t>includes: data distribution, finding and removing outlier</a:t>
          </a:r>
        </a:p>
      </dgm:t>
    </dgm:pt>
    <dgm:pt modelId="{2EF237D4-79B4-4F90-98D3-1E68BE5EABB2}" type="parTrans" cxnId="{7F93417A-B42A-4F68-9F9F-1A17517837B1}">
      <dgm:prSet/>
      <dgm:spPr/>
      <dgm:t>
        <a:bodyPr/>
        <a:lstStyle/>
        <a:p>
          <a:endParaRPr lang="en-US"/>
        </a:p>
      </dgm:t>
    </dgm:pt>
    <dgm:pt modelId="{1D520667-B257-4B4D-B903-1DA71B6B85AD}" type="sibTrans" cxnId="{7F93417A-B42A-4F68-9F9F-1A17517837B1}">
      <dgm:prSet/>
      <dgm:spPr/>
      <dgm:t>
        <a:bodyPr/>
        <a:lstStyle/>
        <a:p>
          <a:endParaRPr lang="en-US"/>
        </a:p>
      </dgm:t>
    </dgm:pt>
    <dgm:pt modelId="{8428FAAD-CF4A-4BBA-A67A-3F39EC5F8F6B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</a:rPr>
            <a:t>Dashboard</a:t>
          </a:r>
          <a:r>
            <a:rPr lang="en-US" dirty="0">
              <a:solidFill>
                <a:sysClr val="windowText" lastClr="000000"/>
              </a:solidFill>
            </a:rPr>
            <a:t> creating in IBM Cognos Analytics</a:t>
          </a:r>
        </a:p>
      </dgm:t>
    </dgm:pt>
    <dgm:pt modelId="{E9F93D63-8EFA-46F9-A08F-071E1678FF28}" type="parTrans" cxnId="{BA97B3C8-204D-4581-8DF3-A22C5954CEA0}">
      <dgm:prSet/>
      <dgm:spPr/>
      <dgm:t>
        <a:bodyPr/>
        <a:lstStyle/>
        <a:p>
          <a:endParaRPr lang="en-US"/>
        </a:p>
      </dgm:t>
    </dgm:pt>
    <dgm:pt modelId="{D7BE3A0B-148D-43EA-96F4-E4AFA7F624BB}" type="sibTrans" cxnId="{BA97B3C8-204D-4581-8DF3-A22C5954CEA0}">
      <dgm:prSet/>
      <dgm:spPr/>
      <dgm:t>
        <a:bodyPr/>
        <a:lstStyle/>
        <a:p>
          <a:endParaRPr lang="en-US"/>
        </a:p>
      </dgm:t>
    </dgm:pt>
    <dgm:pt modelId="{41C05D35-4E47-4D61-887A-3AD95DB25C01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</a:rPr>
            <a:t>Data visualization </a:t>
          </a:r>
          <a:r>
            <a:rPr lang="en-US" dirty="0">
              <a:solidFill>
                <a:sysClr val="windowText" lastClr="000000"/>
              </a:solidFill>
            </a:rPr>
            <a:t>to measure distribution, relationship, composition, and comparison of Data</a:t>
          </a:r>
        </a:p>
      </dgm:t>
    </dgm:pt>
    <dgm:pt modelId="{7EB1230E-AF3B-4E54-A7FB-4F70AADF0A5C}" type="parTrans" cxnId="{609BD48A-B32E-4A93-B237-59AA83AFDF7B}">
      <dgm:prSet/>
      <dgm:spPr/>
      <dgm:t>
        <a:bodyPr/>
        <a:lstStyle/>
        <a:p>
          <a:endParaRPr lang="en-US"/>
        </a:p>
      </dgm:t>
    </dgm:pt>
    <dgm:pt modelId="{3F137706-CFAE-463C-88AD-B335E1DF0D6E}" type="sibTrans" cxnId="{609BD48A-B32E-4A93-B237-59AA83AFDF7B}">
      <dgm:prSet/>
      <dgm:spPr/>
      <dgm:t>
        <a:bodyPr/>
        <a:lstStyle/>
        <a:p>
          <a:endParaRPr lang="en-US"/>
        </a:p>
      </dgm:t>
    </dgm:pt>
    <dgm:pt modelId="{A9F1111E-38BE-4CA6-8E2E-DFEF01801997}" type="pres">
      <dgm:prSet presAssocID="{0CE065BD-B84C-41DE-BF77-16D93F749435}" presName="outerComposite" presStyleCnt="0">
        <dgm:presLayoutVars>
          <dgm:chMax val="5"/>
          <dgm:dir/>
          <dgm:resizeHandles val="exact"/>
        </dgm:presLayoutVars>
      </dgm:prSet>
      <dgm:spPr/>
    </dgm:pt>
    <dgm:pt modelId="{B17B8656-02DD-4552-8596-E99E33713571}" type="pres">
      <dgm:prSet presAssocID="{0CE065BD-B84C-41DE-BF77-16D93F749435}" presName="dummyMaxCanvas" presStyleCnt="0">
        <dgm:presLayoutVars/>
      </dgm:prSet>
      <dgm:spPr/>
    </dgm:pt>
    <dgm:pt modelId="{BE3C952E-08C6-4966-A2BA-525F9138F4C3}" type="pres">
      <dgm:prSet presAssocID="{0CE065BD-B84C-41DE-BF77-16D93F749435}" presName="FiveNodes_1" presStyleLbl="node1" presStyleIdx="0" presStyleCnt="5">
        <dgm:presLayoutVars>
          <dgm:bulletEnabled val="1"/>
        </dgm:presLayoutVars>
      </dgm:prSet>
      <dgm:spPr/>
    </dgm:pt>
    <dgm:pt modelId="{1757A965-FE64-449A-9459-D8A6D2D6E668}" type="pres">
      <dgm:prSet presAssocID="{0CE065BD-B84C-41DE-BF77-16D93F749435}" presName="FiveNodes_2" presStyleLbl="node1" presStyleIdx="1" presStyleCnt="5">
        <dgm:presLayoutVars>
          <dgm:bulletEnabled val="1"/>
        </dgm:presLayoutVars>
      </dgm:prSet>
      <dgm:spPr/>
    </dgm:pt>
    <dgm:pt modelId="{C0268F13-3C0D-424F-847C-E9FAC823F5AF}" type="pres">
      <dgm:prSet presAssocID="{0CE065BD-B84C-41DE-BF77-16D93F749435}" presName="FiveNodes_3" presStyleLbl="node1" presStyleIdx="2" presStyleCnt="5">
        <dgm:presLayoutVars>
          <dgm:bulletEnabled val="1"/>
        </dgm:presLayoutVars>
      </dgm:prSet>
      <dgm:spPr/>
    </dgm:pt>
    <dgm:pt modelId="{B3F3554D-EC33-4274-9210-CA222CF589FE}" type="pres">
      <dgm:prSet presAssocID="{0CE065BD-B84C-41DE-BF77-16D93F749435}" presName="FiveNodes_4" presStyleLbl="node1" presStyleIdx="3" presStyleCnt="5">
        <dgm:presLayoutVars>
          <dgm:bulletEnabled val="1"/>
        </dgm:presLayoutVars>
      </dgm:prSet>
      <dgm:spPr/>
    </dgm:pt>
    <dgm:pt modelId="{5E8D8ACA-86DF-49B0-B16C-766ACAA77BB0}" type="pres">
      <dgm:prSet presAssocID="{0CE065BD-B84C-41DE-BF77-16D93F749435}" presName="FiveNodes_5" presStyleLbl="node1" presStyleIdx="4" presStyleCnt="5">
        <dgm:presLayoutVars>
          <dgm:bulletEnabled val="1"/>
        </dgm:presLayoutVars>
      </dgm:prSet>
      <dgm:spPr/>
    </dgm:pt>
    <dgm:pt modelId="{7330922E-4889-4907-82D8-FBB5D9E36BFA}" type="pres">
      <dgm:prSet presAssocID="{0CE065BD-B84C-41DE-BF77-16D93F749435}" presName="FiveConn_1-2" presStyleLbl="fgAccFollowNode1" presStyleIdx="0" presStyleCnt="4">
        <dgm:presLayoutVars>
          <dgm:bulletEnabled val="1"/>
        </dgm:presLayoutVars>
      </dgm:prSet>
      <dgm:spPr/>
    </dgm:pt>
    <dgm:pt modelId="{74685854-D609-451E-A274-FDBB51941989}" type="pres">
      <dgm:prSet presAssocID="{0CE065BD-B84C-41DE-BF77-16D93F749435}" presName="FiveConn_2-3" presStyleLbl="fgAccFollowNode1" presStyleIdx="1" presStyleCnt="4">
        <dgm:presLayoutVars>
          <dgm:bulletEnabled val="1"/>
        </dgm:presLayoutVars>
      </dgm:prSet>
      <dgm:spPr/>
    </dgm:pt>
    <dgm:pt modelId="{389CA0AB-CC97-4659-A2FE-FF8F2B466E10}" type="pres">
      <dgm:prSet presAssocID="{0CE065BD-B84C-41DE-BF77-16D93F749435}" presName="FiveConn_3-4" presStyleLbl="fgAccFollowNode1" presStyleIdx="2" presStyleCnt="4">
        <dgm:presLayoutVars>
          <dgm:bulletEnabled val="1"/>
        </dgm:presLayoutVars>
      </dgm:prSet>
      <dgm:spPr/>
    </dgm:pt>
    <dgm:pt modelId="{9F682A7A-20EA-488D-9587-87D1EF811108}" type="pres">
      <dgm:prSet presAssocID="{0CE065BD-B84C-41DE-BF77-16D93F749435}" presName="FiveConn_4-5" presStyleLbl="fgAccFollowNode1" presStyleIdx="3" presStyleCnt="4">
        <dgm:presLayoutVars>
          <dgm:bulletEnabled val="1"/>
        </dgm:presLayoutVars>
      </dgm:prSet>
      <dgm:spPr/>
    </dgm:pt>
    <dgm:pt modelId="{E1C528A0-F012-4820-BE40-103DFAFF5F4B}" type="pres">
      <dgm:prSet presAssocID="{0CE065BD-B84C-41DE-BF77-16D93F749435}" presName="FiveNodes_1_text" presStyleLbl="node1" presStyleIdx="4" presStyleCnt="5">
        <dgm:presLayoutVars>
          <dgm:bulletEnabled val="1"/>
        </dgm:presLayoutVars>
      </dgm:prSet>
      <dgm:spPr/>
    </dgm:pt>
    <dgm:pt modelId="{D9BED8BC-A2E1-4E8E-9412-C2D9099A9EF8}" type="pres">
      <dgm:prSet presAssocID="{0CE065BD-B84C-41DE-BF77-16D93F749435}" presName="FiveNodes_2_text" presStyleLbl="node1" presStyleIdx="4" presStyleCnt="5">
        <dgm:presLayoutVars>
          <dgm:bulletEnabled val="1"/>
        </dgm:presLayoutVars>
      </dgm:prSet>
      <dgm:spPr/>
    </dgm:pt>
    <dgm:pt modelId="{C44253B1-5989-41D1-BF8F-A280C2A0B418}" type="pres">
      <dgm:prSet presAssocID="{0CE065BD-B84C-41DE-BF77-16D93F749435}" presName="FiveNodes_3_text" presStyleLbl="node1" presStyleIdx="4" presStyleCnt="5">
        <dgm:presLayoutVars>
          <dgm:bulletEnabled val="1"/>
        </dgm:presLayoutVars>
      </dgm:prSet>
      <dgm:spPr/>
    </dgm:pt>
    <dgm:pt modelId="{A7D2DCC8-3CA4-483D-9337-06ECD5AE0DE5}" type="pres">
      <dgm:prSet presAssocID="{0CE065BD-B84C-41DE-BF77-16D93F749435}" presName="FiveNodes_4_text" presStyleLbl="node1" presStyleIdx="4" presStyleCnt="5">
        <dgm:presLayoutVars>
          <dgm:bulletEnabled val="1"/>
        </dgm:presLayoutVars>
      </dgm:prSet>
      <dgm:spPr/>
    </dgm:pt>
    <dgm:pt modelId="{1A841FD7-B3AA-4953-99DF-E3DF5EAE6DFF}" type="pres">
      <dgm:prSet presAssocID="{0CE065BD-B84C-41DE-BF77-16D93F74943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1221E00-FDCF-43E4-A73B-DF5B33CE3F62}" type="presOf" srcId="{3F137706-CFAE-463C-88AD-B335E1DF0D6E}" destId="{9F682A7A-20EA-488D-9587-87D1EF811108}" srcOrd="0" destOrd="0" presId="urn:microsoft.com/office/officeart/2005/8/layout/vProcess5"/>
    <dgm:cxn modelId="{C179AB16-D558-430E-A781-9279A7F36A3A}" srcId="{0CE065BD-B84C-41DE-BF77-16D93F749435}" destId="{95FB0115-A683-4005-8B2F-14F4BB6E3EF0}" srcOrd="0" destOrd="0" parTransId="{0AD54CE3-D79E-4C35-A2A3-B9FDEEEB4C66}" sibTransId="{B4012DD9-A2E3-4A27-B89B-0660329542BC}"/>
    <dgm:cxn modelId="{2A80C828-A91A-4BBF-A6DA-BA08CADB7056}" type="presOf" srcId="{8428FAAD-CF4A-4BBA-A67A-3F39EC5F8F6B}" destId="{1A841FD7-B3AA-4953-99DF-E3DF5EAE6DFF}" srcOrd="1" destOrd="0" presId="urn:microsoft.com/office/officeart/2005/8/layout/vProcess5"/>
    <dgm:cxn modelId="{9449AC3F-3FDC-4275-AA65-ACBA7C033DCF}" type="presOf" srcId="{C736BCDE-8C94-405A-8363-6FE7401AC86F}" destId="{1757A965-FE64-449A-9459-D8A6D2D6E668}" srcOrd="0" destOrd="0" presId="urn:microsoft.com/office/officeart/2005/8/layout/vProcess5"/>
    <dgm:cxn modelId="{1D4C4F60-EC37-49C3-8695-29A3ED65C524}" type="presOf" srcId="{B4012DD9-A2E3-4A27-B89B-0660329542BC}" destId="{7330922E-4889-4907-82D8-FBB5D9E36BFA}" srcOrd="0" destOrd="0" presId="urn:microsoft.com/office/officeart/2005/8/layout/vProcess5"/>
    <dgm:cxn modelId="{A244F86E-B5CE-4340-AE4C-0F126CA27EB3}" type="presOf" srcId="{41C05D35-4E47-4D61-887A-3AD95DB25C01}" destId="{A7D2DCC8-3CA4-483D-9337-06ECD5AE0DE5}" srcOrd="1" destOrd="0" presId="urn:microsoft.com/office/officeart/2005/8/layout/vProcess5"/>
    <dgm:cxn modelId="{61026450-9524-436F-A6A4-AAA05802125A}" type="presOf" srcId="{1D520667-B257-4B4D-B903-1DA71B6B85AD}" destId="{389CA0AB-CC97-4659-A2FE-FF8F2B466E10}" srcOrd="0" destOrd="0" presId="urn:microsoft.com/office/officeart/2005/8/layout/vProcess5"/>
    <dgm:cxn modelId="{0B07CE74-F5DF-4F6C-BEA4-79B3D33FF9A3}" type="presOf" srcId="{2CF75720-032D-460F-B578-D64AAA815EBF}" destId="{74685854-D609-451E-A274-FDBB51941989}" srcOrd="0" destOrd="0" presId="urn:microsoft.com/office/officeart/2005/8/layout/vProcess5"/>
    <dgm:cxn modelId="{2469A257-2A3D-4303-BAAC-8DD4D961D71B}" type="presOf" srcId="{CE82B9EE-42FD-427C-9D33-7CE3703FA3AE}" destId="{C0268F13-3C0D-424F-847C-E9FAC823F5AF}" srcOrd="0" destOrd="0" presId="urn:microsoft.com/office/officeart/2005/8/layout/vProcess5"/>
    <dgm:cxn modelId="{7F93417A-B42A-4F68-9F9F-1A17517837B1}" srcId="{0CE065BD-B84C-41DE-BF77-16D93F749435}" destId="{CE82B9EE-42FD-427C-9D33-7CE3703FA3AE}" srcOrd="2" destOrd="0" parTransId="{2EF237D4-79B4-4F90-98D3-1E68BE5EABB2}" sibTransId="{1D520667-B257-4B4D-B903-1DA71B6B85AD}"/>
    <dgm:cxn modelId="{82A8D27B-74BA-4453-91CE-AF81551FAF59}" type="presOf" srcId="{41C05D35-4E47-4D61-887A-3AD95DB25C01}" destId="{B3F3554D-EC33-4274-9210-CA222CF589FE}" srcOrd="0" destOrd="0" presId="urn:microsoft.com/office/officeart/2005/8/layout/vProcess5"/>
    <dgm:cxn modelId="{0C25647D-8DA6-483B-B28A-BD00301057F8}" type="presOf" srcId="{95FB0115-A683-4005-8B2F-14F4BB6E3EF0}" destId="{E1C528A0-F012-4820-BE40-103DFAFF5F4B}" srcOrd="1" destOrd="0" presId="urn:microsoft.com/office/officeart/2005/8/layout/vProcess5"/>
    <dgm:cxn modelId="{609BD48A-B32E-4A93-B237-59AA83AFDF7B}" srcId="{0CE065BD-B84C-41DE-BF77-16D93F749435}" destId="{41C05D35-4E47-4D61-887A-3AD95DB25C01}" srcOrd="3" destOrd="0" parTransId="{7EB1230E-AF3B-4E54-A7FB-4F70AADF0A5C}" sibTransId="{3F137706-CFAE-463C-88AD-B335E1DF0D6E}"/>
    <dgm:cxn modelId="{BA97B3C8-204D-4581-8DF3-A22C5954CEA0}" srcId="{0CE065BD-B84C-41DE-BF77-16D93F749435}" destId="{8428FAAD-CF4A-4BBA-A67A-3F39EC5F8F6B}" srcOrd="4" destOrd="0" parTransId="{E9F93D63-8EFA-46F9-A08F-071E1678FF28}" sibTransId="{D7BE3A0B-148D-43EA-96F4-E4AFA7F624BB}"/>
    <dgm:cxn modelId="{B1B5FED1-29CE-49E7-A889-40EFA4DF9CDE}" type="presOf" srcId="{95FB0115-A683-4005-8B2F-14F4BB6E3EF0}" destId="{BE3C952E-08C6-4966-A2BA-525F9138F4C3}" srcOrd="0" destOrd="0" presId="urn:microsoft.com/office/officeart/2005/8/layout/vProcess5"/>
    <dgm:cxn modelId="{0CAF67E3-276E-4EFA-B5D7-B24091241267}" srcId="{0CE065BD-B84C-41DE-BF77-16D93F749435}" destId="{C736BCDE-8C94-405A-8363-6FE7401AC86F}" srcOrd="1" destOrd="0" parTransId="{EA4D29D7-621E-42FF-914D-302D9B4FAC1F}" sibTransId="{2CF75720-032D-460F-B578-D64AAA815EBF}"/>
    <dgm:cxn modelId="{7D59B4EC-7C98-43F5-98E7-E006F8427618}" type="presOf" srcId="{C736BCDE-8C94-405A-8363-6FE7401AC86F}" destId="{D9BED8BC-A2E1-4E8E-9412-C2D9099A9EF8}" srcOrd="1" destOrd="0" presId="urn:microsoft.com/office/officeart/2005/8/layout/vProcess5"/>
    <dgm:cxn modelId="{D3FF3DF2-3AB0-4F02-A459-FE93890D077B}" type="presOf" srcId="{8428FAAD-CF4A-4BBA-A67A-3F39EC5F8F6B}" destId="{5E8D8ACA-86DF-49B0-B16C-766ACAA77BB0}" srcOrd="0" destOrd="0" presId="urn:microsoft.com/office/officeart/2005/8/layout/vProcess5"/>
    <dgm:cxn modelId="{3DBC79F2-3E0A-4D80-82FD-6C0E5E6452C5}" type="presOf" srcId="{CE82B9EE-42FD-427C-9D33-7CE3703FA3AE}" destId="{C44253B1-5989-41D1-BF8F-A280C2A0B418}" srcOrd="1" destOrd="0" presId="urn:microsoft.com/office/officeart/2005/8/layout/vProcess5"/>
    <dgm:cxn modelId="{351CFDFF-FD64-4F4A-9DF7-434ECC38B06E}" type="presOf" srcId="{0CE065BD-B84C-41DE-BF77-16D93F749435}" destId="{A9F1111E-38BE-4CA6-8E2E-DFEF01801997}" srcOrd="0" destOrd="0" presId="urn:microsoft.com/office/officeart/2005/8/layout/vProcess5"/>
    <dgm:cxn modelId="{1084BE58-3BCB-40FE-8830-C6523E631146}" type="presParOf" srcId="{A9F1111E-38BE-4CA6-8E2E-DFEF01801997}" destId="{B17B8656-02DD-4552-8596-E99E33713571}" srcOrd="0" destOrd="0" presId="urn:microsoft.com/office/officeart/2005/8/layout/vProcess5"/>
    <dgm:cxn modelId="{C0DCACBA-77D1-4A37-A63A-06F8BE28AE10}" type="presParOf" srcId="{A9F1111E-38BE-4CA6-8E2E-DFEF01801997}" destId="{BE3C952E-08C6-4966-A2BA-525F9138F4C3}" srcOrd="1" destOrd="0" presId="urn:microsoft.com/office/officeart/2005/8/layout/vProcess5"/>
    <dgm:cxn modelId="{7C439EAE-33F6-4662-AD2D-565A74CD3674}" type="presParOf" srcId="{A9F1111E-38BE-4CA6-8E2E-DFEF01801997}" destId="{1757A965-FE64-449A-9459-D8A6D2D6E668}" srcOrd="2" destOrd="0" presId="urn:microsoft.com/office/officeart/2005/8/layout/vProcess5"/>
    <dgm:cxn modelId="{C23BAD38-EAC3-4067-854C-4D8BFF1BCCBB}" type="presParOf" srcId="{A9F1111E-38BE-4CA6-8E2E-DFEF01801997}" destId="{C0268F13-3C0D-424F-847C-E9FAC823F5AF}" srcOrd="3" destOrd="0" presId="urn:microsoft.com/office/officeart/2005/8/layout/vProcess5"/>
    <dgm:cxn modelId="{0C4E984E-8D4C-4A76-A1CC-B076B3AEDE06}" type="presParOf" srcId="{A9F1111E-38BE-4CA6-8E2E-DFEF01801997}" destId="{B3F3554D-EC33-4274-9210-CA222CF589FE}" srcOrd="4" destOrd="0" presId="urn:microsoft.com/office/officeart/2005/8/layout/vProcess5"/>
    <dgm:cxn modelId="{62FBD45E-A597-490A-ACC9-1C4C540F9A9D}" type="presParOf" srcId="{A9F1111E-38BE-4CA6-8E2E-DFEF01801997}" destId="{5E8D8ACA-86DF-49B0-B16C-766ACAA77BB0}" srcOrd="5" destOrd="0" presId="urn:microsoft.com/office/officeart/2005/8/layout/vProcess5"/>
    <dgm:cxn modelId="{71E51E98-7856-4D84-ACA3-F0113458B4E5}" type="presParOf" srcId="{A9F1111E-38BE-4CA6-8E2E-DFEF01801997}" destId="{7330922E-4889-4907-82D8-FBB5D9E36BFA}" srcOrd="6" destOrd="0" presId="urn:microsoft.com/office/officeart/2005/8/layout/vProcess5"/>
    <dgm:cxn modelId="{9ABFB8BA-E26E-40B4-AE95-DF32D458DEDE}" type="presParOf" srcId="{A9F1111E-38BE-4CA6-8E2E-DFEF01801997}" destId="{74685854-D609-451E-A274-FDBB51941989}" srcOrd="7" destOrd="0" presId="urn:microsoft.com/office/officeart/2005/8/layout/vProcess5"/>
    <dgm:cxn modelId="{D17AB259-9900-41BA-B509-F7C0069ADB34}" type="presParOf" srcId="{A9F1111E-38BE-4CA6-8E2E-DFEF01801997}" destId="{389CA0AB-CC97-4659-A2FE-FF8F2B466E10}" srcOrd="8" destOrd="0" presId="urn:microsoft.com/office/officeart/2005/8/layout/vProcess5"/>
    <dgm:cxn modelId="{4AB38EBD-F2EA-4572-B767-BCCD5CA76B0F}" type="presParOf" srcId="{A9F1111E-38BE-4CA6-8E2E-DFEF01801997}" destId="{9F682A7A-20EA-488D-9587-87D1EF811108}" srcOrd="9" destOrd="0" presId="urn:microsoft.com/office/officeart/2005/8/layout/vProcess5"/>
    <dgm:cxn modelId="{4C99E7EA-056E-4199-9207-3BFE67684340}" type="presParOf" srcId="{A9F1111E-38BE-4CA6-8E2E-DFEF01801997}" destId="{E1C528A0-F012-4820-BE40-103DFAFF5F4B}" srcOrd="10" destOrd="0" presId="urn:microsoft.com/office/officeart/2005/8/layout/vProcess5"/>
    <dgm:cxn modelId="{6B674EDD-5569-426F-9F37-B52AE1307510}" type="presParOf" srcId="{A9F1111E-38BE-4CA6-8E2E-DFEF01801997}" destId="{D9BED8BC-A2E1-4E8E-9412-C2D9099A9EF8}" srcOrd="11" destOrd="0" presId="urn:microsoft.com/office/officeart/2005/8/layout/vProcess5"/>
    <dgm:cxn modelId="{8E7356C8-2AA4-4C70-A07F-A505542C7F5D}" type="presParOf" srcId="{A9F1111E-38BE-4CA6-8E2E-DFEF01801997}" destId="{C44253B1-5989-41D1-BF8F-A280C2A0B418}" srcOrd="12" destOrd="0" presId="urn:microsoft.com/office/officeart/2005/8/layout/vProcess5"/>
    <dgm:cxn modelId="{A0FF2ABC-FEB6-4179-B555-E959E6A5793A}" type="presParOf" srcId="{A9F1111E-38BE-4CA6-8E2E-DFEF01801997}" destId="{A7D2DCC8-3CA4-483D-9337-06ECD5AE0DE5}" srcOrd="13" destOrd="0" presId="urn:microsoft.com/office/officeart/2005/8/layout/vProcess5"/>
    <dgm:cxn modelId="{9B2F1485-A5FA-4E04-8342-10519A176B21}" type="presParOf" srcId="{A9F1111E-38BE-4CA6-8E2E-DFEF01801997}" destId="{1A841FD7-B3AA-4953-99DF-E3DF5EAE6DF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C952E-08C6-4966-A2BA-525F9138F4C3}">
      <dsp:nvSpPr>
        <dsp:cNvPr id="0" name=""/>
        <dsp:cNvSpPr/>
      </dsp:nvSpPr>
      <dsp:spPr>
        <a:xfrm>
          <a:off x="0" y="0"/>
          <a:ext cx="6912579" cy="68881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/>
              </a:solidFill>
            </a:rPr>
            <a:t>Data collection </a:t>
          </a:r>
          <a:r>
            <a:rPr lang="en-US" sz="1800" kern="1200" dirty="0">
              <a:solidFill>
                <a:sysClr val="windowText" lastClr="000000"/>
              </a:solidFill>
            </a:rPr>
            <a:t>through APIs, Web Scraping, and Request library</a:t>
          </a:r>
        </a:p>
      </dsp:txBody>
      <dsp:txXfrm>
        <a:off x="20175" y="20175"/>
        <a:ext cx="6088706" cy="648461"/>
      </dsp:txXfrm>
    </dsp:sp>
    <dsp:sp modelId="{1757A965-FE64-449A-9459-D8A6D2D6E668}">
      <dsp:nvSpPr>
        <dsp:cNvPr id="0" name=""/>
        <dsp:cNvSpPr/>
      </dsp:nvSpPr>
      <dsp:spPr>
        <a:xfrm>
          <a:off x="516199" y="784479"/>
          <a:ext cx="6912579" cy="68881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/>
              </a:solidFill>
            </a:rPr>
            <a:t>Data wrangling </a:t>
          </a:r>
          <a:r>
            <a:rPr lang="en-US" sz="1800" kern="1200" dirty="0">
              <a:solidFill>
                <a:sysClr val="windowText" lastClr="000000"/>
              </a:solidFill>
            </a:rPr>
            <a:t>includes: finding and removing duplicates, finding and filling missing values, and normalizing data</a:t>
          </a:r>
        </a:p>
      </dsp:txBody>
      <dsp:txXfrm>
        <a:off x="536374" y="804654"/>
        <a:ext cx="5908302" cy="648461"/>
      </dsp:txXfrm>
    </dsp:sp>
    <dsp:sp modelId="{C0268F13-3C0D-424F-847C-E9FAC823F5AF}">
      <dsp:nvSpPr>
        <dsp:cNvPr id="0" name=""/>
        <dsp:cNvSpPr/>
      </dsp:nvSpPr>
      <dsp:spPr>
        <a:xfrm>
          <a:off x="1032398" y="1568959"/>
          <a:ext cx="6912579" cy="68881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/>
              </a:solidFill>
            </a:rPr>
            <a:t>Exploratory analysis </a:t>
          </a:r>
          <a:r>
            <a:rPr lang="en-US" sz="1800" kern="1200" dirty="0">
              <a:solidFill>
                <a:sysClr val="windowText" lastClr="000000"/>
              </a:solidFill>
            </a:rPr>
            <a:t>includes: data distribution, finding and removing outlier</a:t>
          </a:r>
        </a:p>
      </dsp:txBody>
      <dsp:txXfrm>
        <a:off x="1052573" y="1589134"/>
        <a:ext cx="5908302" cy="648461"/>
      </dsp:txXfrm>
    </dsp:sp>
    <dsp:sp modelId="{B3F3554D-EC33-4274-9210-CA222CF589FE}">
      <dsp:nvSpPr>
        <dsp:cNvPr id="0" name=""/>
        <dsp:cNvSpPr/>
      </dsp:nvSpPr>
      <dsp:spPr>
        <a:xfrm>
          <a:off x="1548597" y="2353438"/>
          <a:ext cx="6912579" cy="68881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/>
              </a:solidFill>
            </a:rPr>
            <a:t>Data visualization </a:t>
          </a:r>
          <a:r>
            <a:rPr lang="en-US" sz="1800" kern="1200" dirty="0">
              <a:solidFill>
                <a:sysClr val="windowText" lastClr="000000"/>
              </a:solidFill>
            </a:rPr>
            <a:t>to measure distribution, relationship, composition, and comparison of Data</a:t>
          </a:r>
        </a:p>
      </dsp:txBody>
      <dsp:txXfrm>
        <a:off x="1568772" y="2373613"/>
        <a:ext cx="5908302" cy="648461"/>
      </dsp:txXfrm>
    </dsp:sp>
    <dsp:sp modelId="{5E8D8ACA-86DF-49B0-B16C-766ACAA77BB0}">
      <dsp:nvSpPr>
        <dsp:cNvPr id="0" name=""/>
        <dsp:cNvSpPr/>
      </dsp:nvSpPr>
      <dsp:spPr>
        <a:xfrm>
          <a:off x="2064796" y="3137918"/>
          <a:ext cx="6912579" cy="688811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/>
              </a:solidFill>
            </a:rPr>
            <a:t>Dashboard</a:t>
          </a:r>
          <a:r>
            <a:rPr lang="en-US" sz="1800" kern="1200" dirty="0">
              <a:solidFill>
                <a:sysClr val="windowText" lastClr="000000"/>
              </a:solidFill>
            </a:rPr>
            <a:t> creating in IBM Cognos Analytics</a:t>
          </a:r>
        </a:p>
      </dsp:txBody>
      <dsp:txXfrm>
        <a:off x="2084971" y="3158093"/>
        <a:ext cx="5908302" cy="648461"/>
      </dsp:txXfrm>
    </dsp:sp>
    <dsp:sp modelId="{7330922E-4889-4907-82D8-FBB5D9E36BFA}">
      <dsp:nvSpPr>
        <dsp:cNvPr id="0" name=""/>
        <dsp:cNvSpPr/>
      </dsp:nvSpPr>
      <dsp:spPr>
        <a:xfrm>
          <a:off x="6464852" y="503214"/>
          <a:ext cx="447727" cy="4477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65591" y="503214"/>
        <a:ext cx="246249" cy="336915"/>
      </dsp:txXfrm>
    </dsp:sp>
    <dsp:sp modelId="{74685854-D609-451E-A274-FDBB51941989}">
      <dsp:nvSpPr>
        <dsp:cNvPr id="0" name=""/>
        <dsp:cNvSpPr/>
      </dsp:nvSpPr>
      <dsp:spPr>
        <a:xfrm>
          <a:off x="6981051" y="1287694"/>
          <a:ext cx="447727" cy="4477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81790" y="1287694"/>
        <a:ext cx="246249" cy="336915"/>
      </dsp:txXfrm>
    </dsp:sp>
    <dsp:sp modelId="{389CA0AB-CC97-4659-A2FE-FF8F2B466E10}">
      <dsp:nvSpPr>
        <dsp:cNvPr id="0" name=""/>
        <dsp:cNvSpPr/>
      </dsp:nvSpPr>
      <dsp:spPr>
        <a:xfrm>
          <a:off x="7497250" y="2060694"/>
          <a:ext cx="447727" cy="4477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97989" y="2060694"/>
        <a:ext cx="246249" cy="336915"/>
      </dsp:txXfrm>
    </dsp:sp>
    <dsp:sp modelId="{9F682A7A-20EA-488D-9587-87D1EF811108}">
      <dsp:nvSpPr>
        <dsp:cNvPr id="0" name=""/>
        <dsp:cNvSpPr/>
      </dsp:nvSpPr>
      <dsp:spPr>
        <a:xfrm>
          <a:off x="8013449" y="2852827"/>
          <a:ext cx="447727" cy="4477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4188" y="2852827"/>
        <a:ext cx="246249" cy="33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omptcloud/jobs-on-naukricom" TargetMode="External"/><Relationship Id="rId2" Type="http://schemas.openxmlformats.org/officeDocument/2006/relationships/hyperlink" Target="https://stackoverflow.blog/2019/04/09/the-2019-stack-overflow-developer-survey-results-are-i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hyperlink" Target="https://cf-courses-data.s3.us.cloud-object-storage.appdomain.cloud/IBM-DA0321EN-SkillsNetwork/labs/datasets/Programming_Languages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825625"/>
            <a:ext cx="4867275" cy="18456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Stack Overflow Developer Survey on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31307"/>
            <a:ext cx="5181600" cy="184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 Nizar Hamzah Al Faris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19</a:t>
            </a:r>
            <a:r>
              <a:rPr lang="en-US" baseline="30000" dirty="0">
                <a:solidFill>
                  <a:srgbClr val="002060"/>
                </a:solidFill>
              </a:rPr>
              <a:t>th</a:t>
            </a:r>
            <a:r>
              <a:rPr lang="en-US" dirty="0">
                <a:solidFill>
                  <a:srgbClr val="002060"/>
                </a:solidFill>
              </a:rPr>
              <a:t> June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MySQL, Ms. SQL server, PostgreSQL and SQLite is the most used in current year</a:t>
            </a:r>
          </a:p>
          <a:p>
            <a:r>
              <a:rPr lang="en-US" dirty="0">
                <a:solidFill>
                  <a:srgbClr val="7030A0"/>
                </a:solidFill>
              </a:rPr>
              <a:t>PostgreSQL become the most desired databases to be used, while the other SQL databases count decreases in the next year.</a:t>
            </a:r>
          </a:p>
          <a:p>
            <a:r>
              <a:rPr lang="en-US" dirty="0">
                <a:solidFill>
                  <a:srgbClr val="7030A0"/>
                </a:solidFill>
              </a:rPr>
              <a:t>MongoDB and Redis popularity and desire to be used increase.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will be an great demand of PostgreSQL database in the next year.</a:t>
            </a:r>
          </a:p>
          <a:p>
            <a:r>
              <a:rPr lang="en-US" dirty="0"/>
              <a:t>MongoDB and Redis databases are more likely become alternative of PostgreSQL compared to other databases.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312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4D9E2-592A-923D-2144-672A5D9C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62" y="2362284"/>
            <a:ext cx="4847220" cy="2805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3A3FB6-E731-6CE9-7762-96EFAC2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32" y="2362283"/>
            <a:ext cx="5286379" cy="281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9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Linux, Windows, AWS, Docker platform is remain the same for both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Platform to work with demand will remain unchanged for the next year.</a:t>
            </a:r>
          </a:p>
        </p:txBody>
      </p:sp>
    </p:spTree>
    <p:extLst>
      <p:ext uri="{BB962C8B-B14F-4D97-AF65-F5344CB8AC3E}">
        <p14:creationId xmlns:p14="http://schemas.microsoft.com/office/powerpoint/2010/main" val="358158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&lt;https://github.com/qazqazpc/starting/blob/main/IBM%20Data%20Analytics%20Capstone.pdf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D23E93-0A48-5BF5-F4A6-A76365EDF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396397"/>
            <a:ext cx="9144000" cy="4919360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2B2D8D-DFBC-2429-CF06-5CB5304D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69969"/>
            <a:ext cx="9144000" cy="4876050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E7B694-4FB9-2D8C-8F44-30874AEAB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59460"/>
            <a:ext cx="9144000" cy="479328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B92C07EE-F8B3-697B-5A18-13D79AE9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217" y="1803209"/>
            <a:ext cx="1664198" cy="1664198"/>
          </a:xfrm>
          <a:prstGeom prst="rect">
            <a:avLst/>
          </a:prstGeom>
        </p:spPr>
      </p:pic>
      <p:pic>
        <p:nvPicPr>
          <p:cNvPr id="6" name="Graphic 5" descr="Chat with solid fill">
            <a:extLst>
              <a:ext uri="{FF2B5EF4-FFF2-40B4-BE49-F238E27FC236}">
                <a16:creationId xmlns:a16="http://schemas.microsoft.com/office/drawing/2014/main" id="{0367B736-5D37-D5DB-048B-6F9910762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4523" y="1803209"/>
            <a:ext cx="1664198" cy="1664198"/>
          </a:xfrm>
          <a:prstGeom prst="rect">
            <a:avLst/>
          </a:prstGeom>
        </p:spPr>
      </p:pic>
      <p:pic>
        <p:nvPicPr>
          <p:cNvPr id="7" name="Graphic 6" descr="Teacher with solid fill">
            <a:extLst>
              <a:ext uri="{FF2B5EF4-FFF2-40B4-BE49-F238E27FC236}">
                <a16:creationId xmlns:a16="http://schemas.microsoft.com/office/drawing/2014/main" id="{4F9CA237-309F-A833-257C-AC90B3053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5298" y="1803209"/>
            <a:ext cx="1664198" cy="16641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85D3-22C9-D01E-B200-9776438B5A31}"/>
              </a:ext>
            </a:extLst>
          </p:cNvPr>
          <p:cNvSpPr txBox="1">
            <a:spLocks/>
          </p:cNvSpPr>
          <p:nvPr/>
        </p:nvSpPr>
        <p:spPr>
          <a:xfrm>
            <a:off x="2438400" y="4346713"/>
            <a:ext cx="7646504" cy="1119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Discussion will cover overall findings and implications</a:t>
            </a:r>
          </a:p>
          <a:p>
            <a:r>
              <a:rPr lang="en-US" sz="2200" dirty="0"/>
              <a:t>Each major finding and implication are summarized for better understanding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JavaScript and HTML/CSS remain the most used language, followed by the increase of Python user in the next year</a:t>
            </a:r>
          </a:p>
          <a:p>
            <a:r>
              <a:rPr lang="en-US" dirty="0">
                <a:solidFill>
                  <a:srgbClr val="7030A0"/>
                </a:solidFill>
              </a:rPr>
              <a:t>PostgreSQL become the most voted database to work with in the next year, followed by MongoDB and Redis </a:t>
            </a:r>
          </a:p>
          <a:p>
            <a:r>
              <a:rPr lang="en-US" dirty="0">
                <a:solidFill>
                  <a:srgbClr val="7030A0"/>
                </a:solidFill>
              </a:rPr>
              <a:t>Linux, Windows, Docker and AWS still the most popular platform to work with from both years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demand still at the top while other language trends are changing. </a:t>
            </a:r>
          </a:p>
          <a:p>
            <a:r>
              <a:rPr lang="en-US" dirty="0"/>
              <a:t>PostgreSQL demand will increase. MongoDB and Redis may be alternative databases.</a:t>
            </a:r>
          </a:p>
          <a:p>
            <a:r>
              <a:rPr lang="en-US" dirty="0"/>
              <a:t>Platform to work with demand will remain unchanged for the next year.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1025" y="1690688"/>
            <a:ext cx="7732776" cy="44862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How is the trend changing in languages used among developers?</a:t>
            </a:r>
            <a:br>
              <a:rPr lang="en-US" sz="2400" dirty="0"/>
            </a:br>
            <a:r>
              <a:rPr lang="en-US" sz="1800" dirty="0">
                <a:solidFill>
                  <a:srgbClr val="7030A0"/>
                </a:solidFill>
              </a:rPr>
              <a:t>JavaScript and HTML/CSS remain the most used language, followed by the increase of Python user in the next year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2400" dirty="0"/>
              <a:t>How is the trend changing in databases used among developers?</a:t>
            </a:r>
            <a:br>
              <a:rPr lang="en-US" sz="2400" dirty="0"/>
            </a:br>
            <a:r>
              <a:rPr lang="en-US" sz="1800" dirty="0">
                <a:solidFill>
                  <a:srgbClr val="7030A0"/>
                </a:solidFill>
              </a:rPr>
              <a:t>PostgreSQL become the most voted database to work with in the next year, followed by MongoDB and Redis 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2400" dirty="0"/>
              <a:t>How is the trend changing in platform used among developers?</a:t>
            </a:r>
            <a:br>
              <a:rPr lang="en-US" sz="2400" dirty="0"/>
            </a:br>
            <a:r>
              <a:rPr lang="en-US" sz="1800" dirty="0">
                <a:solidFill>
                  <a:srgbClr val="7030A0"/>
                </a:solidFill>
              </a:rPr>
              <a:t>Linux, Windows, Docker and AWS still the most popular platform to work with from both years</a:t>
            </a:r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8" y="2113897"/>
            <a:ext cx="2231710" cy="22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1956816" cy="1956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1950" y="1825625"/>
            <a:ext cx="7181850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7030A0"/>
                </a:solidFill>
              </a:rPr>
              <a:t>Executive Summary</a:t>
            </a:r>
          </a:p>
          <a:p>
            <a:r>
              <a:rPr lang="en-US" sz="2200" dirty="0">
                <a:solidFill>
                  <a:srgbClr val="7030A0"/>
                </a:solidFill>
              </a:rPr>
              <a:t>Introduction</a:t>
            </a:r>
          </a:p>
          <a:p>
            <a:r>
              <a:rPr lang="en-US" sz="2200" dirty="0">
                <a:solidFill>
                  <a:srgbClr val="7030A0"/>
                </a:solidFill>
              </a:rPr>
              <a:t>Methodology</a:t>
            </a:r>
          </a:p>
          <a:p>
            <a:r>
              <a:rPr lang="en-US" sz="2200" dirty="0">
                <a:solidFill>
                  <a:srgbClr val="7030A0"/>
                </a:solidFill>
              </a:rPr>
              <a:t>Results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Dashboard</a:t>
            </a:r>
          </a:p>
          <a:p>
            <a:r>
              <a:rPr lang="en-US" sz="2200" dirty="0">
                <a:solidFill>
                  <a:srgbClr val="7030A0"/>
                </a:solidFill>
              </a:rPr>
              <a:t>Discussion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Findings &amp; Implications</a:t>
            </a:r>
          </a:p>
          <a:p>
            <a:r>
              <a:rPr lang="en-US" sz="2200" dirty="0">
                <a:solidFill>
                  <a:srgbClr val="7030A0"/>
                </a:solidFill>
              </a:rPr>
              <a:t>Conclusion</a:t>
            </a:r>
          </a:p>
          <a:p>
            <a:r>
              <a:rPr lang="en-US" sz="2200" dirty="0">
                <a:solidFill>
                  <a:srgbClr val="7030A0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2427" y="1690688"/>
            <a:ext cx="7491374" cy="4549178"/>
          </a:xfrm>
        </p:spPr>
        <p:txBody>
          <a:bodyPr>
            <a:normAutofit/>
          </a:bodyPr>
          <a:lstStyle/>
          <a:p>
            <a:r>
              <a:rPr lang="en-US" sz="2400" dirty="0"/>
              <a:t>The complete data used was taken from: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https://stackoverflow.blog/2019/04/09/the-2019-stack-overflow-developer-survey-results-are-in/</a:t>
            </a:r>
            <a:endParaRPr lang="en-US" sz="2400" dirty="0"/>
          </a:p>
          <a:p>
            <a:r>
              <a:rPr lang="en-US" sz="2400" dirty="0"/>
              <a:t>Supplementary Job data was taken from: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https://www.kaggle.com/datasets/promptcloud/jobs-on-naukricom</a:t>
            </a:r>
            <a:endParaRPr lang="en-US" sz="2400" dirty="0"/>
          </a:p>
          <a:p>
            <a:r>
              <a:rPr lang="en-US" sz="2400" dirty="0"/>
              <a:t>Supplementary Language data was taken from: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https://cf-courses-data.s3.us.cloud-object-storage.appdomain.cloud/IBM-DA0321EN-SkillsNetwork/labs/datasets/Programming_Languages.html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055858" y="1849824"/>
            <a:ext cx="2568558" cy="25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EB4850-8C2A-06F0-21FE-7CA8F09C9F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736584"/>
              </p:ext>
            </p:extLst>
          </p:nvPr>
        </p:nvGraphicFramePr>
        <p:xfrm>
          <a:off x="3059343" y="1708614"/>
          <a:ext cx="6486993" cy="4158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6DD6B2-036D-F8A3-D679-5D02CB256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98210"/>
              </p:ext>
            </p:extLst>
          </p:nvPr>
        </p:nvGraphicFramePr>
        <p:xfrm>
          <a:off x="2891333" y="1708614"/>
          <a:ext cx="6409334" cy="4006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7175" y="1825624"/>
            <a:ext cx="7286625" cy="446544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The 2019 Stack Overflow Developer Survey data were used</a:t>
            </a:r>
          </a:p>
          <a:p>
            <a:r>
              <a:rPr lang="en-US" sz="2200" dirty="0">
                <a:solidFill>
                  <a:srgbClr val="7030A0"/>
                </a:solidFill>
              </a:rPr>
              <a:t>Methodology employed in this research, including:</a:t>
            </a:r>
          </a:p>
          <a:p>
            <a:pPr lvl="1"/>
            <a:r>
              <a:rPr lang="en-US" sz="1800" dirty="0"/>
              <a:t>Data collection</a:t>
            </a:r>
          </a:p>
          <a:p>
            <a:pPr lvl="1"/>
            <a:r>
              <a:rPr lang="en-US" sz="1800" dirty="0"/>
              <a:t>Data wrangling</a:t>
            </a:r>
          </a:p>
          <a:p>
            <a:pPr lvl="1"/>
            <a:r>
              <a:rPr lang="en-US" sz="1800" dirty="0"/>
              <a:t>Exploratory data analysis</a:t>
            </a:r>
          </a:p>
          <a:p>
            <a:pPr lvl="1"/>
            <a:r>
              <a:rPr lang="en-US" sz="1800" dirty="0"/>
              <a:t>Data visualization and Dashboard creating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The results show some changes according to data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JavaScript and HTML/CSS still the most language used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PostgreSQL popularity increase followed by MongoDB and Redis 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Linux, Windows, Docker and AWS popularity remain unchanged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Graph of the trends and complete dashboard provided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has clear answer for the research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1954913" cy="1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1956816" cy="19568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The 2019 Stack Overflow Developer Survey is the largest annual survey conducted among developers to see the trends of technology.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Around 90,000 developers were contributed in the survey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Language, Database, and Platform which are used and willing to be used are compiled to see the trends between developers</a:t>
            </a:r>
          </a:p>
          <a:p>
            <a:r>
              <a:rPr lang="en-US" sz="2200" dirty="0"/>
              <a:t>Question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How is the trend changing in languages used among developers?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How is the trend changing in databases used among developers?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How is the trend changing in platform used among developers?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200" dirty="0">
                <a:solidFill>
                  <a:srgbClr val="FF0000"/>
                </a:solidFill>
              </a:rPr>
              <a:t>This report is designed for other developer, consultant, or informatics related practitioner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3250856"/>
            <a:ext cx="1956816" cy="195681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E717D2E-4067-5C1D-6D26-0FDFAF83B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698638"/>
              </p:ext>
            </p:extLst>
          </p:nvPr>
        </p:nvGraphicFramePr>
        <p:xfrm>
          <a:off x="2785466" y="1831709"/>
          <a:ext cx="8977376" cy="382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2AC1B95F-F18B-1667-987C-AA3FFEE4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217" y="1803209"/>
            <a:ext cx="1664198" cy="1664198"/>
          </a:xfrm>
          <a:prstGeom prst="rect">
            <a:avLst/>
          </a:prstGeom>
        </p:spPr>
      </p:pic>
      <p:pic>
        <p:nvPicPr>
          <p:cNvPr id="7" name="Graphic 6" descr="Chat with solid fill">
            <a:extLst>
              <a:ext uri="{FF2B5EF4-FFF2-40B4-BE49-F238E27FC236}">
                <a16:creationId xmlns:a16="http://schemas.microsoft.com/office/drawing/2014/main" id="{B61DD79F-47CB-3833-B247-DF096F5FB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4523" y="1803209"/>
            <a:ext cx="1664198" cy="1664198"/>
          </a:xfrm>
          <a:prstGeom prst="rect">
            <a:avLst/>
          </a:prstGeom>
        </p:spPr>
      </p:pic>
      <p:pic>
        <p:nvPicPr>
          <p:cNvPr id="9" name="Graphic 8" descr="Teacher with solid fill">
            <a:extLst>
              <a:ext uri="{FF2B5EF4-FFF2-40B4-BE49-F238E27FC236}">
                <a16:creationId xmlns:a16="http://schemas.microsoft.com/office/drawing/2014/main" id="{1B735000-FEBA-D9D3-1D86-CBCC38D9F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5298" y="1803209"/>
            <a:ext cx="1664198" cy="16641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884C48-56B1-D96C-2BE1-BBC4681A4C6A}"/>
              </a:ext>
            </a:extLst>
          </p:cNvPr>
          <p:cNvSpPr txBox="1">
            <a:spLocks/>
          </p:cNvSpPr>
          <p:nvPr/>
        </p:nvSpPr>
        <p:spPr>
          <a:xfrm>
            <a:off x="2438400" y="4346713"/>
            <a:ext cx="7646504" cy="111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Results will be provided based on the changing content of data</a:t>
            </a:r>
          </a:p>
          <a:p>
            <a:r>
              <a:rPr lang="en-US" sz="2200" dirty="0"/>
              <a:t>Finding and implication are stated for better understanding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841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C6C563-D99B-AA13-2F66-A8D439F0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0" y="2327564"/>
            <a:ext cx="5229684" cy="2956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A42724-9F5E-A994-CC5C-FFC4E80E9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525" y="2347443"/>
            <a:ext cx="5229684" cy="29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increase amount of language desire to work with occurred only in Python and TypeScript</a:t>
            </a:r>
          </a:p>
          <a:p>
            <a:r>
              <a:rPr lang="en-US" dirty="0">
                <a:solidFill>
                  <a:srgbClr val="7030A0"/>
                </a:solidFill>
              </a:rPr>
              <a:t>SQL has the biggest decrease number of respondent in the term most language desire to work with.</a:t>
            </a:r>
          </a:p>
          <a:p>
            <a:r>
              <a:rPr lang="en-US" dirty="0">
                <a:solidFill>
                  <a:srgbClr val="7030A0"/>
                </a:solidFill>
              </a:rPr>
              <a:t>JavaScript and HTML/CSS are remain the most favorited language to work with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 chance of SQL user move to Python and TypeScript language</a:t>
            </a:r>
          </a:p>
          <a:p>
            <a:r>
              <a:rPr lang="en-US" dirty="0"/>
              <a:t>Although the user of JavaScript and HTML/CSS remain the highest, the number is dropping</a:t>
            </a:r>
          </a:p>
          <a:p>
            <a:r>
              <a:rPr lang="en-US" dirty="0"/>
              <a:t>There is a chance of increasing demand of Python and TypeScript either class or training for the next year.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312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BD9F1-29C1-62BB-0E5A-9F8122CD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63" y="2314313"/>
            <a:ext cx="5097515" cy="3022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0331E-CD56-09E7-5C62-862049DB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3" y="2320938"/>
            <a:ext cx="5166776" cy="30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901</Words>
  <Application>Microsoft Office PowerPoint</Application>
  <PresentationFormat>Widescreen</PresentationFormat>
  <Paragraphs>123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on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Nizar Faris</cp:lastModifiedBy>
  <cp:revision>25</cp:revision>
  <dcterms:created xsi:type="dcterms:W3CDTF">2020-10-28T18:29:43Z</dcterms:created>
  <dcterms:modified xsi:type="dcterms:W3CDTF">2024-06-19T03:15:12Z</dcterms:modified>
</cp:coreProperties>
</file>