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8DA2D8"/>
    <a:srgbClr val="90A4D8"/>
    <a:srgbClr val="4472C4"/>
    <a:srgbClr val="8F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D2AFC-B146-40C7-8E13-8C846E293EC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D2EF9-7B9B-46AC-A885-338B1C5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2EF9-7B9B-46AC-A885-338B1C581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8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9B-0A01-4CDA-8C3B-68EBB3D96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9907-7A03-4617-9AC3-E4A64B148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8B7C-4610-4BD1-8B50-D0795F0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28B6-A7EE-4729-8714-94F59D19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BCA9-90E5-461B-9EA3-DBB3C4C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AAF-723B-46ED-80C6-1F8C1865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BD6D-796D-415D-B58B-5F2490F7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17CD-73ED-4479-8953-A402C82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E4C9-D550-4C05-A17E-38E7641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7112-DC1B-428C-8FA0-8454713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8D1C-C6EC-408A-8A21-81D4F748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0D78-F6D6-4259-B0BC-A4E79337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BCD-2414-4189-A190-BAC40C3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31F-D4B2-4AF3-99A3-C925F0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FB4E-E5F5-47D0-8055-4492BD8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73C-6509-40F1-AEE9-C51EDC7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BA2-55E1-4A86-BCE2-E323C785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C5BC-8A96-4FF5-B391-10BC71F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3252-3432-43AA-9ECE-89EDC9B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FF3C-8A75-461C-A4DE-A5EA721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3F36-C59B-4B01-B50F-20A2176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36-4826-42E1-94CA-80A7355A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94B5-001D-4319-AD3B-76833FCD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475A-C279-4468-8726-DB2A0D8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705-1CA2-4073-B796-7282CC5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506-71B1-4265-99D8-A5363F8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C4D-BB99-41BC-B05C-8924E65A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EE19-DF68-4859-A09B-D2D4E1D2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BA09-4342-4DAB-BDA4-BCDE024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8DDB-69FD-4750-ABCC-6638E586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0E0C-F025-440E-B310-AC91A994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4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FF4-200F-4704-B84B-E09AD52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6682-E1FF-44E0-BAD9-F26E478F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34A2-D25D-4F8B-9395-60E503D4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6DDBC-55BC-4FE6-A999-0A8583BE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A231F-FB84-4A40-B09E-FED34D69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57628-EC9A-4604-8990-3E17A97E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5F9D-111C-4706-A3A9-96225076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64146-2059-473A-8884-41CD437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C859-0542-42B4-92CD-0DFA59ED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B94-ACC0-4411-96BC-0289CCF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D4E1-979E-4B00-986D-9DEDEDB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502E7-FD6A-4A65-9DB7-7AA0479F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4F2B-E366-46F9-8189-FFCFE23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19D8-C657-4E11-AFF4-2968A565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6EA0-A0EB-4FDB-A702-5C3B3C1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FFE4-0806-43CA-888D-E6F8698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8C5-33FE-41A4-998C-4A38E04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307B-8EA0-4C34-881D-D6DA5EBA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A04-AAEB-470F-A4D6-E7CA51C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9BB7-E1A3-4191-AD92-7008B0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5755-C821-4E5C-AD07-EED4664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8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5F26-9C1E-49AD-B51E-8F640408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1511-B0F6-49D1-859C-393F41F1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2EDA-AF76-4195-A961-B7765FA9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A504-E583-4C9F-B9AA-B10F2C21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48BA-1C22-46E6-83F0-B9F9B48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CE1A-6BC1-46B2-BBD3-0A8FA20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4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E70E8-E2B5-48C3-B4A1-D6C4CF7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1056-39DC-44BF-8FD0-7621E1C7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CE5-270E-401C-AD56-503F9D199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5BE9-7F13-4564-9415-A50ADEB12BD1}" type="datetimeFigureOut">
              <a:rPr lang="en-GB" smtClean="0"/>
              <a:t>26/04/2020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CDCA-F4E4-41F9-8493-0FAF304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EC87-6A0B-4C8B-A4DE-21BC8384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6C06-C747-4508-A51D-D98AD21A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755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DF1226-9981-43B8-B690-8B4FC6AEE0F1}"/>
              </a:ext>
            </a:extLst>
          </p:cNvPr>
          <p:cNvSpPr/>
          <p:nvPr/>
        </p:nvSpPr>
        <p:spPr>
          <a:xfrm>
            <a:off x="1244339" y="999253"/>
            <a:ext cx="1838227" cy="622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3AEC46-4925-4681-9AEB-3F95E903EFE7}"/>
              </a:ext>
            </a:extLst>
          </p:cNvPr>
          <p:cNvSpPr/>
          <p:nvPr/>
        </p:nvSpPr>
        <p:spPr>
          <a:xfrm>
            <a:off x="0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MSISDN</a:t>
            </a:r>
          </a:p>
          <a:p>
            <a:pPr algn="ctr"/>
            <a:r>
              <a:rPr lang="en-GB" sz="1600" dirty="0"/>
              <a:t>PK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68D5E-137E-458B-BF25-D7EED969D44A}"/>
              </a:ext>
            </a:extLst>
          </p:cNvPr>
          <p:cNvSpPr/>
          <p:nvPr/>
        </p:nvSpPr>
        <p:spPr>
          <a:xfrm>
            <a:off x="1541282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F+L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A9FEA-8CB2-48A9-9E9B-E9E860B0B732}"/>
              </a:ext>
            </a:extLst>
          </p:cNvPr>
          <p:cNvSpPr/>
          <p:nvPr/>
        </p:nvSpPr>
        <p:spPr>
          <a:xfrm>
            <a:off x="3082564" y="-9416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Email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CE183-4745-4F0D-B31E-4491990C46BE}"/>
              </a:ext>
            </a:extLst>
          </p:cNvPr>
          <p:cNvSpPr/>
          <p:nvPr/>
        </p:nvSpPr>
        <p:spPr>
          <a:xfrm>
            <a:off x="-1" y="2138329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203D17-533D-4CD0-B50A-98360C5C7BB2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082561" y="47135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02C64-B9B6-4208-A93F-2970FEF98C5A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2163452" y="471352"/>
            <a:ext cx="1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DDF215-F397-41F7-A3E2-B54FE185DBC2}"/>
              </a:ext>
            </a:extLst>
          </p:cNvPr>
          <p:cNvCxnSpPr>
            <a:stCxn id="4" idx="4"/>
          </p:cNvCxnSpPr>
          <p:nvPr/>
        </p:nvCxnSpPr>
        <p:spPr>
          <a:xfrm>
            <a:off x="622170" y="471352"/>
            <a:ext cx="622167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1CA70-F885-49D8-9305-7BCF7F4B003E}"/>
              </a:ext>
            </a:extLst>
          </p:cNvPr>
          <p:cNvCxnSpPr>
            <a:cxnSpLocks/>
          </p:cNvCxnSpPr>
          <p:nvPr/>
        </p:nvCxnSpPr>
        <p:spPr>
          <a:xfrm flipH="1">
            <a:off x="622168" y="160728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6DC4D-FED7-4A6D-B38A-21B1095A0D28}"/>
              </a:ext>
            </a:extLst>
          </p:cNvPr>
          <p:cNvSpPr/>
          <p:nvPr/>
        </p:nvSpPr>
        <p:spPr>
          <a:xfrm>
            <a:off x="7799115" y="3944753"/>
            <a:ext cx="1838227" cy="6221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A5528-5CE4-41AA-ADCB-ED350A4CB6E2}"/>
              </a:ext>
            </a:extLst>
          </p:cNvPr>
          <p:cNvSpPr/>
          <p:nvPr/>
        </p:nvSpPr>
        <p:spPr>
          <a:xfrm>
            <a:off x="6554773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70F29-2876-47AD-BB12-4673D84067A8}"/>
              </a:ext>
            </a:extLst>
          </p:cNvPr>
          <p:cNvSpPr/>
          <p:nvPr/>
        </p:nvSpPr>
        <p:spPr>
          <a:xfrm>
            <a:off x="8096055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53691-317F-48D4-A093-73B37D6B8923}"/>
              </a:ext>
            </a:extLst>
          </p:cNvPr>
          <p:cNvSpPr/>
          <p:nvPr/>
        </p:nvSpPr>
        <p:spPr>
          <a:xfrm>
            <a:off x="9637337" y="2936084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BC78C6-1BB8-421E-911B-7088144CAB9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9637334" y="3416851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5D23F-00F0-46D6-B6EC-FE9CFB494CD0}"/>
              </a:ext>
            </a:extLst>
          </p:cNvPr>
          <p:cNvCxnSpPr>
            <a:stCxn id="21" idx="4"/>
          </p:cNvCxnSpPr>
          <p:nvPr/>
        </p:nvCxnSpPr>
        <p:spPr>
          <a:xfrm>
            <a:off x="8718225" y="341685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5CA9D-D2C8-43BE-AD12-BC989354EE85}"/>
              </a:ext>
            </a:extLst>
          </p:cNvPr>
          <p:cNvCxnSpPr>
            <a:stCxn id="20" idx="4"/>
          </p:cNvCxnSpPr>
          <p:nvPr/>
        </p:nvCxnSpPr>
        <p:spPr>
          <a:xfrm>
            <a:off x="7176943" y="3416852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5ACE0CA-454E-4AD1-AD9E-582AAE1997E6}"/>
              </a:ext>
            </a:extLst>
          </p:cNvPr>
          <p:cNvSpPr/>
          <p:nvPr/>
        </p:nvSpPr>
        <p:spPr>
          <a:xfrm>
            <a:off x="6554780" y="5083828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DurationMessageVolume</a:t>
            </a:r>
            <a:endParaRPr lang="en-GB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7A61F-6F4C-4E0E-8EC3-D67A99C238E5}"/>
              </a:ext>
            </a:extLst>
          </p:cNvPr>
          <p:cNvCxnSpPr>
            <a:cxnSpLocks/>
          </p:cNvCxnSpPr>
          <p:nvPr/>
        </p:nvCxnSpPr>
        <p:spPr>
          <a:xfrm flipH="1">
            <a:off x="7176937" y="4566922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F49D33-50F6-4426-AE99-14BDF08A983C}"/>
              </a:ext>
            </a:extLst>
          </p:cNvPr>
          <p:cNvSpPr/>
          <p:nvPr/>
        </p:nvSpPr>
        <p:spPr>
          <a:xfrm>
            <a:off x="8096052" y="5108971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date</a:t>
            </a:r>
            <a:endParaRPr lang="en-GB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84399-2385-45BC-B52E-909CBE301362}"/>
              </a:ext>
            </a:extLst>
          </p:cNvPr>
          <p:cNvSpPr/>
          <p:nvPr/>
        </p:nvSpPr>
        <p:spPr>
          <a:xfrm>
            <a:off x="9637334" y="5091686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time</a:t>
            </a:r>
            <a:endParaRPr lang="en-GB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F5160-AC6B-4223-B11E-35BE573D5290}"/>
              </a:ext>
            </a:extLst>
          </p:cNvPr>
          <p:cNvCxnSpPr/>
          <p:nvPr/>
        </p:nvCxnSpPr>
        <p:spPr>
          <a:xfrm>
            <a:off x="9637336" y="4577925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72751E-C050-4EED-BF33-848D3654B5A7}"/>
              </a:ext>
            </a:extLst>
          </p:cNvPr>
          <p:cNvCxnSpPr/>
          <p:nvPr/>
        </p:nvCxnSpPr>
        <p:spPr>
          <a:xfrm>
            <a:off x="8718220" y="4563785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870E132-BD10-4B1F-B2B3-2A6AE91B6891}"/>
              </a:ext>
            </a:extLst>
          </p:cNvPr>
          <p:cNvSpPr/>
          <p:nvPr/>
        </p:nvSpPr>
        <p:spPr>
          <a:xfrm>
            <a:off x="10165235" y="3988750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1600" dirty="0"/>
              <a:t>External charges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15220-35EB-48DC-AB38-C5C8320C8C12}"/>
              </a:ext>
            </a:extLst>
          </p:cNvPr>
          <p:cNvCxnSpPr>
            <a:cxnSpLocks/>
          </p:cNvCxnSpPr>
          <p:nvPr/>
        </p:nvCxnSpPr>
        <p:spPr>
          <a:xfrm rot="5400000">
            <a:off x="9901284" y="398247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4FC4D23-A314-4C1D-B314-6D1B59C0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9394"/>
              </p:ext>
            </p:extLst>
          </p:nvPr>
        </p:nvGraphicFramePr>
        <p:xfrm>
          <a:off x="5923369" y="984259"/>
          <a:ext cx="5844620" cy="10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92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r>
                        <a:rPr lang="en-GB" dirty="0"/>
                        <a:t>MSISDN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Starting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04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DA85D5-91CC-4B80-9BE5-363AEDB3FE97}"/>
              </a:ext>
            </a:extLst>
          </p:cNvPr>
          <p:cNvSpPr txBox="1"/>
          <p:nvPr/>
        </p:nvSpPr>
        <p:spPr>
          <a:xfrm>
            <a:off x="5838332" y="222074"/>
            <a:ext cx="5043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Table That shows the relation between the customer and profile</a:t>
            </a: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44485"/>
              </p:ext>
            </p:extLst>
          </p:nvPr>
        </p:nvGraphicFramePr>
        <p:xfrm>
          <a:off x="398872" y="6011472"/>
          <a:ext cx="1130942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942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807766398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548652607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CDR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/>
                        <a:t>Is_Rating</a:t>
                      </a:r>
                      <a:endParaRPr lang="en-US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75307A-9EAF-43CB-AD47-5583225236D3}"/>
              </a:ext>
            </a:extLst>
          </p:cNvPr>
          <p:cNvSpPr txBox="1"/>
          <p:nvPr/>
        </p:nvSpPr>
        <p:spPr>
          <a:xfrm>
            <a:off x="382569" y="5204393"/>
            <a:ext cx="504334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Make A table for all CDRs instead of making a text file, so it will make things easier.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31FDD-AA14-4157-A1AD-0D55A4E33C8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339360" y="3533894"/>
            <a:ext cx="207384" cy="53185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46FA9-86D8-42A0-840C-E82D192BA36C}"/>
              </a:ext>
            </a:extLst>
          </p:cNvPr>
          <p:cNvSpPr/>
          <p:nvPr/>
        </p:nvSpPr>
        <p:spPr>
          <a:xfrm>
            <a:off x="1733132" y="4032937"/>
            <a:ext cx="1606881" cy="66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 Units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7216F5-750B-408E-824E-5B8400E2947F}"/>
              </a:ext>
            </a:extLst>
          </p:cNvPr>
          <p:cNvSpPr/>
          <p:nvPr/>
        </p:nvSpPr>
        <p:spPr>
          <a:xfrm>
            <a:off x="47495" y="3757808"/>
            <a:ext cx="1178350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82B20-20D4-43E9-A15C-D28E327C31B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41004" y="4092459"/>
            <a:ext cx="592128" cy="275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132DD84-8FB4-4E10-AF55-7DE275A0CA66}"/>
              </a:ext>
            </a:extLst>
          </p:cNvPr>
          <p:cNvSpPr/>
          <p:nvPr/>
        </p:nvSpPr>
        <p:spPr>
          <a:xfrm>
            <a:off x="3372654" y="2906676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Voice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665CE9-2EFD-4CF9-8598-ADB4D00C594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008503" y="3241327"/>
            <a:ext cx="364151" cy="79161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55818513-7CE8-4984-8242-A558925C4C49}"/>
              </a:ext>
            </a:extLst>
          </p:cNvPr>
          <p:cNvSpPr/>
          <p:nvPr/>
        </p:nvSpPr>
        <p:spPr>
          <a:xfrm>
            <a:off x="1660630" y="2284872"/>
            <a:ext cx="1357460" cy="1249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Have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612B0C-C550-4F1D-9BFB-ABF8206DA165}"/>
              </a:ext>
            </a:extLst>
          </p:cNvPr>
          <p:cNvSpPr/>
          <p:nvPr/>
        </p:nvSpPr>
        <p:spPr>
          <a:xfrm>
            <a:off x="4096943" y="4358930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SMS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69FA83-CDD4-4EFC-95DF-CD00D3C60292}"/>
              </a:ext>
            </a:extLst>
          </p:cNvPr>
          <p:cNvCxnSpPr>
            <a:cxnSpLocks/>
            <a:stCxn id="43" idx="2"/>
            <a:endCxn id="37" idx="3"/>
          </p:cNvCxnSpPr>
          <p:nvPr/>
        </p:nvCxnSpPr>
        <p:spPr>
          <a:xfrm flipH="1" flipV="1">
            <a:off x="3340013" y="4367588"/>
            <a:ext cx="756930" cy="32599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F908393-921E-4E9E-9729-FD507A8AC9AA}"/>
              </a:ext>
            </a:extLst>
          </p:cNvPr>
          <p:cNvSpPr/>
          <p:nvPr/>
        </p:nvSpPr>
        <p:spPr>
          <a:xfrm>
            <a:off x="4657085" y="3467098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45672F-C6FB-43C0-96FD-8546C2E97E85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3340013" y="3801749"/>
            <a:ext cx="1317072" cy="2822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E9032B-96DD-42F4-BD8E-B1191FA2EC59}"/>
              </a:ext>
            </a:extLst>
          </p:cNvPr>
          <p:cNvSpPr txBox="1"/>
          <p:nvPr/>
        </p:nvSpPr>
        <p:spPr>
          <a:xfrm>
            <a:off x="2554152" y="1829956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83F5F-04E3-42BD-8315-CDF62F9EB03D}"/>
              </a:ext>
            </a:extLst>
          </p:cNvPr>
          <p:cNvSpPr txBox="1"/>
          <p:nvPr/>
        </p:nvSpPr>
        <p:spPr>
          <a:xfrm>
            <a:off x="2722967" y="3630794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n>
                  <a:solidFill>
                    <a:srgbClr val="8DA2D8"/>
                  </a:solidFill>
                </a:ln>
                <a:solidFill>
                  <a:srgbClr val="90A4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D8E97F-7779-415C-B8CF-9A132FB673B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009509" y="1589476"/>
            <a:ext cx="329851" cy="6953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B8E0CD-1BA4-43DD-A67C-3936920D0390}"/>
              </a:ext>
            </a:extLst>
          </p:cNvPr>
          <p:cNvSpPr/>
          <p:nvPr/>
        </p:nvSpPr>
        <p:spPr>
          <a:xfrm>
            <a:off x="1956060" y="3001012"/>
            <a:ext cx="1357460" cy="6693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EDEB4-1593-42B5-8863-02ECF89CCD6A}"/>
              </a:ext>
            </a:extLst>
          </p:cNvPr>
          <p:cNvSpPr/>
          <p:nvPr/>
        </p:nvSpPr>
        <p:spPr>
          <a:xfrm>
            <a:off x="509047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428B5-7354-40DA-B68D-FFD76650B9E1}"/>
              </a:ext>
            </a:extLst>
          </p:cNvPr>
          <p:cNvSpPr/>
          <p:nvPr/>
        </p:nvSpPr>
        <p:spPr>
          <a:xfrm>
            <a:off x="2045615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85B83-C075-4AEA-A744-36E15998BDF2}"/>
              </a:ext>
            </a:extLst>
          </p:cNvPr>
          <p:cNvSpPr/>
          <p:nvPr/>
        </p:nvSpPr>
        <p:spPr>
          <a:xfrm>
            <a:off x="3582183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Renew Duration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D4B227-07AF-4505-825B-AF3C36889905}"/>
              </a:ext>
            </a:extLst>
          </p:cNvPr>
          <p:cNvSpPr/>
          <p:nvPr/>
        </p:nvSpPr>
        <p:spPr>
          <a:xfrm>
            <a:off x="326972" y="4254779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Fees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6FFD7-00A1-4806-AAFD-C5092BE78F59}"/>
              </a:ext>
            </a:extLst>
          </p:cNvPr>
          <p:cNvCxnSpPr>
            <a:stCxn id="4" idx="4"/>
          </p:cNvCxnSpPr>
          <p:nvPr/>
        </p:nvCxnSpPr>
        <p:spPr>
          <a:xfrm>
            <a:off x="1098222" y="2369416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237C3-4752-49D5-A89C-781595B7320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634790" y="2378843"/>
            <a:ext cx="0" cy="6221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FDCD1D-4DF3-4818-BADF-A7F7380C70E9}"/>
              </a:ext>
            </a:extLst>
          </p:cNvPr>
          <p:cNvCxnSpPr>
            <a:cxnSpLocks/>
          </p:cNvCxnSpPr>
          <p:nvPr/>
        </p:nvCxnSpPr>
        <p:spPr>
          <a:xfrm flipH="1">
            <a:off x="3313520" y="2369416"/>
            <a:ext cx="857838" cy="6504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E133BA-9E08-441A-99C5-AF4CAF2A8DA1}"/>
              </a:ext>
            </a:extLst>
          </p:cNvPr>
          <p:cNvCxnSpPr>
            <a:cxnSpLocks/>
          </p:cNvCxnSpPr>
          <p:nvPr/>
        </p:nvCxnSpPr>
        <p:spPr>
          <a:xfrm flipV="1">
            <a:off x="1098222" y="3660889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7E9C9-4385-4B5D-952E-595B84460AB1}"/>
              </a:ext>
            </a:extLst>
          </p:cNvPr>
          <p:cNvSpPr/>
          <p:nvPr/>
        </p:nvSpPr>
        <p:spPr>
          <a:xfrm>
            <a:off x="9896574" y="2991586"/>
            <a:ext cx="1357460" cy="669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DFC20-B5F3-4DD8-84CE-DDB9D6D3DDD0}"/>
              </a:ext>
            </a:extLst>
          </p:cNvPr>
          <p:cNvSpPr/>
          <p:nvPr/>
        </p:nvSpPr>
        <p:spPr>
          <a:xfrm>
            <a:off x="8449561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F2B07-8970-4B37-BC5B-BE40F886BF41}"/>
              </a:ext>
            </a:extLst>
          </p:cNvPr>
          <p:cNvSpPr/>
          <p:nvPr/>
        </p:nvSpPr>
        <p:spPr>
          <a:xfrm>
            <a:off x="9986129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B18C9-4325-4C8C-BC59-A41A01B37A7F}"/>
              </a:ext>
            </a:extLst>
          </p:cNvPr>
          <p:cNvCxnSpPr>
            <a:stCxn id="20" idx="4"/>
          </p:cNvCxnSpPr>
          <p:nvPr/>
        </p:nvCxnSpPr>
        <p:spPr>
          <a:xfrm>
            <a:off x="9038736" y="2359990"/>
            <a:ext cx="857838" cy="63159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09F3BB-A892-4842-B0E5-65F9E36AB91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575304" y="2369417"/>
            <a:ext cx="0" cy="62216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DADF39-2911-4E70-A7B7-46D0D011A1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249212" y="3326237"/>
            <a:ext cx="2647362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5C6A6-26D8-46BB-AF0E-24B2CDC6969E}"/>
              </a:ext>
            </a:extLst>
          </p:cNvPr>
          <p:cNvCxnSpPr>
            <a:cxnSpLocks/>
          </p:cNvCxnSpPr>
          <p:nvPr/>
        </p:nvCxnSpPr>
        <p:spPr>
          <a:xfrm>
            <a:off x="3322162" y="3326236"/>
            <a:ext cx="2647362" cy="1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A4BD582B-6F3B-407F-AD04-1D84A69680A0}"/>
              </a:ext>
            </a:extLst>
          </p:cNvPr>
          <p:cNvSpPr/>
          <p:nvPr/>
        </p:nvSpPr>
        <p:spPr>
          <a:xfrm>
            <a:off x="5926317" y="2685214"/>
            <a:ext cx="1357460" cy="124902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B6026-7253-4B69-9B79-C47B612858B9}"/>
              </a:ext>
            </a:extLst>
          </p:cNvPr>
          <p:cNvSpPr txBox="1"/>
          <p:nvPr/>
        </p:nvSpPr>
        <p:spPr>
          <a:xfrm>
            <a:off x="9469621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CC546-D93F-47B1-980B-E209AE2DF9B7}"/>
              </a:ext>
            </a:extLst>
          </p:cNvPr>
          <p:cNvSpPr txBox="1"/>
          <p:nvPr/>
        </p:nvSpPr>
        <p:spPr>
          <a:xfrm>
            <a:off x="3313520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8FC875-76CE-47C5-95F8-14CB058795CF}"/>
              </a:ext>
            </a:extLst>
          </p:cNvPr>
          <p:cNvSpPr/>
          <p:nvPr/>
        </p:nvSpPr>
        <p:spPr>
          <a:xfrm>
            <a:off x="5988377" y="1709541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Round</a:t>
            </a:r>
          </a:p>
          <a:p>
            <a:pPr algn="ctr"/>
            <a:r>
              <a:rPr lang="en-GB" sz="1600" dirty="0"/>
              <a:t>Amount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8F0B5F-7FE5-4090-B398-C2F4FE493B9D}"/>
              </a:ext>
            </a:extLst>
          </p:cNvPr>
          <p:cNvSpPr/>
          <p:nvPr/>
        </p:nvSpPr>
        <p:spPr>
          <a:xfrm>
            <a:off x="7053612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Same Operator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ED758-63CF-47BD-82D0-712EB1F7CC77}"/>
              </a:ext>
            </a:extLst>
          </p:cNvPr>
          <p:cNvSpPr/>
          <p:nvPr/>
        </p:nvSpPr>
        <p:spPr>
          <a:xfrm>
            <a:off x="4895647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Another Operator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3EE6BD-06C5-49FA-B287-6988DB62C877}"/>
              </a:ext>
            </a:extLst>
          </p:cNvPr>
          <p:cNvSpPr/>
          <p:nvPr/>
        </p:nvSpPr>
        <p:spPr>
          <a:xfrm>
            <a:off x="4771527" y="3809359"/>
            <a:ext cx="135746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Additional</a:t>
            </a:r>
          </a:p>
          <a:p>
            <a:pPr algn="ctr"/>
            <a:r>
              <a:rPr lang="en-GB" sz="1400" dirty="0"/>
              <a:t>Quota</a:t>
            </a:r>
          </a:p>
          <a:p>
            <a:pPr algn="ctr"/>
            <a:r>
              <a:rPr lang="en-GB" sz="1400" dirty="0"/>
              <a:t>Size</a:t>
            </a:r>
          </a:p>
          <a:p>
            <a:pPr algn="ctr"/>
            <a:r>
              <a:rPr lang="en-GB" sz="1400" dirty="0"/>
              <a:t>(LE/MB/COUNT)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794488-0FFB-440E-8894-E7AE4770018A}"/>
              </a:ext>
            </a:extLst>
          </p:cNvPr>
          <p:cNvSpPr/>
          <p:nvPr/>
        </p:nvSpPr>
        <p:spPr>
          <a:xfrm>
            <a:off x="7216221" y="375784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International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8F0680-6EDB-4F45-B1EC-35DD24C55124}"/>
              </a:ext>
            </a:extLst>
          </p:cNvPr>
          <p:cNvCxnSpPr>
            <a:stCxn id="41" idx="4"/>
          </p:cNvCxnSpPr>
          <p:nvPr/>
        </p:nvCxnSpPr>
        <p:spPr>
          <a:xfrm>
            <a:off x="5512317" y="2843114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817F2C-54C3-4524-9F0D-D4EBEFCD98B8}"/>
              </a:ext>
            </a:extLst>
          </p:cNvPr>
          <p:cNvCxnSpPr>
            <a:cxnSpLocks/>
            <a:stCxn id="39" idx="4"/>
            <a:endCxn id="36" idx="0"/>
          </p:cNvCxnSpPr>
          <p:nvPr/>
        </p:nvCxnSpPr>
        <p:spPr>
          <a:xfrm>
            <a:off x="6605047" y="2378843"/>
            <a:ext cx="0" cy="3063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96B9D8-4DC9-4D2C-A966-6101A7A1EB7A}"/>
              </a:ext>
            </a:extLst>
          </p:cNvPr>
          <p:cNvCxnSpPr>
            <a:cxnSpLocks/>
          </p:cNvCxnSpPr>
          <p:nvPr/>
        </p:nvCxnSpPr>
        <p:spPr>
          <a:xfrm flipH="1">
            <a:off x="7145517" y="2776992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8FCB70-93DE-4A39-BE9A-892C7A91FAF2}"/>
              </a:ext>
            </a:extLst>
          </p:cNvPr>
          <p:cNvCxnSpPr>
            <a:cxnSpLocks/>
          </p:cNvCxnSpPr>
          <p:nvPr/>
        </p:nvCxnSpPr>
        <p:spPr>
          <a:xfrm flipV="1">
            <a:off x="5485998" y="3503903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493DEA-5BBA-4FEC-9FF1-3F5B50202BBA}"/>
              </a:ext>
            </a:extLst>
          </p:cNvPr>
          <p:cNvCxnSpPr>
            <a:cxnSpLocks/>
          </p:cNvCxnSpPr>
          <p:nvPr/>
        </p:nvCxnSpPr>
        <p:spPr>
          <a:xfrm flipH="1" flipV="1">
            <a:off x="7119198" y="3437781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itle 54">
            <a:extLst>
              <a:ext uri="{FF2B5EF4-FFF2-40B4-BE49-F238E27FC236}">
                <a16:creationId xmlns:a16="http://schemas.microsoft.com/office/drawing/2014/main" id="{7F1CE7F8-440E-4DF9-90A1-6BC43EB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ERD Diagram</a:t>
            </a:r>
          </a:p>
        </p:txBody>
      </p:sp>
    </p:spTree>
    <p:extLst>
      <p:ext uri="{BB962C8B-B14F-4D97-AF65-F5344CB8AC3E}">
        <p14:creationId xmlns:p14="http://schemas.microsoft.com/office/powerpoint/2010/main" val="1095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0A0004-2DA7-481E-B77F-C0384A14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1150"/>
              </p:ext>
            </p:extLst>
          </p:nvPr>
        </p:nvGraphicFramePr>
        <p:xfrm>
          <a:off x="810704" y="248327"/>
          <a:ext cx="10689993" cy="4728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279098458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30554554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57619881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44612943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05455566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65341172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6089066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26382671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315144822"/>
                    </a:ext>
                  </a:extLst>
                </a:gridCol>
              </a:tblGrid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Round</a:t>
                      </a:r>
                    </a:p>
                    <a:p>
                      <a:pPr algn="ctr"/>
                      <a:r>
                        <a:rPr lang="en-GB" sz="1800" dirty="0"/>
                        <a:t>Amount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Same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Another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 another</a:t>
                      </a:r>
                    </a:p>
                    <a:p>
                      <a:pPr algn="ctr"/>
                      <a:r>
                        <a:rPr lang="en-GB" sz="1800" dirty="0"/>
                        <a:t>operator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international 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3750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397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8355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1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57400" cy="33940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Tables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28018"/>
              </p:ext>
            </p:extLst>
          </p:nvPr>
        </p:nvGraphicFramePr>
        <p:xfrm>
          <a:off x="260366" y="5112430"/>
          <a:ext cx="11308180" cy="929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5790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005790">
                  <a:extLst>
                    <a:ext uri="{9D8B030D-6E8A-4147-A177-3AD203B41FA5}">
                      <a16:colId xmlns:a16="http://schemas.microsoft.com/office/drawing/2014/main" val="3070872457"/>
                    </a:ext>
                  </a:extLst>
                </a:gridCol>
                <a:gridCol w="1005790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391133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005790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005790">
                  <a:extLst>
                    <a:ext uri="{9D8B030D-6E8A-4147-A177-3AD203B41FA5}">
                      <a16:colId xmlns:a16="http://schemas.microsoft.com/office/drawing/2014/main" val="923522584"/>
                    </a:ext>
                  </a:extLst>
                </a:gridCol>
                <a:gridCol w="1005790">
                  <a:extLst>
                    <a:ext uri="{9D8B030D-6E8A-4147-A177-3AD203B41FA5}">
                      <a16:colId xmlns:a16="http://schemas.microsoft.com/office/drawing/2014/main" val="3417585095"/>
                    </a:ext>
                  </a:extLst>
                </a:gridCol>
                <a:gridCol w="1005790">
                  <a:extLst>
                    <a:ext uri="{9D8B030D-6E8A-4147-A177-3AD203B41FA5}">
                      <a16:colId xmlns:a16="http://schemas.microsoft.com/office/drawing/2014/main" val="2557095657"/>
                    </a:ext>
                  </a:extLst>
                </a:gridCol>
                <a:gridCol w="864937">
                  <a:extLst>
                    <a:ext uri="{9D8B030D-6E8A-4147-A177-3AD203B41FA5}">
                      <a16:colId xmlns:a16="http://schemas.microsoft.com/office/drawing/2014/main" val="2967440029"/>
                    </a:ext>
                  </a:extLst>
                </a:gridCol>
                <a:gridCol w="1005790">
                  <a:extLst>
                    <a:ext uri="{9D8B030D-6E8A-4147-A177-3AD203B41FA5}">
                      <a16:colId xmlns:a16="http://schemas.microsoft.com/office/drawing/2014/main" val="1327699478"/>
                    </a:ext>
                  </a:extLst>
                </a:gridCol>
                <a:gridCol w="1005790">
                  <a:extLst>
                    <a:ext uri="{9D8B030D-6E8A-4147-A177-3AD203B41FA5}">
                      <a16:colId xmlns:a16="http://schemas.microsoft.com/office/drawing/2014/main" val="2835791411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ysClr val="windowText" lastClr="000000"/>
                          </a:solidFill>
                        </a:rPr>
                        <a:t>Customer_Profile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Profile Id</a:t>
                      </a:r>
                    </a:p>
                    <a:p>
                      <a:pPr algn="ctr"/>
                      <a:r>
                        <a:rPr lang="en-GB" dirty="0" smtClean="0"/>
                        <a:t>(FK) </a:t>
                      </a:r>
                      <a:endParaRPr lang="en-GB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MSISDN</a:t>
                      </a:r>
                    </a:p>
                    <a:p>
                      <a:pPr algn="ctr"/>
                      <a:r>
                        <a:rPr lang="en-GB" dirty="0" smtClean="0"/>
                        <a:t>(FK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</a:t>
                      </a:r>
                      <a:r>
                        <a:rPr lang="en-GB" dirty="0" smtClean="0"/>
                        <a:t>Starting</a:t>
                      </a:r>
                    </a:p>
                    <a:p>
                      <a:pPr algn="ctr"/>
                      <a:r>
                        <a:rPr lang="en-GB" dirty="0" smtClean="0"/>
                        <a:t>Contract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</a:t>
                      </a:r>
                      <a:r>
                        <a:rPr lang="en-GB" dirty="0" smtClean="0"/>
                        <a:t>Ending</a:t>
                      </a:r>
                    </a:p>
                    <a:p>
                      <a:pPr algn="ctr"/>
                      <a:r>
                        <a:rPr lang="en-GB" dirty="0" smtClean="0"/>
                        <a:t>Contract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Blocked</a:t>
                      </a:r>
                    </a:p>
                    <a:p>
                      <a:pPr algn="ctr"/>
                      <a:r>
                        <a:rPr lang="en-GB" dirty="0" smtClean="0"/>
                        <a:t>Services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(text)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Cross 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Cross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34C0AD8-9A8F-4B12-A05D-BFFF3415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11842"/>
              </p:ext>
            </p:extLst>
          </p:nvPr>
        </p:nvGraphicFramePr>
        <p:xfrm>
          <a:off x="224183" y="704530"/>
          <a:ext cx="71180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MSISDN</a:t>
                      </a:r>
                    </a:p>
                    <a:p>
                      <a:pPr algn="ctr"/>
                      <a:r>
                        <a:rPr lang="en-GB" sz="1800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Address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F6D12B2-BB3D-441E-BCFF-181D60BD0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12263"/>
              </p:ext>
            </p:extLst>
          </p:nvPr>
        </p:nvGraphicFramePr>
        <p:xfrm>
          <a:off x="260366" y="1441467"/>
          <a:ext cx="7045656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4276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207885565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Renew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 Unit ID (FK)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25BFBE6-DAA4-436C-A64D-CD580F19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60837"/>
              </p:ext>
            </p:extLst>
          </p:nvPr>
        </p:nvGraphicFramePr>
        <p:xfrm>
          <a:off x="260366" y="2183800"/>
          <a:ext cx="11648744" cy="8076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6093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507816282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1513730855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3652036494"/>
                    </a:ext>
                  </a:extLst>
                </a:gridCol>
              </a:tblGrid>
              <a:tr h="8076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FreeUnit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ID (PK)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FreeUnit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Voice</a:t>
                      </a:r>
                    </a:p>
                    <a:p>
                      <a:pPr algn="ctr"/>
                      <a:r>
                        <a:rPr lang="en-GB" sz="14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FreeUnit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Voice</a:t>
                      </a:r>
                    </a:p>
                    <a:p>
                      <a:pPr algn="ctr"/>
                      <a:r>
                        <a:rPr lang="en-GB" sz="1400" dirty="0"/>
                        <a:t>Cross 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FreeUnit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SMS</a:t>
                      </a:r>
                    </a:p>
                    <a:p>
                      <a:pPr algn="ctr"/>
                      <a:r>
                        <a:rPr lang="en-GB" sz="14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FreeUnit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SMS</a:t>
                      </a:r>
                    </a:p>
                    <a:p>
                      <a:pPr algn="ctr"/>
                      <a:r>
                        <a:rPr lang="en-GB" sz="1400" dirty="0"/>
                        <a:t>Cross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FreeUnit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/>
                        <a:t>Internet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ProfileID</a:t>
                      </a:r>
                      <a:r>
                        <a:rPr lang="en-GB" sz="1600" dirty="0" smtClean="0"/>
                        <a:t> </a:t>
                      </a:r>
                    </a:p>
                    <a:p>
                      <a:pPr algn="ctr"/>
                      <a:r>
                        <a:rPr lang="en-GB" sz="1600" dirty="0" smtClean="0"/>
                        <a:t>(FK)</a:t>
                      </a:r>
                      <a:endParaRPr lang="en-GB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B2E13CA-7692-4AD7-A76D-5928BBD5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006"/>
              </p:ext>
            </p:extLst>
          </p:nvPr>
        </p:nvGraphicFramePr>
        <p:xfrm>
          <a:off x="260366" y="3099471"/>
          <a:ext cx="9855128" cy="94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1891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1162217233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593576195"/>
                    </a:ext>
                  </a:extLst>
                </a:gridCol>
              </a:tblGrid>
              <a:tr h="76021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Profile_Services</a:t>
                      </a:r>
                      <a:endParaRPr lang="en-GB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 </a:t>
                      </a:r>
                      <a:r>
                        <a:rPr lang="en-GB" dirty="0" smtClean="0"/>
                        <a:t>(FK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Service</a:t>
                      </a:r>
                    </a:p>
                    <a:p>
                      <a:pPr algn="ctr"/>
                      <a:r>
                        <a:rPr lang="en-GB" dirty="0"/>
                        <a:t>ID </a:t>
                      </a:r>
                      <a:r>
                        <a:rPr lang="en-GB" dirty="0" smtClean="0"/>
                        <a:t>(FK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Round</a:t>
                      </a:r>
                    </a:p>
                    <a:p>
                      <a:pPr algn="ctr"/>
                      <a:r>
                        <a:rPr lang="en-GB" sz="1600" dirty="0"/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Fees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Local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 smtClean="0"/>
                        <a:t>Same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Operator</a:t>
                      </a:r>
                    </a:p>
                    <a:p>
                      <a:pPr algn="ctr"/>
                      <a:r>
                        <a:rPr lang="en-GB" sz="1400" dirty="0" smtClean="0"/>
                        <a:t>(</a:t>
                      </a:r>
                      <a:r>
                        <a:rPr lang="en-GB" sz="1400" dirty="0" err="1" smtClean="0"/>
                        <a:t>FloatValues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Fees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dirty="0" smtClean="0"/>
                        <a:t>Local</a:t>
                      </a:r>
                      <a:endParaRPr lang="en-GB" sz="1100" dirty="0"/>
                    </a:p>
                    <a:p>
                      <a:pPr algn="ctr"/>
                      <a:r>
                        <a:rPr lang="en-GB" sz="1100" dirty="0"/>
                        <a:t>Another Operator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Fees</a:t>
                      </a:r>
                    </a:p>
                    <a:p>
                      <a:pPr algn="ctr"/>
                      <a:r>
                        <a:rPr lang="en-GB" sz="1400" dirty="0"/>
                        <a:t>International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2447E5-7ED2-4BA7-A1E9-77259EEA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2696"/>
              </p:ext>
            </p:extLst>
          </p:nvPr>
        </p:nvGraphicFramePr>
        <p:xfrm>
          <a:off x="7492250" y="444434"/>
          <a:ext cx="4588915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7783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917783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917783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  <a:gridCol w="917783">
                  <a:extLst>
                    <a:ext uri="{9D8B030D-6E8A-4147-A177-3AD203B41FA5}">
                      <a16:colId xmlns:a16="http://schemas.microsoft.com/office/drawing/2014/main" val="2530083841"/>
                    </a:ext>
                  </a:extLst>
                </a:gridCol>
                <a:gridCol w="917783">
                  <a:extLst>
                    <a:ext uri="{9D8B030D-6E8A-4147-A177-3AD203B41FA5}">
                      <a16:colId xmlns:a16="http://schemas.microsoft.com/office/drawing/2014/main" val="2405177763"/>
                    </a:ext>
                  </a:extLst>
                </a:gridCol>
              </a:tblGrid>
              <a:tr h="80078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Service 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Is_Recurring</a:t>
                      </a:r>
                      <a:endParaRPr lang="en-GB" sz="1800" dirty="0" smtClean="0"/>
                    </a:p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Reccuring</a:t>
                      </a:r>
                      <a:r>
                        <a:rPr lang="en-GB" sz="1800" dirty="0" smtClean="0"/>
                        <a:t> fees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CDC825-A04A-4A49-8760-E446C7877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82133"/>
              </p:ext>
            </p:extLst>
          </p:nvPr>
        </p:nvGraphicFramePr>
        <p:xfrm>
          <a:off x="7492250" y="1382307"/>
          <a:ext cx="4416860" cy="7470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4215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1104215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1104215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  <a:gridCol w="1104215">
                  <a:extLst>
                    <a:ext uri="{9D8B030D-6E8A-4147-A177-3AD203B41FA5}">
                      <a16:colId xmlns:a16="http://schemas.microsoft.com/office/drawing/2014/main" val="492678564"/>
                    </a:ext>
                  </a:extLst>
                </a:gridCol>
              </a:tblGrid>
              <a:tr h="74704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One Time Service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 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Service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Service Fee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71F2F7B-8F0F-4253-95BB-378DF4A0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02868"/>
              </p:ext>
            </p:extLst>
          </p:nvPr>
        </p:nvGraphicFramePr>
        <p:xfrm>
          <a:off x="260366" y="4152381"/>
          <a:ext cx="9157955" cy="822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1591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831591">
                  <a:extLst>
                    <a:ext uri="{9D8B030D-6E8A-4147-A177-3AD203B41FA5}">
                      <a16:colId xmlns:a16="http://schemas.microsoft.com/office/drawing/2014/main" val="1629275936"/>
                    </a:ext>
                  </a:extLst>
                </a:gridCol>
                <a:gridCol w="1831591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831591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831591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</a:tblGrid>
              <a:tr h="71468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OCC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OCC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(FK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ID(FK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algn="ctr"/>
                      <a:r>
                        <a:rPr lang="en-GB" sz="1600" dirty="0" err="1" smtClean="0">
                          <a:solidFill>
                            <a:schemeClr val="bg1"/>
                          </a:solidFill>
                        </a:rPr>
                        <a:t>IS_Processed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(Boolean)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2860" y="70276"/>
            <a:ext cx="542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Fees</a:t>
            </a:r>
            <a:r>
              <a:rPr lang="en-US" dirty="0" smtClean="0">
                <a:sym typeface="Wingdings" panose="05000000000000000000" pitchFamily="2" charset="2"/>
              </a:rPr>
              <a:t> float                                   All Date text</a:t>
            </a:r>
          </a:p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332220" y="1344610"/>
            <a:ext cx="659550" cy="83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332220" y="1315794"/>
            <a:ext cx="659550" cy="100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ED8C13D1-758A-4F38-9DD8-F6813BEA4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03644"/>
              </p:ext>
            </p:extLst>
          </p:nvPr>
        </p:nvGraphicFramePr>
        <p:xfrm>
          <a:off x="260366" y="6138844"/>
          <a:ext cx="9776704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44176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2444176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2444176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2444176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</a:tblGrid>
              <a:tr h="5278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ysClr val="windowText" lastClr="000000"/>
                          </a:solidFill>
                        </a:rPr>
                        <a:t>Customer_Profile_Services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(FK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Profile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(FK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OCC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(FK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9727" cy="45229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Tables 2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94295"/>
              </p:ext>
            </p:extLst>
          </p:nvPr>
        </p:nvGraphicFramePr>
        <p:xfrm>
          <a:off x="296548" y="4513089"/>
          <a:ext cx="9941961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2745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242745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242745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242745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242745">
                  <a:extLst>
                    <a:ext uri="{9D8B030D-6E8A-4147-A177-3AD203B41FA5}">
                      <a16:colId xmlns:a16="http://schemas.microsoft.com/office/drawing/2014/main" val="3183350773"/>
                    </a:ext>
                  </a:extLst>
                </a:gridCol>
                <a:gridCol w="1242745">
                  <a:extLst>
                    <a:ext uri="{9D8B030D-6E8A-4147-A177-3AD203B41FA5}">
                      <a16:colId xmlns:a16="http://schemas.microsoft.com/office/drawing/2014/main" val="943213032"/>
                    </a:ext>
                  </a:extLst>
                </a:gridCol>
                <a:gridCol w="80815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677337">
                  <a:extLst>
                    <a:ext uri="{9D8B030D-6E8A-4147-A177-3AD203B41FA5}">
                      <a16:colId xmlns:a16="http://schemas.microsoft.com/office/drawing/2014/main" val="339127107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UDR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UDR ID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CDR</a:t>
                      </a:r>
                    </a:p>
                    <a:p>
                      <a:pPr algn="ctr"/>
                      <a:r>
                        <a:rPr lang="en-GB" dirty="0"/>
                        <a:t>Number</a:t>
                      </a:r>
                    </a:p>
                    <a:p>
                      <a:pPr algn="ctr"/>
                      <a:r>
                        <a:rPr lang="en-GB" dirty="0" smtClean="0"/>
                        <a:t>(FK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Profile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ID</a:t>
                      </a:r>
                      <a:endParaRPr lang="en-GB" dirty="0"/>
                    </a:p>
                    <a:p>
                      <a:pPr algn="ctr"/>
                      <a:r>
                        <a:rPr lang="en-GB" dirty="0" smtClean="0"/>
                        <a:t>(FK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DialA</a:t>
                      </a:r>
                      <a:endParaRPr lang="en-GB" dirty="0" smtClean="0"/>
                    </a:p>
                    <a:p>
                      <a:pPr algn="ctr"/>
                      <a:r>
                        <a:rPr lang="en-GB" dirty="0" err="1" smtClean="0"/>
                        <a:t>Fk</a:t>
                      </a:r>
                      <a:endParaRPr lang="en-GB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Has_FreeUnit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Cost</a:t>
                      </a:r>
                    </a:p>
                    <a:p>
                      <a:pPr algn="ctr"/>
                      <a:r>
                        <a:rPr lang="en-GB" dirty="0" smtClean="0"/>
                        <a:t>(float)</a:t>
                      </a:r>
                      <a:endParaRPr lang="en-GB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StartDate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71F2F7B-8F0F-4253-95BB-378DF4A0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16357"/>
              </p:ext>
            </p:extLst>
          </p:nvPr>
        </p:nvGraphicFramePr>
        <p:xfrm>
          <a:off x="296548" y="5647372"/>
          <a:ext cx="711292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2584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1629275936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OCC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OCC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IS_Processed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99811"/>
              </p:ext>
            </p:extLst>
          </p:nvPr>
        </p:nvGraphicFramePr>
        <p:xfrm>
          <a:off x="296548" y="1872934"/>
          <a:ext cx="1130942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942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807766398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548652607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CDR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/>
                        <a:t>Is_Rating</a:t>
                      </a:r>
                      <a:endParaRPr lang="en-US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5554663"/>
            <a:ext cx="12192000" cy="6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32822"/>
              </p:ext>
            </p:extLst>
          </p:nvPr>
        </p:nvGraphicFramePr>
        <p:xfrm>
          <a:off x="296548" y="2839721"/>
          <a:ext cx="11604502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654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2807766398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3990853779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2548652607"/>
                    </a:ext>
                  </a:extLst>
                </a:gridCol>
                <a:gridCol w="967895">
                  <a:extLst>
                    <a:ext uri="{9D8B030D-6E8A-4147-A177-3AD203B41FA5}">
                      <a16:colId xmlns:a16="http://schemas.microsoft.com/office/drawing/2014/main" val="2186093129"/>
                    </a:ext>
                  </a:extLst>
                </a:gridCol>
                <a:gridCol w="817413">
                  <a:extLst>
                    <a:ext uri="{9D8B030D-6E8A-4147-A177-3AD203B41FA5}">
                      <a16:colId xmlns:a16="http://schemas.microsoft.com/office/drawing/2014/main" val="645062134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UDR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udr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Profile ID(FK)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 smtClean="0"/>
                        <a:t>isBilled</a:t>
                      </a:r>
                      <a:endParaRPr lang="en-US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/>
                        <a:t>Cost </a:t>
                      </a:r>
                      <a:endParaRPr lang="en-US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 smtClean="0"/>
                        <a:t>Has_freeUnits</a:t>
                      </a:r>
                      <a:endParaRPr lang="en-US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0AAD6B-5A18-40E7-8649-FA3ACEB45617}"/>
              </a:ext>
            </a:extLst>
          </p:cNvPr>
          <p:cNvSpPr/>
          <p:nvPr/>
        </p:nvSpPr>
        <p:spPr>
          <a:xfrm>
            <a:off x="1131217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4AF4C-0ADB-4F2D-A379-E88F30395CD8}"/>
              </a:ext>
            </a:extLst>
          </p:cNvPr>
          <p:cNvSpPr/>
          <p:nvPr/>
        </p:nvSpPr>
        <p:spPr>
          <a:xfrm>
            <a:off x="5257014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4947B-E213-40F4-B27E-688A9AB2398B}"/>
              </a:ext>
            </a:extLst>
          </p:cNvPr>
          <p:cNvSpPr/>
          <p:nvPr/>
        </p:nvSpPr>
        <p:spPr>
          <a:xfrm>
            <a:off x="9382812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64D32-4432-424C-855C-CD69BDEE1F95}"/>
              </a:ext>
            </a:extLst>
          </p:cNvPr>
          <p:cNvSpPr/>
          <p:nvPr/>
        </p:nvSpPr>
        <p:spPr>
          <a:xfrm>
            <a:off x="2168165" y="3105835"/>
            <a:ext cx="697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u="sng" dirty="0">
                <a:solidFill>
                  <a:srgbClr val="FF0000"/>
                </a:solidFill>
              </a:rPr>
              <a:t>00201221234567,00201001234567,1,100,20190301,10:03:20,0</a:t>
            </a:r>
          </a:p>
        </p:txBody>
      </p:sp>
    </p:spTree>
    <p:extLst>
      <p:ext uri="{BB962C8B-B14F-4D97-AF65-F5344CB8AC3E}">
        <p14:creationId xmlns:p14="http://schemas.microsoft.com/office/powerpoint/2010/main" val="38158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514</Words>
  <Application>Microsoft Office PowerPoint</Application>
  <PresentationFormat>Widescreen</PresentationFormat>
  <Paragraphs>299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Database Documentation</vt:lpstr>
      <vt:lpstr>PowerPoint Presentation</vt:lpstr>
      <vt:lpstr>ERD Diagram</vt:lpstr>
      <vt:lpstr>PowerPoint Presentation</vt:lpstr>
      <vt:lpstr>Tables</vt:lpstr>
      <vt:lpstr>Tables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Documentation</dc:title>
  <dc:creator>Amr Walid</dc:creator>
  <cp:lastModifiedBy>Windows User</cp:lastModifiedBy>
  <cp:revision>390</cp:revision>
  <dcterms:created xsi:type="dcterms:W3CDTF">2020-04-19T17:16:44Z</dcterms:created>
  <dcterms:modified xsi:type="dcterms:W3CDTF">2020-04-26T21:28:10Z</dcterms:modified>
</cp:coreProperties>
</file>