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DA2D8"/>
    <a:srgbClr val="90A4D8"/>
    <a:srgbClr val="4472C4"/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D2AFC-B146-40C7-8E13-8C846E293EC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D2EF9-7B9B-46AC-A885-338B1C5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2EF9-7B9B-46AC-A885-338B1C581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8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2EF9-7B9B-46AC-A885-338B1C581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30/04/2020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44485"/>
              </p:ext>
            </p:extLst>
          </p:nvPr>
        </p:nvGraphicFramePr>
        <p:xfrm>
          <a:off x="398872" y="6011472"/>
          <a:ext cx="1130942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31FDD-AA14-4157-A1AD-0D55A4E33C8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339360" y="3533894"/>
            <a:ext cx="207384" cy="53185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46FA9-86D8-42A0-840C-E82D192BA36C}"/>
              </a:ext>
            </a:extLst>
          </p:cNvPr>
          <p:cNvSpPr/>
          <p:nvPr/>
        </p:nvSpPr>
        <p:spPr>
          <a:xfrm>
            <a:off x="1733132" y="403293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7216F5-750B-408E-824E-5B8400E2947F}"/>
              </a:ext>
            </a:extLst>
          </p:cNvPr>
          <p:cNvSpPr/>
          <p:nvPr/>
        </p:nvSpPr>
        <p:spPr>
          <a:xfrm>
            <a:off x="47495" y="3757808"/>
            <a:ext cx="1178350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82B20-20D4-43E9-A15C-D28E327C31B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41004" y="409245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132DD84-8FB4-4E10-AF55-7DE275A0CA66}"/>
              </a:ext>
            </a:extLst>
          </p:cNvPr>
          <p:cNvSpPr/>
          <p:nvPr/>
        </p:nvSpPr>
        <p:spPr>
          <a:xfrm>
            <a:off x="3372654" y="2906676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65CE9-2EFD-4CF9-8598-ADB4D00C594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08503" y="324132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55818513-7CE8-4984-8242-A558925C4C49}"/>
              </a:ext>
            </a:extLst>
          </p:cNvPr>
          <p:cNvSpPr/>
          <p:nvPr/>
        </p:nvSpPr>
        <p:spPr>
          <a:xfrm>
            <a:off x="1660630" y="2284872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612B0C-C550-4F1D-9BFB-ABF8206DA165}"/>
              </a:ext>
            </a:extLst>
          </p:cNvPr>
          <p:cNvSpPr/>
          <p:nvPr/>
        </p:nvSpPr>
        <p:spPr>
          <a:xfrm>
            <a:off x="4096943" y="4358930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SMS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9FA83-CDD4-4EFC-95DF-CD00D3C60292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3340013" y="436758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F908393-921E-4E9E-9729-FD507A8AC9AA}"/>
              </a:ext>
            </a:extLst>
          </p:cNvPr>
          <p:cNvSpPr/>
          <p:nvPr/>
        </p:nvSpPr>
        <p:spPr>
          <a:xfrm>
            <a:off x="4657085" y="3467098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45672F-C6FB-43C0-96FD-8546C2E97E85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3340013" y="380174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E9032B-96DD-42F4-BD8E-B1191FA2EC59}"/>
              </a:ext>
            </a:extLst>
          </p:cNvPr>
          <p:cNvSpPr txBox="1"/>
          <p:nvPr/>
        </p:nvSpPr>
        <p:spPr>
          <a:xfrm>
            <a:off x="2554152" y="182995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83F5F-04E3-42BD-8315-CDF62F9EB03D}"/>
              </a:ext>
            </a:extLst>
          </p:cNvPr>
          <p:cNvSpPr txBox="1"/>
          <p:nvPr/>
        </p:nvSpPr>
        <p:spPr>
          <a:xfrm>
            <a:off x="2722967" y="363079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n>
                  <a:solidFill>
                    <a:srgbClr val="8DA2D8"/>
                  </a:solidFill>
                </a:ln>
                <a:solidFill>
                  <a:srgbClr val="90A4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8E97F-7779-415C-B8CF-9A132FB673B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9509" y="1589476"/>
            <a:ext cx="329851" cy="6953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57400" cy="3394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3235"/>
              </p:ext>
            </p:extLst>
          </p:nvPr>
        </p:nvGraphicFramePr>
        <p:xfrm>
          <a:off x="499922" y="5092131"/>
          <a:ext cx="1116963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346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3070872457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374089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923522584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3417585095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2557095657"/>
                    </a:ext>
                  </a:extLst>
                </a:gridCol>
                <a:gridCol w="854340">
                  <a:extLst>
                    <a:ext uri="{9D8B030D-6E8A-4147-A177-3AD203B41FA5}">
                      <a16:colId xmlns:a16="http://schemas.microsoft.com/office/drawing/2014/main" val="2967440029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1327699478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2835791411"/>
                    </a:ext>
                  </a:extLst>
                </a:gridCol>
              </a:tblGrid>
              <a:tr h="721511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Profile Id</a:t>
                      </a:r>
                    </a:p>
                    <a:p>
                      <a:pPr algn="ctr"/>
                      <a:r>
                        <a:rPr lang="en-GB" dirty="0" smtClean="0"/>
                        <a:t>(FK) 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  <a:p>
                      <a:pPr algn="ctr"/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</a:t>
                      </a:r>
                      <a:r>
                        <a:rPr lang="en-GB" dirty="0" smtClean="0"/>
                        <a:t>Starting</a:t>
                      </a:r>
                    </a:p>
                    <a:p>
                      <a:pPr algn="ctr"/>
                      <a:r>
                        <a:rPr lang="en-GB" dirty="0" smtClean="0"/>
                        <a:t>Contract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</a:t>
                      </a:r>
                      <a:r>
                        <a:rPr lang="en-GB" dirty="0" smtClean="0"/>
                        <a:t>Ending</a:t>
                      </a:r>
                    </a:p>
                    <a:p>
                      <a:pPr algn="ctr"/>
                      <a:r>
                        <a:rPr lang="en-GB" dirty="0" smtClean="0"/>
                        <a:t>Contract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 smtClean="0"/>
                        <a:t>Services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(text)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</a:t>
                      </a:r>
                      <a:r>
                        <a:rPr lang="en-GB" sz="1200" dirty="0" smtClean="0"/>
                        <a:t>Net</a:t>
                      </a:r>
                    </a:p>
                    <a:p>
                      <a:pPr algn="ctr"/>
                      <a:r>
                        <a:rPr lang="en-GB" sz="1200" dirty="0" smtClean="0"/>
                        <a:t>(sec)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</a:t>
                      </a:r>
                      <a:r>
                        <a:rPr lang="en-GB" sz="1200" dirty="0" smtClean="0"/>
                        <a:t>Net(sec)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92951"/>
              </p:ext>
            </p:extLst>
          </p:nvPr>
        </p:nvGraphicFramePr>
        <p:xfrm>
          <a:off x="260366" y="731843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12263"/>
              </p:ext>
            </p:extLst>
          </p:nvPr>
        </p:nvGraphicFramePr>
        <p:xfrm>
          <a:off x="260366" y="1441467"/>
          <a:ext cx="704565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4276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207885565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 (FK)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78164"/>
              </p:ext>
            </p:extLst>
          </p:nvPr>
        </p:nvGraphicFramePr>
        <p:xfrm>
          <a:off x="260366" y="2183800"/>
          <a:ext cx="11648744" cy="807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6093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507816282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1513730855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56093">
                  <a:extLst>
                    <a:ext uri="{9D8B030D-6E8A-4147-A177-3AD203B41FA5}">
                      <a16:colId xmlns:a16="http://schemas.microsoft.com/office/drawing/2014/main" val="3652036494"/>
                    </a:ext>
                  </a:extLst>
                </a:gridCol>
              </a:tblGrid>
              <a:tr h="8076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FreeUnit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Voice</a:t>
                      </a:r>
                    </a:p>
                    <a:p>
                      <a:pPr algn="ctr"/>
                      <a:r>
                        <a:rPr lang="en-GB" sz="14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Voice</a:t>
                      </a:r>
                    </a:p>
                    <a:p>
                      <a:pPr algn="ctr"/>
                      <a:r>
                        <a:rPr lang="en-GB" sz="1400" dirty="0"/>
                        <a:t>Cross 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SMS</a:t>
                      </a:r>
                    </a:p>
                    <a:p>
                      <a:pPr algn="ctr"/>
                      <a:r>
                        <a:rPr lang="en-GB" sz="14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FreeUnit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SMS</a:t>
                      </a:r>
                    </a:p>
                    <a:p>
                      <a:pPr algn="ctr"/>
                      <a:r>
                        <a:rPr lang="en-GB" sz="1400" dirty="0"/>
                        <a:t>Cross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FreeUnit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smtClean="0"/>
                        <a:t>Internet</a:t>
                      </a:r>
                      <a:endParaRPr lang="en-GB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ProfileID</a:t>
                      </a:r>
                      <a:r>
                        <a:rPr lang="en-GB" sz="1600" dirty="0" smtClean="0"/>
                        <a:t> </a:t>
                      </a:r>
                    </a:p>
                    <a:p>
                      <a:pPr algn="ctr"/>
                      <a:r>
                        <a:rPr lang="en-GB" sz="1600" dirty="0" smtClean="0"/>
                        <a:t>(FK)</a:t>
                      </a:r>
                      <a:endParaRPr lang="en-GB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72583"/>
              </p:ext>
            </p:extLst>
          </p:nvPr>
        </p:nvGraphicFramePr>
        <p:xfrm>
          <a:off x="260366" y="3099471"/>
          <a:ext cx="9855128" cy="94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1891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1162217233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231891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</a:tblGrid>
              <a:tr h="7602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Profile_Services</a:t>
                      </a:r>
                      <a:endParaRPr lang="en-GB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</a:t>
                      </a:r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 </a:t>
                      </a:r>
                      <a:r>
                        <a:rPr lang="en-GB" dirty="0" smtClean="0"/>
                        <a:t>(FK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 smtClean="0"/>
                        <a:t>Amount(sec)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Fees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Local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 smtClean="0"/>
                        <a:t>Same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Operator</a:t>
                      </a:r>
                    </a:p>
                    <a:p>
                      <a:pPr algn="ctr"/>
                      <a:r>
                        <a:rPr lang="en-GB" sz="1400" dirty="0" smtClean="0"/>
                        <a:t>(</a:t>
                      </a:r>
                      <a:r>
                        <a:rPr lang="en-GB" sz="1400" dirty="0" err="1" smtClean="0"/>
                        <a:t>FloatValues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Fees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Local</a:t>
                      </a:r>
                      <a:endParaRPr lang="en-GB" sz="1100" dirty="0"/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Fees</a:t>
                      </a:r>
                    </a:p>
                    <a:p>
                      <a:pPr algn="ctr"/>
                      <a:r>
                        <a:rPr lang="en-GB" sz="1400" dirty="0"/>
                        <a:t>International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2696"/>
              </p:ext>
            </p:extLst>
          </p:nvPr>
        </p:nvGraphicFramePr>
        <p:xfrm>
          <a:off x="7492250" y="444434"/>
          <a:ext cx="4588915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7783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2530083841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2405177763"/>
                    </a:ext>
                  </a:extLst>
                </a:gridCol>
              </a:tblGrid>
              <a:tr h="80078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Is_Recurring</a:t>
                      </a:r>
                      <a:endParaRPr lang="en-GB" sz="1800" dirty="0" smtClean="0"/>
                    </a:p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Reccuring</a:t>
                      </a:r>
                      <a:r>
                        <a:rPr lang="en-GB" sz="1800" dirty="0" smtClean="0"/>
                        <a:t> fees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DC825-A04A-4A49-8760-E446C7877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9193"/>
              </p:ext>
            </p:extLst>
          </p:nvPr>
        </p:nvGraphicFramePr>
        <p:xfrm>
          <a:off x="8051585" y="4138631"/>
          <a:ext cx="4416860" cy="747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215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04215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04215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1104215">
                  <a:extLst>
                    <a:ext uri="{9D8B030D-6E8A-4147-A177-3AD203B41FA5}">
                      <a16:colId xmlns:a16="http://schemas.microsoft.com/office/drawing/2014/main" val="492678564"/>
                    </a:ext>
                  </a:extLst>
                </a:gridCol>
              </a:tblGrid>
              <a:tr h="74704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One Time Service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Fee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71F2F7B-8F0F-4253-95BB-378DF4A0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66788"/>
              </p:ext>
            </p:extLst>
          </p:nvPr>
        </p:nvGraphicFramePr>
        <p:xfrm>
          <a:off x="-1182022" y="4187110"/>
          <a:ext cx="9157955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1591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1629275936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831591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71468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OCC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OCC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ID(FK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algn="ctr"/>
                      <a:r>
                        <a:rPr lang="en-GB" sz="1600" dirty="0" err="1" smtClean="0">
                          <a:solidFill>
                            <a:schemeClr val="bg1"/>
                          </a:solidFill>
                        </a:rPr>
                        <a:t>IS_Processed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(Boolean)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70276"/>
            <a:ext cx="90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Fees</a:t>
            </a:r>
            <a:r>
              <a:rPr lang="en-US" dirty="0" smtClean="0">
                <a:sym typeface="Wingdings" panose="05000000000000000000" pitchFamily="2" charset="2"/>
              </a:rPr>
              <a:t> float                                   All Date text                    1G---1.16LE (</a:t>
            </a:r>
            <a:r>
              <a:rPr lang="en-US" dirty="0" err="1" smtClean="0">
                <a:sym typeface="Wingdings" panose="05000000000000000000" pitchFamily="2" charset="2"/>
              </a:rPr>
              <a:t>exp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32220" y="1344610"/>
            <a:ext cx="659550" cy="83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32220" y="1315794"/>
            <a:ext cx="659550" cy="100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ED8C13D1-758A-4F38-9DD8-F6813BEA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90643"/>
              </p:ext>
            </p:extLst>
          </p:nvPr>
        </p:nvGraphicFramePr>
        <p:xfrm>
          <a:off x="838200" y="6182971"/>
          <a:ext cx="9776705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5341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955341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955341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955341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955341">
                  <a:extLst>
                    <a:ext uri="{9D8B030D-6E8A-4147-A177-3AD203B41FA5}">
                      <a16:colId xmlns:a16="http://schemas.microsoft.com/office/drawing/2014/main" val="451514499"/>
                    </a:ext>
                  </a:extLst>
                </a:gridCol>
              </a:tblGrid>
              <a:tr h="5278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ysClr val="windowText" lastClr="000000"/>
                          </a:solidFill>
                        </a:rPr>
                        <a:t>Customer_Profile_Services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Profile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OCC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(FK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Ask for OTS(false/true)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9727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Tables 2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71F2F7B-8F0F-4253-95BB-378DF4A0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16357"/>
              </p:ext>
            </p:extLst>
          </p:nvPr>
        </p:nvGraphicFramePr>
        <p:xfrm>
          <a:off x="296548" y="5647372"/>
          <a:ext cx="711292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258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62927593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OCC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OCC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IS_Processed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60283"/>
              </p:ext>
            </p:extLst>
          </p:nvPr>
        </p:nvGraphicFramePr>
        <p:xfrm>
          <a:off x="296548" y="944592"/>
          <a:ext cx="11309420" cy="94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 smtClean="0"/>
                        <a:t>(sec)</a:t>
                      </a:r>
                      <a:endParaRPr lang="en-US" altLang="en-US" sz="1400" dirty="0"/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5554663"/>
            <a:ext cx="12192000" cy="6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71091"/>
              </p:ext>
            </p:extLst>
          </p:nvPr>
        </p:nvGraphicFramePr>
        <p:xfrm>
          <a:off x="283511" y="2016646"/>
          <a:ext cx="11624978" cy="12657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65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910726">
                  <a:extLst>
                    <a:ext uri="{9D8B030D-6E8A-4147-A177-3AD203B41FA5}">
                      <a16:colId xmlns:a16="http://schemas.microsoft.com/office/drawing/2014/main" val="3990853779"/>
                    </a:ext>
                  </a:extLst>
                </a:gridCol>
                <a:gridCol w="87458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  <a:gridCol w="967895">
                  <a:extLst>
                    <a:ext uri="{9D8B030D-6E8A-4147-A177-3AD203B41FA5}">
                      <a16:colId xmlns:a16="http://schemas.microsoft.com/office/drawing/2014/main" val="2186093129"/>
                    </a:ext>
                  </a:extLst>
                </a:gridCol>
                <a:gridCol w="817413">
                  <a:extLst>
                    <a:ext uri="{9D8B030D-6E8A-4147-A177-3AD203B41FA5}">
                      <a16:colId xmlns:a16="http://schemas.microsoft.com/office/drawing/2014/main" val="645062134"/>
                    </a:ext>
                  </a:extLst>
                </a:gridCol>
              </a:tblGrid>
              <a:tr h="126572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UDR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udr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Profile ID(FK)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</a:t>
                      </a:r>
                      <a:r>
                        <a:rPr lang="en-GB" sz="1800" dirty="0" smtClean="0"/>
                        <a:t>ID(FK)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 smtClean="0"/>
                        <a:t>(sec)</a:t>
                      </a:r>
                      <a:endParaRPr lang="en-US" altLang="en-US" sz="1400" dirty="0"/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 smtClean="0"/>
                        <a:t>isBilled</a:t>
                      </a:r>
                      <a:endParaRPr lang="en-US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Cost </a:t>
                      </a:r>
                      <a:endParaRPr lang="en-US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 smtClean="0"/>
                        <a:t>Has_freeUnits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53836"/>
              </p:ext>
            </p:extLst>
          </p:nvPr>
        </p:nvGraphicFramePr>
        <p:xfrm>
          <a:off x="400202" y="3481015"/>
          <a:ext cx="111021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89">
                  <a:extLst>
                    <a:ext uri="{9D8B030D-6E8A-4147-A177-3AD203B41FA5}">
                      <a16:colId xmlns:a16="http://schemas.microsoft.com/office/drawing/2014/main" val="4251094841"/>
                    </a:ext>
                  </a:extLst>
                </a:gridCol>
                <a:gridCol w="1308476">
                  <a:extLst>
                    <a:ext uri="{9D8B030D-6E8A-4147-A177-3AD203B41FA5}">
                      <a16:colId xmlns:a16="http://schemas.microsoft.com/office/drawing/2014/main" val="1610645073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836028896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1935004993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423328262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1628423275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2342477985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1261026011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31378307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247464116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215443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profileFees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OneTimeFees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Reccuring</a:t>
                      </a:r>
                      <a:r>
                        <a:rPr lang="en-US" dirty="0" smtClean="0"/>
                        <a:t>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TotalVoice</a:t>
                      </a:r>
                      <a:r>
                        <a:rPr lang="en-US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SMS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Data 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Taxs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Invoice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512618" y="374073"/>
            <a:ext cx="112637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add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Reccuring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1)Total Voice cost / customer </a:t>
            </a:r>
            <a:r>
              <a:rPr lang="en-US" dirty="0" err="1">
                <a:solidFill>
                  <a:srgbClr val="FF0000"/>
                </a:solidFill>
              </a:rPr>
              <a:t>dialA</a:t>
            </a:r>
            <a:r>
              <a:rPr lang="en-US" dirty="0">
                <a:solidFill>
                  <a:srgbClr val="FF0000"/>
                </a:solidFill>
              </a:rPr>
              <a:t>    -    Total Data cost / customer </a:t>
            </a:r>
            <a:r>
              <a:rPr lang="en-US" dirty="0" err="1">
                <a:solidFill>
                  <a:srgbClr val="FF0000"/>
                </a:solidFill>
              </a:rPr>
              <a:t>dialA</a:t>
            </a:r>
            <a:r>
              <a:rPr lang="en-US" dirty="0">
                <a:solidFill>
                  <a:srgbClr val="FF0000"/>
                </a:solidFill>
              </a:rPr>
              <a:t>     -   Total SMS cost / customer </a:t>
            </a:r>
            <a:r>
              <a:rPr lang="en-US" dirty="0" err="1">
                <a:solidFill>
                  <a:srgbClr val="FF0000"/>
                </a:solidFill>
              </a:rPr>
              <a:t>dialA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d)one-Time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fees  separated/same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class</a:t>
            </a:r>
          </a:p>
          <a:p>
            <a:endParaRPr lang="en-US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add </a:t>
            </a:r>
            <a:r>
              <a:rPr lang="en-US" dirty="0" err="1">
                <a:sym typeface="Wingdings" panose="05000000000000000000" pitchFamily="2" charset="2"/>
              </a:rPr>
              <a:t>Taxs</a:t>
            </a:r>
            <a:r>
              <a:rPr lang="en-US" dirty="0">
                <a:sym typeface="Wingdings" panose="05000000000000000000" pitchFamily="2" charset="2"/>
              </a:rPr>
              <a:t>  same </a:t>
            </a:r>
            <a:r>
              <a:rPr lang="en-US" dirty="0" smtClean="0">
                <a:sym typeface="Wingdings" panose="05000000000000000000" pitchFamily="2" charset="2"/>
              </a:rPr>
              <a:t>class -------- Invoice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/////////////////////////////////////////////////////////////////////////////////////////////////////////</a:t>
            </a:r>
          </a:p>
          <a:p>
            <a:r>
              <a:rPr lang="en-US" dirty="0" smtClean="0"/>
              <a:t>2)Java Class </a:t>
            </a:r>
            <a:r>
              <a:rPr lang="en-US" b="1" dirty="0" smtClean="0">
                <a:solidFill>
                  <a:srgbClr val="FF0000"/>
                </a:solidFill>
              </a:rPr>
              <a:t>bill Sheet generation </a:t>
            </a:r>
            <a:r>
              <a:rPr lang="en-US" dirty="0" smtClean="0">
                <a:sym typeface="Wingdings" panose="05000000000000000000" pitchFamily="2" charset="2"/>
              </a:rPr>
              <a:t> list Customers  for </a:t>
            </a:r>
            <a:r>
              <a:rPr lang="en-US" dirty="0" err="1" smtClean="0">
                <a:sym typeface="Wingdings" panose="05000000000000000000" pitchFamily="2" charset="2"/>
              </a:rPr>
              <a:t>eachone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a)order </a:t>
            </a:r>
            <a:r>
              <a:rPr lang="en-US" dirty="0" err="1" smtClean="0">
                <a:sym typeface="Wingdings" panose="05000000000000000000" pitchFamily="2" charset="2"/>
              </a:rPr>
              <a:t>udrs</a:t>
            </a:r>
            <a:r>
              <a:rPr lang="en-US" dirty="0" smtClean="0">
                <a:sym typeface="Wingdings" panose="05000000000000000000" pitchFamily="2" charset="2"/>
              </a:rPr>
              <a:t> / specific month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b)call </a:t>
            </a:r>
            <a:r>
              <a:rPr lang="en-US" dirty="0" err="1" smtClean="0">
                <a:sym typeface="Wingdings" panose="05000000000000000000" pitchFamily="2" charset="2"/>
              </a:rPr>
              <a:t>freeUnit</a:t>
            </a:r>
            <a:r>
              <a:rPr lang="en-US" dirty="0" smtClean="0">
                <a:sym typeface="Wingdings" panose="05000000000000000000" pitchFamily="2" charset="2"/>
              </a:rPr>
              <a:t> Voice class - to update </a:t>
            </a:r>
            <a:r>
              <a:rPr lang="en-US" dirty="0" err="1" smtClean="0">
                <a:sym typeface="Wingdings" panose="05000000000000000000" pitchFamily="2" charset="2"/>
              </a:rPr>
              <a:t>fus</a:t>
            </a:r>
            <a:r>
              <a:rPr lang="en-US" dirty="0" smtClean="0">
                <a:sym typeface="Wingdings" panose="05000000000000000000" pitchFamily="2" charset="2"/>
              </a:rPr>
              <a:t> and calculate cost for this service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-call </a:t>
            </a:r>
            <a:r>
              <a:rPr lang="en-US" dirty="0" err="1">
                <a:sym typeface="Wingdings" panose="05000000000000000000" pitchFamily="2" charset="2"/>
              </a:rPr>
              <a:t>freeUnit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data </a:t>
            </a:r>
            <a:r>
              <a:rPr lang="en-US" dirty="0">
                <a:sym typeface="Wingdings" panose="05000000000000000000" pitchFamily="2" charset="2"/>
              </a:rPr>
              <a:t>class - to update </a:t>
            </a:r>
            <a:r>
              <a:rPr lang="en-US" dirty="0" err="1">
                <a:sym typeface="Wingdings" panose="05000000000000000000" pitchFamily="2" charset="2"/>
              </a:rPr>
              <a:t>fus</a:t>
            </a:r>
            <a:r>
              <a:rPr lang="en-US" dirty="0">
                <a:sym typeface="Wingdings" panose="05000000000000000000" pitchFamily="2" charset="2"/>
              </a:rPr>
              <a:t> and calculate cost for this </a:t>
            </a:r>
            <a:r>
              <a:rPr lang="en-US" dirty="0" smtClean="0">
                <a:sym typeface="Wingdings" panose="05000000000000000000" pitchFamily="2" charset="2"/>
              </a:rPr>
              <a:t>service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call </a:t>
            </a:r>
            <a:r>
              <a:rPr lang="en-US" dirty="0" err="1">
                <a:sym typeface="Wingdings" panose="05000000000000000000" pitchFamily="2" charset="2"/>
              </a:rPr>
              <a:t>freeUnit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sms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class - to update </a:t>
            </a:r>
            <a:r>
              <a:rPr lang="en-US" dirty="0" err="1">
                <a:sym typeface="Wingdings" panose="05000000000000000000" pitchFamily="2" charset="2"/>
              </a:rPr>
              <a:t>fus</a:t>
            </a:r>
            <a:r>
              <a:rPr lang="en-US" dirty="0">
                <a:sym typeface="Wingdings" panose="05000000000000000000" pitchFamily="2" charset="2"/>
              </a:rPr>
              <a:t> and calculate cost for this </a:t>
            </a:r>
            <a:r>
              <a:rPr lang="en-US" dirty="0" smtClean="0">
                <a:sym typeface="Wingdings" panose="05000000000000000000" pitchFamily="2" charset="2"/>
              </a:rPr>
              <a:t>service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	e) take return of each class (cost of each service )  in same/different class bill sheet generation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`	will create first Table for bill sheet contains</a:t>
            </a:r>
          </a:p>
          <a:p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 err="1" smtClean="0">
                <a:sym typeface="Wingdings" panose="05000000000000000000" pitchFamily="2" charset="2"/>
              </a:rPr>
              <a:t>table_id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companyName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url</a:t>
            </a:r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 of logo </a:t>
            </a:r>
            <a:r>
              <a:rPr lang="en-US" b="1" dirty="0" smtClean="0">
                <a:sym typeface="Wingdings" panose="05000000000000000000" pitchFamily="2" charset="2"/>
              </a:rPr>
              <a:t>, customer </a:t>
            </a:r>
            <a:r>
              <a:rPr lang="en-US" b="1" dirty="0" err="1" smtClean="0">
                <a:sym typeface="Wingdings" panose="05000000000000000000" pitchFamily="2" charset="2"/>
              </a:rPr>
              <a:t>name,Address</a:t>
            </a:r>
            <a:r>
              <a:rPr lang="en-US" b="1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 profile Fees, one-Time fees, recurring Fees, Total voice cost, Total SMS cost, </a:t>
            </a:r>
            <a:r>
              <a:rPr lang="en-US" b="1" dirty="0" err="1" smtClean="0">
                <a:sym typeface="Wingdings" panose="05000000000000000000" pitchFamily="2" charset="2"/>
              </a:rPr>
              <a:t>ToTal</a:t>
            </a:r>
            <a:r>
              <a:rPr lang="en-US" b="1" dirty="0" smtClean="0">
                <a:sym typeface="Wingdings" panose="05000000000000000000" pitchFamily="2" charset="2"/>
              </a:rPr>
              <a:t> Data cost, </a:t>
            </a:r>
            <a:r>
              <a:rPr lang="en-US" b="1" dirty="0" err="1" smtClean="0">
                <a:sym typeface="Wingdings" panose="05000000000000000000" pitchFamily="2" charset="2"/>
              </a:rPr>
              <a:t>Taxs</a:t>
            </a:r>
            <a:r>
              <a:rPr lang="en-US" b="1" dirty="0" smtClean="0">
                <a:sym typeface="Wingdings" panose="05000000000000000000" pitchFamily="2" charset="2"/>
              </a:rPr>
              <a:t>, Total 	invoice)</a:t>
            </a:r>
          </a:p>
          <a:p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f) call/data/</a:t>
            </a:r>
            <a:r>
              <a:rPr lang="en-US" b="1" dirty="0" err="1" smtClean="0">
                <a:sym typeface="Wingdings" panose="05000000000000000000" pitchFamily="2" charset="2"/>
              </a:rPr>
              <a:t>sms</a:t>
            </a:r>
            <a:r>
              <a:rPr lang="en-US" b="1" dirty="0" smtClean="0">
                <a:sym typeface="Wingdings" panose="05000000000000000000" pitchFamily="2" charset="2"/>
              </a:rPr>
              <a:t> details pages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3) Display on portal (pdf on browser)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69872"/>
              </p:ext>
            </p:extLst>
          </p:nvPr>
        </p:nvGraphicFramePr>
        <p:xfrm>
          <a:off x="674252" y="5729385"/>
          <a:ext cx="111021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89">
                  <a:extLst>
                    <a:ext uri="{9D8B030D-6E8A-4147-A177-3AD203B41FA5}">
                      <a16:colId xmlns:a16="http://schemas.microsoft.com/office/drawing/2014/main" val="4251094841"/>
                    </a:ext>
                  </a:extLst>
                </a:gridCol>
                <a:gridCol w="1308476">
                  <a:extLst>
                    <a:ext uri="{9D8B030D-6E8A-4147-A177-3AD203B41FA5}">
                      <a16:colId xmlns:a16="http://schemas.microsoft.com/office/drawing/2014/main" val="1610645073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836028896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1935004993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423328262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1628423275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2342477985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1261026011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31378307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3247464116"/>
                    </a:ext>
                  </a:extLst>
                </a:gridCol>
                <a:gridCol w="1009283">
                  <a:extLst>
                    <a:ext uri="{9D8B030D-6E8A-4147-A177-3AD203B41FA5}">
                      <a16:colId xmlns:a16="http://schemas.microsoft.com/office/drawing/2014/main" val="215443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profileFees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OneTimeFees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Reccuring</a:t>
                      </a:r>
                      <a:r>
                        <a:rPr lang="en-US" dirty="0" smtClean="0"/>
                        <a:t>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TotalVoice</a:t>
                      </a:r>
                      <a:r>
                        <a:rPr lang="en-US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SMS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Data 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Taxs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Invoice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9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602</Words>
  <Application>Microsoft Office PowerPoint</Application>
  <PresentationFormat>Widescreen</PresentationFormat>
  <Paragraphs>329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Tables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Windows User</cp:lastModifiedBy>
  <cp:revision>401</cp:revision>
  <dcterms:created xsi:type="dcterms:W3CDTF">2020-04-19T17:16:44Z</dcterms:created>
  <dcterms:modified xsi:type="dcterms:W3CDTF">2020-04-30T21:37:13Z</dcterms:modified>
</cp:coreProperties>
</file>