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2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88164" y="2682774"/>
            <a:ext cx="6815669" cy="450517"/>
          </a:xfrm>
        </p:spPr>
        <p:txBody>
          <a:bodyPr/>
          <a:lstStyle/>
          <a:p>
            <a:r>
              <a:rPr lang="en-US" altLang="zh-CN" sz="2400" dirty="0"/>
              <a:t>Understanding of Image Relationship Detection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88165" y="3724709"/>
            <a:ext cx="6815669" cy="1320802"/>
          </a:xfrm>
        </p:spPr>
        <p:txBody>
          <a:bodyPr/>
          <a:lstStyle/>
          <a:p>
            <a:r>
              <a:rPr lang="en-US" altLang="zh-CN" dirty="0"/>
              <a:t>Author:</a:t>
            </a:r>
            <a:endParaRPr lang="en-US" altLang="zh-CN" dirty="0"/>
          </a:p>
          <a:p>
            <a:r>
              <a:rPr lang="en-US" altLang="zh-CN" dirty="0"/>
              <a:t>Zehan Song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1283046"/>
            <a:ext cx="9601196" cy="1082650"/>
          </a:xfrm>
        </p:spPr>
        <p:txBody>
          <a:bodyPr>
            <a:normAutofit fontScale="90000"/>
          </a:bodyPr>
          <a:lstStyle/>
          <a:p>
            <a:r>
              <a:rPr lang="en-US" altLang="zh-CN" sz="3100" dirty="0"/>
              <a:t>Detecting Visual Relationships with Deep Relational Networks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306" y="2671894"/>
            <a:ext cx="3505200" cy="571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606" y="3512235"/>
            <a:ext cx="3009900" cy="342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406" y="4123976"/>
            <a:ext cx="3467100" cy="685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656" y="5241579"/>
            <a:ext cx="2990850" cy="3333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474" y="2667438"/>
            <a:ext cx="4843336" cy="118769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561901" y="4035105"/>
            <a:ext cx="4605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Symmetry constraints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Weights sharing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Special form of RNN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1283046"/>
            <a:ext cx="9601196" cy="1082650"/>
          </a:xfrm>
        </p:spPr>
        <p:txBody>
          <a:bodyPr>
            <a:normAutofit fontScale="90000"/>
          </a:bodyPr>
          <a:lstStyle/>
          <a:p>
            <a:r>
              <a:rPr lang="en-US" altLang="zh-CN" sz="3100" dirty="0"/>
              <a:t>Detecting Visual Relationships with Deep Relational Networks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615" y="2479471"/>
            <a:ext cx="7772400" cy="3543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70842" y="3050463"/>
            <a:ext cx="26257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1,2 column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</a:rPr>
              <a:t>S: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positional relationships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3 column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</a:rPr>
              <a:t>C/D: </a:t>
            </a:r>
            <a:r>
              <a:rPr lang="en-US" altLang="zh-CN" dirty="0"/>
              <a:t>ambiguities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4 column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</a:rPr>
              <a:t>DR-Net is better than CRF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1283046"/>
            <a:ext cx="9601196" cy="1082650"/>
          </a:xfrm>
        </p:spPr>
        <p:txBody>
          <a:bodyPr>
            <a:normAutofit fontScale="90000"/>
          </a:bodyPr>
          <a:lstStyle/>
          <a:p>
            <a:r>
              <a:rPr lang="en-US" altLang="zh-CN" sz="3100" dirty="0"/>
              <a:t>Detecting Visual Relationships with Deep Relational Networks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2473" y="2533474"/>
            <a:ext cx="3600450" cy="356792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87361" y="3783435"/>
            <a:ext cx="2810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Better relationship detection,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</a:rPr>
              <a:t>Better scene graphs.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1283046"/>
            <a:ext cx="9601196" cy="1082650"/>
          </a:xfrm>
        </p:spPr>
        <p:txBody>
          <a:bodyPr>
            <a:normAutofit fontScale="90000"/>
          </a:bodyPr>
          <a:lstStyle/>
          <a:p>
            <a:r>
              <a:rPr lang="en-US" altLang="zh-CN" sz="3100" dirty="0"/>
              <a:t>Detecting Visual Relationships with Deep Relational Networks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26796" y="2885813"/>
            <a:ext cx="93698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Conclusion: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/>
              <a:t>Integrate a variety of cues: appearance, spatial configurations, statistical relations between objects and relationship predicates.</a:t>
            </a:r>
            <a:endParaRPr lang="en-US" altLang="zh-C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/>
              <a:t>The heart of the framework is the Deep Relational Network (DR-Net), show the expressive power of deep neural networks to relational modeling.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881743"/>
            <a:ext cx="9601196" cy="16472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Phrase Localization and Visual Relationship Detection with Comprehensive Image-Language Cues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76039" y="2528981"/>
            <a:ext cx="9520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Goal:</a:t>
            </a:r>
            <a:endParaRPr lang="en-US" altLang="zh-CN" dirty="0">
              <a:solidFill>
                <a:srgbClr val="FF0000"/>
              </a:solidFill>
            </a:endParaRPr>
          </a:p>
          <a:p>
            <a:pPr algn="just"/>
            <a:r>
              <a:rPr lang="en-US" altLang="zh-CN" dirty="0">
                <a:latin typeface="NimbusRomNo9L-Regu"/>
              </a:rPr>
              <a:t>accurately localize a bounding box for each entity (noun phrase) mentioned in a caption for a particular test image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6625" y="3429000"/>
            <a:ext cx="7519386" cy="292741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881743"/>
            <a:ext cx="9601196" cy="16472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Phrase Localization and Visual Relationship Detection with Comprehensive Image-Language Cues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762" y="3022524"/>
            <a:ext cx="4925314" cy="897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2" y="3920324"/>
            <a:ext cx="4925314" cy="9803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4" y="4900643"/>
            <a:ext cx="4925314" cy="94929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448200" y="2945663"/>
            <a:ext cx="29947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Single phrase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14 single-phrase cost functions: </a:t>
            </a:r>
            <a:endParaRPr lang="en-US" altLang="zh-CN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region phrase compatibility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score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phrase position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phrase size (8)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object detector score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adjective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subject-verb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verb-object scores</a:t>
            </a:r>
            <a:endParaRPr lang="en-US" altLang="zh-CN" dirty="0"/>
          </a:p>
          <a:p>
            <a:endParaRPr lang="en-US" altLang="zh-CN" dirty="0">
              <a:solidFill>
                <a:srgbClr val="00B0F0"/>
              </a:solidFill>
            </a:endParaRPr>
          </a:p>
          <a:p>
            <a:endParaRPr lang="en-US" altLang="zh-CN" dirty="0">
              <a:solidFill>
                <a:srgbClr val="00B0F0"/>
              </a:solidFill>
            </a:endParaRPr>
          </a:p>
          <a:p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4824" y="2528981"/>
            <a:ext cx="473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		Joint phrase localization: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442971" y="2945663"/>
            <a:ext cx="30627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A pair of phrases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3 pairwise cost functions: 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/>
              <a:t>spatial classifiers for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verb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preposition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clothing and body parts relationships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881743"/>
            <a:ext cx="9601196" cy="16472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Phrase Localization and Visual Relationship Detection with Comprehensive Image-Language Cues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448200" y="2945663"/>
            <a:ext cx="29947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Single phrase</a:t>
            </a:r>
            <a:endParaRPr lang="en-US" altLang="zh-CN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7030A0"/>
                </a:solidFill>
              </a:rPr>
              <a:t>unary weights </a:t>
            </a:r>
            <a:endParaRPr lang="en-US" altLang="zh-CN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7030A0"/>
                </a:solidFill>
              </a:rPr>
              <a:t>N is the number of phrases in the training set</a:t>
            </a:r>
            <a:endParaRPr lang="en-US" altLang="zh-CN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7030A0"/>
                </a:solidFill>
              </a:rPr>
              <a:t>returns the most likely box candidate for phrase p under the current weights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4824" y="2528981"/>
            <a:ext cx="473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		Learning scoring function weights: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442971" y="2945663"/>
            <a:ext cx="30627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A pair of phrases</a:t>
            </a:r>
            <a:endParaRPr lang="en-US" altLang="zh-CN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7030A0"/>
                </a:solidFill>
              </a:rPr>
              <a:t>M is the number of phrase pairs with a relationship</a:t>
            </a:r>
            <a:endParaRPr lang="en-US" altLang="zh-CN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7030A0"/>
                </a:solidFill>
              </a:rPr>
              <a:t>returns the number of correctly localized boxes (0, 1, or 2)</a:t>
            </a:r>
            <a:endParaRPr lang="en-US" altLang="zh-CN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7030A0"/>
                </a:solidFill>
              </a:rPr>
              <a:t>return the best pair of boxes for the relationship r = (p, rel, p’)</a:t>
            </a:r>
            <a:endParaRPr lang="en-US" altLang="zh-CN" dirty="0">
              <a:solidFill>
                <a:srgbClr val="7030A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825" y="3019151"/>
            <a:ext cx="4733000" cy="8788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3947746"/>
            <a:ext cx="4733000" cy="7012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40" y="4694165"/>
            <a:ext cx="4733000" cy="7012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40" y="5395377"/>
            <a:ext cx="4706485" cy="5808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881743"/>
            <a:ext cx="9601196" cy="16472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Phrase Localization and Visual Relationship Detection with Comprehensive Image-Language Cues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35100" y="2832100"/>
            <a:ext cx="9791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Conclusion: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B0F0"/>
                </a:solidFill>
              </a:rPr>
              <a:t>Most of previous works only use noun phrases</a:t>
            </a:r>
            <a:endParaRPr lang="en-US" altLang="zh-CN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B0F0"/>
                </a:solidFill>
              </a:rPr>
              <a:t>But this work use verbs, preposition and pronouns etc. as additional information</a:t>
            </a:r>
            <a:endParaRPr lang="en-US" altLang="zh-CN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B0F0"/>
                </a:solidFill>
              </a:rPr>
              <a:t>Comprehensive Image-Language Cues  demonstrated significant gains over the state of the art on two tasks: phrase localization on Flickr30k Entities and relationship detection on the VRD dataset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881743"/>
            <a:ext cx="9601196" cy="16472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Deep Variation-structured Reinforcement Learning for Visual Relationship and Attribute Detection</a:t>
            </a:r>
            <a:endParaRPr lang="en-US" altLang="zh-CN" sz="3200" dirty="0"/>
          </a:p>
        </p:txBody>
      </p:sp>
      <p:sp>
        <p:nvSpPr>
          <p:cNvPr id="3" name="矩形 2"/>
          <p:cNvSpPr/>
          <p:nvPr/>
        </p:nvSpPr>
        <p:spPr>
          <a:xfrm>
            <a:off x="1225551" y="3405280"/>
            <a:ext cx="42100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>
                <a:solidFill>
                  <a:srgbClr val="00B0F0"/>
                </a:solidFill>
              </a:rPr>
              <a:t>This work proposes a deep Variation-structured Reinforcement Learning (VRL) framework to sequentially discover object relationships and attributes in the whole image.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5601" y="2528980"/>
            <a:ext cx="5829299" cy="355431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881743"/>
            <a:ext cx="9601196" cy="16472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Deep Variation-structured Reinforcement Learning for Visual Relationship and Attribute Detection</a:t>
            </a:r>
            <a:endParaRPr lang="en-US" altLang="zh-CN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1" y="2528981"/>
            <a:ext cx="9601196" cy="38083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1459684" y="2659310"/>
            <a:ext cx="96011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Detecting Visual Relationships with Deep Relational Networks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Phrase Localization and Visual Relationship Detection with Comprehensive Image-Language Cues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Deep Variation-structured Reinforcement Learning for Visual Relationship and Attribute Detection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881743"/>
            <a:ext cx="9601196" cy="16472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Deep Variation-structured Reinforcement Learning for Visual Relationship and Attribute Detection</a:t>
            </a:r>
            <a:endParaRPr lang="en-US" altLang="zh-CN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7575" y="2402205"/>
            <a:ext cx="8173085" cy="3992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1283046"/>
            <a:ext cx="9601196" cy="1082650"/>
          </a:xfrm>
        </p:spPr>
        <p:txBody>
          <a:bodyPr>
            <a:normAutofit fontScale="90000"/>
          </a:bodyPr>
          <a:lstStyle/>
          <a:p>
            <a:r>
              <a:rPr lang="en-US" altLang="zh-CN" sz="3100" dirty="0"/>
              <a:t>Detecting Visual Relationships with Deep Relational Networks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5401" y="2693856"/>
            <a:ext cx="5147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FF0000"/>
                </a:solidFill>
              </a:rPr>
              <a:t>Motivation:</a:t>
            </a:r>
            <a:endParaRPr lang="en-US" altLang="zh-CN" dirty="0">
              <a:solidFill>
                <a:srgbClr val="FF0000"/>
              </a:solidFill>
            </a:endParaRPr>
          </a:p>
          <a:p>
            <a:pPr algn="just"/>
            <a:r>
              <a:rPr lang="en-US" altLang="zh-CN" dirty="0"/>
              <a:t>Being able to recognize individual objects is generally not sufficient. The relationships among them also contain crucial messages.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3323" y="2442186"/>
            <a:ext cx="4135069" cy="390767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95401" y="4412989"/>
            <a:ext cx="5147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FF0000"/>
                </a:solidFill>
              </a:rPr>
              <a:t>Goal: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The task is to locate all visual relationships from a given image, and infer the triplets.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1283046"/>
            <a:ext cx="9601196" cy="1082650"/>
          </a:xfrm>
        </p:spPr>
        <p:txBody>
          <a:bodyPr>
            <a:normAutofit fontScale="90000"/>
          </a:bodyPr>
          <a:lstStyle/>
          <a:p>
            <a:r>
              <a:rPr lang="en-US" altLang="zh-CN" sz="3100" dirty="0"/>
              <a:t>Detecting Visual Relationships with Deep Relational Networks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93240" y="2667699"/>
            <a:ext cx="95131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Early attempts:</a:t>
            </a:r>
            <a:endParaRPr lang="en-US" altLang="zh-CN" dirty="0">
              <a:solidFill>
                <a:srgbClr val="FF0000"/>
              </a:solidFill>
            </a:endParaRPr>
          </a:p>
          <a:p>
            <a:pPr algn="just"/>
            <a:r>
              <a:rPr lang="en-US" altLang="zh-CN" dirty="0"/>
              <a:t>consider visual phrases as different classes. (too much and imbalanced)</a:t>
            </a:r>
            <a:endParaRPr lang="en-US" altLang="zh-CN" dirty="0"/>
          </a:p>
          <a:p>
            <a:pPr algn="just"/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Alternative strategy: </a:t>
            </a:r>
            <a:endParaRPr lang="en-US" altLang="zh-CN" dirty="0">
              <a:solidFill>
                <a:srgbClr val="FF0000"/>
              </a:solidFill>
            </a:endParaRPr>
          </a:p>
          <a:p>
            <a:pPr algn="just"/>
            <a:r>
              <a:rPr lang="en-US" altLang="zh-CN" dirty="0"/>
              <a:t>consider each type of relationship predicates as a class. (drastically smaller and increase diversity within each class)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93240" y="4496499"/>
            <a:ext cx="9513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This work:</a:t>
            </a:r>
            <a:endParaRPr lang="en-US" altLang="zh-CN" dirty="0">
              <a:solidFill>
                <a:srgbClr val="FF0000"/>
              </a:solidFill>
            </a:endParaRPr>
          </a:p>
          <a:p>
            <a:pPr algn="just"/>
            <a:r>
              <a:rPr lang="en-US" altLang="zh-CN" dirty="0"/>
              <a:t>Formulate the prediction output as a triplet in the form of </a:t>
            </a:r>
            <a:r>
              <a:rPr lang="en-US" altLang="zh-CN" i="1" dirty="0"/>
              <a:t>(subject, predicate, object) </a:t>
            </a:r>
            <a:r>
              <a:rPr lang="en-US" altLang="zh-CN" dirty="0"/>
              <a:t>and jointly infer their class labels by exploiting two kinds of relations among them, namely </a:t>
            </a:r>
            <a:r>
              <a:rPr lang="en-US" altLang="zh-CN" i="1" dirty="0"/>
              <a:t>spatial configuration </a:t>
            </a:r>
            <a:r>
              <a:rPr lang="en-US" altLang="zh-CN" dirty="0"/>
              <a:t>and </a:t>
            </a:r>
            <a:r>
              <a:rPr lang="en-US" altLang="zh-CN" i="1" dirty="0"/>
              <a:t>statistical dependency</a:t>
            </a:r>
            <a:r>
              <a:rPr lang="en-US" altLang="zh-CN" dirty="0"/>
              <a:t>. (ubiquitous, informative and such relations are more reliable than visual appearance)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1283046"/>
            <a:ext cx="9601196" cy="1082650"/>
          </a:xfrm>
        </p:spPr>
        <p:txBody>
          <a:bodyPr>
            <a:normAutofit fontScale="90000"/>
          </a:bodyPr>
          <a:lstStyle/>
          <a:p>
            <a:r>
              <a:rPr lang="en-US" altLang="zh-CN" sz="3100" dirty="0"/>
              <a:t>Detecting Visual Relationships with Deep Relational Networks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68073" y="2726422"/>
            <a:ext cx="9428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Earlier efforts often focus on </a:t>
            </a:r>
            <a:r>
              <a:rPr lang="en-US" altLang="zh-CN" dirty="0">
                <a:solidFill>
                  <a:srgbClr val="FF0000"/>
                </a:solidFill>
              </a:rPr>
              <a:t>specific</a:t>
            </a:r>
            <a:r>
              <a:rPr lang="en-US" altLang="zh-CN" dirty="0"/>
              <a:t> types of relationships, such as positional relations and actions (i.e. interactions between objects).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68073" y="4127383"/>
            <a:ext cx="9428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 work aims to provide a method dedicated to </a:t>
            </a:r>
            <a:r>
              <a:rPr lang="en-US" altLang="zh-CN" dirty="0">
                <a:solidFill>
                  <a:srgbClr val="FF0000"/>
                </a:solidFill>
              </a:rPr>
              <a:t>generic</a:t>
            </a:r>
            <a:r>
              <a:rPr lang="en-US" altLang="zh-CN" dirty="0"/>
              <a:t> visual relationship detection and can recognize</a:t>
            </a:r>
            <a:endParaRPr lang="en-US" altLang="zh-CN" dirty="0"/>
          </a:p>
          <a:p>
            <a:r>
              <a:rPr lang="en-US" altLang="zh-CN" dirty="0"/>
              <a:t>a wide variety of relationships, such as relative positions (“behind”), actions (“eat”), functionals (“part of”), and comparisons (“taller than”).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1283046"/>
            <a:ext cx="9601196" cy="1082650"/>
          </a:xfrm>
        </p:spPr>
        <p:txBody>
          <a:bodyPr>
            <a:normAutofit fontScale="90000"/>
          </a:bodyPr>
          <a:lstStyle/>
          <a:p>
            <a:r>
              <a:rPr lang="en-US" altLang="zh-CN" sz="3100" dirty="0"/>
              <a:t>Detecting Visual Relationships with Deep Relational Networks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1" y="2596261"/>
            <a:ext cx="7305675" cy="3343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01076" y="2591935"/>
            <a:ext cx="3076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Object detection: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00B0F0"/>
                </a:solidFill>
              </a:rPr>
              <a:t>Input</a:t>
            </a:r>
            <a:r>
              <a:rPr lang="en-US" altLang="zh-CN" sz="1400" dirty="0"/>
              <a:t>: an Image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00B0F0"/>
                </a:solidFill>
              </a:rPr>
              <a:t>Output</a:t>
            </a:r>
            <a:r>
              <a:rPr lang="en-US" altLang="zh-CN" sz="1400" dirty="0"/>
              <a:t>: candidate objects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00B0F0"/>
                </a:solidFill>
              </a:rPr>
              <a:t>Method</a:t>
            </a:r>
            <a:r>
              <a:rPr lang="en-US" altLang="zh-CN" sz="1400" dirty="0"/>
              <a:t>: Faster RCNN </a:t>
            </a:r>
            <a:endParaRPr lang="en-US" altLang="zh-CN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8601075" y="3546042"/>
            <a:ext cx="3076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Pair filtering: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00B0F0"/>
                </a:solidFill>
              </a:rPr>
              <a:t>Input</a:t>
            </a:r>
            <a:r>
              <a:rPr lang="en-US" altLang="zh-CN" sz="1400" dirty="0"/>
              <a:t>: n(n-1) object pairs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00B0F0"/>
                </a:solidFill>
              </a:rPr>
              <a:t>Output</a:t>
            </a:r>
            <a:r>
              <a:rPr lang="en-US" altLang="zh-CN" sz="1400" dirty="0"/>
              <a:t>: meaningful object pairs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00B0F0"/>
                </a:solidFill>
              </a:rPr>
              <a:t>Principle</a:t>
            </a:r>
            <a:r>
              <a:rPr lang="en-US" altLang="zh-CN" sz="1400" dirty="0"/>
              <a:t>: </a:t>
            </a:r>
            <a:endParaRPr lang="en-US" altLang="zh-CN" sz="1400" dirty="0"/>
          </a:p>
          <a:p>
            <a:r>
              <a:rPr lang="en-US" altLang="zh-CN" sz="1400" dirty="0"/>
              <a:t>spatial configurations (too far)</a:t>
            </a:r>
            <a:endParaRPr lang="en-US" altLang="zh-CN" sz="1400" dirty="0"/>
          </a:p>
          <a:p>
            <a:r>
              <a:rPr lang="en-US" altLang="zh-CN" sz="1400" dirty="0"/>
              <a:t>Object categories (meaningless)</a:t>
            </a:r>
            <a:endParaRPr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8601074" y="4931037"/>
            <a:ext cx="2936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Joint recognition: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00B0F0"/>
                </a:solidFill>
              </a:rPr>
              <a:t>Input</a:t>
            </a:r>
            <a:r>
              <a:rPr lang="en-US" altLang="zh-CN" sz="1400" dirty="0"/>
              <a:t>: retained object pairs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00B0F0"/>
                </a:solidFill>
              </a:rPr>
              <a:t>Output</a:t>
            </a:r>
            <a:r>
              <a:rPr lang="en-US" altLang="zh-CN" sz="1400" dirty="0"/>
              <a:t>: a triplet for each object pair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00B0F0"/>
                </a:solidFill>
              </a:rPr>
              <a:t>Basis</a:t>
            </a:r>
            <a:r>
              <a:rPr lang="en-US" altLang="zh-CN" sz="1400" dirty="0"/>
              <a:t>: multiple factors and relations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1283046"/>
            <a:ext cx="9601196" cy="1082650"/>
          </a:xfrm>
        </p:spPr>
        <p:txBody>
          <a:bodyPr>
            <a:normAutofit fontScale="90000"/>
          </a:bodyPr>
          <a:lstStyle/>
          <a:p>
            <a:r>
              <a:rPr lang="en-US" altLang="zh-CN" sz="3100" dirty="0"/>
              <a:t>Detecting Visual Relationships with Deep Relational Networks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26129" y="2734811"/>
            <a:ext cx="56374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Multiple factors taken into consideration in Joint Recognition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rgbClr val="00B0F0"/>
                </a:solidFill>
              </a:rPr>
              <a:t>Appearance</a:t>
            </a:r>
            <a:endParaRPr lang="en-US" altLang="zh-CN" dirty="0">
              <a:solidFill>
                <a:srgbClr val="00B0F0"/>
              </a:solidFill>
            </a:endParaRPr>
          </a:p>
          <a:p>
            <a:pPr algn="just"/>
            <a:r>
              <a:rPr lang="en-US" altLang="zh-CN" dirty="0"/>
              <a:t>	Extract an appearance feature by applying a CNN  to an 	enclosing box for each object pair.</a:t>
            </a:r>
            <a:endParaRPr lang="en-US" altLang="zh-CN" dirty="0"/>
          </a:p>
          <a:p>
            <a:pPr marL="342900" indent="-342900">
              <a:buAutoNum type="arabicPeriod" startAt="2"/>
            </a:pPr>
            <a:r>
              <a:rPr lang="en-US" altLang="zh-CN" dirty="0">
                <a:solidFill>
                  <a:srgbClr val="00B0F0"/>
                </a:solidFill>
              </a:rPr>
              <a:t>Spatial Configurations</a:t>
            </a:r>
            <a:endParaRPr lang="en-US" altLang="zh-CN" dirty="0">
              <a:solidFill>
                <a:srgbClr val="00B0F0"/>
              </a:solidFill>
            </a:endParaRPr>
          </a:p>
          <a:p>
            <a:pPr algn="just"/>
            <a:r>
              <a:rPr lang="en-US" altLang="zh-CN" dirty="0"/>
              <a:t>	Relative positions and relative sizes between two objects 	complementary to the appearance of individual objects.</a:t>
            </a:r>
            <a:endParaRPr lang="en-US" altLang="zh-CN" dirty="0"/>
          </a:p>
          <a:p>
            <a:pPr algn="just"/>
            <a:r>
              <a:rPr lang="en-US" altLang="zh-CN" dirty="0">
                <a:solidFill>
                  <a:srgbClr val="00B0F0"/>
                </a:solidFill>
              </a:rPr>
              <a:t>        </a:t>
            </a:r>
            <a:endParaRPr lang="en-US" altLang="zh-CN" dirty="0">
              <a:solidFill>
                <a:srgbClr val="00B0F0"/>
              </a:solidFill>
            </a:endParaRPr>
          </a:p>
          <a:p>
            <a:pPr algn="just"/>
            <a:r>
              <a:rPr lang="en-US" altLang="zh-CN" i="1" dirty="0">
                <a:solidFill>
                  <a:srgbClr val="00B0F0"/>
                </a:solidFill>
              </a:rPr>
              <a:t>	</a:t>
            </a:r>
            <a:r>
              <a:rPr lang="en-US" altLang="zh-CN" i="1" dirty="0">
                <a:solidFill>
                  <a:srgbClr val="7030A0"/>
                </a:solidFill>
              </a:rPr>
              <a:t>Dual spatial masks (one for the subject and the other for the 	object) derived from the bounding boxes.</a:t>
            </a:r>
            <a:endParaRPr lang="en-US" altLang="zh-CN" i="1" dirty="0">
              <a:solidFill>
                <a:srgbClr val="7030A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3996" y="2865276"/>
            <a:ext cx="3702601" cy="29231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1283046"/>
            <a:ext cx="9601196" cy="1082650"/>
          </a:xfrm>
        </p:spPr>
        <p:txBody>
          <a:bodyPr>
            <a:normAutofit fontScale="90000"/>
          </a:bodyPr>
          <a:lstStyle/>
          <a:p>
            <a:r>
              <a:rPr lang="en-US" altLang="zh-CN" sz="3100" dirty="0"/>
              <a:t>Detecting Visual Relationships with Deep Relational Networks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26129" y="2734811"/>
            <a:ext cx="8472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Multiple factors taken into consideration in Joint Recognition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</a:rPr>
              <a:t>3.   Statistical Relations</a:t>
            </a:r>
            <a:endParaRPr lang="en-US" altLang="zh-CN" dirty="0">
              <a:solidFill>
                <a:srgbClr val="00B0F0"/>
              </a:solidFill>
            </a:endParaRPr>
          </a:p>
          <a:p>
            <a:pPr algn="just"/>
            <a:r>
              <a:rPr lang="en-US" altLang="zh-CN" dirty="0"/>
              <a:t>	There exist strong statistical dependencies between the relationship predicate r and the 	object categories s and o.</a:t>
            </a:r>
            <a:endParaRPr lang="en-US" altLang="zh-CN" dirty="0"/>
          </a:p>
          <a:p>
            <a:pPr marL="342900" indent="-342900">
              <a:buAutoNum type="arabicPeriod" startAt="4"/>
            </a:pPr>
            <a:r>
              <a:rPr lang="en-US" altLang="zh-CN" dirty="0">
                <a:solidFill>
                  <a:srgbClr val="00B0F0"/>
                </a:solidFill>
              </a:rPr>
              <a:t>Integrated Prediction</a:t>
            </a:r>
            <a:endParaRPr lang="en-US" altLang="zh-CN" dirty="0">
              <a:solidFill>
                <a:srgbClr val="00B0F0"/>
              </a:solidFill>
            </a:endParaRPr>
          </a:p>
          <a:p>
            <a:pPr lvl="1" algn="just"/>
            <a:r>
              <a:rPr lang="en-US" altLang="zh-CN" dirty="0"/>
              <a:t>For each candidate pair, the framework extracts the appearance feature and the spatial feature to form a compressed pair feature. This compressed feature together with the appearance feature of individual objects are fed to the DR-Net for joint reference.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426129" y="5320134"/>
            <a:ext cx="8867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These stages are trained respectively. As for joint recognition different factors will be integrated into a single network and jointly fine-tuned to maximize the joint probability of the ground-truth triplets.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1283046"/>
            <a:ext cx="9601196" cy="1082650"/>
          </a:xfrm>
        </p:spPr>
        <p:txBody>
          <a:bodyPr>
            <a:normAutofit fontScale="90000"/>
          </a:bodyPr>
          <a:lstStyle/>
          <a:p>
            <a:r>
              <a:rPr lang="en-US" altLang="zh-CN" sz="3100" dirty="0"/>
              <a:t>Detecting Visual Relationships with Deep Relational Networks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785" y="2721187"/>
            <a:ext cx="4618838" cy="7109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23" y="3787661"/>
            <a:ext cx="4723000" cy="100040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29013" y="2846914"/>
            <a:ext cx="5922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CRF formulation for the task of recognizing visual relationships.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Limited!!!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Hard to compute Z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Poor estimates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6170</Words>
  <Application>WPS 演示</Application>
  <PresentationFormat>宽屏</PresentationFormat>
  <Paragraphs>184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Arial</vt:lpstr>
      <vt:lpstr>NimbusRomNo9L-Regu</vt:lpstr>
      <vt:lpstr>Garamond</vt:lpstr>
      <vt:lpstr>微软雅黑</vt:lpstr>
      <vt:lpstr>Arial Unicode MS</vt:lpstr>
      <vt:lpstr>方正舒体</vt:lpstr>
      <vt:lpstr>Calibri</vt:lpstr>
      <vt:lpstr>Segoe Print</vt:lpstr>
      <vt:lpstr>环保</vt:lpstr>
      <vt:lpstr>Understanding of Image Relationship Detection</vt:lpstr>
      <vt:lpstr>Outline</vt:lpstr>
      <vt:lpstr>Detecting Visual Relationships with Deep Relational Networks </vt:lpstr>
      <vt:lpstr>Detecting Visual Relationships with Deep Relational Networks </vt:lpstr>
      <vt:lpstr>Detecting Visual Relationships with Deep Relational Networks </vt:lpstr>
      <vt:lpstr>Detecting Visual Relationships with Deep Relational Networks </vt:lpstr>
      <vt:lpstr>Detecting Visual Relationships with Deep Relational Networks </vt:lpstr>
      <vt:lpstr>Detecting Visual Relationships with Deep Relational Networks </vt:lpstr>
      <vt:lpstr>Detecting Visual Relationships with Deep Relational Networks </vt:lpstr>
      <vt:lpstr>Detecting Visual Relationships with Deep Relational Networks </vt:lpstr>
      <vt:lpstr>Detecting Visual Relationships with Deep Relational Networks </vt:lpstr>
      <vt:lpstr>Detecting Visual Relationships with Deep Relational Networks </vt:lpstr>
      <vt:lpstr>Detecting Visual Relationships with Deep Relational Networks </vt:lpstr>
      <vt:lpstr>Phrase Localization and Visual Relationship Detection with Comprehensive Image-Language Cues</vt:lpstr>
      <vt:lpstr>Phrase Localization and Visual Relationship Detection with Comprehensive Image-Language Cues</vt:lpstr>
      <vt:lpstr>Phrase Localization and Visual Relationship Detection with Comprehensive Image-Language Cues</vt:lpstr>
      <vt:lpstr>Phrase Localization and Visual Relationship Detection with Comprehensive Image-Language Cues</vt:lpstr>
      <vt:lpstr>Deep Variation-structured Reinforcement Learning for Visual Relationship and Attribute Detection</vt:lpstr>
      <vt:lpstr>Deep Variation-structured Reinforcement Learning for Visual Relationship and Attribute Detection</vt:lpstr>
      <vt:lpstr>Deep Variation-structured Reinforcement Learning for Visual Relationship and Attribute Detection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of Image Relationship Detection</dc:title>
  <dc:creator>宋 泽瀚</dc:creator>
  <cp:lastModifiedBy>szh</cp:lastModifiedBy>
  <cp:revision>46</cp:revision>
  <dcterms:created xsi:type="dcterms:W3CDTF">2018-05-30T06:11:00Z</dcterms:created>
  <dcterms:modified xsi:type="dcterms:W3CDTF">2018-06-01T05:00:35Z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