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8.xml" ContentType="application/vnd.openxmlformats-officedocument.presentationml.tags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4"/>
  </p:notesMasterIdLst>
  <p:handoutMasterIdLst>
    <p:handoutMasterId r:id="rId15"/>
  </p:handoutMasterIdLst>
  <p:sldIdLst>
    <p:sldId id="324" r:id="rId2"/>
    <p:sldId id="295" r:id="rId3"/>
    <p:sldId id="307" r:id="rId4"/>
    <p:sldId id="318" r:id="rId5"/>
    <p:sldId id="350" r:id="rId6"/>
    <p:sldId id="351" r:id="rId7"/>
    <p:sldId id="341" r:id="rId8"/>
    <p:sldId id="322" r:id="rId9"/>
    <p:sldId id="345" r:id="rId10"/>
    <p:sldId id="347" r:id="rId11"/>
    <p:sldId id="349" r:id="rId12"/>
    <p:sldId id="283" r:id="rId13"/>
  </p:sldIdLst>
  <p:sldSz cx="12192000" cy="6858000"/>
  <p:notesSz cx="6858000" cy="9144000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5AE334-E60B-4541-8F9C-97DF841560D4}">
          <p14:sldIdLst>
            <p14:sldId id="324"/>
            <p14:sldId id="295"/>
            <p14:sldId id="307"/>
            <p14:sldId id="318"/>
            <p14:sldId id="350"/>
            <p14:sldId id="351"/>
            <p14:sldId id="341"/>
            <p14:sldId id="322"/>
            <p14:sldId id="345"/>
            <p14:sldId id="347"/>
            <p14:sldId id="349"/>
            <p14:sldId id="283"/>
          </p14:sldIdLst>
        </p14:section>
        <p14:section name="Sub Link Slides" id="{324DF5CD-E817-4FFB-9900-2A08D45FE4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C CONET" initials="DC" lastIdx="2" clrIdx="0">
    <p:extLst>
      <p:ext uri="{19B8F6BF-5375-455C-9EA6-DF929625EA0E}">
        <p15:presenceInfo xmlns:p15="http://schemas.microsoft.com/office/powerpoint/2012/main" userId="DMC CO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E"/>
    <a:srgbClr val="3A729A"/>
    <a:srgbClr val="59A2D6"/>
    <a:srgbClr val="CCD0DB"/>
    <a:srgbClr val="8C1286"/>
    <a:srgbClr val="0000FF"/>
    <a:srgbClr val="E9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TxStyle/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TxStyle/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06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PM2.5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E4-4952-9214-E5591AE63A23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97" b="0" i="0" u="none"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ea"/>
                    <a:sym typeface="+mn-ea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한국</c:v>
                </c:pt>
                <c:pt idx="1">
                  <c:v>일본</c:v>
                </c:pt>
                <c:pt idx="2">
                  <c:v>미국</c:v>
                </c:pt>
                <c:pt idx="3">
                  <c:v>스웨덴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25.1</c:v>
                </c:pt>
                <c:pt idx="1">
                  <c:v>11.9</c:v>
                </c:pt>
                <c:pt idx="2">
                  <c:v>7.4</c:v>
                </c:pt>
                <c:pt idx="3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6-4953-952B-DCCBC2B24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773353920"/>
        <c:axId val="773359496"/>
      </c:barChart>
      <c:catAx>
        <c:axId val="77335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ea"/>
                <a:sym typeface="+mn-ea"/>
              </a:defRPr>
            </a:pPr>
            <a:endParaRPr lang="ko-KR"/>
          </a:p>
        </c:txPr>
        <c:crossAx val="773359496"/>
        <c:crosses val="autoZero"/>
        <c:auto val="1"/>
        <c:lblAlgn val="ctr"/>
        <c:lblOffset val="100"/>
        <c:tickMarkSkip val="1"/>
        <c:noMultiLvlLbl val="0"/>
      </c:catAx>
      <c:valAx>
        <c:axId val="77335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773353920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개선 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R²</c:v>
                </c:pt>
                <c:pt idx="1">
                  <c:v>RMSE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0.55000000000000004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0-4560-9594-FF43C51DD7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개선 후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R²</c:v>
                </c:pt>
                <c:pt idx="1">
                  <c:v>RMSE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0.82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0-4560-9594-FF43C51DD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194576"/>
        <c:axId val="588198184"/>
      </c:barChart>
      <c:catAx>
        <c:axId val="58819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8198184"/>
        <c:crosses val="autoZero"/>
        <c:auto val="1"/>
        <c:lblAlgn val="ctr"/>
        <c:lblOffset val="100"/>
        <c:noMultiLvlLbl val="0"/>
      </c:catAx>
      <c:valAx>
        <c:axId val="58819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819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ko-KR"/>
              <a:t>월평균 입원환자 증가율</a:t>
            </a:r>
          </a:p>
        </c:rich>
      </c:tx>
      <c:layout>
        <c:manualLayout>
          <c:xMode val="edge"/>
          <c:yMode val="edge"/>
          <c:x val="0.27864808727326473"/>
          <c:y val="2.673912196724141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1920817494392395"/>
          <c:y val="0.2439565509557724"/>
          <c:w val="0.60881441831588745"/>
          <c:h val="0.626570880413055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증가율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급성 기관지염</c:v>
                </c:pt>
                <c:pt idx="1">
                  <c:v>천식</c:v>
                </c:pt>
                <c:pt idx="2">
                  <c:v>급만성 기관지염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0.23100000000000001</c:v>
                </c:pt>
                <c:pt idx="1">
                  <c:v>0.10199999999999999</c:v>
                </c:pt>
                <c:pt idx="2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6-412D-8E4A-E16206E976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14710960"/>
        <c:axId val="814706040"/>
      </c:barChart>
      <c:catAx>
        <c:axId val="8147109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ko-KR"/>
          </a:p>
        </c:txPr>
        <c:crossAx val="814706040"/>
        <c:crosses val="autoZero"/>
        <c:auto val="1"/>
        <c:lblAlgn val="ctr"/>
        <c:lblOffset val="100"/>
        <c:tickMarkSkip val="1"/>
        <c:noMultiLvlLbl val="0"/>
      </c:catAx>
      <c:valAx>
        <c:axId val="814706040"/>
        <c:scaling>
          <c:orientation val="minMax"/>
        </c:scaling>
        <c:delete val="1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14710960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KoPub돋움체 Medium" panose="02020603020101020101" pitchFamily="18" charset="-127"/>
          <a:ea typeface="KoPub돋움체 Medium" panose="02020603020101020101" pitchFamily="18" charset="-127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ko-KR"/>
              <a:t>월평균 외래환자 증가율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1695201992988586"/>
          <c:y val="0.2439565509557724"/>
          <c:w val="0.65393763780593872"/>
          <c:h val="0.626570880413055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증가율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만성 폐쇄성폐질환</c:v>
                </c:pt>
                <c:pt idx="1">
                  <c:v>천식</c:v>
                </c:pt>
                <c:pt idx="2">
                  <c:v>만성 부비동염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0.104</c:v>
                </c:pt>
                <c:pt idx="1">
                  <c:v>6.7000000000000004E-2</c:v>
                </c:pt>
                <c:pt idx="2">
                  <c:v>5.8999999999999997E-2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C-4C36-A3F7-78C54E2439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14710960"/>
        <c:axId val="814706040"/>
      </c:barChart>
      <c:catAx>
        <c:axId val="8147109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ko-KR"/>
          </a:p>
        </c:txPr>
        <c:crossAx val="814706040"/>
        <c:crosses val="autoZero"/>
        <c:auto val="1"/>
        <c:lblAlgn val="ctr"/>
        <c:lblOffset val="100"/>
        <c:tickMarkSkip val="1"/>
        <c:noMultiLvlLbl val="0"/>
      </c:catAx>
      <c:valAx>
        <c:axId val="814706040"/>
        <c:scaling>
          <c:orientation val="minMax"/>
        </c:scaling>
        <c:delete val="1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814710960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KoPub돋움체 Medium" panose="02020603020101020101" pitchFamily="18" charset="-127"/>
          <a:ea typeface="KoPub돋움체 Medium" panose="02020603020101020101" pitchFamily="18" charset="-127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70564241690055"/>
          <c:y val="0.27487028005341096"/>
          <c:w val="0.44139828284176341"/>
          <c:h val="0.60878438871916496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KoPub돋움체 Medium" panose="02020603020101020101" pitchFamily="18" charset="-127"/>
          <a:ea typeface="KoPub돋움체 Medium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대기 오염</c:v>
                </c:pt>
                <c:pt idx="1">
                  <c:v>수질 오염</c:v>
                </c:pt>
                <c:pt idx="2">
                  <c:v>납 오염</c:v>
                </c:pt>
                <c:pt idx="3">
                  <c:v>직업환경 오염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667</c:v>
                </c:pt>
                <c:pt idx="1">
                  <c:v>136</c:v>
                </c:pt>
                <c:pt idx="2">
                  <c:v>90</c:v>
                </c:pt>
                <c:pt idx="3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7-476F-B6F0-96C96F99561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0738848"/>
        <c:axId val="620733272"/>
      </c:barChart>
      <c:catAx>
        <c:axId val="62073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pPr>
            <a:endParaRPr lang="ko-KR"/>
          </a:p>
        </c:txPr>
        <c:crossAx val="620733272"/>
        <c:crosses val="autoZero"/>
        <c:auto val="1"/>
        <c:lblAlgn val="ctr"/>
        <c:lblOffset val="100"/>
        <c:noMultiLvlLbl val="0"/>
      </c:catAx>
      <c:valAx>
        <c:axId val="62073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073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4568119401409"/>
          <c:y val="3.6757036804755512E-2"/>
          <c:w val="0.63076281761744468"/>
          <c:h val="0.8025911256842521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E0D-4FA7-ABA6-F10815A7893E}"/>
              </c:ext>
            </c:extLst>
          </c:dPt>
          <c:dPt>
            <c:idx val="1"/>
            <c:bubble3D val="0"/>
            <c:explosion val="9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E0D-4FA7-ABA6-F10815A789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AB-446B-952F-59B68A04AD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7AB-446B-952F-59B68A04AD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7AB-446B-952F-59B68A04AD2F}"/>
              </c:ext>
            </c:extLst>
          </c:dPt>
          <c:dLbls>
            <c:dLbl>
              <c:idx val="1"/>
              <c:layout>
                <c:manualLayout>
                  <c:x val="0.11988954306650684"/>
                  <c:y val="-0.19060388750167659"/>
                </c:manualLayout>
              </c:layout>
              <c:tx>
                <c:rich>
                  <a:bodyPr/>
                  <a:lstStyle/>
                  <a:p>
                    <a:fld id="{6B79C229-4B5B-48BB-AAC0-17EBADEB8428}" type="CATEGORYNAME">
                      <a:rPr lang="ko-KR" altLang="en-US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pPr/>
                      <a:t>[범주 이름]</a:t>
                    </a:fld>
                    <a:r>
                      <a:rPr lang="ko-KR" altLang="en-US" baseline="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
</a:t>
                    </a:r>
                    <a:fld id="{D7FE3EFC-18F3-438E-8958-AD4EDD3151F0}" type="PERCENTAGE">
                      <a:rPr lang="en-US" altLang="ko-KR" baseline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pPr/>
                      <a:t>[백분율]</a:t>
                    </a:fld>
                    <a:endParaRPr lang="ko-KR" altLang="en-US" baseline="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E0D-4FA7-ABA6-F10815A789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일산화탄소</c:v>
                </c:pt>
                <c:pt idx="1">
                  <c:v>미세먼지</c:v>
                </c:pt>
                <c:pt idx="2">
                  <c:v>VOC</c:v>
                </c:pt>
                <c:pt idx="3">
                  <c:v>질소산화물</c:v>
                </c:pt>
                <c:pt idx="4">
                  <c:v>황산화물질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0.38</c:v>
                </c:pt>
                <c:pt idx="1">
                  <c:v>0.36</c:v>
                </c:pt>
                <c:pt idx="2">
                  <c:v>0.09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D-4FA7-ABA6-F10815A7893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675398072181467E-2"/>
          <c:y val="0.9251879167378646"/>
          <c:w val="0.89999997802361542"/>
          <c:h val="6.922811426200827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B0-465D-B9F7-A09277D098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B0-465D-B9F7-A09277D098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B0-465D-B9F7-A09277D098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B0-465D-B9F7-A09277D098CA}"/>
              </c:ext>
            </c:extLst>
          </c:dPt>
          <c:cat>
            <c:strRef>
              <c:f>Sheet1!$A$2:$A$5</c:f>
              <c:strCache>
                <c:ptCount val="4"/>
                <c:pt idx="0">
                  <c:v>황산염,질산염등</c:v>
                </c:pt>
                <c:pt idx="1">
                  <c:v>탄소류와 검댕</c:v>
                </c:pt>
                <c:pt idx="2">
                  <c:v>광물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58.3</c:v>
                </c:pt>
                <c:pt idx="1">
                  <c:v>16.8</c:v>
                </c:pt>
                <c:pt idx="2">
                  <c:v>6.3</c:v>
                </c:pt>
                <c:pt idx="3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B0-465D-B9F7-A09277D09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197" b="0" i="0" u="none">
              <a:solidFill>
                <a:schemeClr val="dk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noFill/>
    <a:ln w="9525" cap="flat" cmpd="sng" algn="ctr">
      <a:noFill/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787407977195176E-2"/>
          <c:y val="5.6468088490517432E-2"/>
          <c:w val="0.89242632766599028"/>
          <c:h val="0.69548023179313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DecisionTree</c:v>
                </c:pt>
                <c:pt idx="1">
                  <c:v>RandomForest</c:v>
                </c:pt>
                <c:pt idx="2">
                  <c:v>LSTM</c:v>
                </c:pt>
                <c:pt idx="3">
                  <c:v>XGBoost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13</c:v>
                </c:pt>
                <c:pt idx="2">
                  <c:v>0.2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C-40B8-919F-F1628670750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R²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DecisionTree</c:v>
                </c:pt>
                <c:pt idx="1">
                  <c:v>RandomForest</c:v>
                </c:pt>
                <c:pt idx="2">
                  <c:v>LSTM</c:v>
                </c:pt>
                <c:pt idx="3">
                  <c:v>XGBoost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0.33</c:v>
                </c:pt>
                <c:pt idx="1">
                  <c:v>0.42</c:v>
                </c:pt>
                <c:pt idx="2">
                  <c:v>0.82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4C-40B8-919F-F16286707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3353920"/>
        <c:axId val="773359496"/>
      </c:barChart>
      <c:catAx>
        <c:axId val="77335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pPr>
            <a:endParaRPr lang="ko-KR"/>
          </a:p>
        </c:txPr>
        <c:crossAx val="773359496"/>
        <c:crosses val="autoZero"/>
        <c:auto val="1"/>
        <c:lblAlgn val="ctr"/>
        <c:lblOffset val="100"/>
        <c:noMultiLvlLbl val="0"/>
      </c:catAx>
      <c:valAx>
        <c:axId val="77335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pPr>
            <a:endParaRPr lang="ko-KR"/>
          </a:p>
        </c:txPr>
        <c:crossAx val="77335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ko-KR">
          <a:latin typeface="KoPub돋움체 Medium" panose="02020603020101020101" pitchFamily="18" charset="-127"/>
          <a:ea typeface="KoPub돋움체 Medium" panose="02020603020101020101" pitchFamily="18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72736940836325"/>
          <c:y val="0.16365097553490487"/>
          <c:w val="0.89836847933070862"/>
          <c:h val="0.772434069116998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습도</c:v>
                </c:pt>
                <c:pt idx="1">
                  <c:v>일산화탄소</c:v>
                </c:pt>
                <c:pt idx="2">
                  <c:v>풍향</c:v>
                </c:pt>
                <c:pt idx="3">
                  <c:v>이산화질소</c:v>
                </c:pt>
                <c:pt idx="4">
                  <c:v>오존</c:v>
                </c:pt>
                <c:pt idx="5">
                  <c:v>풍속</c:v>
                </c:pt>
                <c:pt idx="6">
                  <c:v>강수량</c:v>
                </c:pt>
                <c:pt idx="7">
                  <c:v>기온</c:v>
                </c:pt>
                <c:pt idx="8">
                  <c:v>PM2.5</c:v>
                </c:pt>
                <c:pt idx="9">
                  <c:v>PM10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75</c:v>
                </c:pt>
                <c:pt idx="1">
                  <c:v>48</c:v>
                </c:pt>
                <c:pt idx="2">
                  <c:v>40</c:v>
                </c:pt>
                <c:pt idx="3">
                  <c:v>27</c:v>
                </c:pt>
                <c:pt idx="4">
                  <c:v>20</c:v>
                </c:pt>
                <c:pt idx="5">
                  <c:v>7.5</c:v>
                </c:pt>
                <c:pt idx="6">
                  <c:v>5</c:v>
                </c:pt>
                <c:pt idx="7">
                  <c:v>4.5</c:v>
                </c:pt>
                <c:pt idx="8">
                  <c:v>3.4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6-4375-B36B-C00C27DD7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82417520"/>
        <c:axId val="482423752"/>
      </c:barChart>
      <c:catAx>
        <c:axId val="4824175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pPr>
            <a:endParaRPr lang="ko-KR"/>
          </a:p>
        </c:txPr>
        <c:crossAx val="482423752"/>
        <c:crosses val="autoZero"/>
        <c:auto val="1"/>
        <c:lblAlgn val="ctr"/>
        <c:lblOffset val="100"/>
        <c:noMultiLvlLbl val="0"/>
      </c:catAx>
      <c:valAx>
        <c:axId val="48242375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pPr>
            <a:endParaRPr lang="ko-KR"/>
          </a:p>
        </c:txPr>
        <c:crossAx val="48241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2T14:06:36.404" idx="1">
    <p:pos x="10" y="10"/>
    <p:text>7 , 9페이지 LSTM모델비교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>
                <a:ea typeface="KoPub돋움체 Medium" panose="02020603020101020101" pitchFamily="18" charset="-127"/>
              </a:rPr>
              <a:pPr lvl="0">
                <a:defRPr/>
              </a:pPr>
              <a:t>2022-12-22</a:t>
            </a:fld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>
                <a:ea typeface="KoPub돋움체 Medium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ea typeface="KoPub돋움체 Medium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ea typeface="KoPub돋움체 Medium" panose="02020603020101020101" pitchFamily="18" charset="-127"/>
              </a:defRPr>
            </a:lvl1pPr>
          </a:lstStyle>
          <a:p>
            <a:pPr>
              <a:defRPr/>
            </a:pPr>
            <a:fld id="{E2B2BC9D-A816-4D0A-858B-1D023B3A8ACA}" type="datetime1">
              <a:rPr lang="ko-KR" altLang="en-US" smtClean="0"/>
              <a:pPr>
                <a:defRPr/>
              </a:pPr>
              <a:t>2022-12-22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ea typeface="KoPub돋움체 Medium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ea typeface="KoPub돋움체 Medium" panose="02020603020101020101" pitchFamily="18" charset="-127"/>
              </a:defRPr>
            </a:lvl1pPr>
          </a:lstStyle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KoPub돋움체 Medium" panose="02020603020101020101" pitchFamily="18" charset="-127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KoPub돋움체 Medium" panose="02020603020101020101" pitchFamily="18" charset="-127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KoPub돋움체 Medium" panose="02020603020101020101" pitchFamily="18" charset="-127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KoPub돋움체 Medium" panose="02020603020101020101" pitchFamily="18" charset="-127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KoPub돋움체 Medium" panose="02020603020101020101" pitchFamily="18" charset="-127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OECD </a:t>
            </a:r>
            <a:r>
              <a:rPr lang="ko-KR" altLang="en-US" dirty="0"/>
              <a:t>주요국가를 </a:t>
            </a:r>
            <a:r>
              <a:rPr lang="ko-KR" altLang="en-US" dirty="0" err="1"/>
              <a:t>비교해봤을때</a:t>
            </a:r>
            <a:r>
              <a:rPr lang="ko-KR" altLang="en-US" dirty="0"/>
              <a:t> 한국이 </a:t>
            </a:r>
            <a:r>
              <a:rPr lang="ko-KR" altLang="en-US" dirty="0" err="1"/>
              <a:t>가장많은것으로</a:t>
            </a:r>
            <a:r>
              <a:rPr lang="ko-KR" altLang="en-US" dirty="0"/>
              <a:t> 나타났으며 </a:t>
            </a:r>
            <a:r>
              <a:rPr lang="en-US" altLang="ko-KR" dirty="0"/>
              <a:t>, </a:t>
            </a:r>
            <a:r>
              <a:rPr lang="ko-KR" altLang="en-US" dirty="0"/>
              <a:t>호흡기 질병 외래환자가 </a:t>
            </a:r>
            <a:r>
              <a:rPr lang="ko-KR" altLang="en-US" dirty="0" err="1"/>
              <a:t>증가함에따라</a:t>
            </a:r>
            <a:r>
              <a:rPr lang="ko-KR" altLang="en-US" dirty="0"/>
              <a:t> 입원환자 수 까지 </a:t>
            </a:r>
            <a:r>
              <a:rPr lang="ko-KR" altLang="en-US" dirty="0" err="1"/>
              <a:t>늘어나느</a:t>
            </a:r>
            <a:r>
              <a:rPr lang="ko-KR" altLang="en-US" dirty="0"/>
              <a:t> </a:t>
            </a:r>
            <a:r>
              <a:rPr lang="ko-KR" altLang="en-US" dirty="0" err="1"/>
              <a:t>것을보면</a:t>
            </a:r>
            <a:r>
              <a:rPr lang="ko-KR" altLang="en-US" dirty="0"/>
              <a:t> 미세먼지가 확실히 호흡기계 질환을 유발한다고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47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초미세먼지는 어디서 유입되는지</a:t>
            </a:r>
            <a:r>
              <a:rPr lang="en-US" altLang="ko-KR" dirty="0"/>
              <a:t>, </a:t>
            </a:r>
            <a:r>
              <a:rPr lang="ko-KR" altLang="en-US" dirty="0"/>
              <a:t>크기가 너무 작아 관찰이 불가능하며</a:t>
            </a:r>
            <a:r>
              <a:rPr lang="en-US" altLang="ko-KR" dirty="0"/>
              <a:t>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오염물질들의 화학적 결합인 </a:t>
            </a:r>
            <a:r>
              <a:rPr lang="en-US" altLang="ko-KR" dirty="0"/>
              <a:t>2</a:t>
            </a:r>
            <a:r>
              <a:rPr lang="ko-KR" altLang="en-US" dirty="0"/>
              <a:t>차적 발생으로 생성되기 때문에 생성경로 또한 파악이 어렵다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밑에 있는 그래프를 보시면 </a:t>
            </a:r>
            <a:r>
              <a:rPr lang="ko-KR" altLang="en-US" dirty="0" err="1"/>
              <a:t>오염별</a:t>
            </a:r>
            <a:r>
              <a:rPr lang="ko-KR" altLang="en-US" dirty="0"/>
              <a:t> 사망자 수중 대기오염이 압도적으로 </a:t>
            </a:r>
            <a:r>
              <a:rPr lang="ko-KR" altLang="en-US" dirty="0" err="1"/>
              <a:t>높은걸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그 대기 </a:t>
            </a:r>
            <a:r>
              <a:rPr lang="ko-KR" altLang="en-US" dirty="0" err="1"/>
              <a:t>오염물질중</a:t>
            </a:r>
            <a:r>
              <a:rPr lang="ko-KR" altLang="en-US" dirty="0"/>
              <a:t> </a:t>
            </a:r>
            <a:r>
              <a:rPr lang="en-US" altLang="ko-KR" dirty="0"/>
              <a:t>36% </a:t>
            </a:r>
            <a:r>
              <a:rPr lang="ko-KR" altLang="en-US" dirty="0"/>
              <a:t>가 미세먼지이며</a:t>
            </a:r>
            <a:r>
              <a:rPr lang="en-US" altLang="ko-KR" dirty="0"/>
              <a:t>. </a:t>
            </a:r>
            <a:r>
              <a:rPr lang="ko-KR" altLang="en-US" dirty="0"/>
              <a:t>나머지 </a:t>
            </a:r>
            <a:r>
              <a:rPr lang="ko-KR" altLang="en-US" dirty="0" err="1"/>
              <a:t>물질또한</a:t>
            </a:r>
            <a:r>
              <a:rPr lang="ko-KR" altLang="en-US" dirty="0"/>
              <a:t> 초미세먼지의 결합에 관여하는 물질들이므로</a:t>
            </a:r>
            <a:r>
              <a:rPr lang="en-US" altLang="ko-KR" dirty="0"/>
              <a:t>, </a:t>
            </a:r>
            <a:r>
              <a:rPr lang="ko-KR" altLang="en-US" dirty="0"/>
              <a:t>사실상 </a:t>
            </a:r>
            <a:r>
              <a:rPr lang="ko-KR" altLang="en-US" dirty="0" err="1"/>
              <a:t>대기오염물질중</a:t>
            </a:r>
            <a:r>
              <a:rPr lang="ko-KR" altLang="en-US" dirty="0"/>
              <a:t> 초미세먼지가 대부분이라고 봐도 무방하다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말씀드린 것처럼 초미세먼지의 발생 예측은 매우 어려우므로</a:t>
            </a:r>
            <a:r>
              <a:rPr lang="en-US" altLang="ko-KR" dirty="0"/>
              <a:t> </a:t>
            </a:r>
            <a:r>
              <a:rPr lang="ko-KR" altLang="en-US" dirty="0"/>
              <a:t>지금까지 밝혀진 초미세먼지가 가장 잘 발생하는 환경 중 하나는 바로 </a:t>
            </a:r>
            <a:r>
              <a:rPr lang="en-US" altLang="ko-KR" dirty="0"/>
              <a:t>‘</a:t>
            </a:r>
            <a:r>
              <a:rPr lang="ko-KR" altLang="en-US" dirty="0"/>
              <a:t>대기 정체상태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바람이 불지 않고</a:t>
            </a:r>
            <a:r>
              <a:rPr lang="en-US" altLang="ko-KR" dirty="0"/>
              <a:t>, </a:t>
            </a:r>
            <a:r>
              <a:rPr lang="ko-KR" altLang="en-US" dirty="0"/>
              <a:t>공기의 이동이 크게 없는 상태에서 적절한 습도와 온도</a:t>
            </a:r>
            <a:r>
              <a:rPr lang="en-US" altLang="ko-KR" dirty="0"/>
              <a:t>, </a:t>
            </a:r>
            <a:r>
              <a:rPr lang="ko-KR" altLang="en-US" dirty="0"/>
              <a:t>햇빛이 더해져 오염물질들이 잘 결합하게 되는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월에 이러한 현상이 처음으로 발생하였고</a:t>
            </a:r>
            <a:r>
              <a:rPr lang="en-US" altLang="ko-KR" dirty="0"/>
              <a:t>, </a:t>
            </a:r>
            <a:r>
              <a:rPr lang="ko-KR" altLang="en-US" dirty="0"/>
              <a:t>기존의 기상 데이터 위주로 분석하던 기상청은 예측을 크게 실패한 사례가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저희는 이러한 사례를 반면교사 삼아 기존의 방식이 아닌 학습 알고리즘을 활용하여 과거의 무수한 기상조건과 대기오염물질데이터들을 학습해 </a:t>
            </a:r>
            <a:endParaRPr lang="en-US" altLang="ko-KR" dirty="0"/>
          </a:p>
          <a:p>
            <a:r>
              <a:rPr lang="ko-KR" altLang="en-US" dirty="0" err="1"/>
              <a:t>대기정체상태이더라도</a:t>
            </a:r>
            <a:r>
              <a:rPr lang="ko-KR" altLang="en-US" dirty="0"/>
              <a:t> 예측을 가능하게 하고자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71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그래프를 보시면 검은색 </a:t>
            </a:r>
            <a:r>
              <a:rPr lang="ko-KR" altLang="en-US" dirty="0" err="1"/>
              <a:t>숫자마커가</a:t>
            </a:r>
            <a:r>
              <a:rPr lang="ko-KR" altLang="en-US" dirty="0"/>
              <a:t> 되어있는 표시는 서울시에서 가장 교통 혼잡도가 높은 순위 </a:t>
            </a:r>
            <a:r>
              <a:rPr lang="en-US" altLang="ko-KR" dirty="0"/>
              <a:t>10</a:t>
            </a:r>
            <a:r>
              <a:rPr lang="ko-KR" altLang="en-US" dirty="0"/>
              <a:t>개를 의미합니다</a:t>
            </a:r>
            <a:r>
              <a:rPr lang="en-US" altLang="ko-KR" dirty="0"/>
              <a:t>. </a:t>
            </a:r>
            <a:r>
              <a:rPr lang="ko-KR" altLang="en-US" dirty="0"/>
              <a:t>그중 </a:t>
            </a:r>
            <a:r>
              <a:rPr lang="en-US" altLang="ko-KR" dirty="0"/>
              <a:t>5</a:t>
            </a:r>
            <a:r>
              <a:rPr lang="ko-KR" altLang="en-US" dirty="0"/>
              <a:t>곳이 중구에 </a:t>
            </a:r>
            <a:r>
              <a:rPr lang="ko-KR" altLang="en-US" dirty="0" err="1"/>
              <a:t>몰려있는걸</a:t>
            </a:r>
            <a:r>
              <a:rPr lang="ko-KR" altLang="en-US" dirty="0"/>
              <a:t> 알 수 있고</a:t>
            </a:r>
            <a:endParaRPr lang="en-US" altLang="ko-KR" dirty="0"/>
          </a:p>
          <a:p>
            <a:r>
              <a:rPr lang="ko-KR" altLang="en-US" dirty="0"/>
              <a:t>교통체증이 발생하여 평균속도 자체도 낮을 걸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두 </a:t>
            </a:r>
            <a:r>
              <a:rPr lang="ko-KR" altLang="en-US" dirty="0" err="1"/>
              <a:t>관측소간의</a:t>
            </a:r>
            <a:r>
              <a:rPr lang="ko-KR" altLang="en-US" dirty="0"/>
              <a:t> 거리는 도보 </a:t>
            </a:r>
            <a:r>
              <a:rPr lang="en-US" altLang="ko-KR" dirty="0"/>
              <a:t>6</a:t>
            </a:r>
            <a:r>
              <a:rPr lang="ko-KR" altLang="en-US" dirty="0" err="1"/>
              <a:t>분밖에</a:t>
            </a:r>
            <a:r>
              <a:rPr lang="ko-KR" altLang="en-US" dirty="0"/>
              <a:t> </a:t>
            </a:r>
            <a:r>
              <a:rPr lang="ko-KR" altLang="en-US" dirty="0" err="1"/>
              <a:t>되지않으며</a:t>
            </a:r>
            <a:r>
              <a:rPr lang="ko-KR" altLang="en-US" dirty="0"/>
              <a:t> 따라서 중구를 미세먼지 예측 지역으로 선정하였습니다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관측소간 거리가 인접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22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미세먼지 예측모델을 구성한결과 왼쪽그래프와 같이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90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77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93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69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11ADB4A-3A8B-4072-ACF2-B9A64CC5A17A}" type="datetime1">
              <a:rPr lang="ko-KR" altLang="en-US"/>
              <a:pPr lvl="0">
                <a:defRPr/>
              </a:pPr>
              <a:t>2022-12-22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FDD92F1-F94B-4A11-B68E-69D397619E4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11ADB4A-3A8B-4072-ACF2-B9A64CC5A17A}" type="datetime1">
              <a:rPr lang="ko-KR" altLang="en-US"/>
              <a:pPr lvl="0">
                <a:defRPr/>
              </a:pPr>
              <a:t>2022-12-22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FDD92F1-F94B-4A11-B68E-69D397619E4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lang="ko-KR" altLang="en-US" dirty="0"/>
              <a:t>두 번째 수준</a:t>
            </a:r>
          </a:p>
          <a:p>
            <a:pPr lvl="2">
              <a:defRPr/>
            </a:pPr>
            <a:r>
              <a:rPr lang="ko-KR" altLang="en-US" dirty="0"/>
              <a:t>세 번째 수준</a:t>
            </a:r>
          </a:p>
          <a:p>
            <a:pPr lvl="3">
              <a:defRPr/>
            </a:pPr>
            <a:r>
              <a:rPr lang="ko-KR" altLang="en-US" dirty="0"/>
              <a:t>네 번째 수준</a:t>
            </a:r>
          </a:p>
          <a:p>
            <a:pPr lvl="4">
              <a:defRPr/>
            </a:pPr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>
              <a:defRPr/>
            </a:pPr>
            <a:fld id="{711ADB4A-3A8B-4072-ACF2-B9A64CC5A17A}" type="datetime1">
              <a:rPr lang="ko-KR" altLang="en-US" smtClean="0"/>
              <a:pPr>
                <a:defRPr/>
              </a:pPr>
              <a:t>2022-12-22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>
              <a:defRPr/>
            </a:pPr>
            <a:fld id="{BFDD92F1-F94B-4A11-B68E-69D397619E4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chart" Target="../charts/chart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chart" Target="../charts/chart7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chart" Target="../charts/char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5" Type="http://schemas.openxmlformats.org/officeDocument/2006/relationships/chart" Target="../charts/char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chart" Target="../charts/char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입자의 크기가 10μm 미만인 먼지를 미세먼지라 하며, 입자의 크기가 2.5μm 미만인 먼지를 초미세먼지라고 합니다.">
            <a:extLst>
              <a:ext uri="{FF2B5EF4-FFF2-40B4-BE49-F238E27FC236}">
                <a16:creationId xmlns:a16="http://schemas.microsoft.com/office/drawing/2014/main" id="{4C282A03-10BE-9DF9-A9A5-7CE43D230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/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59869" y="0"/>
            <a:ext cx="3891516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2496" y="3429000"/>
            <a:ext cx="25154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-300" dirty="0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 예측 </a:t>
            </a:r>
          </a:p>
          <a:p>
            <a:pPr lvl="0">
              <a:defRPr/>
            </a:pPr>
            <a:r>
              <a:rPr lang="ko-KR" altLang="en-US" sz="3600" b="1" spc="-300" dirty="0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개발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600111" y="3157870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345758" y="5371180"/>
            <a:ext cx="3594919" cy="821915"/>
          </a:xfrm>
          <a:prstGeom prst="rect">
            <a:avLst/>
          </a:prstGeom>
          <a:noFill/>
          <a:ln w="38100" cap="rnd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6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</a:t>
            </a:r>
          </a:p>
          <a:p>
            <a:pPr algn="ctr">
              <a:defRPr/>
            </a:pPr>
            <a:r>
              <a:rPr lang="ko-KR" altLang="en-US" sz="22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박태윤</a:t>
            </a:r>
            <a:r>
              <a:rPr lang="en-US" altLang="ko-KR" sz="22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22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200" b="1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정연재</a:t>
            </a:r>
            <a:r>
              <a:rPr lang="en-US" altLang="ko-KR" sz="22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200" b="1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정예은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>
            <a:extLst>
              <a:ext uri="{FF2B5EF4-FFF2-40B4-BE49-F238E27FC236}">
                <a16:creationId xmlns:a16="http://schemas.microsoft.com/office/drawing/2014/main" id="{C775061A-8F3B-0F5C-4627-BF40BE546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770"/>
          <a:stretch>
            <a:fillRect/>
          </a:stretch>
        </p:blipFill>
        <p:spPr>
          <a:xfrm>
            <a:off x="0" y="3478019"/>
            <a:ext cx="12192000" cy="3422218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CF0C1DD4-72F4-D722-A315-2C51E60BADF0}"/>
              </a:ext>
            </a:extLst>
          </p:cNvPr>
          <p:cNvSpPr txBox="1"/>
          <p:nvPr/>
        </p:nvSpPr>
        <p:spPr>
          <a:xfrm>
            <a:off x="1624145" y="4051167"/>
            <a:ext cx="305531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산업현장 행동요령 미리 공지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1229" y="176548"/>
            <a:ext cx="89170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결론 및 향후 기대 효과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760" y="81617"/>
            <a:ext cx="524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68362-8AA1-17CD-59F9-18876599DB46}"/>
              </a:ext>
            </a:extLst>
          </p:cNvPr>
          <p:cNvSpPr txBox="1"/>
          <p:nvPr/>
        </p:nvSpPr>
        <p:spPr>
          <a:xfrm>
            <a:off x="1757496" y="1669179"/>
            <a:ext cx="305531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차량 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부제 실시 등으로 미리 교통량 제한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7DC14B-D386-54A7-470E-F9EE6C68250B}"/>
              </a:ext>
            </a:extLst>
          </p:cNvPr>
          <p:cNvGrpSpPr/>
          <p:nvPr/>
        </p:nvGrpSpPr>
        <p:grpSpPr>
          <a:xfrm>
            <a:off x="667084" y="417957"/>
            <a:ext cx="11012089" cy="1067805"/>
            <a:chOff x="480000" y="1861089"/>
            <a:chExt cx="9230797" cy="10812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42DB4F6-3382-A87C-20D7-7FFC58959944}"/>
                </a:ext>
              </a:extLst>
            </p:cNvPr>
            <p:cNvGrpSpPr/>
            <p:nvPr/>
          </p:nvGrpSpPr>
          <p:grpSpPr>
            <a:xfrm>
              <a:off x="480000" y="1861089"/>
              <a:ext cx="9230797" cy="1081293"/>
              <a:chOff x="417505" y="1929669"/>
              <a:chExt cx="9230797" cy="1081293"/>
            </a:xfrm>
          </p:grpSpPr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B753C087-1E90-9432-D1DA-EA519F7A30D4}"/>
                  </a:ext>
                </a:extLst>
              </p:cNvPr>
              <p:cNvSpPr/>
              <p:nvPr/>
            </p:nvSpPr>
            <p:spPr>
              <a:xfrm>
                <a:off x="417505" y="2315458"/>
                <a:ext cx="9230797" cy="695504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latin typeface="Lato Light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3A1628-D7B7-0E5E-8689-F807DD845920}"/>
                  </a:ext>
                </a:extLst>
              </p:cNvPr>
              <p:cNvSpPr txBox="1"/>
              <p:nvPr/>
            </p:nvSpPr>
            <p:spPr>
              <a:xfrm>
                <a:off x="700791" y="1929669"/>
                <a:ext cx="154849" cy="31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endParaRPr lang="ko-KR" altLang="en-US" sz="1400" b="1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A294A9-C4B5-57D3-3BBD-22DEBACE8C92}"/>
                </a:ext>
              </a:extLst>
            </p:cNvPr>
            <p:cNvSpPr txBox="1"/>
            <p:nvPr/>
          </p:nvSpPr>
          <p:spPr>
            <a:xfrm>
              <a:off x="678501" y="2402437"/>
              <a:ext cx="8722111" cy="37860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정확한 예측을 통해 고농도의 미세먼지가 예상되는 날에 미리 정책들을 시행해 피해를 </a:t>
              </a:r>
              <a:r>
                <a:rPr lang="ko-KR" altLang="en-US" sz="1400" b="1" dirty="0">
                  <a:solidFill>
                    <a:srgbClr val="0F518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사전에 예방 </a:t>
              </a:r>
              <a:r>
                <a:rPr lang="ko-KR" altLang="en-US" sz="1400" b="1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할 수 있도록 정보를 제공</a:t>
              </a:r>
              <a:endParaRPr lang="en-US" altLang="ko-KR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B6093A-AB3E-7F35-98CB-9EAFBE91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4" y="2064714"/>
            <a:ext cx="2300028" cy="17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환경부 카드뉴스 - 미세먼지 고농도 계절(12~3월) 수도권 및 6개 특·광역시 소재 행정·공공기관 차량 2부제 실시">
            <a:extLst>
              <a:ext uri="{FF2B5EF4-FFF2-40B4-BE49-F238E27FC236}">
                <a16:creationId xmlns:a16="http://schemas.microsoft.com/office/drawing/2014/main" id="{69FCE62E-3104-FCC4-371B-3C6AC1C0E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32" y="2058910"/>
            <a:ext cx="2380746" cy="17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29144370-2D7F-14F9-7BA0-50B9B440225C}"/>
              </a:ext>
            </a:extLst>
          </p:cNvPr>
          <p:cNvSpPr txBox="1"/>
          <p:nvPr/>
        </p:nvSpPr>
        <p:spPr>
          <a:xfrm>
            <a:off x="7379191" y="1649705"/>
            <a:ext cx="305531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 취약계층에게 행동요령 공지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CDD91D-A952-9937-AA5A-4B3F89845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23" y="4406110"/>
            <a:ext cx="4878955" cy="19736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A8394D-1B99-F13C-0CD4-1F06BB00B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303" y="2090648"/>
            <a:ext cx="4878954" cy="4289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71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>
            <a:extLst>
              <a:ext uri="{FF2B5EF4-FFF2-40B4-BE49-F238E27FC236}">
                <a16:creationId xmlns:a16="http://schemas.microsoft.com/office/drawing/2014/main" id="{F76B8A38-6599-B9B4-ADA5-D4CE4B113F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770"/>
          <a:stretch>
            <a:fillRect/>
          </a:stretch>
        </p:blipFill>
        <p:spPr>
          <a:xfrm>
            <a:off x="0" y="3478019"/>
            <a:ext cx="12192000" cy="3422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그룹 59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1" name="직사각형 60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0400" y="138935"/>
              <a:ext cx="9577659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24</a:t>
              </a: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시간 뒤 초미세먼지 예측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1760" y="81617"/>
              <a:ext cx="542136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5</a:t>
              </a: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D218A-5FA1-0E13-AA27-CC17B025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5711158"/>
            <a:ext cx="10515600" cy="45185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/>
              <a:t>현 시점으로부터 </a:t>
            </a:r>
            <a:r>
              <a:rPr lang="en-US" altLang="ko-KR" dirty="0"/>
              <a:t>24</a:t>
            </a:r>
            <a:r>
              <a:rPr lang="ko-KR" altLang="en-US" dirty="0"/>
              <a:t>시간 후 초미세먼지 예측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9BA62B-0FA7-702B-CB16-C44B44A41B45}"/>
              </a:ext>
            </a:extLst>
          </p:cNvPr>
          <p:cNvSpPr/>
          <p:nvPr/>
        </p:nvSpPr>
        <p:spPr>
          <a:xfrm>
            <a:off x="589955" y="1774417"/>
            <a:ext cx="11012089" cy="333361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Lato Light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8B1C1-31A7-CDD0-9A2C-2B3744E746A1}"/>
              </a:ext>
            </a:extLst>
          </p:cNvPr>
          <p:cNvSpPr txBox="1"/>
          <p:nvPr/>
        </p:nvSpPr>
        <p:spPr>
          <a:xfrm>
            <a:off x="1435077" y="1890825"/>
            <a:ext cx="932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24</a:t>
            </a:r>
            <a:r>
              <a:rPr lang="ko-KR" altLang="en-US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후 </a:t>
            </a:r>
            <a:r>
              <a:rPr lang="en-US" altLang="ko-KR" sz="3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PM 2.5 </a:t>
            </a:r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11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7D6AA4-579A-CE59-3DBB-65E7C5428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2" y="2603473"/>
            <a:ext cx="9847815" cy="25264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11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8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」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886" y="2931203"/>
            <a:ext cx="6097772" cy="1387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ko-KR" altLang="en-US" sz="8000" i="1" spc="-15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입자의 크기가 10μm 미만인 먼지를 미세먼지라 하며, 입자의 크기가 2.5μm 미만인 먼지를 초미세먼지라고 합니다.">
            <a:extLst>
              <a:ext uri="{FF2B5EF4-FFF2-40B4-BE49-F238E27FC236}">
                <a16:creationId xmlns:a16="http://schemas.microsoft.com/office/drawing/2014/main" id="{6242F40C-E070-1700-2C39-FF672F68B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/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72080" y="386530"/>
            <a:ext cx="870751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1" spc="-15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목차</a:t>
            </a:r>
            <a:endParaRPr lang="ko-KR" altLang="en-US" sz="2400" spc="-15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8490" y="1162788"/>
            <a:ext cx="847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</a:t>
            </a:r>
            <a:endParaRPr lang="ko-KR" altLang="en-US" sz="4000" b="1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7935" y="1265581"/>
            <a:ext cx="4331322" cy="51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개요 및 추진 배경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4289" y="2577372"/>
            <a:ext cx="7084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</a:t>
            </a:r>
            <a:endParaRPr lang="ko-KR" altLang="en-US" sz="4000" b="1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7935" y="2671374"/>
            <a:ext cx="3481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 및 분석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8488" y="3269217"/>
            <a:ext cx="643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</a:t>
            </a:r>
            <a:endParaRPr lang="ko-KR" altLang="en-US" sz="4000" b="1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7935" y="3390022"/>
            <a:ext cx="1936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결과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488" y="3973535"/>
            <a:ext cx="499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5.</a:t>
            </a:r>
            <a:endParaRPr lang="ko-KR" altLang="en-US" sz="4000" b="1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38220" y="4076688"/>
            <a:ext cx="79861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결론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177894" y="6587319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38490" y="1911114"/>
            <a:ext cx="847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</a:t>
            </a:r>
            <a:endParaRPr lang="ko-KR" altLang="en-US" sz="4000" b="1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9507" y="2005228"/>
            <a:ext cx="1805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b5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7"/>
          <p:cNvPicPr>
            <a:picLocks noChangeAspect="1"/>
          </p:cNvPicPr>
          <p:nvPr/>
        </p:nvPicPr>
        <p:blipFill rotWithShape="1">
          <a:blip r:embed="rId4"/>
          <a:srcRect t="63770"/>
          <a:stretch>
            <a:fillRect/>
          </a:stretch>
        </p:blipFill>
        <p:spPr>
          <a:xfrm>
            <a:off x="0" y="3478019"/>
            <a:ext cx="12192000" cy="342221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/>
          <p:cNvSpPr txBox="1"/>
          <p:nvPr/>
        </p:nvSpPr>
        <p:spPr>
          <a:xfrm>
            <a:off x="353749" y="1223356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79" name="직사각형 78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1125" y="182803"/>
              <a:ext cx="5889754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개요 및 프로젝트 추진 배경 </a:t>
              </a:r>
              <a:r>
                <a:rPr lang="en-US" altLang="ko-KR" sz="20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–</a:t>
              </a:r>
              <a:r>
                <a:rPr lang="ko-KR" altLang="en-US" sz="20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미세먼지의 심각성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1760" y="81617"/>
              <a:ext cx="542136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660400" y="835760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691125" y="931397"/>
            <a:ext cx="11147125" cy="1100622"/>
            <a:chOff x="479999" y="2146196"/>
            <a:chExt cx="9343990" cy="1100622"/>
          </a:xfrm>
        </p:grpSpPr>
        <p:sp>
          <p:nvSpPr>
            <p:cNvPr id="12" name="Rectangle 1"/>
            <p:cNvSpPr/>
            <p:nvPr/>
          </p:nvSpPr>
          <p:spPr>
            <a:xfrm>
              <a:off x="479999" y="2205276"/>
              <a:ext cx="9230797" cy="101864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latin typeface="Lato Light"/>
                <a:ea typeface="KoPub돋움체 Medium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722" y="2146196"/>
              <a:ext cx="9090268" cy="110062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/>
                <a:buChar char="§"/>
                <a:defRPr/>
              </a:pP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국내 초미세먼지 고농도 발생 일수 및 농도 최고치 매해 증가 추세</a:t>
              </a:r>
            </a:p>
            <a:p>
              <a:pPr marL="182563" indent="-182563">
                <a:lnSpc>
                  <a:spcPct val="150000"/>
                </a:lnSpc>
                <a:buFont typeface="Wingdings"/>
                <a:buChar char="§"/>
                <a:defRPr/>
              </a:pP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심장 혈관 및 호흡기계 질환 등의 주요 발병요인으로 언급</a:t>
              </a:r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분석되며 이에 따른 대책이 필요함</a:t>
              </a:r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 </a:t>
              </a:r>
              <a:r>
                <a:rPr lang="ko-KR" altLang="en-US" sz="1600" b="1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→ 피해 예방과 확산 방지를 위한 정확한 예측 모델 개발 필요    </a:t>
              </a:r>
            </a:p>
          </p:txBody>
        </p:sp>
      </p:grp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4214190873"/>
              </p:ext>
            </p:extLst>
          </p:nvPr>
        </p:nvGraphicFramePr>
        <p:xfrm>
          <a:off x="755557" y="2220848"/>
          <a:ext cx="4853009" cy="2628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8171" y="6211710"/>
            <a:ext cx="47703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OECD 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주요국 별 미세먼지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73228" y="6217929"/>
            <a:ext cx="56290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미세먼지 증가 시 월평균 외래환자 및 입원환자 증가율 </a:t>
            </a:r>
          </a:p>
        </p:txBody>
      </p:sp>
      <p:graphicFrame>
        <p:nvGraphicFramePr>
          <p:cNvPr id="3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46426"/>
              </p:ext>
            </p:extLst>
          </p:nvPr>
        </p:nvGraphicFramePr>
        <p:xfrm>
          <a:off x="668171" y="4898205"/>
          <a:ext cx="4940395" cy="10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한국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일본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미국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스웨덴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PM 2.5</a:t>
                      </a:r>
                      <a:endParaRPr lang="ko-KR" altLang="en-US" sz="1600" b="1" dirty="0">
                        <a:latin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25.1</a:t>
                      </a:r>
                      <a:endParaRPr lang="ko-KR" altLang="en-US" sz="1600" b="0" dirty="0">
                        <a:latin typeface="KoPub돋움체 Medium" panose="02020603020101020101" pitchFamily="18" charset="-127"/>
                      </a:endParaRPr>
                    </a:p>
                  </a:txBody>
                  <a:tcPr>
                    <a:solidFill>
                      <a:srgbClr val="CCD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11.9</a:t>
                      </a:r>
                      <a:endParaRPr lang="ko-KR" altLang="en-US" sz="1600" b="0" dirty="0">
                        <a:latin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7.4</a:t>
                      </a:r>
                      <a:endParaRPr lang="ko-KR" altLang="en-US" sz="1600" b="0" dirty="0">
                        <a:latin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6.1</a:t>
                      </a:r>
                      <a:endParaRPr lang="ko-KR" altLang="en-US" sz="1600" b="0" dirty="0">
                        <a:latin typeface="KoPub돋움체 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PM 10</a:t>
                      </a:r>
                      <a:endParaRPr lang="ko-KR" altLang="en-US" sz="1600" b="1" dirty="0">
                        <a:latin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38</a:t>
                      </a:r>
                      <a:endParaRPr lang="ko-KR" altLang="en-US" sz="1600" b="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solidFill>
                      <a:srgbClr val="CCD0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16</a:t>
                      </a:r>
                      <a:endParaRPr lang="ko-KR" altLang="en-US" sz="1600" b="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</a:t>
                      </a:r>
                      <a:endParaRPr lang="ko-KR" altLang="en-US" sz="1600" b="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8</a:t>
                      </a:r>
                      <a:endParaRPr lang="ko-KR" altLang="en-US" sz="1600" b="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99535"/>
                  </a:ext>
                </a:extLst>
              </a:tr>
            </a:tbl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915807291"/>
              </p:ext>
            </p:extLst>
          </p:nvPr>
        </p:nvGraphicFramePr>
        <p:xfrm>
          <a:off x="6074182" y="4095969"/>
          <a:ext cx="5629032" cy="189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498469564"/>
              </p:ext>
            </p:extLst>
          </p:nvPr>
        </p:nvGraphicFramePr>
        <p:xfrm>
          <a:off x="6074182" y="2127655"/>
          <a:ext cx="5629032" cy="167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1192B5A-F5C8-BCD8-4B15-6BF419355B2B}"/>
              </a:ext>
            </a:extLst>
          </p:cNvPr>
          <p:cNvSpPr/>
          <p:nvPr/>
        </p:nvSpPr>
        <p:spPr>
          <a:xfrm>
            <a:off x="1677880" y="4898205"/>
            <a:ext cx="976543" cy="112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6A29F-70D8-693B-21EA-AD588B3AE6F0}"/>
              </a:ext>
            </a:extLst>
          </p:cNvPr>
          <p:cNvSpPr txBox="1"/>
          <p:nvPr/>
        </p:nvSpPr>
        <p:spPr>
          <a:xfrm>
            <a:off x="1162975" y="2344116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25.1</a:t>
            </a:r>
            <a:endParaRPr lang="ko-KR" altLang="en-US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7">
            <a:extLst>
              <a:ext uri="{FF2B5EF4-FFF2-40B4-BE49-F238E27FC236}">
                <a16:creationId xmlns:a16="http://schemas.microsoft.com/office/drawing/2014/main" id="{210FB072-CE62-CAC3-D81A-848E852C4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770"/>
          <a:stretch>
            <a:fillRect/>
          </a:stretch>
        </p:blipFill>
        <p:spPr>
          <a:xfrm>
            <a:off x="0" y="3435782"/>
            <a:ext cx="12192000" cy="342221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/>
          <p:cNvSpPr txBox="1"/>
          <p:nvPr/>
        </p:nvSpPr>
        <p:spPr>
          <a:xfrm>
            <a:off x="353749" y="1223356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11760" y="0"/>
            <a:ext cx="7299474" cy="912614"/>
            <a:chOff x="111760" y="0"/>
            <a:chExt cx="7299474" cy="912614"/>
          </a:xfrm>
        </p:grpSpPr>
        <p:sp>
          <p:nvSpPr>
            <p:cNvPr id="80" name="직사각형 79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1125" y="198095"/>
              <a:ext cx="6720109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개요 및 프로젝트 추진 배경 </a:t>
              </a:r>
              <a:r>
                <a:rPr lang="en-US" altLang="ko-KR" sz="20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– </a:t>
              </a:r>
              <a:r>
                <a:rPr lang="ko-KR" altLang="en-US" sz="20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초미세먼지 예측의 제한사항 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1760" y="81617"/>
              <a:ext cx="542136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91125" y="945889"/>
            <a:ext cx="11147126" cy="1071640"/>
            <a:chOff x="479999" y="2160688"/>
            <a:chExt cx="9343991" cy="1071640"/>
          </a:xfrm>
        </p:grpSpPr>
        <p:sp>
          <p:nvSpPr>
            <p:cNvPr id="12" name="Rectangle 1"/>
            <p:cNvSpPr/>
            <p:nvPr/>
          </p:nvSpPr>
          <p:spPr>
            <a:xfrm>
              <a:off x="479999" y="2205276"/>
              <a:ext cx="9230797" cy="1018643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latin typeface="Lato Light"/>
                <a:ea typeface="KoPub돋움체 Medium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722" y="2160688"/>
              <a:ext cx="9090268" cy="1071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anchor="ctr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/>
                <a:buChar char="§"/>
                <a:defRPr/>
              </a:pP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눈에 보이는 미세먼지와는 달리</a:t>
              </a:r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초미세먼지는 어디서 유입되는지 </a:t>
              </a:r>
              <a:r>
                <a:rPr lang="ko-KR" altLang="en-US" sz="1400" dirty="0">
                  <a:solidFill>
                    <a:srgbClr val="FF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관찰 불가</a:t>
              </a:r>
            </a:p>
            <a:p>
              <a:pPr marL="182563" indent="-182563">
                <a:lnSpc>
                  <a:spcPct val="150000"/>
                </a:lnSpc>
                <a:buFont typeface="Wingdings"/>
                <a:buChar char="§"/>
                <a:defRPr/>
              </a:pP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황산화물</a:t>
              </a:r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질소 산화물 등의 가스 대기오염물질로 인하여 </a:t>
              </a:r>
              <a:r>
                <a:rPr lang="en-US" altLang="ko-KR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</a:t>
              </a:r>
              <a:r>
                <a:rPr lang="ko-KR" altLang="en-US" sz="14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차적으로 발생되는 초미세먼지에 대한 </a:t>
              </a:r>
              <a:r>
                <a:rPr lang="ko-KR" altLang="en-US" sz="1400" dirty="0">
                  <a:solidFill>
                    <a:srgbClr val="0070C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연구 분석 필요</a:t>
              </a:r>
              <a:r>
                <a:rPr lang="en-US" altLang="ko-KR" sz="1400" dirty="0">
                  <a:solidFill>
                    <a:srgbClr val="0070C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400" b="1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 → </a:t>
              </a:r>
              <a:r>
                <a:rPr lang="ko-KR" altLang="en-US" sz="1600" b="1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국내 오염물질</a:t>
              </a:r>
              <a:r>
                <a:rPr lang="en-US" altLang="ko-KR" sz="1600" b="1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b="1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풍향</a:t>
              </a:r>
              <a:r>
                <a:rPr lang="en-US" altLang="ko-KR" sz="1600" b="1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sz="1600" b="1" dirty="0">
                  <a:solidFill>
                    <a:srgbClr val="00206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풍속과 같은 다양한 요인을 반영한 미세먼지 생성 및 확산 예측 모델 개발 필요</a:t>
              </a:r>
            </a:p>
          </p:txBody>
        </p:sp>
      </p:grp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2A1C2638-F1EE-C63F-C3B6-C7704B918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4123087"/>
              </p:ext>
            </p:extLst>
          </p:nvPr>
        </p:nvGraphicFramePr>
        <p:xfrm>
          <a:off x="6765215" y="3105587"/>
          <a:ext cx="4853009" cy="2823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35ABFB7-123A-5A9F-291E-3EE1E8EEF430}"/>
              </a:ext>
            </a:extLst>
          </p:cNvPr>
          <p:cNvSpPr txBox="1"/>
          <p:nvPr/>
        </p:nvSpPr>
        <p:spPr>
          <a:xfrm>
            <a:off x="755558" y="6339059"/>
            <a:ext cx="4770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환경오염별 사망자 수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82B04E-D7E4-F074-07F4-850E5A425D6F}"/>
              </a:ext>
            </a:extLst>
          </p:cNvPr>
          <p:cNvSpPr txBox="1"/>
          <p:nvPr/>
        </p:nvSpPr>
        <p:spPr>
          <a:xfrm>
            <a:off x="7067885" y="6334076"/>
            <a:ext cx="4770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주요 대기 오염물질 중 초미세먼지에 대한 비율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F817C6-E2D7-2ECB-BAFB-045DF52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04373"/>
              </p:ext>
            </p:extLst>
          </p:nvPr>
        </p:nvGraphicFramePr>
        <p:xfrm>
          <a:off x="836655" y="5041144"/>
          <a:ext cx="4853009" cy="72710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24033">
                  <a:extLst>
                    <a:ext uri="{9D8B030D-6E8A-4147-A177-3AD203B41FA5}">
                      <a16:colId xmlns:a16="http://schemas.microsoft.com/office/drawing/2014/main" val="3342457446"/>
                    </a:ext>
                  </a:extLst>
                </a:gridCol>
                <a:gridCol w="982244">
                  <a:extLst>
                    <a:ext uri="{9D8B030D-6E8A-4147-A177-3AD203B41FA5}">
                      <a16:colId xmlns:a16="http://schemas.microsoft.com/office/drawing/2014/main" val="2405665314"/>
                    </a:ext>
                  </a:extLst>
                </a:gridCol>
                <a:gridCol w="982244">
                  <a:extLst>
                    <a:ext uri="{9D8B030D-6E8A-4147-A177-3AD203B41FA5}">
                      <a16:colId xmlns:a16="http://schemas.microsoft.com/office/drawing/2014/main" val="1653767558"/>
                    </a:ext>
                  </a:extLst>
                </a:gridCol>
                <a:gridCol w="982244">
                  <a:extLst>
                    <a:ext uri="{9D8B030D-6E8A-4147-A177-3AD203B41FA5}">
                      <a16:colId xmlns:a16="http://schemas.microsoft.com/office/drawing/2014/main" val="2706906690"/>
                    </a:ext>
                  </a:extLst>
                </a:gridCol>
                <a:gridCol w="982244">
                  <a:extLst>
                    <a:ext uri="{9D8B030D-6E8A-4147-A177-3AD203B41FA5}">
                      <a16:colId xmlns:a16="http://schemas.microsoft.com/office/drawing/2014/main" val="2558221546"/>
                    </a:ext>
                  </a:extLst>
                </a:gridCol>
              </a:tblGrid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대기 오염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수질 오염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납 오염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직업환경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5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95934"/>
                  </a:ext>
                </a:extLst>
              </a:tr>
              <a:tr h="363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사망자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667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136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90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87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18496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BDF5666-7016-3AA1-6DE5-90433BCDA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474427"/>
              </p:ext>
            </p:extLst>
          </p:nvPr>
        </p:nvGraphicFramePr>
        <p:xfrm>
          <a:off x="836654" y="2113204"/>
          <a:ext cx="4954545" cy="284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6908BDC1-6967-E890-90FC-5F9FFAE3B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949127"/>
              </p:ext>
            </p:extLst>
          </p:nvPr>
        </p:nvGraphicFramePr>
        <p:xfrm>
          <a:off x="6765216" y="2279727"/>
          <a:ext cx="4853008" cy="381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30B8BCB-06CD-A854-6E04-4D6D8F402DD5}"/>
              </a:ext>
            </a:extLst>
          </p:cNvPr>
          <p:cNvSpPr txBox="1"/>
          <p:nvPr/>
        </p:nvSpPr>
        <p:spPr>
          <a:xfrm>
            <a:off x="4869574" y="5847524"/>
            <a:ext cx="890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97CE6A6-0A3E-A469-F049-34A77CABEFEB}"/>
              </a:ext>
            </a:extLst>
          </p:cNvPr>
          <p:cNvCxnSpPr>
            <a:cxnSpLocks/>
          </p:cNvCxnSpPr>
          <p:nvPr/>
        </p:nvCxnSpPr>
        <p:spPr>
          <a:xfrm>
            <a:off x="6197169" y="2279727"/>
            <a:ext cx="0" cy="397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F86CEC-A346-27D8-AFBB-CC1F3042A354}"/>
              </a:ext>
            </a:extLst>
          </p:cNvPr>
          <p:cNvCxnSpPr/>
          <p:nvPr/>
        </p:nvCxnSpPr>
        <p:spPr>
          <a:xfrm>
            <a:off x="660400" y="8357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82F8FF-0DC4-962B-8462-79386198C34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1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7"/>
          <p:cNvPicPr>
            <a:picLocks noChangeAspect="1"/>
          </p:cNvPicPr>
          <p:nvPr/>
        </p:nvPicPr>
        <p:blipFill rotWithShape="1">
          <a:blip r:embed="rId4"/>
          <a:srcRect t="63770"/>
          <a:stretch>
            <a:fillRect/>
          </a:stretch>
        </p:blipFill>
        <p:spPr>
          <a:xfrm>
            <a:off x="-1" y="3429000"/>
            <a:ext cx="12192000" cy="34222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509" y="199405"/>
            <a:ext cx="87079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과제 정의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</a:p>
        </p:txBody>
      </p:sp>
      <p:graphicFrame>
        <p:nvGraphicFramePr>
          <p:cNvPr id="7" name="차트 6"/>
          <p:cNvGraphicFramePr/>
          <p:nvPr/>
        </p:nvGraphicFramePr>
        <p:xfrm>
          <a:off x="592023" y="2340897"/>
          <a:ext cx="4370032" cy="2096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ctangle 1"/>
          <p:cNvSpPr/>
          <p:nvPr/>
        </p:nvSpPr>
        <p:spPr>
          <a:xfrm>
            <a:off x="691125" y="990478"/>
            <a:ext cx="11012089" cy="126291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Lato Light"/>
              <a:ea typeface="KoPub돋움체 Mediu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3810" y="1128278"/>
            <a:ext cx="10844441" cy="7068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indent="-182563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초미세먼지의 주요 발생 경로는 대부분 오염물질들의 화학적 결합이기 때문에 예측이 </a:t>
            </a:r>
            <a:r>
              <a:rPr lang="ko-KR" altLang="en-US" sz="14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매우 어려움</a:t>
            </a:r>
            <a:endParaRPr lang="en-US" altLang="ko-KR" sz="1400" b="1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2563" indent="-182563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실례로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2018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중순 고농도의 초미세먼지가 발생하였으나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초미세먼지 예측에 </a:t>
            </a:r>
            <a:r>
              <a:rPr lang="ko-KR" altLang="en-US" sz="1400" b="1" dirty="0">
                <a:solidFill>
                  <a:srgbClr val="FF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실패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했음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B7B71-F38B-EE35-E797-8C91225B75E4}"/>
              </a:ext>
            </a:extLst>
          </p:cNvPr>
          <p:cNvSpPr txBox="1"/>
          <p:nvPr/>
        </p:nvSpPr>
        <p:spPr>
          <a:xfrm>
            <a:off x="847902" y="1729124"/>
            <a:ext cx="10844441" cy="4641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이에 따라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기존의 방식이 아닌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방식의 미세먼지 예측 모델 개발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필요성이 높아짐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B9243-1F5C-3A6D-1D0F-7DF64A661D61}"/>
              </a:ext>
            </a:extLst>
          </p:cNvPr>
          <p:cNvSpPr txBox="1"/>
          <p:nvPr/>
        </p:nvSpPr>
        <p:spPr>
          <a:xfrm>
            <a:off x="700085" y="6222446"/>
            <a:ext cx="4770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2018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환경부 보도자료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9B1A2-2802-67EE-1D96-D3684E2577FF}"/>
              </a:ext>
            </a:extLst>
          </p:cNvPr>
          <p:cNvSpPr txBox="1"/>
          <p:nvPr/>
        </p:nvSpPr>
        <p:spPr>
          <a:xfrm>
            <a:off x="1024129" y="4343359"/>
            <a:ext cx="19698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초미세먼지 구성 성분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2F9F3FF-E453-8E5B-537F-3D52BC30F526}"/>
              </a:ext>
            </a:extLst>
          </p:cNvPr>
          <p:cNvSpPr/>
          <p:nvPr/>
        </p:nvSpPr>
        <p:spPr>
          <a:xfrm>
            <a:off x="5110540" y="2447147"/>
            <a:ext cx="6592673" cy="4052298"/>
          </a:xfrm>
          <a:prstGeom prst="roundRect">
            <a:avLst>
              <a:gd name="adj" fmla="val 3286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Lato Light"/>
              <a:ea typeface="KoPub돋움체 Medium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5DAB168-926A-1817-B578-B0F6D29727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36" y="2538242"/>
            <a:ext cx="1183911" cy="11839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D3E444-CAB4-27DD-45FA-5AF88A4FEE2B}"/>
              </a:ext>
            </a:extLst>
          </p:cNvPr>
          <p:cNvSpPr txBox="1"/>
          <p:nvPr/>
        </p:nvSpPr>
        <p:spPr>
          <a:xfrm>
            <a:off x="5238774" y="3994388"/>
            <a:ext cx="6379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기상 데이터 위주로 분석하는 경우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기상 데이터가 없는 대기 정체상태에서 예측이 불가능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9300E-99A7-FCCF-1FDE-2FB31D645ABB}"/>
              </a:ext>
            </a:extLst>
          </p:cNvPr>
          <p:cNvSpPr txBox="1"/>
          <p:nvPr/>
        </p:nvSpPr>
        <p:spPr>
          <a:xfrm>
            <a:off x="5386121" y="3654300"/>
            <a:ext cx="14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기상데이터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993B26-FE62-54BE-4065-2BCA9D2726B9}"/>
              </a:ext>
            </a:extLst>
          </p:cNvPr>
          <p:cNvCxnSpPr>
            <a:cxnSpLocks/>
          </p:cNvCxnSpPr>
          <p:nvPr/>
        </p:nvCxnSpPr>
        <p:spPr>
          <a:xfrm>
            <a:off x="6886572" y="3170065"/>
            <a:ext cx="38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F7CCD3-6D09-1ADA-3AF0-86BA5E7E8383}"/>
              </a:ext>
            </a:extLst>
          </p:cNvPr>
          <p:cNvSpPr txBox="1"/>
          <p:nvPr/>
        </p:nvSpPr>
        <p:spPr>
          <a:xfrm>
            <a:off x="7172605" y="3659103"/>
            <a:ext cx="14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FBD6EC0-A489-7C86-9841-76EA88D697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66" y="4371113"/>
            <a:ext cx="1183911" cy="11839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71A007E-10F0-5D66-8021-56B0ACC3D3CD}"/>
              </a:ext>
            </a:extLst>
          </p:cNvPr>
          <p:cNvSpPr txBox="1"/>
          <p:nvPr/>
        </p:nvSpPr>
        <p:spPr>
          <a:xfrm>
            <a:off x="5247351" y="5487171"/>
            <a:ext cx="14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기상데이터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4E0EB83-21BD-83AE-9D40-F566D07B88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17" y="4463768"/>
            <a:ext cx="982771" cy="9827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0A437C6-93A4-4B00-F34E-557A8B8C64D6}"/>
              </a:ext>
            </a:extLst>
          </p:cNvPr>
          <p:cNvSpPr txBox="1"/>
          <p:nvPr/>
        </p:nvSpPr>
        <p:spPr>
          <a:xfrm>
            <a:off x="8634784" y="5460655"/>
            <a:ext cx="14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학습알고리즘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20431DA-292A-B85D-E7E3-6BA4641D7444}"/>
              </a:ext>
            </a:extLst>
          </p:cNvPr>
          <p:cNvCxnSpPr>
            <a:cxnSpLocks/>
          </p:cNvCxnSpPr>
          <p:nvPr/>
        </p:nvCxnSpPr>
        <p:spPr>
          <a:xfrm>
            <a:off x="6599877" y="4983056"/>
            <a:ext cx="38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2514F0F-0549-E7BD-53AE-01441C884A3B}"/>
              </a:ext>
            </a:extLst>
          </p:cNvPr>
          <p:cNvCxnSpPr>
            <a:cxnSpLocks/>
          </p:cNvCxnSpPr>
          <p:nvPr/>
        </p:nvCxnSpPr>
        <p:spPr>
          <a:xfrm>
            <a:off x="8158983" y="4987691"/>
            <a:ext cx="38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F730ABA-567E-124D-49F6-67EE4058C38E}"/>
              </a:ext>
            </a:extLst>
          </p:cNvPr>
          <p:cNvSpPr txBox="1"/>
          <p:nvPr/>
        </p:nvSpPr>
        <p:spPr>
          <a:xfrm>
            <a:off x="5333641" y="5816646"/>
            <a:ext cx="6592673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기계학습 알고리즘을 활용하여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대기 정체 상태의 경우에도 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비슷한 기상 조건의 과거 초미세먼지 농도를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계산해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예측이 가능함</a:t>
            </a:r>
            <a:endParaRPr lang="en-US" altLang="ko-KR" sz="12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B13431B-A733-8F56-AD6A-0CD438859A78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8656788" y="2599959"/>
            <a:ext cx="0" cy="118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27A40A13-262D-43A6-6737-BDCA1A5A5A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27" y="2642548"/>
            <a:ext cx="920910" cy="920910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B8F830F-3185-8C2D-F36B-3DEF8B2608D1}"/>
              </a:ext>
            </a:extLst>
          </p:cNvPr>
          <p:cNvCxnSpPr>
            <a:cxnSpLocks/>
          </p:cNvCxnSpPr>
          <p:nvPr/>
        </p:nvCxnSpPr>
        <p:spPr>
          <a:xfrm>
            <a:off x="9763487" y="3168422"/>
            <a:ext cx="38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9C7D4B9-07D1-6255-16F1-F5DE39A0A8E7}"/>
              </a:ext>
            </a:extLst>
          </p:cNvPr>
          <p:cNvSpPr txBox="1"/>
          <p:nvPr/>
        </p:nvSpPr>
        <p:spPr>
          <a:xfrm>
            <a:off x="10167851" y="3648507"/>
            <a:ext cx="14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 불가 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8F34BC8-C2B8-A46B-C67E-1DC336527C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83" y="2714635"/>
            <a:ext cx="677581" cy="67758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8D557E8-3838-9CA1-12BC-44D0FD496115}"/>
              </a:ext>
            </a:extLst>
          </p:cNvPr>
          <p:cNvSpPr txBox="1"/>
          <p:nvPr/>
        </p:nvSpPr>
        <p:spPr>
          <a:xfrm>
            <a:off x="8627063" y="3653786"/>
            <a:ext cx="14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정체상태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F1A768BD-9455-B41C-C2F7-ACE66A07D2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14" y="2688283"/>
            <a:ext cx="1065190" cy="106519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6DC397F-78BE-AD18-9FBD-E16B3884CB90}"/>
              </a:ext>
            </a:extLst>
          </p:cNvPr>
          <p:cNvSpPr txBox="1"/>
          <p:nvPr/>
        </p:nvSpPr>
        <p:spPr>
          <a:xfrm>
            <a:off x="10221666" y="5421281"/>
            <a:ext cx="14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035883D-8C64-B7DB-F235-A34DE8099B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075" y="4450461"/>
            <a:ext cx="1065190" cy="1065190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6E668EB-C27E-77C3-ABFB-4C82DADD45A0}"/>
              </a:ext>
            </a:extLst>
          </p:cNvPr>
          <p:cNvCxnSpPr>
            <a:cxnSpLocks/>
          </p:cNvCxnSpPr>
          <p:nvPr/>
        </p:nvCxnSpPr>
        <p:spPr>
          <a:xfrm>
            <a:off x="9985489" y="4983448"/>
            <a:ext cx="38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C522085A-AF9D-3FDD-F840-4B5C33B28C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091" y="4553470"/>
            <a:ext cx="677581" cy="67758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D7D82E8-9372-9DF1-88B2-3F233E1A03B7}"/>
              </a:ext>
            </a:extLst>
          </p:cNvPr>
          <p:cNvSpPr txBox="1"/>
          <p:nvPr/>
        </p:nvSpPr>
        <p:spPr>
          <a:xfrm>
            <a:off x="7021171" y="5492621"/>
            <a:ext cx="14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정체상태</a:t>
            </a:r>
          </a:p>
        </p:txBody>
      </p:sp>
      <p:sp>
        <p:nvSpPr>
          <p:cNvPr id="71" name="Rectangle 1">
            <a:extLst>
              <a:ext uri="{FF2B5EF4-FFF2-40B4-BE49-F238E27FC236}">
                <a16:creationId xmlns:a16="http://schemas.microsoft.com/office/drawing/2014/main" id="{F6398FB5-9930-D730-C7B5-CF9FB3040F29}"/>
              </a:ext>
            </a:extLst>
          </p:cNvPr>
          <p:cNvSpPr/>
          <p:nvPr/>
        </p:nvSpPr>
        <p:spPr>
          <a:xfrm>
            <a:off x="700085" y="2447018"/>
            <a:ext cx="4291695" cy="4052298"/>
          </a:xfrm>
          <a:prstGeom prst="roundRect">
            <a:avLst>
              <a:gd name="adj" fmla="val 1972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Lato Light"/>
              <a:ea typeface="KoPub돋움체 Medium" panose="02020603020101020101" pitchFamily="18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93784AD-FC1C-3C1C-12B5-8BB29A48D13C}"/>
              </a:ext>
            </a:extLst>
          </p:cNvPr>
          <p:cNvCxnSpPr/>
          <p:nvPr/>
        </p:nvCxnSpPr>
        <p:spPr>
          <a:xfrm>
            <a:off x="660400" y="8357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3B766E0-B687-FE8A-EC24-77F10872A1C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B624D9-E6D1-88FA-C491-7B4DA1B037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" y="4563975"/>
            <a:ext cx="4236261" cy="1470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F68F18-CFAE-671D-EF40-16F71F39183B}"/>
              </a:ext>
            </a:extLst>
          </p:cNvPr>
          <p:cNvSpPr txBox="1"/>
          <p:nvPr/>
        </p:nvSpPr>
        <p:spPr>
          <a:xfrm>
            <a:off x="1354511" y="2670945"/>
            <a:ext cx="542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18.6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503F9-80AB-81BA-8B06-2DAFE9874991}"/>
              </a:ext>
            </a:extLst>
          </p:cNvPr>
          <p:cNvSpPr txBox="1"/>
          <p:nvPr/>
        </p:nvSpPr>
        <p:spPr>
          <a:xfrm>
            <a:off x="1115121" y="3113180"/>
            <a:ext cx="47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6.3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A487C-1262-B8CC-EE88-477ACC89B76C}"/>
              </a:ext>
            </a:extLst>
          </p:cNvPr>
          <p:cNvSpPr txBox="1"/>
          <p:nvPr/>
        </p:nvSpPr>
        <p:spPr>
          <a:xfrm>
            <a:off x="1175707" y="3563458"/>
            <a:ext cx="63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16.8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E4C6A1-5CA2-CFF2-55CD-E6D4B2D5FEBE}"/>
              </a:ext>
            </a:extLst>
          </p:cNvPr>
          <p:cNvSpPr txBox="1"/>
          <p:nvPr/>
        </p:nvSpPr>
        <p:spPr>
          <a:xfrm>
            <a:off x="2485811" y="3234067"/>
            <a:ext cx="631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58.3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7FABDF-F3B5-4CC6-C874-C8D83032BF04}"/>
              </a:ext>
            </a:extLst>
          </p:cNvPr>
          <p:cNvSpPr/>
          <p:nvPr/>
        </p:nvSpPr>
        <p:spPr>
          <a:xfrm>
            <a:off x="759111" y="5555788"/>
            <a:ext cx="4170706" cy="471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8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7">
            <a:extLst>
              <a:ext uri="{FF2B5EF4-FFF2-40B4-BE49-F238E27FC236}">
                <a16:creationId xmlns:a16="http://schemas.microsoft.com/office/drawing/2014/main" id="{FFFA1580-E948-5771-E5CD-6B92D4F4C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770"/>
          <a:stretch>
            <a:fillRect/>
          </a:stretch>
        </p:blipFill>
        <p:spPr>
          <a:xfrm>
            <a:off x="0" y="3478019"/>
            <a:ext cx="12192000" cy="342221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0" y="481804"/>
            <a:ext cx="11288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0400" y="138935"/>
            <a:ext cx="81394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수집 및 분석  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 수집 과정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691125" y="2250444"/>
            <a:ext cx="11089560" cy="4454928"/>
          </a:xfrm>
          <a:prstGeom prst="roundRect">
            <a:avLst>
              <a:gd name="adj" fmla="val 391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8391"/>
          <a:stretch/>
        </p:blipFill>
        <p:spPr>
          <a:xfrm>
            <a:off x="778185" y="3049531"/>
            <a:ext cx="4832502" cy="3553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26200" y="2602496"/>
            <a:ext cx="4832502" cy="3809995"/>
          </a:xfrm>
          <a:prstGeom prst="rect">
            <a:avLst/>
          </a:prstGeom>
          <a:solidFill>
            <a:schemeClr val="dk1"/>
          </a:solidFill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662AFA70-6BD7-DE33-A61C-907010DE6F73}"/>
              </a:ext>
            </a:extLst>
          </p:cNvPr>
          <p:cNvSpPr/>
          <p:nvPr/>
        </p:nvSpPr>
        <p:spPr>
          <a:xfrm>
            <a:off x="691125" y="990477"/>
            <a:ext cx="11012089" cy="101864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Lato Light"/>
              <a:ea typeface="KoPub돋움체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4C942-29B4-98A8-E434-F851E242DAFF}"/>
              </a:ext>
            </a:extLst>
          </p:cNvPr>
          <p:cNvSpPr txBox="1"/>
          <p:nvPr/>
        </p:nvSpPr>
        <p:spPr>
          <a:xfrm>
            <a:off x="748692" y="1004654"/>
            <a:ext cx="11089559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indent="-182563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기상청</a:t>
            </a:r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AIR KOREA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2015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년부터 현재까지의 데이터를 수집한 결과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>
              <a:defRPr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평소 교통량이 많아 미세 먼지 발생량이 많고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pPr>
              <a:defRPr/>
            </a:pP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미세먼지 관측소와 기상관측소가 위치해 있는 </a:t>
            </a:r>
            <a:r>
              <a:rPr lang="ko-KR" altLang="en-US" sz="1600" b="1" dirty="0">
                <a:solidFill>
                  <a:srgbClr val="3A729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측정 지역으로 선정</a:t>
            </a:r>
            <a:r>
              <a:rPr lang="ko-KR" altLang="en-US" sz="1600" dirty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7CCC58-2DE0-39DB-D0F4-95419DF46490}"/>
              </a:ext>
            </a:extLst>
          </p:cNvPr>
          <p:cNvCxnSpPr/>
          <p:nvPr/>
        </p:nvCxnSpPr>
        <p:spPr>
          <a:xfrm>
            <a:off x="660400" y="8357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6827EB-D53D-C84B-FF86-FAE40BF4EFB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17BF3A-75B2-33D0-1471-7F727E7DC91F}"/>
              </a:ext>
            </a:extLst>
          </p:cNvPr>
          <p:cNvSpPr/>
          <p:nvPr/>
        </p:nvSpPr>
        <p:spPr>
          <a:xfrm>
            <a:off x="867747" y="2407298"/>
            <a:ext cx="4742940" cy="53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서울에서 </a:t>
            </a:r>
            <a:r>
              <a:rPr lang="ko-KR" altLang="en-US" sz="1600" b="1" dirty="0">
                <a:solidFill>
                  <a:schemeClr val="tx1"/>
                </a:solidFill>
              </a:rPr>
              <a:t>교통 정체가 가장 심한 곳</a:t>
            </a:r>
            <a:r>
              <a:rPr lang="ko-KR" altLang="en-US" sz="1600" dirty="0">
                <a:solidFill>
                  <a:schemeClr val="tx1"/>
                </a:solidFill>
              </a:rPr>
              <a:t>이 많고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차량 평균 속도도 제일 낮음을 알 수 있음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>
            <a:extLst>
              <a:ext uri="{FF2B5EF4-FFF2-40B4-BE49-F238E27FC236}">
                <a16:creationId xmlns:a16="http://schemas.microsoft.com/office/drawing/2014/main" id="{B02B2BA3-E5BB-CA0F-4E45-7E1B24A319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770"/>
          <a:stretch>
            <a:fillRect/>
          </a:stretch>
        </p:blipFill>
        <p:spPr>
          <a:xfrm>
            <a:off x="0" y="3478019"/>
            <a:ext cx="12192000" cy="34222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00D3EB-B73E-4DF5-D147-345CD20AFD6A}"/>
              </a:ext>
            </a:extLst>
          </p:cNvPr>
          <p:cNvSpPr/>
          <p:nvPr/>
        </p:nvSpPr>
        <p:spPr>
          <a:xfrm>
            <a:off x="207644" y="1781175"/>
            <a:ext cx="5507356" cy="4619620"/>
          </a:xfrm>
          <a:prstGeom prst="roundRect">
            <a:avLst>
              <a:gd name="adj" fmla="val 5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4FBCB051-B18B-36B2-B184-461263618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788052"/>
              </p:ext>
            </p:extLst>
          </p:nvPr>
        </p:nvGraphicFramePr>
        <p:xfrm>
          <a:off x="540699" y="1952091"/>
          <a:ext cx="4853009" cy="2628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8850F22-39B4-66B7-4A25-B4519857B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87888"/>
              </p:ext>
            </p:extLst>
          </p:nvPr>
        </p:nvGraphicFramePr>
        <p:xfrm>
          <a:off x="431110" y="4766164"/>
          <a:ext cx="513853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06">
                  <a:extLst>
                    <a:ext uri="{9D8B030D-6E8A-4147-A177-3AD203B41FA5}">
                      <a16:colId xmlns:a16="http://schemas.microsoft.com/office/drawing/2014/main" val="2675371231"/>
                    </a:ext>
                  </a:extLst>
                </a:gridCol>
                <a:gridCol w="1027706">
                  <a:extLst>
                    <a:ext uri="{9D8B030D-6E8A-4147-A177-3AD203B41FA5}">
                      <a16:colId xmlns:a16="http://schemas.microsoft.com/office/drawing/2014/main" val="1331050025"/>
                    </a:ext>
                  </a:extLst>
                </a:gridCol>
                <a:gridCol w="1027706">
                  <a:extLst>
                    <a:ext uri="{9D8B030D-6E8A-4147-A177-3AD203B41FA5}">
                      <a16:colId xmlns:a16="http://schemas.microsoft.com/office/drawing/2014/main" val="1408879040"/>
                    </a:ext>
                  </a:extLst>
                </a:gridCol>
                <a:gridCol w="1027706">
                  <a:extLst>
                    <a:ext uri="{9D8B030D-6E8A-4147-A177-3AD203B41FA5}">
                      <a16:colId xmlns:a16="http://schemas.microsoft.com/office/drawing/2014/main" val="4108022490"/>
                    </a:ext>
                  </a:extLst>
                </a:gridCol>
                <a:gridCol w="1027706">
                  <a:extLst>
                    <a:ext uri="{9D8B030D-6E8A-4147-A177-3AD203B41FA5}">
                      <a16:colId xmlns:a16="http://schemas.microsoft.com/office/drawing/2014/main" val="161830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Decision</a:t>
                      </a:r>
                      <a:r>
                        <a:rPr lang="ko-KR" altLang="en-US" sz="1200" dirty="0">
                          <a:latin typeface="KoPub돋움체 Medium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KoPub돋움체 Medium" panose="02020603020101020101" pitchFamily="18" charset="-127"/>
                        </a:rPr>
                        <a:t>Tree</a:t>
                      </a:r>
                      <a:endParaRPr lang="ko-KR" altLang="en-US" sz="12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Random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KoPub돋움체 Medium" panose="02020603020101020101" pitchFamily="18" charset="-127"/>
                        </a:rPr>
                        <a:t>Forest</a:t>
                      </a:r>
                      <a:endParaRPr lang="ko-KR" altLang="en-US" sz="12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LSTM</a:t>
                      </a:r>
                      <a:endParaRPr lang="ko-KR" altLang="en-US" sz="12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XGBoost</a:t>
                      </a:r>
                      <a:endParaRPr lang="ko-KR" altLang="en-US" sz="12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88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RMSE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16.32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13.15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0.21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7.32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39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</a:t>
                      </a:r>
                      <a:r>
                        <a:rPr lang="en-US" altLang="ko-KR" sz="1400" dirty="0"/>
                        <a:t>²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0.32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0.42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0.82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0.55</a:t>
                      </a:r>
                      <a:endParaRPr lang="ko-KR" altLang="en-US" sz="1400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2715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72C211-342E-41B3-37B3-DE3BAFD002EF}"/>
              </a:ext>
            </a:extLst>
          </p:cNvPr>
          <p:cNvSpPr/>
          <p:nvPr/>
        </p:nvSpPr>
        <p:spPr>
          <a:xfrm>
            <a:off x="3213717" y="2095499"/>
            <a:ext cx="2044083" cy="217122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4E088-B524-A09E-5126-86464FE68BF1}"/>
              </a:ext>
            </a:extLst>
          </p:cNvPr>
          <p:cNvSpPr/>
          <p:nvPr/>
        </p:nvSpPr>
        <p:spPr>
          <a:xfrm>
            <a:off x="5955982" y="1781175"/>
            <a:ext cx="5995035" cy="2085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331E632-B0C0-ACE7-87A9-7AD83416FFA0}"/>
              </a:ext>
            </a:extLst>
          </p:cNvPr>
          <p:cNvSpPr/>
          <p:nvPr/>
        </p:nvSpPr>
        <p:spPr>
          <a:xfrm>
            <a:off x="5938467" y="4014499"/>
            <a:ext cx="5979214" cy="23862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F223E1-5F02-3B36-BA8F-3348B7180F06}"/>
              </a:ext>
            </a:extLst>
          </p:cNvPr>
          <p:cNvSpPr txBox="1"/>
          <p:nvPr/>
        </p:nvSpPr>
        <p:spPr>
          <a:xfrm>
            <a:off x="660397" y="138935"/>
            <a:ext cx="3826689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분석 과정 및 결과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17BCDA-EB32-FA24-F116-DB3F0E47CB93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D656C2-60F6-7FC6-E31C-0C19AE7D7F0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A07FA-5537-F009-4B5D-F33208FA6EE1}"/>
              </a:ext>
            </a:extLst>
          </p:cNvPr>
          <p:cNvSpPr txBox="1"/>
          <p:nvPr/>
        </p:nvSpPr>
        <p:spPr>
          <a:xfrm>
            <a:off x="6144528" y="1909499"/>
            <a:ext cx="51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LSTM 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|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신경망 기반 알고리즘</a:t>
            </a:r>
            <a:endParaRPr lang="en-US" altLang="ko-KR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D84D0-14D5-B6CD-4D20-CF19BC5C48CB}"/>
              </a:ext>
            </a:extLst>
          </p:cNvPr>
          <p:cNvSpPr txBox="1"/>
          <p:nvPr/>
        </p:nvSpPr>
        <p:spPr>
          <a:xfrm>
            <a:off x="6096000" y="4310951"/>
            <a:ext cx="51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XGBoost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|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머신러닝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앙상블 알고리즘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		</a:t>
            </a:r>
          </a:p>
          <a:p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	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86C7A-EEF0-EC35-EE5A-1429126419DA}"/>
              </a:ext>
            </a:extLst>
          </p:cNvPr>
          <p:cNvSpPr txBox="1"/>
          <p:nvPr/>
        </p:nvSpPr>
        <p:spPr>
          <a:xfrm>
            <a:off x="431110" y="5996312"/>
            <a:ext cx="513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기존 모델 비교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8FA475-1036-6786-C1DA-CAFC180FDCA3}"/>
              </a:ext>
            </a:extLst>
          </p:cNvPr>
          <p:cNvCxnSpPr/>
          <p:nvPr/>
        </p:nvCxnSpPr>
        <p:spPr>
          <a:xfrm>
            <a:off x="660400" y="8357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88D5A7-76AF-0D92-4B24-492EAD51DBD6}"/>
              </a:ext>
            </a:extLst>
          </p:cNvPr>
          <p:cNvSpPr txBox="1"/>
          <p:nvPr/>
        </p:nvSpPr>
        <p:spPr>
          <a:xfrm>
            <a:off x="599749" y="845756"/>
            <a:ext cx="11089559" cy="7922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indent="-182563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미세먼지 예측 모델을 구성한 결과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LSTM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모델과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XGBoost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모델이 가장 성능이 높게 나옴을 확인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모델 별 </a:t>
            </a:r>
            <a:r>
              <a:rPr lang="ko-KR" altLang="en-US" sz="16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하이퍼파라미터</a:t>
            </a: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튜닝을 통해 성능개선 작업 실시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8E1489-1575-9DCA-2A41-B6C236950F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641" y="2079636"/>
            <a:ext cx="1473963" cy="1473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DE4A3-3CC8-90BA-47A4-04378C25D8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573" y="4430276"/>
            <a:ext cx="1688728" cy="16887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0CC340-5102-C419-C835-68CC2636ECBC}"/>
              </a:ext>
            </a:extLst>
          </p:cNvPr>
          <p:cNvSpPr txBox="1"/>
          <p:nvPr/>
        </p:nvSpPr>
        <p:spPr>
          <a:xfrm>
            <a:off x="6096000" y="2361689"/>
            <a:ext cx="35442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순환신경망 알고리즘 기반 모델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시간의 특성을 갖는 데이터에 대해 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예측력이 높음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빠른 속도로 데이터를 처리 및 예측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7E43E-1A10-D993-5B56-2740836022F9}"/>
              </a:ext>
            </a:extLst>
          </p:cNvPr>
          <p:cNvSpPr txBox="1"/>
          <p:nvPr/>
        </p:nvSpPr>
        <p:spPr>
          <a:xfrm>
            <a:off x="6108212" y="4837114"/>
            <a:ext cx="3544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트리 기반 앙상블 결합 모델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02124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약한 분류기를 세트로 묶어서</a:t>
            </a:r>
            <a:endParaRPr lang="en-US" altLang="ko-KR" sz="1400" b="0" i="0" dirty="0">
              <a:solidFill>
                <a:srgbClr val="202124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20212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정확도를 예측하는 기법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C8A446-AC71-E684-C33B-C848B3C7AF9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9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>
            <a:extLst>
              <a:ext uri="{FF2B5EF4-FFF2-40B4-BE49-F238E27FC236}">
                <a16:creationId xmlns:a16="http://schemas.microsoft.com/office/drawing/2014/main" id="{BE6E0E04-29CE-6441-8EF6-0F0ECDF369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770"/>
          <a:stretch>
            <a:fillRect/>
          </a:stretch>
        </p:blipFill>
        <p:spPr>
          <a:xfrm>
            <a:off x="0" y="3478019"/>
            <a:ext cx="12192000" cy="342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94E088-B524-A09E-5126-86464FE68BF1}"/>
              </a:ext>
            </a:extLst>
          </p:cNvPr>
          <p:cNvSpPr/>
          <p:nvPr/>
        </p:nvSpPr>
        <p:spPr>
          <a:xfrm>
            <a:off x="396355" y="1814340"/>
            <a:ext cx="5507355" cy="4529310"/>
          </a:xfrm>
          <a:prstGeom prst="roundRect">
            <a:avLst>
              <a:gd name="adj" fmla="val 59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구성도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특성 공학 기법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331E632-B0C0-ACE7-87A9-7AD83416FFA0}"/>
              </a:ext>
            </a:extLst>
          </p:cNvPr>
          <p:cNvSpPr/>
          <p:nvPr/>
        </p:nvSpPr>
        <p:spPr>
          <a:xfrm>
            <a:off x="6096000" y="1814340"/>
            <a:ext cx="5507355" cy="4529310"/>
          </a:xfrm>
          <a:prstGeom prst="roundRect">
            <a:avLst>
              <a:gd name="adj" fmla="val 4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회귀 계수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 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변수중요도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F223E1-5F02-3B36-BA8F-3348B7180F06}"/>
              </a:ext>
            </a:extLst>
          </p:cNvPr>
          <p:cNvSpPr txBox="1"/>
          <p:nvPr/>
        </p:nvSpPr>
        <p:spPr>
          <a:xfrm>
            <a:off x="660397" y="138935"/>
            <a:ext cx="3826689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분석 과정 및 결과</a:t>
            </a:r>
            <a:endParaRPr lang="en-US" altLang="ko-KR" sz="3300" spc="-3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17BCDA-EB32-FA24-F116-DB3F0E47CB93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D656C2-60F6-7FC6-E31C-0C19AE7D7F0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A96EB1-5072-07A6-5A60-D8F5B5AF914E}"/>
              </a:ext>
            </a:extLst>
          </p:cNvPr>
          <p:cNvSpPr/>
          <p:nvPr/>
        </p:nvSpPr>
        <p:spPr>
          <a:xfrm>
            <a:off x="538480" y="1988778"/>
            <a:ext cx="1186889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3C00F1-C574-617B-F2E3-205F15D8BBF0}"/>
              </a:ext>
            </a:extLst>
          </p:cNvPr>
          <p:cNvSpPr/>
          <p:nvPr/>
        </p:nvSpPr>
        <p:spPr>
          <a:xfrm>
            <a:off x="2769495" y="2040975"/>
            <a:ext cx="2473908" cy="441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특성 공학 기법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D4C013-0D0F-5374-929E-622BC278E4F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25369" y="2286180"/>
            <a:ext cx="730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1F35F70-F11A-6CD8-9EC9-AEFAE1555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043190"/>
              </p:ext>
            </p:extLst>
          </p:nvPr>
        </p:nvGraphicFramePr>
        <p:xfrm>
          <a:off x="6096000" y="1702810"/>
          <a:ext cx="3281642" cy="4529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EB8B86-B117-D311-F4DD-31BA9AC9C06A}"/>
              </a:ext>
            </a:extLst>
          </p:cNvPr>
          <p:cNvCxnSpPr/>
          <p:nvPr/>
        </p:nvCxnSpPr>
        <p:spPr>
          <a:xfrm>
            <a:off x="660400" y="8357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4B104E-1B52-C612-4B26-F8098BF862B0}"/>
              </a:ext>
            </a:extLst>
          </p:cNvPr>
          <p:cNvSpPr txBox="1"/>
          <p:nvPr/>
        </p:nvSpPr>
        <p:spPr>
          <a:xfrm>
            <a:off x="599749" y="1034846"/>
            <a:ext cx="11089559" cy="4140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indent="-182563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XGBoost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LSTM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모델의 처리방식과 변수중요도</a:t>
            </a:r>
            <a:endParaRPr lang="ko-KR" altLang="en-US" sz="1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BE46B8-C6CC-7FE3-421F-3E169F6BA2E2}"/>
              </a:ext>
            </a:extLst>
          </p:cNvPr>
          <p:cNvCxnSpPr>
            <a:cxnSpLocks/>
          </p:cNvCxnSpPr>
          <p:nvPr/>
        </p:nvCxnSpPr>
        <p:spPr>
          <a:xfrm>
            <a:off x="519185" y="4358936"/>
            <a:ext cx="5038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7E4600-5F69-77CA-2A9E-2A9AE116BB68}"/>
              </a:ext>
            </a:extLst>
          </p:cNvPr>
          <p:cNvSpPr/>
          <p:nvPr/>
        </p:nvSpPr>
        <p:spPr>
          <a:xfrm>
            <a:off x="2455478" y="1980088"/>
            <a:ext cx="3101943" cy="2054506"/>
          </a:xfrm>
          <a:prstGeom prst="roundRect">
            <a:avLst>
              <a:gd name="adj" fmla="val 7593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2AFCF-0014-F1B6-363E-1EC1BD2BA2D7}"/>
              </a:ext>
            </a:extLst>
          </p:cNvPr>
          <p:cNvSpPr txBox="1"/>
          <p:nvPr/>
        </p:nvSpPr>
        <p:spPr>
          <a:xfrm>
            <a:off x="2668509" y="2527083"/>
            <a:ext cx="307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결측값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스케일링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4E14A65-7545-6707-509F-8CF85AEA72BC}"/>
              </a:ext>
            </a:extLst>
          </p:cNvPr>
          <p:cNvSpPr/>
          <p:nvPr/>
        </p:nvSpPr>
        <p:spPr>
          <a:xfrm>
            <a:off x="2769495" y="3074295"/>
            <a:ext cx="2473908" cy="441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학습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4D5113-550B-755C-939A-3EF1C08AB832}"/>
              </a:ext>
            </a:extLst>
          </p:cNvPr>
          <p:cNvSpPr txBox="1"/>
          <p:nvPr/>
        </p:nvSpPr>
        <p:spPr>
          <a:xfrm>
            <a:off x="2692323" y="3545451"/>
            <a:ext cx="298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하이퍼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파라미터 튜닝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교차검증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5586AD-620C-06D1-B973-7FAD7C435F01}"/>
              </a:ext>
            </a:extLst>
          </p:cNvPr>
          <p:cNvSpPr txBox="1"/>
          <p:nvPr/>
        </p:nvSpPr>
        <p:spPr>
          <a:xfrm>
            <a:off x="538481" y="2823068"/>
            <a:ext cx="1916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colsample_bytree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= 0.75,</a:t>
            </a:r>
          </a:p>
          <a:p>
            <a:r>
              <a:rPr lang="en-US" altLang="ko-KR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learning_rate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= 0.49,</a:t>
            </a:r>
          </a:p>
          <a:p>
            <a:r>
              <a:rPr lang="en-US" altLang="ko-KR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max_depth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= 5,</a:t>
            </a:r>
          </a:p>
          <a:p>
            <a:r>
              <a:rPr lang="en-US" altLang="ko-KR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min_child_weight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= 7,</a:t>
            </a:r>
          </a:p>
          <a:p>
            <a:r>
              <a:rPr lang="en-US" altLang="ko-KR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n_estimators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= 300</a:t>
            </a:r>
            <a:endParaRPr lang="ko-KR" altLang="en-US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7CB1A85-B726-10B1-6D30-702F2DCABB6D}"/>
              </a:ext>
            </a:extLst>
          </p:cNvPr>
          <p:cNvSpPr/>
          <p:nvPr/>
        </p:nvSpPr>
        <p:spPr>
          <a:xfrm>
            <a:off x="538480" y="4500279"/>
            <a:ext cx="1186889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71E7942-2B21-795E-8AD3-F76D3AD193FD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725369" y="4797681"/>
            <a:ext cx="730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29F276-AEB1-AB7F-F19E-CD2056A621AA}"/>
              </a:ext>
            </a:extLst>
          </p:cNvPr>
          <p:cNvSpPr txBox="1"/>
          <p:nvPr/>
        </p:nvSpPr>
        <p:spPr>
          <a:xfrm>
            <a:off x="538480" y="4064642"/>
            <a:ext cx="26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</a:t>
            </a:r>
            <a:r>
              <a:rPr lang="en-US" altLang="ko-KR" sz="12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XGBoost 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Model 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구성도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59615-24AD-FE12-3392-F702D9E179A4}"/>
              </a:ext>
            </a:extLst>
          </p:cNvPr>
          <p:cNvSpPr txBox="1"/>
          <p:nvPr/>
        </p:nvSpPr>
        <p:spPr>
          <a:xfrm>
            <a:off x="519185" y="6039612"/>
            <a:ext cx="26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▲ </a:t>
            </a:r>
            <a:r>
              <a:rPr lang="en-US" altLang="ko-KR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LSTM Model </a:t>
            </a:r>
            <a:r>
              <a:rPr lang="ko-KR" altLang="en-US" sz="12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구성도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3B22EEA-2146-B397-9C0B-940B9461379A}"/>
              </a:ext>
            </a:extLst>
          </p:cNvPr>
          <p:cNvSpPr/>
          <p:nvPr/>
        </p:nvSpPr>
        <p:spPr>
          <a:xfrm>
            <a:off x="2458059" y="4636945"/>
            <a:ext cx="1110275" cy="379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C02D2AD-CC9A-5B3A-1E26-75403E4D70E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013197" y="5016665"/>
            <a:ext cx="0" cy="22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A53B042-63E2-2881-34C8-7EFFB445A11F}"/>
              </a:ext>
            </a:extLst>
          </p:cNvPr>
          <p:cNvSpPr/>
          <p:nvPr/>
        </p:nvSpPr>
        <p:spPr>
          <a:xfrm>
            <a:off x="2455478" y="5267442"/>
            <a:ext cx="1110275" cy="379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Node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1555EE4-33DB-2409-6B8F-FFC00B9DBEFE}"/>
              </a:ext>
            </a:extLst>
          </p:cNvPr>
          <p:cNvCxnSpPr>
            <a:cxnSpLocks/>
          </p:cNvCxnSpPr>
          <p:nvPr/>
        </p:nvCxnSpPr>
        <p:spPr>
          <a:xfrm>
            <a:off x="4738909" y="5607942"/>
            <a:ext cx="0" cy="22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96F8D80-42DC-1E16-FDD5-D9FC7427CA35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568334" y="4821068"/>
            <a:ext cx="629023" cy="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9090645-E1FD-A907-B835-2FA69F793011}"/>
              </a:ext>
            </a:extLst>
          </p:cNvPr>
          <p:cNvSpPr/>
          <p:nvPr/>
        </p:nvSpPr>
        <p:spPr>
          <a:xfrm>
            <a:off x="4217930" y="4629419"/>
            <a:ext cx="1110275" cy="379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State1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F707488-74A6-C870-1731-A298BE0BBFE4}"/>
              </a:ext>
            </a:extLst>
          </p:cNvPr>
          <p:cNvCxnSpPr>
            <a:cxnSpLocks/>
          </p:cNvCxnSpPr>
          <p:nvPr/>
        </p:nvCxnSpPr>
        <p:spPr>
          <a:xfrm flipV="1">
            <a:off x="3547761" y="5419871"/>
            <a:ext cx="629023" cy="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DF507DB-CF03-C6CA-020E-CE6FAAE2D624}"/>
              </a:ext>
            </a:extLst>
          </p:cNvPr>
          <p:cNvSpPr/>
          <p:nvPr/>
        </p:nvSpPr>
        <p:spPr>
          <a:xfrm>
            <a:off x="4197357" y="5228222"/>
            <a:ext cx="1110275" cy="379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State2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26708C-9FFF-DF23-4A86-31AA1EA162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D06576-482A-35A3-6333-9EEC8C4BAEE9}"/>
              </a:ext>
            </a:extLst>
          </p:cNvPr>
          <p:cNvSpPr/>
          <p:nvPr/>
        </p:nvSpPr>
        <p:spPr>
          <a:xfrm>
            <a:off x="4183772" y="5903576"/>
            <a:ext cx="1110275" cy="379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B88197D-8D01-F30E-67A1-E72FB436CD86}"/>
              </a:ext>
            </a:extLst>
          </p:cNvPr>
          <p:cNvGraphicFramePr>
            <a:graphicFrameLocks noGrp="1"/>
          </p:cNvGraphicFramePr>
          <p:nvPr/>
        </p:nvGraphicFramePr>
        <p:xfrm>
          <a:off x="9454718" y="2098295"/>
          <a:ext cx="1944210" cy="39139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7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변수명</a:t>
                      </a:r>
                      <a:endParaRPr lang="ko-KR" altLang="en-US" sz="1200" dirty="0">
                        <a:latin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변수중요도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습도</a:t>
                      </a:r>
                      <a:r>
                        <a:rPr lang="en-US" altLang="ko-KR" sz="1050" b="1" dirty="0">
                          <a:latin typeface="KoPub돋움체 Medium" panose="02020603020101020101" pitchFamily="18" charset="-127"/>
                        </a:rPr>
                        <a:t>(%)</a:t>
                      </a:r>
                      <a:endParaRPr lang="ko-KR" altLang="en-US" sz="1050" b="1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</a:t>
                      </a:r>
                    </a:p>
                  </a:txBody>
                  <a:tcPr anchor="ctr"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일산화탄소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</a:t>
                      </a:r>
                    </a:p>
                  </a:txBody>
                  <a:tcPr anchor="ctr"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99535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풍향</a:t>
                      </a:r>
                      <a:r>
                        <a:rPr lang="en-US" altLang="ko-KR" sz="1050" b="1" dirty="0">
                          <a:latin typeface="KoPub돋움체 Medium" panose="02020603020101020101" pitchFamily="18" charset="-127"/>
                        </a:rPr>
                        <a:t>(16</a:t>
                      </a:r>
                      <a:r>
                        <a:rPr lang="ko-KR" altLang="en-US" sz="1050" b="1" dirty="0">
                          <a:latin typeface="KoPub돋움체 Medium" panose="02020603020101020101" pitchFamily="18" charset="-127"/>
                        </a:rPr>
                        <a:t>방위</a:t>
                      </a:r>
                      <a:r>
                        <a:rPr lang="en-US" altLang="ko-KR" sz="1050" b="1" dirty="0">
                          <a:latin typeface="KoPub돋움체 Medium" panose="02020603020101020101" pitchFamily="18" charset="-127"/>
                        </a:rPr>
                        <a:t>)</a:t>
                      </a:r>
                      <a:endParaRPr lang="ko-KR" altLang="en-US" sz="1050" b="1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</a:t>
                      </a:r>
                    </a:p>
                  </a:txBody>
                  <a:tcPr anchor="ctr"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40935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이산화질소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</a:t>
                      </a:r>
                    </a:p>
                  </a:txBody>
                  <a:tcPr anchor="ctr"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4799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오존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</a:t>
                      </a:r>
                    </a:p>
                  </a:txBody>
                  <a:tcPr anchor="ctr"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9539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PM 2.5</a:t>
                      </a:r>
                      <a:endParaRPr lang="ko-KR" altLang="en-US" sz="1000" b="1" dirty="0">
                        <a:latin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latin typeface="KoPub돋움체 Medium" panose="02020603020101020101" pitchFamily="18" charset="-127"/>
                        </a:rPr>
                        <a:t>상</a:t>
                      </a:r>
                    </a:p>
                  </a:txBody>
                  <a:tcPr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9073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PM</a:t>
                      </a:r>
                      <a:r>
                        <a:rPr lang="ko-KR" altLang="en-US" sz="10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en-US" altLang="ko-KR" sz="10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1.0</a:t>
                      </a:r>
                      <a:endParaRPr lang="ko-KR" altLang="en-US" sz="1000" b="1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중</a:t>
                      </a:r>
                    </a:p>
                  </a:txBody>
                  <a:tcPr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0735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기온</a:t>
                      </a:r>
                      <a:r>
                        <a:rPr lang="en-US" altLang="ko-KR" sz="1050" b="1" dirty="0">
                          <a:latin typeface="KoPub돋움체 Medium" panose="02020603020101020101" pitchFamily="18" charset="-127"/>
                        </a:rPr>
                        <a:t>(°C)</a:t>
                      </a:r>
                      <a:endParaRPr lang="ko-KR" altLang="en-US" sz="1050" b="1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중</a:t>
                      </a:r>
                    </a:p>
                  </a:txBody>
                  <a:tcPr anchor="ctr"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31876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풍속</a:t>
                      </a:r>
                      <a:r>
                        <a:rPr lang="en-US" altLang="ko-KR" sz="1050" b="1" dirty="0">
                          <a:latin typeface="KoPub돋움체 Medium" panose="02020603020101020101" pitchFamily="18" charset="-127"/>
                        </a:rPr>
                        <a:t>(m/s)</a:t>
                      </a:r>
                      <a:endParaRPr lang="ko-KR" altLang="en-US" sz="1050" b="1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중</a:t>
                      </a:r>
                    </a:p>
                  </a:txBody>
                  <a:tcPr anchor="ctr"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99365"/>
                  </a:ext>
                </a:extLst>
              </a:tr>
              <a:tr h="3558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강우량</a:t>
                      </a:r>
                      <a:endParaRPr lang="ko-KR" altLang="en-US" sz="1050" b="1" dirty="0">
                        <a:latin typeface="KoPub돋움체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중</a:t>
                      </a:r>
                    </a:p>
                  </a:txBody>
                  <a:tcPr anchor="ctr">
                    <a:solidFill>
                      <a:srgbClr val="CC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1378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50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</a:p>
        </p:txBody>
      </p:sp>
      <p:sp>
        <p:nvSpPr>
          <p:cNvPr id="45" name="TextBox 27"/>
          <p:cNvSpPr txBox="1"/>
          <p:nvPr/>
        </p:nvSpPr>
        <p:spPr>
          <a:xfrm>
            <a:off x="702732" y="170685"/>
            <a:ext cx="854834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 과정 및 결과 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모델 별 결과 비교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5836F-16B1-4BE4-281E-15132D7393CE}"/>
              </a:ext>
            </a:extLst>
          </p:cNvPr>
          <p:cNvSpPr txBox="1"/>
          <p:nvPr/>
        </p:nvSpPr>
        <p:spPr>
          <a:xfrm>
            <a:off x="599749" y="850180"/>
            <a:ext cx="11089559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indent="-182563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1600" dirty="0">
                <a:latin typeface="맑은 고딕"/>
                <a:ea typeface="맑은 고딕"/>
              </a:rPr>
              <a:t>LSTM </a:t>
            </a:r>
            <a:r>
              <a:rPr lang="ko-KR" altLang="en-US" sz="1600" dirty="0">
                <a:latin typeface="맑은 고딕"/>
                <a:ea typeface="맑은 고딕"/>
              </a:rPr>
              <a:t>모델과 </a:t>
            </a:r>
            <a:r>
              <a:rPr lang="en-US" altLang="ko-KR" sz="1600" dirty="0" err="1">
                <a:latin typeface="맑은 고딕"/>
                <a:ea typeface="맑은 고딕"/>
              </a:rPr>
              <a:t>XGBoost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모델의 성능개선 작업 결과</a:t>
            </a:r>
            <a:r>
              <a:rPr lang="en-US" altLang="ko-KR" sz="1600" dirty="0">
                <a:latin typeface="맑은 고딕"/>
                <a:ea typeface="맑은 고딕"/>
              </a:rPr>
              <a:t>, </a:t>
            </a:r>
            <a:r>
              <a:rPr lang="en-US" altLang="ko-KR" sz="1600" b="1" dirty="0">
                <a:latin typeface="맑은 고딕"/>
                <a:ea typeface="맑은 고딕"/>
              </a:rPr>
              <a:t>LSTM </a:t>
            </a:r>
            <a:r>
              <a:rPr lang="ko-KR" altLang="en-US" sz="1600" b="1" dirty="0">
                <a:latin typeface="맑은 고딕"/>
                <a:ea typeface="맑은 고딕"/>
              </a:rPr>
              <a:t>모델은 </a:t>
            </a:r>
            <a:r>
              <a:rPr lang="en-US" altLang="ko-KR" sz="1600" b="1" dirty="0">
                <a:latin typeface="맑은 고딕"/>
                <a:ea typeface="맑은 고딕"/>
              </a:rPr>
              <a:t>89%, </a:t>
            </a:r>
            <a:r>
              <a:rPr lang="en-US" altLang="ko-KR" sz="1600" b="1" dirty="0" err="1">
                <a:latin typeface="맑은 고딕"/>
                <a:ea typeface="맑은 고딕"/>
              </a:rPr>
              <a:t>XGBoost</a:t>
            </a:r>
            <a:r>
              <a:rPr lang="en-US" altLang="ko-KR" sz="1600" b="1" dirty="0">
                <a:latin typeface="맑은 고딕"/>
                <a:ea typeface="맑은 고딕"/>
              </a:rPr>
              <a:t> </a:t>
            </a:r>
            <a:r>
              <a:rPr lang="ko-KR" altLang="en-US" sz="1600" b="1" dirty="0">
                <a:latin typeface="맑은 고딕"/>
                <a:ea typeface="맑은 고딕"/>
              </a:rPr>
              <a:t>모델은 </a:t>
            </a:r>
            <a:r>
              <a:rPr lang="en-US" altLang="ko-KR" sz="1600" b="1" dirty="0">
                <a:latin typeface="맑은 고딕"/>
                <a:ea typeface="맑은 고딕"/>
              </a:rPr>
              <a:t>55%</a:t>
            </a:r>
            <a:r>
              <a:rPr lang="ko-KR" altLang="en-US" sz="1600" dirty="0">
                <a:latin typeface="맑은 고딕"/>
                <a:ea typeface="맑은 고딕"/>
              </a:rPr>
              <a:t>의 설명력을 개선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</a:rPr>
              <a:t>    </a:t>
            </a:r>
            <a:r>
              <a:rPr lang="en-US" altLang="ko-KR" sz="1600" b="1" dirty="0">
                <a:latin typeface="맑은 고딕"/>
                <a:ea typeface="맑은 고딕"/>
              </a:rPr>
              <a:t>-&gt; </a:t>
            </a:r>
            <a:r>
              <a:rPr lang="ko-KR" altLang="en-US" sz="1600" b="1" dirty="0">
                <a:latin typeface="맑은 고딕"/>
                <a:ea typeface="맑은 고딕"/>
              </a:rPr>
              <a:t>이에 가장 설명력이 높게 개선된 </a:t>
            </a:r>
            <a:r>
              <a:rPr lang="en-US" altLang="ko-KR" sz="1600" b="1" dirty="0">
                <a:latin typeface="맑은 고딕"/>
                <a:ea typeface="맑은 고딕"/>
              </a:rPr>
              <a:t>LSTM </a:t>
            </a:r>
            <a:r>
              <a:rPr lang="ko-KR" altLang="en-US" sz="1600" b="1" dirty="0">
                <a:latin typeface="맑은 고딕"/>
                <a:ea typeface="맑은 고딕"/>
              </a:rPr>
              <a:t>모델을 이용하여</a:t>
            </a:r>
            <a:r>
              <a:rPr lang="en-US" altLang="ko-KR" sz="1600" b="1" dirty="0">
                <a:latin typeface="맑은 고딕"/>
                <a:ea typeface="맑은 고딕"/>
              </a:rPr>
              <a:t>, </a:t>
            </a:r>
            <a:r>
              <a:rPr lang="ko-KR" altLang="en-US" sz="1600" b="1" dirty="0">
                <a:latin typeface="맑은 고딕"/>
                <a:ea typeface="맑은 고딕"/>
              </a:rPr>
              <a:t>미세먼지 예측 실시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BDFFD5-A522-E29F-0E3A-A65A17A44D02}"/>
              </a:ext>
            </a:extLst>
          </p:cNvPr>
          <p:cNvCxnSpPr/>
          <p:nvPr/>
        </p:nvCxnSpPr>
        <p:spPr>
          <a:xfrm>
            <a:off x="660400" y="8357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7">
            <a:extLst>
              <a:ext uri="{FF2B5EF4-FFF2-40B4-BE49-F238E27FC236}">
                <a16:creationId xmlns:a16="http://schemas.microsoft.com/office/drawing/2014/main" id="{DFA3EF28-FEB6-EF40-DB03-B499B50D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70"/>
          <a:stretch>
            <a:fillRect/>
          </a:stretch>
        </p:blipFill>
        <p:spPr>
          <a:xfrm>
            <a:off x="0" y="3478019"/>
            <a:ext cx="12192000" cy="342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7B98877-BA24-22C1-8A0C-8D370DE3E7C1}"/>
              </a:ext>
            </a:extLst>
          </p:cNvPr>
          <p:cNvSpPr/>
          <p:nvPr/>
        </p:nvSpPr>
        <p:spPr>
          <a:xfrm>
            <a:off x="396355" y="1814340"/>
            <a:ext cx="5507355" cy="4529310"/>
          </a:xfrm>
          <a:prstGeom prst="roundRect">
            <a:avLst>
              <a:gd name="adj" fmla="val 59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구성도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특성 공학 기법 </a:t>
            </a:r>
            <a:r>
              <a:rPr lang="en-US" altLang="ko-KR" dirty="0"/>
              <a:t>+ </a:t>
            </a:r>
            <a:r>
              <a:rPr lang="ko-KR" altLang="en-US" dirty="0"/>
              <a:t>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9604676-528A-EEAE-D5D0-E147DFD540E1}"/>
              </a:ext>
            </a:extLst>
          </p:cNvPr>
          <p:cNvSpPr/>
          <p:nvPr/>
        </p:nvSpPr>
        <p:spPr>
          <a:xfrm>
            <a:off x="538480" y="2006353"/>
            <a:ext cx="464697" cy="1890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504F7B-E235-AF49-ECB8-5BF306F3049A}"/>
              </a:ext>
            </a:extLst>
          </p:cNvPr>
          <p:cNvSpPr/>
          <p:nvPr/>
        </p:nvSpPr>
        <p:spPr>
          <a:xfrm>
            <a:off x="538480" y="4098801"/>
            <a:ext cx="464697" cy="1890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XGB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21CD4A5-B10E-7296-3F2A-73ECE574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7" y="2028269"/>
            <a:ext cx="4785064" cy="19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54059C-7B0F-E71F-D3D6-0963C16D0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705" y="4148773"/>
            <a:ext cx="4716536" cy="1894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88B8BE-9027-3470-A5EE-9DDC82197DAC}"/>
              </a:ext>
            </a:extLst>
          </p:cNvPr>
          <p:cNvSpPr txBox="1"/>
          <p:nvPr/>
        </p:nvSpPr>
        <p:spPr>
          <a:xfrm>
            <a:off x="3049198" y="2067505"/>
            <a:ext cx="262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rgbClr val="FF0000"/>
                </a:solidFill>
              </a:rPr>
              <a:t>빨강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실제 값 </a:t>
            </a:r>
            <a:r>
              <a:rPr lang="en-US" altLang="ko-KR" sz="1200" dirty="0">
                <a:solidFill>
                  <a:srgbClr val="FF0000"/>
                </a:solidFill>
              </a:rPr>
              <a:t>|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파랑 </a:t>
            </a:r>
            <a:r>
              <a:rPr lang="en-US" altLang="ko-KR" sz="1200" dirty="0">
                <a:solidFill>
                  <a:srgbClr val="0070C0"/>
                </a:solidFill>
              </a:rPr>
              <a:t>: </a:t>
            </a:r>
            <a:r>
              <a:rPr lang="ko-KR" altLang="en-US" sz="1200" dirty="0">
                <a:solidFill>
                  <a:srgbClr val="0070C0"/>
                </a:solidFill>
              </a:rPr>
              <a:t>예측 값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34E618-8BB0-95BA-148C-2B24AB0BF5C3}"/>
              </a:ext>
            </a:extLst>
          </p:cNvPr>
          <p:cNvSpPr/>
          <p:nvPr/>
        </p:nvSpPr>
        <p:spPr>
          <a:xfrm>
            <a:off x="6090365" y="1814340"/>
            <a:ext cx="5507355" cy="4529310"/>
          </a:xfrm>
          <a:prstGeom prst="roundRect">
            <a:avLst>
              <a:gd name="adj" fmla="val 59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구성도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특성 공학 기법 </a:t>
            </a:r>
            <a:r>
              <a:rPr lang="en-US" altLang="ko-KR" dirty="0"/>
              <a:t>+ </a:t>
            </a:r>
            <a:r>
              <a:rPr lang="ko-KR" altLang="en-US" dirty="0"/>
              <a:t>하</a:t>
            </a:r>
          </a:p>
        </p:txBody>
      </p: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152C886D-D49A-E7F9-5CF3-0A00BBF38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444202"/>
              </p:ext>
            </p:extLst>
          </p:nvPr>
        </p:nvGraphicFramePr>
        <p:xfrm>
          <a:off x="6386015" y="2285511"/>
          <a:ext cx="5003865" cy="251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1C54645-2C27-F3D7-178F-B412E4BF57D1}"/>
              </a:ext>
            </a:extLst>
          </p:cNvPr>
          <p:cNvSpPr txBox="1"/>
          <p:nvPr/>
        </p:nvSpPr>
        <p:spPr>
          <a:xfrm>
            <a:off x="6252938" y="1909446"/>
            <a:ext cx="51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LSTM </a:t>
            </a:r>
            <a:r>
              <a:rPr lang="en-US" altLang="ko-KR" sz="1200" b="1" dirty="0"/>
              <a:t>| </a:t>
            </a:r>
            <a:r>
              <a:rPr lang="ko-KR" altLang="en-US" sz="1200" dirty="0"/>
              <a:t>개선 작업 전</a:t>
            </a:r>
            <a:r>
              <a:rPr lang="en-US" altLang="ko-KR" sz="1200" dirty="0"/>
              <a:t>/</a:t>
            </a:r>
            <a:r>
              <a:rPr lang="ko-KR" altLang="en-US" sz="1200" dirty="0"/>
              <a:t>후 성능비교 </a:t>
            </a:r>
            <a:endParaRPr lang="en-US" altLang="ko-KR" b="1" dirty="0"/>
          </a:p>
          <a:p>
            <a:endParaRPr lang="en-US" altLang="ko-KR" b="1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707F1D0D-4C72-2722-AFE0-28FDC24A0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73363"/>
              </p:ext>
            </p:extLst>
          </p:nvPr>
        </p:nvGraphicFramePr>
        <p:xfrm>
          <a:off x="6386015" y="4871642"/>
          <a:ext cx="5003865" cy="115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55">
                  <a:extLst>
                    <a:ext uri="{9D8B030D-6E8A-4147-A177-3AD203B41FA5}">
                      <a16:colId xmlns:a16="http://schemas.microsoft.com/office/drawing/2014/main" val="4164397343"/>
                    </a:ext>
                  </a:extLst>
                </a:gridCol>
                <a:gridCol w="1667955">
                  <a:extLst>
                    <a:ext uri="{9D8B030D-6E8A-4147-A177-3AD203B41FA5}">
                      <a16:colId xmlns:a16="http://schemas.microsoft.com/office/drawing/2014/main" val="1491914503"/>
                    </a:ext>
                  </a:extLst>
                </a:gridCol>
                <a:gridCol w="1667955">
                  <a:extLst>
                    <a:ext uri="{9D8B030D-6E8A-4147-A177-3AD203B41FA5}">
                      <a16:colId xmlns:a16="http://schemas.microsoft.com/office/drawing/2014/main" val="244135291"/>
                    </a:ext>
                  </a:extLst>
                </a:gridCol>
              </a:tblGrid>
              <a:tr h="3835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992114"/>
                  </a:ext>
                </a:extLst>
              </a:tr>
              <a:tr h="38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R²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509713"/>
                  </a:ext>
                </a:extLst>
              </a:tr>
              <a:tr h="38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7.32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090502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DF08F7-49A9-BF50-2AE0-17A131A6808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88efa359-e8e4-4542-a500-c74ff1ae79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502229"/>
  <p:tag name="COORDINATETYPE" val="pixel"/>
  <p:tag name="UIELEMENTTYPENAME" val="DDP"/>
  <p:tag name="UIELEMENTUNIQUENAME" val="f8e89a61-4b99-44ae-83b4-f3fb57082ebe"/>
  <p:tag name="UIELEMENTDISPLAYNAME" val="Slide_f8e89a61-4b99-44ae-83b4-f3fb57082ebe"/>
  <p:tag name="MAPSERVICEURL" val="/e0bb976b-b314-466f-86ce-df5a6f855019/SlideImages/f8e89a61-4b99-44ae-83b4-f3fb57082eb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8e89a61-4b99-44ae-83b4-f3fb57082ebe"/>
  <p:tag name="USETILE" val="false"/>
  <p:tag name="ZOOMABLE" val="true"/>
  <p:tag name="PANNABLE" val="true"/>
  <p:tag name="ZOOMLIMIT" val="false"/>
  <p:tag name="MAPWIDTH" val="1280"/>
  <p:tag name="MAPHEIGHT" val="7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437879"/>
  <p:tag name="COORDINATETYPE" val="pixel"/>
  <p:tag name="UIELEMENTTYPENAME" val="DDP"/>
  <p:tag name="UIELEMENTUNIQUENAME" val="b5131e88-d73e-42a4-8a57-01fd4d842b43"/>
  <p:tag name="UIELEMENTDISPLAYNAME" val="Slide_b5131e88-d73e-42a4-8a57-01fd4d842b43"/>
  <p:tag name="MAPSERVICEURL" val="/7cfb8718-3f4c-433a-b495-31e6f4d05991/SlideImages/b5131e88-d73e-42a4-8a57-01fd4d842b43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5131e88-d73e-42a4-8a57-01fd4d842b43"/>
  <p:tag name="USETILE" val="false"/>
  <p:tag name="ZOOMABLE" val="true"/>
  <p:tag name="PANNABLE" val="true"/>
  <p:tag name="ZOOMLIMIT" val="false"/>
  <p:tag name="MAPWIDTH" val="1280"/>
  <p:tag name="MAPHEIGHT" val="7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437879"/>
  <p:tag name="COORDINATETYPE" val="pixel"/>
  <p:tag name="UIELEMENTTYPENAME" val="DDP"/>
  <p:tag name="UIELEMENTUNIQUENAME" val="b5131e88-d73e-42a4-8a57-01fd4d842b43"/>
  <p:tag name="UIELEMENTDISPLAYNAME" val="Slide_b5131e88-d73e-42a4-8a57-01fd4d842b43"/>
  <p:tag name="MAPSERVICEURL" val="/7cfb8718-3f4c-433a-b495-31e6f4d05991/SlideImages/b5131e88-d73e-42a4-8a57-01fd4d842b43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5131e88-d73e-42a4-8a57-01fd4d842b43"/>
  <p:tag name="USETILE" val="false"/>
  <p:tag name="ZOOMABLE" val="true"/>
  <p:tag name="PANNABLE" val="true"/>
  <p:tag name="ZOOMLIMIT" val="false"/>
  <p:tag name="MAPWIDTH" val="1280"/>
  <p:tag name="MAPHEIGHT" val="7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094049"/>
  <p:tag name="COORDINATETYPE" val="pixel"/>
  <p:tag name="UIELEMENTTYPENAME" val="DDP"/>
  <p:tag name="UIELEMENTUNIQUENAME" val="f13cd61a-1a94-4b8f-a9b6-5a2059241be4"/>
  <p:tag name="UIELEMENTDISPLAYNAME" val="Slide_f13cd61a-1a94-4b8f-a9b6-5a2059241be4"/>
  <p:tag name="MAPSERVICEURL" val="/4c3f5869-6372-4df7-9d77-e4fba1d42214/SlideImages/f13cd61a-1a94-4b8f-a9b6-5a2059241be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13cd61a-1a94-4b8f-a9b6-5a2059241be4"/>
  <p:tag name="PREVSLIDE" val="c970b39a-c843-44e7-98ed-35016ab6d9ac"/>
  <p:tag name="USETILE" val="false"/>
  <p:tag name="ZOOMABLE" val="true"/>
  <p:tag name="PANNABLE" val="true"/>
  <p:tag name="ZOOMLIMIT" val="false"/>
  <p:tag name="MAPWIDTH" val="1280"/>
  <p:tag name="MAPHEIGHT" val="7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504563"/>
  <p:tag name="COORDINATETYPE" val="pixel"/>
  <p:tag name="UIELEMENTTYPENAME" val="DDP"/>
  <p:tag name="UIELEMENTUNIQUENAME" val="b7786156-98b5-4535-9595-522f73d62ed3"/>
  <p:tag name="UIELEMENTDISPLAYNAME" val="Slide_b7786156-98b5-4535-9595-522f73d62ed3"/>
  <p:tag name="MAPSERVICEURL" val="/e0bb976b-b314-466f-86ce-df5a6f855019/SlideImages/b7786156-98b5-4535-9595-522f73d62ed3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786156-98b5-4535-9595-522f73d62ed3"/>
  <p:tag name="PREVSLIDE" val="f13cd61a-1a94-4b8f-a9b6-5a2059241be4"/>
  <p:tag name="USETILE" val="false"/>
  <p:tag name="ZOOMABLE" val="true"/>
  <p:tag name="PANNABLE" val="true"/>
  <p:tag name="ZOOMLIMIT" val="false"/>
  <p:tag name="MAPWIDTH" val="1280"/>
  <p:tag name="MAPHEIGHT" val="7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501647"/>
  <p:tag name="COORDINATETYPE" val="pixel"/>
  <p:tag name="UIELEMENTTYPENAME" val="DDP"/>
  <p:tag name="UIELEMENTUNIQUENAME" val="523a5a23-e612-45e2-8564-ac1df240c410"/>
  <p:tag name="UIELEMENTDISPLAYNAME" val="Slide_523a5a23-e612-45e2-8564-ac1df240c410"/>
  <p:tag name="MAPSERVICEURL" val="/e0bb976b-b314-466f-86ce-df5a6f855019/SlideImages/523a5a23-e612-45e2-8564-ac1df240c410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23a5a23-e612-45e2-8564-ac1df240c410"/>
  <p:tag name="USETILE" val="false"/>
  <p:tag name="ZOOMABLE" val="true"/>
  <p:tag name="PANNABLE" val="true"/>
  <p:tag name="ZOOMLIMIT" val="false"/>
  <p:tag name="MAPWIDTH" val="1280"/>
  <p:tag name="MAPHEIGHT" val="7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501647"/>
  <p:tag name="COORDINATETYPE" val="pixel"/>
  <p:tag name="UIELEMENTTYPENAME" val="DDP"/>
  <p:tag name="UIELEMENTUNIQUENAME" val="523a5a23-e612-45e2-8564-ac1df240c410"/>
  <p:tag name="UIELEMENTDISPLAYNAME" val="Slide_523a5a23-e612-45e2-8564-ac1df240c410"/>
  <p:tag name="MAPSERVICEURL" val="/e0bb976b-b314-466f-86ce-df5a6f855019/SlideImages/523a5a23-e612-45e2-8564-ac1df240c410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23a5a23-e612-45e2-8564-ac1df240c410"/>
  <p:tag name="USETILE" val="false"/>
  <p:tag name="ZOOMABLE" val="true"/>
  <p:tag name="PANNABLE" val="true"/>
  <p:tag name="ZOOMLIMIT" val="false"/>
  <p:tag name="MAPWIDTH" val="1280"/>
  <p:tag name="MAPHEIGHT" val="7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513966"/>
  <p:tag name="COORDINATETYPE" val="pixel"/>
  <p:tag name="UIELEMENTTYPENAME" val="DDP"/>
  <p:tag name="UIELEMENTUNIQUENAME" val="4fc29680-b25b-45f5-9e8f-feca6e0a440e"/>
  <p:tag name="UIELEMENTDISPLAYNAME" val="Slide_4fc29680-b25b-45f5-9e8f-feca6e0a440e"/>
  <p:tag name="MAPSERVICEURL" val="/e0bb976b-b314-466f-86ce-df5a6f855019/SlideImages/4fc29680-b25b-45f5-9e8f-feca6e0a440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4fc29680-b25b-45f5-9e8f-feca6e0a440e"/>
  <p:tag name="PREVSLIDE" val="523a5a23-e612-45e2-8564-ac1df240c410"/>
  <p:tag name="USETILE" val="false"/>
  <p:tag name="ZOOMABLE" val="true"/>
  <p:tag name="PANNABLE" val="true"/>
  <p:tag name="ZOOMLIMIT" val="false"/>
  <p:tag name="MAPWIDTH" val="1280"/>
  <p:tag name="MAPHEIGHT" val="7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1587183"/>
  <p:tag name="COORDINATETYPE" val="pixel"/>
  <p:tag name="UIELEMENTTYPENAME" val="DDP"/>
  <p:tag name="UIELEMENTUNIQUENAME" val="f3f2bff5-0e58-4cd3-89ad-4ada0aa4e008"/>
  <p:tag name="UIELEMENTDISPLAYNAME" val="Slide_f3f2bff5-0e58-4cd3-89ad-4ada0aa4e008"/>
  <p:tag name="MAPSERVICEURL" val="/88efa359-e8e4-4542-a500-c74ff1ae7988/SlideImages/f3f2bff5-0e58-4cd3-89ad-4ada0aa4e008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3f2bff5-0e58-4cd3-89ad-4ada0aa4e008"/>
  <p:tag name="PREVSLIDE" val="f8e89a61-4b99-44ae-83b4-f3fb57082ebe"/>
  <p:tag name="USETILE" val="false"/>
  <p:tag name="ZOOMABLE" val="true"/>
  <p:tag name="PANNABLE" val="true"/>
  <p:tag name="ZOOMLIMIT" val="false"/>
  <p:tag name="MAPWIDTH" val="1280"/>
  <p:tag name="MAPHEIGHT" val="720"/>
</p:tagLst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977</Words>
  <Application>Microsoft Office PowerPoint</Application>
  <PresentationFormat>와이드스크린</PresentationFormat>
  <Paragraphs>222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KoPub돋움체 Medium</vt:lpstr>
      <vt:lpstr>맑은 고딕</vt:lpstr>
      <vt:lpstr>Arial</vt:lpstr>
      <vt:lpstr>Calibri</vt:lpstr>
      <vt:lpstr>Lato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DMC CONET</cp:lastModifiedBy>
  <cp:revision>384</cp:revision>
  <dcterms:created xsi:type="dcterms:W3CDTF">2021-02-14T00:18:03Z</dcterms:created>
  <dcterms:modified xsi:type="dcterms:W3CDTF">2022-12-23T03:27:18Z</dcterms:modified>
  <cp:version/>
</cp:coreProperties>
</file>