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9240500" cy="14287500"/>
  <p:notesSz cx="6858000" cy="9144000"/>
  <p:embeddedFontLst>
    <p:embeddedFont>
      <p:font typeface="Poppins" charset="1" panose="00000500000000000000"/>
      <p:regular r:id="rId7"/>
    </p:embeddedFont>
    <p:embeddedFont>
      <p:font typeface="Open Sauce" charset="1" panose="00000500000000000000"/>
      <p:regular r:id="rId8"/>
    </p:embeddedFont>
    <p:embeddedFont>
      <p:font typeface="Open Sauce Semi-Bold" charset="1" panose="00000700000000000000"/>
      <p:regular r:id="rId9"/>
    </p:embeddedFont>
    <p:embeddedFont>
      <p:font typeface="Open Sans" charset="1" panose="00000000000000000000"/>
      <p:regular r:id="rId10"/>
    </p:embeddedFont>
    <p:embeddedFont>
      <p:font typeface="Open Sans Bold" charset="1" panose="00000000000000000000"/>
      <p:regular r:id="rId11"/>
    </p:embeddedFont>
    <p:embeddedFont>
      <p:font typeface="Open Sauce Bold" charset="1" panose="000008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9240500" cy="993739"/>
            <a:chOff x="0" y="0"/>
            <a:chExt cx="3447680" cy="1780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47680" cy="178067"/>
            </a:xfrm>
            <a:custGeom>
              <a:avLst/>
              <a:gdLst/>
              <a:ahLst/>
              <a:cxnLst/>
              <a:rect r="r" b="b" t="t" l="l"/>
              <a:pathLst>
                <a:path h="178067" w="3447680">
                  <a:moveTo>
                    <a:pt x="0" y="0"/>
                  </a:moveTo>
                  <a:lnTo>
                    <a:pt x="3447680" y="0"/>
                  </a:lnTo>
                  <a:lnTo>
                    <a:pt x="3447680" y="178067"/>
                  </a:lnTo>
                  <a:lnTo>
                    <a:pt x="0" y="178067"/>
                  </a:lnTo>
                  <a:close/>
                </a:path>
              </a:pathLst>
            </a:custGeom>
            <a:solidFill>
              <a:srgbClr val="7A52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447680" cy="2352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58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27976" y="79630"/>
            <a:ext cx="14035323" cy="417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926" spc="-11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Modeling Airbnb Prices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41725" y="603549"/>
            <a:ext cx="14035323" cy="24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6"/>
              </a:lnSpc>
            </a:pPr>
            <a:r>
              <a:rPr lang="en-US" sz="1926" spc="-7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Machine Learning Assignment | TT8L | Group 2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222" y="496869"/>
            <a:ext cx="6270093" cy="14013538"/>
            <a:chOff x="0" y="0"/>
            <a:chExt cx="1123530" cy="25110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23530" cy="2511068"/>
            </a:xfrm>
            <a:custGeom>
              <a:avLst/>
              <a:gdLst/>
              <a:ahLst/>
              <a:cxnLst/>
              <a:rect r="r" b="b" t="t" l="l"/>
              <a:pathLst>
                <a:path h="2511068" w="1123530">
                  <a:moveTo>
                    <a:pt x="0" y="0"/>
                  </a:moveTo>
                  <a:lnTo>
                    <a:pt x="1123530" y="0"/>
                  </a:lnTo>
                  <a:lnTo>
                    <a:pt x="1123530" y="2511068"/>
                  </a:lnTo>
                  <a:lnTo>
                    <a:pt x="0" y="2511068"/>
                  </a:lnTo>
                  <a:close/>
                </a:path>
              </a:pathLst>
            </a:custGeom>
            <a:solidFill>
              <a:srgbClr val="5E17EB">
                <a:alpha val="10980"/>
              </a:srgbClr>
            </a:solidFill>
            <a:ln cap="sq">
              <a:noFill/>
              <a:prstDash val="sysDot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123530" cy="2568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58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966185" y="852514"/>
            <a:ext cx="6274315" cy="13434986"/>
            <a:chOff x="0" y="0"/>
            <a:chExt cx="1124286" cy="24073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24286" cy="2407398"/>
            </a:xfrm>
            <a:custGeom>
              <a:avLst/>
              <a:gdLst/>
              <a:ahLst/>
              <a:cxnLst/>
              <a:rect r="r" b="b" t="t" l="l"/>
              <a:pathLst>
                <a:path h="2407398" w="1124286">
                  <a:moveTo>
                    <a:pt x="0" y="0"/>
                  </a:moveTo>
                  <a:lnTo>
                    <a:pt x="1124286" y="0"/>
                  </a:lnTo>
                  <a:lnTo>
                    <a:pt x="1124286" y="2407398"/>
                  </a:lnTo>
                  <a:lnTo>
                    <a:pt x="0" y="2407398"/>
                  </a:lnTo>
                  <a:close/>
                </a:path>
              </a:pathLst>
            </a:custGeom>
            <a:solidFill>
              <a:srgbClr val="5E17EB">
                <a:alpha val="10980"/>
              </a:srgbClr>
            </a:solidFill>
            <a:ln cap="sq">
              <a:noFill/>
              <a:prstDash val="sysDot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124286" cy="2464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58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18160" y="1188985"/>
            <a:ext cx="262277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60"/>
              </a:lnSpc>
              <a:spcBef>
                <a:spcPct val="0"/>
              </a:spcBef>
            </a:pPr>
            <a:r>
              <a:rPr lang="en-US" b="true" sz="1400" u="none">
                <a:solidFill>
                  <a:srgbClr val="5E17EB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Introduction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9577" y="1516645"/>
            <a:ext cx="5397240" cy="1134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Accurately predicting Airbnb listing prices helps hosts stay competitive and guests find fair deals.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project analyzes key pricing factors using a cleaned dataset of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Airbnb listings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Three models which are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Linear Regression, Artificial Neural Network (ANN), and Deep Neural Network (DNN)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were built and compared to identify the best-performing approach.</a:t>
            </a:r>
          </a:p>
          <a:p>
            <a:pPr algn="l">
              <a:lnSpc>
                <a:spcPts val="154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325245" y="2557656"/>
            <a:ext cx="5398657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5E17EB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Objective a</a:t>
            </a:r>
            <a:r>
              <a:rPr lang="en-US" b="true" sz="1400" u="none">
                <a:solidFill>
                  <a:srgbClr val="5E17EB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nd Problem Statement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8160" y="2931671"/>
            <a:ext cx="5397240" cy="75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primary goal of this project is to develop a model that can </a:t>
            </a:r>
            <a:r>
              <a:rPr lang="en-US" b="true" sz="1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reliably predict the price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of an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Airbnb listing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by leveraging various listing attributes.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 task falls u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 </a:t>
            </a:r>
            <a:r>
              <a:rPr lang="en-US" b="true" sz="1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supervised learning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spec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ifical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ly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essio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 pr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m,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objective is to estimate</a:t>
            </a:r>
            <a:r>
              <a:rPr lang="en-US" b="true" sz="1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b="true" sz="1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listing’s price based on input features.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5245" y="3789556"/>
            <a:ext cx="5398657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5E17EB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Selected Features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25245" y="4120792"/>
            <a:ext cx="5397240" cy="399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Numerical Features</a:t>
            </a:r>
          </a:p>
          <a:p>
            <a:pPr algn="l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These are number-based values used to train the model: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Accommodates: How many guests the listing can host.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Bedrooms: Total number of bedrooms.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Bathrooms: Number of bathrooms available.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Number of Reviews: Total reviews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ceived by the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sting.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Avail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(30): Numb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 of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ays ava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lable in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the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next 30 days.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Rev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ie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 Scores Rating: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Average guest rating out of 100.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Reviews per Month: How often the listing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gets reviewed monthly.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Cleaning Fee: Extra charge for cleaning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Security Deposit: Refundable amount held in case of damages 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Price: The nightly price of the listing (target variable to predict).</a:t>
            </a:r>
          </a:p>
          <a:p>
            <a:pPr algn="l">
              <a:lnSpc>
                <a:spcPts val="1540"/>
              </a:lnSpc>
            </a:pPr>
          </a:p>
          <a:p>
            <a:pPr algn="l">
              <a:lnSpc>
                <a:spcPts val="1540"/>
              </a:lnSpc>
            </a:pP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Categorical Features</a:t>
            </a:r>
          </a:p>
          <a:p>
            <a:pPr algn="l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These are text-based features that d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escribe the lis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ting: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Room Ty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Type of space 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Property Type: Type of property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Neighbourhood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lea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nsed: Standa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dized locatio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name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Host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Superh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ost: Wh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h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ost is recognized as a Superhost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Instant Bookable: Whether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listing c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b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 b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ook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ed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stantly.</a:t>
            </a:r>
          </a:p>
          <a:p>
            <a:pPr algn="l">
              <a:lnSpc>
                <a:spcPts val="1540"/>
              </a:lnSpc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6455290" y="993739"/>
            <a:ext cx="6329920" cy="13293761"/>
            <a:chOff x="0" y="0"/>
            <a:chExt cx="1134250" cy="238209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34250" cy="2382092"/>
            </a:xfrm>
            <a:custGeom>
              <a:avLst/>
              <a:gdLst/>
              <a:ahLst/>
              <a:cxnLst/>
              <a:rect r="r" b="b" t="t" l="l"/>
              <a:pathLst>
                <a:path h="2382092" w="1134250">
                  <a:moveTo>
                    <a:pt x="0" y="0"/>
                  </a:moveTo>
                  <a:lnTo>
                    <a:pt x="1134250" y="0"/>
                  </a:lnTo>
                  <a:lnTo>
                    <a:pt x="1134250" y="2382092"/>
                  </a:lnTo>
                  <a:lnTo>
                    <a:pt x="0" y="2382092"/>
                  </a:lnTo>
                  <a:close/>
                </a:path>
              </a:pathLst>
            </a:custGeom>
            <a:solidFill>
              <a:srgbClr val="5E17EB">
                <a:alpha val="10980"/>
              </a:srgbClr>
            </a:solidFill>
            <a:ln cap="sq">
              <a:noFill/>
              <a:prstDash val="sysDot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1134250" cy="2439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58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6774746" y="1188985"/>
            <a:ext cx="5398657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5E17EB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Linear Regression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776163" y="1477275"/>
            <a:ext cx="5689590" cy="56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Implemented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this model as a </a:t>
            </a:r>
            <a:r>
              <a:rPr lang="en-US" b="true" sz="1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baseline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ed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ic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 the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Airbnb listing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prices, assuming there is a linear relationship between inputs and target variable.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sed to benchmark the performance of other complex models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899843" y="4092217"/>
            <a:ext cx="5565910" cy="56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scatter plot shows predicted vs. actual prices. The model pe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forms w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ell i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the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mid-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price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range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st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ruggles with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igher-pri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ed l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ist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show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 that Linea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 R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essio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 captures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gene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ral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trends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</a:t>
            </a:r>
            <a:r>
              <a:rPr lang="en-US" b="true" sz="1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underfits more complex pricing behavior.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7999356" y="2144660"/>
            <a:ext cx="2949437" cy="1861832"/>
          </a:xfrm>
          <a:custGeom>
            <a:avLst/>
            <a:gdLst/>
            <a:ahLst/>
            <a:cxnLst/>
            <a:rect r="r" b="b" t="t" l="l"/>
            <a:pathLst>
              <a:path h="1861832" w="2949437">
                <a:moveTo>
                  <a:pt x="0" y="0"/>
                </a:moveTo>
                <a:lnTo>
                  <a:pt x="2949437" y="0"/>
                </a:lnTo>
                <a:lnTo>
                  <a:pt x="2949437" y="1861832"/>
                </a:lnTo>
                <a:lnTo>
                  <a:pt x="0" y="18618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6776163" y="4873902"/>
            <a:ext cx="5398657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5E17EB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Artificial Neural Network (ANN)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777580" y="5162192"/>
            <a:ext cx="5688173" cy="94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Implemented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using MLPR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egress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 wi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 </a:t>
            </a:r>
            <a:r>
              <a:rPr lang="en-US" b="true" sz="1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one hidden layer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of 64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neurons.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Captured non-linear relationships </a:t>
            </a:r>
            <a:r>
              <a:rPr lang="en-US" b="true" sz="1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better than Linear Regression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resulting in improved R² and lower RMSE/MAE.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sed</a:t>
            </a:r>
            <a:r>
              <a:rPr lang="en-US" b="true" sz="1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early stopping and regularizatio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 to prevent overfitting and enhance generalization.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7999356" y="6210577"/>
            <a:ext cx="2949437" cy="1860467"/>
          </a:xfrm>
          <a:custGeom>
            <a:avLst/>
            <a:gdLst/>
            <a:ahLst/>
            <a:cxnLst/>
            <a:rect r="r" b="b" t="t" l="l"/>
            <a:pathLst>
              <a:path h="1860467" w="2949437">
                <a:moveTo>
                  <a:pt x="0" y="0"/>
                </a:moveTo>
                <a:lnTo>
                  <a:pt x="2949437" y="0"/>
                </a:lnTo>
                <a:lnTo>
                  <a:pt x="2949437" y="1860467"/>
                </a:lnTo>
                <a:lnTo>
                  <a:pt x="0" y="18604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6899843" y="8156769"/>
            <a:ext cx="5565910" cy="75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ANN model shows b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etter alignme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nt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than L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inea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Regre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sion, with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more pred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ict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ion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clu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ster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 near the ideal line. Howeve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r, th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e's still some visible deviatio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n, especially in higher-price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regions. While imp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roved,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scatter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plo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 s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uggests the ANN model may not be fully optimized or has limited depth.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18160" y="8506958"/>
            <a:ext cx="5398657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5E17EB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Data Preprocessing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774746" y="9128954"/>
            <a:ext cx="5398657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5E17EB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Deep Neural Network (DNN)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26662" y="8861923"/>
            <a:ext cx="5397240" cy="513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`Feature Selection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b="true" sz="1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elected key numerical and categorical features relevant to listing characteristics and pricing.</a:t>
            </a:r>
          </a:p>
          <a:p>
            <a:pPr algn="l">
              <a:lnSpc>
                <a:spcPts val="1540"/>
              </a:lnSpc>
            </a:pPr>
          </a:p>
          <a:p>
            <a:pPr algn="l">
              <a:lnSpc>
                <a:spcPts val="1540"/>
              </a:lnSpc>
            </a:pP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Handle Mi</a:t>
            </a: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ssing Values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Numerical columns filled using median or mean imputation.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inary and categorical fields were filled with defaults (e.g., 0 or "missing").</a:t>
            </a:r>
          </a:p>
          <a:p>
            <a:pPr algn="l">
              <a:lnSpc>
                <a:spcPts val="1540"/>
              </a:lnSpc>
            </a:pPr>
          </a:p>
          <a:p>
            <a:pPr algn="l">
              <a:lnSpc>
                <a:spcPts val="1540"/>
              </a:lnSpc>
            </a:pP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Outl</a:t>
            </a: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ier Handling &amp; Transformation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Removed listings above the 90th percentile of price.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Applied log transformation to the target variable (price) and selected skewed features.</a:t>
            </a:r>
          </a:p>
          <a:p>
            <a:pPr algn="l">
              <a:lnSpc>
                <a:spcPts val="1540"/>
              </a:lnSpc>
            </a:pPr>
          </a:p>
          <a:p>
            <a:pPr algn="l">
              <a:lnSpc>
                <a:spcPts val="1540"/>
              </a:lnSpc>
            </a:pP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</a:t>
            </a: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eature Engineering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b="true" sz="1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Created new features to extract deeper relationships:</a:t>
            </a:r>
          </a:p>
          <a:p>
            <a:pPr algn="l" marL="474984" indent="-158328" lvl="2">
              <a:lnSpc>
                <a:spcPts val="1540"/>
              </a:lnSpc>
              <a:buFont typeface="Arial"/>
              <a:buChar char="⚬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bed_bath_rati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– Bedrooms to bathrooms ratio</a:t>
            </a:r>
          </a:p>
          <a:p>
            <a:pPr algn="l" marL="474984" indent="-158328" lvl="2">
              <a:lnSpc>
                <a:spcPts val="1540"/>
              </a:lnSpc>
              <a:buFont typeface="Arial"/>
              <a:buChar char="⚬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cleaning_per_guest – Cleaning fee divided by guest capacity</a:t>
            </a:r>
          </a:p>
          <a:p>
            <a:pPr algn="l" marL="474984" indent="-158328" lvl="2">
              <a:lnSpc>
                <a:spcPts val="1540"/>
              </a:lnSpc>
              <a:buFont typeface="Arial"/>
              <a:buChar char="⚬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bedroom_per_guest – Bedrooms per guest</a:t>
            </a:r>
          </a:p>
          <a:p>
            <a:pPr algn="l" marL="474984" indent="-158328" lvl="2">
              <a:lnSpc>
                <a:spcPts val="1540"/>
              </a:lnSpc>
              <a:buFont typeface="Arial"/>
              <a:buChar char="⚬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review_score_per_month – review rating x review frequency</a:t>
            </a:r>
          </a:p>
          <a:p>
            <a:pPr algn="l">
              <a:lnSpc>
                <a:spcPts val="1540"/>
              </a:lnSpc>
            </a:pPr>
          </a:p>
          <a:p>
            <a:pPr algn="l">
              <a:lnSpc>
                <a:spcPts val="1540"/>
              </a:lnSpc>
            </a:pP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Encoding &amp; Scaling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Categorical features: One-Hot Encoding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Numerical features: StandardScaler</a:t>
            </a:r>
          </a:p>
          <a:p>
            <a:pPr algn="l">
              <a:lnSpc>
                <a:spcPts val="1540"/>
              </a:lnSpc>
            </a:pPr>
          </a:p>
          <a:p>
            <a:pPr algn="l">
              <a:lnSpc>
                <a:spcPts val="1540"/>
              </a:lnSpc>
            </a:pP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Trai</a:t>
            </a: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n-Test Split</a:t>
            </a:r>
          </a:p>
          <a:p>
            <a:pPr algn="l" marL="237492" indent="-118746" lvl="1">
              <a:lnSpc>
                <a:spcPts val="1540"/>
              </a:lnSpc>
              <a:buFont typeface="Arial"/>
              <a:buChar char="•"/>
            </a:pPr>
            <a:r>
              <a:rPr lang="en-US" b="true" sz="1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was split into 80% training and 20% testing for model evaluation.</a:t>
            </a:r>
          </a:p>
          <a:p>
            <a:pPr algn="l">
              <a:lnSpc>
                <a:spcPts val="1540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6774746" y="9455344"/>
            <a:ext cx="5691007" cy="56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emented using a Deep Neural Network (DNN) with</a:t>
            </a:r>
            <a:r>
              <a:rPr lang="en-US" b="true" sz="1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three hidden layers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of 220, 128, and 64 neurons.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Included </a:t>
            </a:r>
            <a:r>
              <a:rPr lang="en-US" b="true" sz="1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</a:t>
            </a:r>
            <a:r>
              <a:rPr lang="en-US" b="true" sz="1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ropout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layers with rates of 0.15, 0.15, and 0.1 to prevent overfitting. 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7999356" y="10265603"/>
            <a:ext cx="2949437" cy="1846462"/>
          </a:xfrm>
          <a:custGeom>
            <a:avLst/>
            <a:gdLst/>
            <a:ahLst/>
            <a:cxnLst/>
            <a:rect r="r" b="b" t="t" l="l"/>
            <a:pathLst>
              <a:path h="1846462" w="2949437">
                <a:moveTo>
                  <a:pt x="0" y="0"/>
                </a:moveTo>
                <a:lnTo>
                  <a:pt x="2949437" y="0"/>
                </a:lnTo>
                <a:lnTo>
                  <a:pt x="2949437" y="1846463"/>
                </a:lnTo>
                <a:lnTo>
                  <a:pt x="0" y="18464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6795836" y="12340666"/>
            <a:ext cx="5359312" cy="1377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improve R², we tested multiple DNN setups by va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rying layers, neurons, and dropout. The current model gave the best results. We also tried:</a:t>
            </a:r>
          </a:p>
          <a:p>
            <a:pPr algn="just">
              <a:lnSpc>
                <a:spcPts val="1540"/>
              </a:lnSpc>
            </a:pPr>
          </a:p>
          <a:p>
            <a:pPr algn="just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 layers: 128 → 64 (dropout 0.2)</a:t>
            </a:r>
          </a:p>
          <a:p>
            <a:pPr algn="just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layers: 256 → 128 → 64 → 32 (dropout 0.3)</a:t>
            </a:r>
          </a:p>
          <a:p>
            <a:pPr algn="just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 layers: 100 → 50 → 25 (dropout 0.1)</a:t>
            </a:r>
          </a:p>
          <a:p>
            <a:pPr algn="just">
              <a:lnSpc>
                <a:spcPts val="2013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13095938" y="12779873"/>
            <a:ext cx="262277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5E17EB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Conclusion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095938" y="13068162"/>
            <a:ext cx="6014808" cy="56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DNN model achieved the best performance, with the lowest RMSE (39.335) and highest R² score (0.652). ANN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performed moderately well, while Linear Regression underperformed due to its simplicity and inability to capture non-linear patterns.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160282" y="5580022"/>
            <a:ext cx="5398657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5E17E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Key Observations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095938" y="5868312"/>
            <a:ext cx="6014808" cy="322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Linear Regression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Performed the</a:t>
            </a:r>
            <a:r>
              <a:rPr lang="en-US" b="true" sz="1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weakest overall.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Struggled to capture complex patterns in the data.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Had the lowest R² score (0.600), meaning it explained the least variance in price.</a:t>
            </a:r>
          </a:p>
          <a:p>
            <a:pPr algn="l">
              <a:lnSpc>
                <a:spcPts val="1540"/>
              </a:lnSpc>
            </a:pPr>
          </a:p>
          <a:p>
            <a:pPr algn="l">
              <a:lnSpc>
                <a:spcPts val="1540"/>
              </a:lnSpc>
            </a:pP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Artificial Neural Network</a:t>
            </a: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(ANN</a:t>
            </a: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Performed </a:t>
            </a:r>
            <a:r>
              <a:rPr lang="en-US" b="true" sz="1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better than Linear Regression.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Showed improved accuracy, with lower MSE and a higher R² (0.635).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Generalized better by capturing some non-linear relationships.</a:t>
            </a:r>
          </a:p>
          <a:p>
            <a:pPr algn="l">
              <a:lnSpc>
                <a:spcPts val="1540"/>
              </a:lnSpc>
            </a:pPr>
          </a:p>
          <a:p>
            <a:pPr algn="l">
              <a:lnSpc>
                <a:spcPts val="1540"/>
              </a:lnSpc>
            </a:pP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Deep Neural Network (</a:t>
            </a: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DNN)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Achieved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the</a:t>
            </a:r>
            <a:r>
              <a:rPr lang="en-US" b="true" sz="1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best overall performance.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Had the lowest MSE and RMSE, and the highest R² (0.652), showing strong predictive power.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Although the MAE was slightly higher than ANN (due to occasional larger errors), DNN </a:t>
            </a:r>
            <a:r>
              <a:rPr lang="en-US" b="true" sz="1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handled outliers better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still performed best on average.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deeper architecture helped model more complex, non-linear patterns effectively.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160282" y="9234999"/>
            <a:ext cx="5398657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5E17EB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Challenges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095938" y="9561388"/>
            <a:ext cx="6014808" cy="3039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High Variability in Price Data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irbnb listings showed a wide range of prices, making it difficult to build a model that performs well across all price points, especially for high-end listings.</a:t>
            </a:r>
          </a:p>
          <a:p>
            <a:pPr algn="l">
              <a:lnSpc>
                <a:spcPts val="1540"/>
              </a:lnSpc>
            </a:pP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Handling Missing and I</a:t>
            </a: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nconsistent Data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everal features contained missing or inconsistent values, requiring careful imputation and assumptions that may impact model accuracy.</a:t>
            </a:r>
          </a:p>
          <a:p>
            <a:pPr algn="l">
              <a:lnSpc>
                <a:spcPts val="1540"/>
              </a:lnSpc>
            </a:pP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</a:t>
            </a: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Outliers and Skewed Price Distribution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Price-r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elated features were highly skewed, and extreme values affected early models. Log transformation and outlier removal helped, but some distortions still persisted.</a:t>
            </a:r>
          </a:p>
          <a:p>
            <a:pPr algn="l">
              <a:lnSpc>
                <a:spcPts val="1540"/>
              </a:lnSpc>
            </a:pP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4. Balancing</a:t>
            </a: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Model Complexity vs. Generalization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eeper models like DNN performed better but required careful tuning (dropout, regularization, early stopping) to avoid overfitting, especially with a relatively small dataset.</a:t>
            </a:r>
          </a:p>
          <a:p>
            <a:pPr algn="l">
              <a:lnSpc>
                <a:spcPts val="1540"/>
              </a:lnSpc>
            </a:pP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  <a:r>
              <a:rPr lang="en-US" sz="1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 Time consuming for training Deep Models</a:t>
            </a:r>
          </a:p>
          <a:p>
            <a:pPr algn="l" marL="237491" indent="-118745" lvl="1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Training the 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DNN with many layers and large batch siz</a:t>
            </a: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was time-consuming, requiring longer experimentation cycles.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160282" y="1188985"/>
            <a:ext cx="5398657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5E17EB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Evaluation Results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3160282" y="1477275"/>
            <a:ext cx="5689590" cy="37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performance of each model was assessed using standard regression metrics:</a:t>
            </a:r>
          </a:p>
          <a:p>
            <a:pPr algn="l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MSE, RMSE, MAE, and R² Score.</a:t>
            </a:r>
          </a:p>
        </p:txBody>
      </p:sp>
      <p:sp>
        <p:nvSpPr>
          <p:cNvPr name="Freeform 44" id="44"/>
          <p:cNvSpPr/>
          <p:nvPr/>
        </p:nvSpPr>
        <p:spPr>
          <a:xfrm flipH="false" flipV="false" rot="0">
            <a:off x="13777609" y="1998277"/>
            <a:ext cx="4651468" cy="952443"/>
          </a:xfrm>
          <a:custGeom>
            <a:avLst/>
            <a:gdLst/>
            <a:ahLst/>
            <a:cxnLst/>
            <a:rect r="r" b="b" t="t" l="l"/>
            <a:pathLst>
              <a:path h="952443" w="4651468">
                <a:moveTo>
                  <a:pt x="0" y="0"/>
                </a:moveTo>
                <a:lnTo>
                  <a:pt x="4651468" y="0"/>
                </a:lnTo>
                <a:lnTo>
                  <a:pt x="4651468" y="952444"/>
                </a:lnTo>
                <a:lnTo>
                  <a:pt x="0" y="952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4214427" y="3103121"/>
            <a:ext cx="3777830" cy="2218456"/>
          </a:xfrm>
          <a:custGeom>
            <a:avLst/>
            <a:gdLst/>
            <a:ahLst/>
            <a:cxnLst/>
            <a:rect r="r" b="b" t="t" l="l"/>
            <a:pathLst>
              <a:path h="2218456" w="3777830">
                <a:moveTo>
                  <a:pt x="0" y="0"/>
                </a:moveTo>
                <a:lnTo>
                  <a:pt x="3777831" y="0"/>
                </a:lnTo>
                <a:lnTo>
                  <a:pt x="3777831" y="2218456"/>
                </a:lnTo>
                <a:lnTo>
                  <a:pt x="0" y="22184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DAGqaVemMdU</dc:identifier>
  <dcterms:modified xsi:type="dcterms:W3CDTF">2011-08-01T06:04:30Z</dcterms:modified>
  <cp:revision>1</cp:revision>
  <dc:title>ML_Assignment_Poster</dc:title>
</cp:coreProperties>
</file>