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62" r:id="rId3"/>
    <p:sldId id="258" r:id="rId4"/>
    <p:sldId id="259" r:id="rId5"/>
    <p:sldId id="260" r:id="rId6"/>
    <p:sldId id="261" r:id="rId7"/>
    <p:sldId id="264" r:id="rId8"/>
    <p:sldId id="263" r:id="rId9"/>
    <p:sldId id="25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70998"/>
  </p:normalViewPr>
  <p:slideViewPr>
    <p:cSldViewPr snapToGrid="0" snapToObjects="1">
      <p:cViewPr varScale="1">
        <p:scale>
          <a:sx n="105" d="100"/>
          <a:sy n="105" d="100"/>
        </p:scale>
        <p:origin x="4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215D27-A22D-D14A-ABA2-0E7994364DC8}" type="datetimeFigureOut">
              <a:rPr lang="en-US" smtClean="0"/>
              <a:t>3/1/21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DA3624-76B2-9B40-BE05-B95AD43EDBF4}" type="slidenum">
              <a:rPr lang="en-US" smtClean="0"/>
              <a:t>‹#›</a:t>
            </a:fld>
            <a:endParaRPr lang="en-US"/>
          </a:p>
        </p:txBody>
      </p:sp>
    </p:spTree>
    <p:extLst>
      <p:ext uri="{BB962C8B-B14F-4D97-AF65-F5344CB8AC3E}">
        <p14:creationId xmlns:p14="http://schemas.microsoft.com/office/powerpoint/2010/main" val="606117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WhatsApp has recently caused quite a stir In the media when they announced an update to their terms and conditions. While the update itself is nothing to worry about, it did spark an interest in me to do some digging into exactly what privacy is, and why everyone should be concerned about it. </a:t>
            </a:r>
          </a:p>
          <a:p>
            <a:endParaRPr lang="en-US" dirty="0"/>
          </a:p>
        </p:txBody>
      </p:sp>
      <p:sp>
        <p:nvSpPr>
          <p:cNvPr id="4" name="Slide Number Placeholder 3"/>
          <p:cNvSpPr>
            <a:spLocks noGrp="1"/>
          </p:cNvSpPr>
          <p:nvPr>
            <p:ph type="sldNum" sz="quarter" idx="5"/>
          </p:nvPr>
        </p:nvSpPr>
        <p:spPr/>
        <p:txBody>
          <a:bodyPr/>
          <a:lstStyle/>
          <a:p>
            <a:fld id="{96DA3624-76B2-9B40-BE05-B95AD43EDBF4}" type="slidenum">
              <a:rPr lang="en-US" smtClean="0"/>
              <a:t>1</a:t>
            </a:fld>
            <a:endParaRPr lang="en-US"/>
          </a:p>
        </p:txBody>
      </p:sp>
    </p:spTree>
    <p:extLst>
      <p:ext uri="{BB962C8B-B14F-4D97-AF65-F5344CB8AC3E}">
        <p14:creationId xmlns:p14="http://schemas.microsoft.com/office/powerpoint/2010/main" val="1206496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go down this rabbit hole, I would like to take a moment to tell you:</a:t>
            </a:r>
          </a:p>
          <a:p>
            <a:endParaRPr lang="en-US" dirty="0"/>
          </a:p>
          <a:p>
            <a:r>
              <a:rPr lang="en-US" dirty="0"/>
              <a:t> - The idea is not to cause panic, but to inform</a:t>
            </a:r>
          </a:p>
          <a:p>
            <a:pPr marL="171450" indent="-171450">
              <a:buFontTx/>
              <a:buChar char="-"/>
            </a:pPr>
            <a:r>
              <a:rPr lang="en-US" dirty="0"/>
              <a:t>We are responsible for our own privacy and the companies that I mention are not out to get us, they are out to make a profit</a:t>
            </a:r>
          </a:p>
          <a:p>
            <a:pPr marL="171450" indent="-171450">
              <a:buFontTx/>
              <a:buChar char="-"/>
            </a:pPr>
            <a:r>
              <a:rPr lang="en-US" dirty="0"/>
              <a:t>I believe that society and end users have caused a lot of the problem that exists today regarding privacy</a:t>
            </a:r>
          </a:p>
          <a:p>
            <a:pPr marL="628650" lvl="1" indent="-171450">
              <a:buFontTx/>
              <a:buChar char="-"/>
            </a:pPr>
            <a:r>
              <a:rPr lang="en-US" dirty="0"/>
              <a:t>In general, people want digital services for free, but they cost money to produce. </a:t>
            </a:r>
          </a:p>
          <a:p>
            <a:pPr marL="628650" lvl="1" indent="-171450">
              <a:buFontTx/>
              <a:buChar char="-"/>
            </a:pPr>
            <a:r>
              <a:rPr lang="en-US" dirty="0"/>
              <a:t>We complain about fake news, but so few pay for quality journalism</a:t>
            </a:r>
          </a:p>
        </p:txBody>
      </p:sp>
      <p:sp>
        <p:nvSpPr>
          <p:cNvPr id="4" name="Slide Number Placeholder 3"/>
          <p:cNvSpPr>
            <a:spLocks noGrp="1"/>
          </p:cNvSpPr>
          <p:nvPr>
            <p:ph type="sldNum" sz="quarter" idx="5"/>
          </p:nvPr>
        </p:nvSpPr>
        <p:spPr/>
        <p:txBody>
          <a:bodyPr/>
          <a:lstStyle/>
          <a:p>
            <a:fld id="{96DA3624-76B2-9B40-BE05-B95AD43EDBF4}" type="slidenum">
              <a:rPr lang="en-US" smtClean="0"/>
              <a:t>2</a:t>
            </a:fld>
            <a:endParaRPr lang="en-US"/>
          </a:p>
        </p:txBody>
      </p:sp>
    </p:spTree>
    <p:extLst>
      <p:ext uri="{BB962C8B-B14F-4D97-AF65-F5344CB8AC3E}">
        <p14:creationId xmlns:p14="http://schemas.microsoft.com/office/powerpoint/2010/main" val="195818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Privacy?</a:t>
            </a:r>
          </a:p>
          <a:p>
            <a:endParaRPr lang="en-US" dirty="0"/>
          </a:p>
          <a:p>
            <a:r>
              <a:rPr lang="en-US" dirty="0"/>
              <a:t>Cambridge dictionary: “someone's right to keep their personal matters and relationships secret”</a:t>
            </a:r>
          </a:p>
          <a:p>
            <a:endParaRPr lang="en-US" dirty="0"/>
          </a:p>
          <a:p>
            <a:r>
              <a:rPr lang="en-US" dirty="0"/>
              <a:t>It’s a collection of anything that could be used to identify you, or something about you</a:t>
            </a:r>
          </a:p>
          <a:p>
            <a:endParaRPr lang="en-US" dirty="0"/>
          </a:p>
          <a:p>
            <a:r>
              <a:rPr lang="en-US" dirty="0"/>
              <a:t>Contacts</a:t>
            </a:r>
          </a:p>
          <a:p>
            <a:r>
              <a:rPr lang="en-US" dirty="0"/>
              <a:t>Location</a:t>
            </a:r>
          </a:p>
          <a:p>
            <a:r>
              <a:rPr lang="en-US" dirty="0"/>
              <a:t>Habits</a:t>
            </a:r>
          </a:p>
          <a:p>
            <a:r>
              <a:rPr lang="en-US" dirty="0"/>
              <a:t>Battery</a:t>
            </a:r>
          </a:p>
        </p:txBody>
      </p:sp>
      <p:sp>
        <p:nvSpPr>
          <p:cNvPr id="4" name="Slide Number Placeholder 3"/>
          <p:cNvSpPr>
            <a:spLocks noGrp="1"/>
          </p:cNvSpPr>
          <p:nvPr>
            <p:ph type="sldNum" sz="quarter" idx="5"/>
          </p:nvPr>
        </p:nvSpPr>
        <p:spPr/>
        <p:txBody>
          <a:bodyPr/>
          <a:lstStyle/>
          <a:p>
            <a:fld id="{96DA3624-76B2-9B40-BE05-B95AD43EDBF4}" type="slidenum">
              <a:rPr lang="en-US" smtClean="0"/>
              <a:t>3</a:t>
            </a:fld>
            <a:endParaRPr lang="en-US"/>
          </a:p>
        </p:txBody>
      </p:sp>
    </p:spTree>
    <p:extLst>
      <p:ext uri="{BB962C8B-B14F-4D97-AF65-F5344CB8AC3E}">
        <p14:creationId xmlns:p14="http://schemas.microsoft.com/office/powerpoint/2010/main" val="1831012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common misconceptions about privacy</a:t>
            </a:r>
          </a:p>
          <a:p>
            <a:endParaRPr lang="en-US" dirty="0"/>
          </a:p>
          <a:p>
            <a:pPr marL="171450" indent="-171450">
              <a:buFontTx/>
              <a:buChar char="-"/>
            </a:pPr>
            <a:r>
              <a:rPr lang="en-US" dirty="0"/>
              <a:t>We don’t have privacy</a:t>
            </a:r>
          </a:p>
          <a:p>
            <a:pPr marL="171450" indent="-171450">
              <a:buFontTx/>
              <a:buChar char="-"/>
            </a:pPr>
            <a:r>
              <a:rPr lang="en-US" dirty="0"/>
              <a:t>I’m not interesting enough</a:t>
            </a:r>
          </a:p>
        </p:txBody>
      </p:sp>
      <p:sp>
        <p:nvSpPr>
          <p:cNvPr id="4" name="Slide Number Placeholder 3"/>
          <p:cNvSpPr>
            <a:spLocks noGrp="1"/>
          </p:cNvSpPr>
          <p:nvPr>
            <p:ph type="sldNum" sz="quarter" idx="5"/>
          </p:nvPr>
        </p:nvSpPr>
        <p:spPr/>
        <p:txBody>
          <a:bodyPr/>
          <a:lstStyle/>
          <a:p>
            <a:fld id="{96DA3624-76B2-9B40-BE05-B95AD43EDBF4}" type="slidenum">
              <a:rPr lang="en-US" smtClean="0"/>
              <a:t>4</a:t>
            </a:fld>
            <a:endParaRPr lang="en-US"/>
          </a:p>
        </p:txBody>
      </p:sp>
    </p:spTree>
    <p:extLst>
      <p:ext uri="{BB962C8B-B14F-4D97-AF65-F5344CB8AC3E}">
        <p14:creationId xmlns:p14="http://schemas.microsoft.com/office/powerpoint/2010/main" val="1677436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Comparing privacy and wearing a mask in a pandemic</a:t>
            </a:r>
          </a:p>
        </p:txBody>
      </p:sp>
      <p:sp>
        <p:nvSpPr>
          <p:cNvPr id="4" name="Slide Number Placeholder 3"/>
          <p:cNvSpPr>
            <a:spLocks noGrp="1"/>
          </p:cNvSpPr>
          <p:nvPr>
            <p:ph type="sldNum" sz="quarter" idx="5"/>
          </p:nvPr>
        </p:nvSpPr>
        <p:spPr/>
        <p:txBody>
          <a:bodyPr/>
          <a:lstStyle/>
          <a:p>
            <a:fld id="{96DA3624-76B2-9B40-BE05-B95AD43EDBF4}" type="slidenum">
              <a:rPr lang="en-US" smtClean="0"/>
              <a:t>5</a:t>
            </a:fld>
            <a:endParaRPr lang="en-US"/>
          </a:p>
        </p:txBody>
      </p:sp>
    </p:spTree>
    <p:extLst>
      <p:ext uri="{BB962C8B-B14F-4D97-AF65-F5344CB8AC3E}">
        <p14:creationId xmlns:p14="http://schemas.microsoft.com/office/powerpoint/2010/main" val="189427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Android apps have a very neat feature known as a manifest file. This file is a record of every screen in an app, as well as any “broadcast receiver” – which we all know as a subscriber in a publish subscribe model. There are three types of broadcast in an Android app</a:t>
            </a:r>
          </a:p>
          <a:p>
            <a:pPr marL="171450" indent="-171450">
              <a:buFontTx/>
              <a:buChar char="-"/>
            </a:pPr>
            <a:r>
              <a:rPr lang="en-US" dirty="0"/>
              <a:t>System global</a:t>
            </a:r>
          </a:p>
          <a:p>
            <a:pPr marL="171450" indent="-171450">
              <a:buFontTx/>
              <a:buChar char="-"/>
            </a:pPr>
            <a:r>
              <a:rPr lang="en-US" dirty="0"/>
              <a:t>App global</a:t>
            </a:r>
          </a:p>
          <a:p>
            <a:pPr marL="171450" indent="-171450">
              <a:buFontTx/>
              <a:buChar char="-"/>
            </a:pPr>
            <a:r>
              <a:rPr lang="en-US" dirty="0"/>
              <a:t>App local</a:t>
            </a:r>
          </a:p>
          <a:p>
            <a:pPr marL="171450" indent="-171450">
              <a:buFontTx/>
              <a:buChar char="-"/>
            </a:pPr>
            <a:endParaRPr lang="en-US" dirty="0"/>
          </a:p>
          <a:p>
            <a:pPr marL="0" indent="0">
              <a:buFontTx/>
              <a:buNone/>
            </a:pPr>
            <a:r>
              <a:rPr lang="en-US" dirty="0"/>
              <a:t>These can be used </a:t>
            </a:r>
          </a:p>
        </p:txBody>
      </p:sp>
      <p:sp>
        <p:nvSpPr>
          <p:cNvPr id="4" name="Slide Number Placeholder 3"/>
          <p:cNvSpPr>
            <a:spLocks noGrp="1"/>
          </p:cNvSpPr>
          <p:nvPr>
            <p:ph type="sldNum" sz="quarter" idx="5"/>
          </p:nvPr>
        </p:nvSpPr>
        <p:spPr/>
        <p:txBody>
          <a:bodyPr/>
          <a:lstStyle/>
          <a:p>
            <a:fld id="{96DA3624-76B2-9B40-BE05-B95AD43EDBF4}" type="slidenum">
              <a:rPr lang="en-US" smtClean="0"/>
              <a:t>6</a:t>
            </a:fld>
            <a:endParaRPr lang="en-US"/>
          </a:p>
        </p:txBody>
      </p:sp>
    </p:spTree>
    <p:extLst>
      <p:ext uri="{BB962C8B-B14F-4D97-AF65-F5344CB8AC3E}">
        <p14:creationId xmlns:p14="http://schemas.microsoft.com/office/powerpoint/2010/main" val="1412527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Battery is one of the most interesting things I have found to be tracked, not just by apps but websites as well.</a:t>
            </a:r>
          </a:p>
          <a:p>
            <a:endParaRPr lang="en-US" dirty="0"/>
          </a:p>
          <a:p>
            <a:endParaRPr lang="en-US" dirty="0"/>
          </a:p>
        </p:txBody>
      </p:sp>
      <p:sp>
        <p:nvSpPr>
          <p:cNvPr id="4" name="Slide Number Placeholder 3"/>
          <p:cNvSpPr>
            <a:spLocks noGrp="1"/>
          </p:cNvSpPr>
          <p:nvPr>
            <p:ph type="sldNum" sz="quarter" idx="5"/>
          </p:nvPr>
        </p:nvSpPr>
        <p:spPr/>
        <p:txBody>
          <a:bodyPr/>
          <a:lstStyle/>
          <a:p>
            <a:fld id="{96DA3624-76B2-9B40-BE05-B95AD43EDBF4}" type="slidenum">
              <a:rPr lang="en-US" smtClean="0"/>
              <a:t>8</a:t>
            </a:fld>
            <a:endParaRPr lang="en-US"/>
          </a:p>
        </p:txBody>
      </p:sp>
    </p:spTree>
    <p:extLst>
      <p:ext uri="{BB962C8B-B14F-4D97-AF65-F5344CB8AC3E}">
        <p14:creationId xmlns:p14="http://schemas.microsoft.com/office/powerpoint/2010/main" val="841058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3/1/21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3/1/21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forbes.com/sites/zakdoffman/2021/02/28/whatsapp-warns-millions-of-apple-iphone-and-google-android-users-after-privacy-backlash/" TargetMode="External"/><Relationship Id="rId2" Type="http://schemas.openxmlformats.org/officeDocument/2006/relationships/hyperlink" Target="https://www.fastcompany.com/90593066/whatsapp-facebook-privacy-ultimatum?partner=feedburner&amp;utm_source=feedburner&amp;utm_medium=feed&amp;utm_campaign=feedburner+fastcompany&amp;utm_content=feedburner&amp;cid=eem524:524:s00:01/12/2021_fc" TargetMode="External"/><Relationship Id="rId1" Type="http://schemas.openxmlformats.org/officeDocument/2006/relationships/slideLayout" Target="../slideLayouts/slideLayout2.xml"/><Relationship Id="rId6" Type="http://schemas.openxmlformats.org/officeDocument/2006/relationships/hyperlink" Target="https://www-theverge-com.cdn.ampproject.org/c/s/www.theverge.com/platform/amp/2021/2/18/22289232/facebook-ad-revenue-proposed-reach-inflation-lawsuit-unredacted-filings" TargetMode="External"/><Relationship Id="rId5" Type="http://schemas.openxmlformats.org/officeDocument/2006/relationships/hyperlink" Target="https://twitter.com/endnowcyber/status/1357251207534768137?s=21" TargetMode="External"/><Relationship Id="rId4" Type="http://schemas.openxmlformats.org/officeDocument/2006/relationships/hyperlink" Target="https://bgr.com/2021/02/23/gmail-app-privacy-label-iphone-user-track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850B6-39C1-5D42-A65E-AB8D56E6302B}"/>
              </a:ext>
            </a:extLst>
          </p:cNvPr>
          <p:cNvSpPr>
            <a:spLocks noGrp="1"/>
          </p:cNvSpPr>
          <p:nvPr>
            <p:ph type="ctrTitle"/>
          </p:nvPr>
        </p:nvSpPr>
        <p:spPr>
          <a:xfrm>
            <a:off x="1751012" y="4363271"/>
            <a:ext cx="8676222" cy="1066801"/>
          </a:xfrm>
        </p:spPr>
        <p:txBody>
          <a:bodyPr>
            <a:normAutofit/>
          </a:bodyPr>
          <a:lstStyle/>
          <a:p>
            <a:r>
              <a:rPr lang="en-US"/>
              <a:t>The value of privacy</a:t>
            </a:r>
            <a:endParaRPr lang="en-US" dirty="0"/>
          </a:p>
        </p:txBody>
      </p:sp>
      <p:sp>
        <p:nvSpPr>
          <p:cNvPr id="3" name="Subtitle 2">
            <a:extLst>
              <a:ext uri="{FF2B5EF4-FFF2-40B4-BE49-F238E27FC236}">
                <a16:creationId xmlns:a16="http://schemas.microsoft.com/office/drawing/2014/main" id="{98D101C2-2CDB-6440-AC0C-2667F664EBB2}"/>
              </a:ext>
            </a:extLst>
          </p:cNvPr>
          <p:cNvSpPr>
            <a:spLocks noGrp="1"/>
          </p:cNvSpPr>
          <p:nvPr>
            <p:ph type="subTitle" idx="1"/>
          </p:nvPr>
        </p:nvSpPr>
        <p:spPr>
          <a:xfrm>
            <a:off x="1751012" y="5516211"/>
            <a:ext cx="8676222" cy="722243"/>
          </a:xfrm>
        </p:spPr>
        <p:txBody>
          <a:bodyPr>
            <a:normAutofit/>
          </a:bodyPr>
          <a:lstStyle/>
          <a:p>
            <a:r>
              <a:rPr lang="en-US"/>
              <a:t>Quintin Balsdon</a:t>
            </a:r>
            <a:endParaRPr lang="en-US" dirty="0"/>
          </a:p>
        </p:txBody>
      </p:sp>
      <p:pic>
        <p:nvPicPr>
          <p:cNvPr id="7" name="Graphic 6">
            <a:extLst>
              <a:ext uri="{FF2B5EF4-FFF2-40B4-BE49-F238E27FC236}">
                <a16:creationId xmlns:a16="http://schemas.microsoft.com/office/drawing/2014/main" id="{82F64FB6-E813-0844-9F98-8999DE61038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92320" y="640080"/>
            <a:ext cx="3602736" cy="360273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18786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8598199F-41E7-E440-9220-52AA122D4778}"/>
              </a:ext>
            </a:extLst>
          </p:cNvPr>
          <p:cNvPicPr>
            <a:picLocks noChangeAspect="1"/>
          </p:cNvPicPr>
          <p:nvPr/>
        </p:nvPicPr>
        <p:blipFill>
          <a:blip r:embed="rId3"/>
          <a:stretch>
            <a:fillRect/>
          </a:stretch>
        </p:blipFill>
        <p:spPr>
          <a:xfrm>
            <a:off x="3498850" y="831850"/>
            <a:ext cx="5194300" cy="5194300"/>
          </a:xfrm>
          <a:prstGeom prst="rect">
            <a:avLst/>
          </a:prstGeom>
        </p:spPr>
      </p:pic>
    </p:spTree>
    <p:extLst>
      <p:ext uri="{BB962C8B-B14F-4D97-AF65-F5344CB8AC3E}">
        <p14:creationId xmlns:p14="http://schemas.microsoft.com/office/powerpoint/2010/main" val="4205937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hape&#10;&#10;Description automatically generated with low confidence">
            <a:extLst>
              <a:ext uri="{FF2B5EF4-FFF2-40B4-BE49-F238E27FC236}">
                <a16:creationId xmlns:a16="http://schemas.microsoft.com/office/drawing/2014/main" id="{F37C8A82-CD5C-DD40-A920-AACD2A552242}"/>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4697372" y="2150671"/>
            <a:ext cx="2737282" cy="2737282"/>
          </a:xfrm>
          <a:prstGeom prst="rect">
            <a:avLst/>
          </a:prstGeom>
        </p:spPr>
      </p:pic>
      <p:pic>
        <p:nvPicPr>
          <p:cNvPr id="15" name="Picture 14" descr="Icon&#10;&#10;Description automatically generated">
            <a:extLst>
              <a:ext uri="{FF2B5EF4-FFF2-40B4-BE49-F238E27FC236}">
                <a16:creationId xmlns:a16="http://schemas.microsoft.com/office/drawing/2014/main" id="{B2CE0CB6-D8A2-3E4A-AEA2-28AC1223378D}"/>
              </a:ext>
            </a:extLst>
          </p:cNvPr>
          <p:cNvPicPr>
            <a:picLocks noChangeAspect="1"/>
          </p:cNvPicPr>
          <p:nvPr/>
        </p:nvPicPr>
        <p:blipFill>
          <a:blip r:embed="rId5"/>
          <a:stretch>
            <a:fillRect/>
          </a:stretch>
        </p:blipFill>
        <p:spPr>
          <a:xfrm>
            <a:off x="677333" y="2288823"/>
            <a:ext cx="2460977" cy="2460977"/>
          </a:xfrm>
          <a:prstGeom prst="rect">
            <a:avLst/>
          </a:prstGeom>
        </p:spPr>
      </p:pic>
      <p:pic>
        <p:nvPicPr>
          <p:cNvPr id="17" name="Picture 16" descr="Icon&#10;&#10;Description automatically generated">
            <a:extLst>
              <a:ext uri="{FF2B5EF4-FFF2-40B4-BE49-F238E27FC236}">
                <a16:creationId xmlns:a16="http://schemas.microsoft.com/office/drawing/2014/main" id="{3A706042-042F-FE4C-8044-E91CEB8B2600}"/>
              </a:ext>
            </a:extLst>
          </p:cNvPr>
          <p:cNvPicPr>
            <a:picLocks noChangeAspect="1"/>
          </p:cNvPicPr>
          <p:nvPr/>
        </p:nvPicPr>
        <p:blipFill>
          <a:blip r:embed="rId6"/>
          <a:stretch>
            <a:fillRect/>
          </a:stretch>
        </p:blipFill>
        <p:spPr>
          <a:xfrm>
            <a:off x="9237131" y="1502970"/>
            <a:ext cx="1295401" cy="1295401"/>
          </a:xfrm>
          <a:prstGeom prst="rect">
            <a:avLst/>
          </a:prstGeom>
        </p:spPr>
      </p:pic>
      <p:pic>
        <p:nvPicPr>
          <p:cNvPr id="19" name="Picture 18" descr="Icon&#10;&#10;Description automatically generated">
            <a:extLst>
              <a:ext uri="{FF2B5EF4-FFF2-40B4-BE49-F238E27FC236}">
                <a16:creationId xmlns:a16="http://schemas.microsoft.com/office/drawing/2014/main" id="{0CBDFB8A-A7CA-2747-8A7B-A736D2DE89B7}"/>
              </a:ext>
            </a:extLst>
          </p:cNvPr>
          <p:cNvPicPr>
            <a:picLocks noChangeAspect="1"/>
          </p:cNvPicPr>
          <p:nvPr/>
        </p:nvPicPr>
        <p:blipFill>
          <a:blip r:embed="rId7"/>
          <a:stretch>
            <a:fillRect/>
          </a:stretch>
        </p:blipFill>
        <p:spPr>
          <a:xfrm>
            <a:off x="6911596" y="362171"/>
            <a:ext cx="1441230" cy="1441230"/>
          </a:xfrm>
          <a:prstGeom prst="rect">
            <a:avLst/>
          </a:prstGeom>
        </p:spPr>
      </p:pic>
      <p:pic>
        <p:nvPicPr>
          <p:cNvPr id="21" name="Picture 20" descr="Icon&#10;&#10;Description automatically generated">
            <a:extLst>
              <a:ext uri="{FF2B5EF4-FFF2-40B4-BE49-F238E27FC236}">
                <a16:creationId xmlns:a16="http://schemas.microsoft.com/office/drawing/2014/main" id="{830F6D40-59F5-E84E-88AD-16AFF83FB89C}"/>
              </a:ext>
            </a:extLst>
          </p:cNvPr>
          <p:cNvPicPr>
            <a:picLocks noChangeAspect="1"/>
          </p:cNvPicPr>
          <p:nvPr/>
        </p:nvPicPr>
        <p:blipFill>
          <a:blip r:embed="rId8"/>
          <a:stretch>
            <a:fillRect/>
          </a:stretch>
        </p:blipFill>
        <p:spPr>
          <a:xfrm>
            <a:off x="8352826" y="5200428"/>
            <a:ext cx="1295401" cy="1295401"/>
          </a:xfrm>
          <a:prstGeom prst="rect">
            <a:avLst/>
          </a:prstGeom>
        </p:spPr>
      </p:pic>
      <p:pic>
        <p:nvPicPr>
          <p:cNvPr id="23" name="Picture 22" descr="Icon&#10;&#10;Description automatically generated">
            <a:extLst>
              <a:ext uri="{FF2B5EF4-FFF2-40B4-BE49-F238E27FC236}">
                <a16:creationId xmlns:a16="http://schemas.microsoft.com/office/drawing/2014/main" id="{2E5DD08C-93C7-484A-A9CD-EBA0A33AA500}"/>
              </a:ext>
            </a:extLst>
          </p:cNvPr>
          <p:cNvPicPr>
            <a:picLocks noChangeAspect="1"/>
          </p:cNvPicPr>
          <p:nvPr/>
        </p:nvPicPr>
        <p:blipFill>
          <a:blip r:embed="rId9"/>
          <a:stretch>
            <a:fillRect/>
          </a:stretch>
        </p:blipFill>
        <p:spPr>
          <a:xfrm>
            <a:off x="9460088" y="3045177"/>
            <a:ext cx="1704623" cy="1704623"/>
          </a:xfrm>
          <a:prstGeom prst="rect">
            <a:avLst/>
          </a:prstGeom>
        </p:spPr>
      </p:pic>
    </p:spTree>
    <p:extLst>
      <p:ext uri="{BB962C8B-B14F-4D97-AF65-F5344CB8AC3E}">
        <p14:creationId xmlns:p14="http://schemas.microsoft.com/office/powerpoint/2010/main" val="719255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hape&#10;&#10;Description automatically generated with low confidence">
            <a:extLst>
              <a:ext uri="{FF2B5EF4-FFF2-40B4-BE49-F238E27FC236}">
                <a16:creationId xmlns:a16="http://schemas.microsoft.com/office/drawing/2014/main" id="{F37C8A82-CD5C-DD40-A920-AACD2A552242}"/>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4727359" y="2060359"/>
            <a:ext cx="2737282" cy="2737282"/>
          </a:xfrm>
          <a:prstGeom prst="rect">
            <a:avLst/>
          </a:prstGeom>
        </p:spPr>
      </p:pic>
      <p:pic>
        <p:nvPicPr>
          <p:cNvPr id="9" name="Picture 8" descr="Logo&#10;&#10;Description automatically generated">
            <a:extLst>
              <a:ext uri="{FF2B5EF4-FFF2-40B4-BE49-F238E27FC236}">
                <a16:creationId xmlns:a16="http://schemas.microsoft.com/office/drawing/2014/main" id="{85096E38-8F63-8349-8C01-126AB5A4C776}"/>
              </a:ext>
            </a:extLst>
          </p:cNvPr>
          <p:cNvPicPr>
            <a:picLocks noChangeAspect="1"/>
          </p:cNvPicPr>
          <p:nvPr/>
        </p:nvPicPr>
        <p:blipFill>
          <a:blip r:embed="rId5"/>
          <a:stretch>
            <a:fillRect/>
          </a:stretch>
        </p:blipFill>
        <p:spPr>
          <a:xfrm>
            <a:off x="2994378" y="541867"/>
            <a:ext cx="1272820" cy="1272820"/>
          </a:xfrm>
          <a:prstGeom prst="rect">
            <a:avLst/>
          </a:prstGeom>
        </p:spPr>
      </p:pic>
      <p:pic>
        <p:nvPicPr>
          <p:cNvPr id="11" name="Picture 10" descr="Logo&#10;&#10;Description automatically generated">
            <a:extLst>
              <a:ext uri="{FF2B5EF4-FFF2-40B4-BE49-F238E27FC236}">
                <a16:creationId xmlns:a16="http://schemas.microsoft.com/office/drawing/2014/main" id="{67D268A4-F142-6E4E-970B-8F288611C13C}"/>
              </a:ext>
            </a:extLst>
          </p:cNvPr>
          <p:cNvPicPr>
            <a:picLocks noChangeAspect="1"/>
          </p:cNvPicPr>
          <p:nvPr/>
        </p:nvPicPr>
        <p:blipFill>
          <a:blip r:embed="rId6"/>
          <a:stretch>
            <a:fillRect/>
          </a:stretch>
        </p:blipFill>
        <p:spPr>
          <a:xfrm>
            <a:off x="7924804" y="541867"/>
            <a:ext cx="1272820" cy="1272820"/>
          </a:xfrm>
          <a:prstGeom prst="rect">
            <a:avLst/>
          </a:prstGeom>
        </p:spPr>
      </p:pic>
      <p:pic>
        <p:nvPicPr>
          <p:cNvPr id="3" name="Picture 2" descr="Icon&#10;&#10;Description automatically generated">
            <a:extLst>
              <a:ext uri="{FF2B5EF4-FFF2-40B4-BE49-F238E27FC236}">
                <a16:creationId xmlns:a16="http://schemas.microsoft.com/office/drawing/2014/main" id="{7A82E701-3EF0-ED48-9919-440B635BFC9F}"/>
              </a:ext>
            </a:extLst>
          </p:cNvPr>
          <p:cNvPicPr>
            <a:picLocks noChangeAspect="1"/>
          </p:cNvPicPr>
          <p:nvPr/>
        </p:nvPicPr>
        <p:blipFill>
          <a:blip r:embed="rId7"/>
          <a:stretch>
            <a:fillRect/>
          </a:stretch>
        </p:blipFill>
        <p:spPr>
          <a:xfrm>
            <a:off x="5427201" y="5147733"/>
            <a:ext cx="1337598" cy="1337598"/>
          </a:xfrm>
          <a:prstGeom prst="rect">
            <a:avLst/>
          </a:prstGeom>
        </p:spPr>
      </p:pic>
      <p:pic>
        <p:nvPicPr>
          <p:cNvPr id="6" name="Picture 5" descr="Logo, icon&#10;&#10;Description automatically generated">
            <a:extLst>
              <a:ext uri="{FF2B5EF4-FFF2-40B4-BE49-F238E27FC236}">
                <a16:creationId xmlns:a16="http://schemas.microsoft.com/office/drawing/2014/main" id="{A478DDD2-36B4-504D-BD09-407E9DEA6F8F}"/>
              </a:ext>
            </a:extLst>
          </p:cNvPr>
          <p:cNvPicPr>
            <a:picLocks noChangeAspect="1"/>
          </p:cNvPicPr>
          <p:nvPr/>
        </p:nvPicPr>
        <p:blipFill>
          <a:blip r:embed="rId8"/>
          <a:stretch>
            <a:fillRect/>
          </a:stretch>
        </p:blipFill>
        <p:spPr>
          <a:xfrm>
            <a:off x="2761543" y="414865"/>
            <a:ext cx="1738490" cy="1738490"/>
          </a:xfrm>
          <a:prstGeom prst="rect">
            <a:avLst/>
          </a:prstGeom>
        </p:spPr>
      </p:pic>
    </p:spTree>
    <p:extLst>
      <p:ext uri="{BB962C8B-B14F-4D97-AF65-F5344CB8AC3E}">
        <p14:creationId xmlns:p14="http://schemas.microsoft.com/office/powerpoint/2010/main" val="4270045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ape&#10;&#10;Description automatically generated with low confidence">
            <a:extLst>
              <a:ext uri="{FF2B5EF4-FFF2-40B4-BE49-F238E27FC236}">
                <a16:creationId xmlns:a16="http://schemas.microsoft.com/office/drawing/2014/main" id="{15113957-664E-8543-BC60-74B6FCFA0032}"/>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4727359" y="2060359"/>
            <a:ext cx="2737282" cy="2737282"/>
          </a:xfrm>
          <a:prstGeom prst="rect">
            <a:avLst/>
          </a:prstGeom>
        </p:spPr>
      </p:pic>
      <p:pic>
        <p:nvPicPr>
          <p:cNvPr id="5" name="Picture 4" descr="Shape&#10;&#10;Description automatically generated with low confidence">
            <a:extLst>
              <a:ext uri="{FF2B5EF4-FFF2-40B4-BE49-F238E27FC236}">
                <a16:creationId xmlns:a16="http://schemas.microsoft.com/office/drawing/2014/main" id="{17E9871D-251B-0D4B-8BB5-784641996A8B}"/>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7668768" y="566840"/>
            <a:ext cx="1386928" cy="1386928"/>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BA5681B6-AD81-8D4D-B24A-4B310054334A}"/>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8113776" y="2231048"/>
            <a:ext cx="1386928" cy="1386928"/>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1880A499-D7DA-AD47-9120-E22B7FE7FAC0}"/>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7808976" y="4267112"/>
            <a:ext cx="1386928" cy="1386928"/>
          </a:xfrm>
          <a:prstGeom prst="rect">
            <a:avLst/>
          </a:prstGeom>
        </p:spPr>
      </p:pic>
      <p:pic>
        <p:nvPicPr>
          <p:cNvPr id="10" name="Picture 9" descr="Shape&#10;&#10;Description automatically generated with low confidence">
            <a:extLst>
              <a:ext uri="{FF2B5EF4-FFF2-40B4-BE49-F238E27FC236}">
                <a16:creationId xmlns:a16="http://schemas.microsoft.com/office/drawing/2014/main" id="{3F1472E2-0CFB-7643-899E-8268C99594B6}"/>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5402536" y="5471072"/>
            <a:ext cx="1386928" cy="1386928"/>
          </a:xfrm>
          <a:prstGeom prst="rect">
            <a:avLst/>
          </a:prstGeom>
        </p:spPr>
      </p:pic>
      <p:pic>
        <p:nvPicPr>
          <p:cNvPr id="11" name="Picture 10" descr="Shape&#10;&#10;Description automatically generated with low confidence">
            <a:extLst>
              <a:ext uri="{FF2B5EF4-FFF2-40B4-BE49-F238E27FC236}">
                <a16:creationId xmlns:a16="http://schemas.microsoft.com/office/drawing/2014/main" id="{6C2C7B65-61C8-5F4E-AD25-E021623ABC3A}"/>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2996096" y="4267112"/>
            <a:ext cx="1386928" cy="1386928"/>
          </a:xfrm>
          <a:prstGeom prst="rect">
            <a:avLst/>
          </a:prstGeom>
        </p:spPr>
      </p:pic>
      <p:pic>
        <p:nvPicPr>
          <p:cNvPr id="12" name="Picture 11" descr="Shape&#10;&#10;Description automatically generated with low confidence">
            <a:extLst>
              <a:ext uri="{FF2B5EF4-FFF2-40B4-BE49-F238E27FC236}">
                <a16:creationId xmlns:a16="http://schemas.microsoft.com/office/drawing/2014/main" id="{01BB796F-ED0F-8E4F-B682-958D8CE201B2}"/>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2691296" y="2264488"/>
            <a:ext cx="1386928" cy="1386928"/>
          </a:xfrm>
          <a:prstGeom prst="rect">
            <a:avLst/>
          </a:prstGeom>
        </p:spPr>
      </p:pic>
      <p:pic>
        <p:nvPicPr>
          <p:cNvPr id="13" name="Picture 12" descr="Shape&#10;&#10;Description automatically generated with low confidence">
            <a:extLst>
              <a:ext uri="{FF2B5EF4-FFF2-40B4-BE49-F238E27FC236}">
                <a16:creationId xmlns:a16="http://schemas.microsoft.com/office/drawing/2014/main" id="{35C08C6B-AD30-564C-8FD2-76106D25E67E}"/>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3136305" y="566840"/>
            <a:ext cx="1386928" cy="1386928"/>
          </a:xfrm>
          <a:prstGeom prst="rect">
            <a:avLst/>
          </a:prstGeom>
        </p:spPr>
      </p:pic>
      <p:pic>
        <p:nvPicPr>
          <p:cNvPr id="14" name="Picture 13" descr="Shape&#10;&#10;Description automatically generated with low confidence">
            <a:extLst>
              <a:ext uri="{FF2B5EF4-FFF2-40B4-BE49-F238E27FC236}">
                <a16:creationId xmlns:a16="http://schemas.microsoft.com/office/drawing/2014/main" id="{F3AB5691-78AE-E349-941F-9CACF6B687B6}"/>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5402536" y="109640"/>
            <a:ext cx="1386928" cy="1386928"/>
          </a:xfrm>
          <a:prstGeom prst="rect">
            <a:avLst/>
          </a:prstGeom>
        </p:spPr>
      </p:pic>
      <p:pic>
        <p:nvPicPr>
          <p:cNvPr id="15" name="Picture 14" descr="Icon&#10;&#10;Description automatically generated">
            <a:extLst>
              <a:ext uri="{FF2B5EF4-FFF2-40B4-BE49-F238E27FC236}">
                <a16:creationId xmlns:a16="http://schemas.microsoft.com/office/drawing/2014/main" id="{60A9AE1D-B6A5-E347-A221-0826E19BF2DE}"/>
              </a:ext>
            </a:extLst>
          </p:cNvPr>
          <p:cNvPicPr>
            <a:picLocks noChangeAspect="1"/>
          </p:cNvPicPr>
          <p:nvPr/>
        </p:nvPicPr>
        <p:blipFill>
          <a:blip r:embed="rId5"/>
          <a:stretch>
            <a:fillRect/>
          </a:stretch>
        </p:blipFill>
        <p:spPr>
          <a:xfrm>
            <a:off x="10422892" y="5202395"/>
            <a:ext cx="1441230" cy="1441230"/>
          </a:xfrm>
          <a:prstGeom prst="rect">
            <a:avLst/>
          </a:prstGeom>
        </p:spPr>
      </p:pic>
    </p:spTree>
    <p:extLst>
      <p:ext uri="{BB962C8B-B14F-4D97-AF65-F5344CB8AC3E}">
        <p14:creationId xmlns:p14="http://schemas.microsoft.com/office/powerpoint/2010/main" val="1213125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Icon&#10;&#10;Description automatically generated">
            <a:extLst>
              <a:ext uri="{FF2B5EF4-FFF2-40B4-BE49-F238E27FC236}">
                <a16:creationId xmlns:a16="http://schemas.microsoft.com/office/drawing/2014/main" id="{24ACE86D-6B9F-A14A-98FC-1AA3D403869E}"/>
              </a:ext>
            </a:extLst>
          </p:cNvPr>
          <p:cNvPicPr>
            <a:picLocks noGrp="1" noChangeAspect="1"/>
          </p:cNvPicPr>
          <p:nvPr>
            <p:ph idx="1"/>
          </p:nvPr>
        </p:nvPicPr>
        <p:blipFill>
          <a:blip r:embed="rId3"/>
          <a:stretch>
            <a:fillRect/>
          </a:stretch>
        </p:blipFill>
        <p:spPr>
          <a:xfrm>
            <a:off x="4961382" y="2294382"/>
            <a:ext cx="2269236" cy="2269236"/>
          </a:xfrm>
        </p:spPr>
      </p:pic>
      <p:pic>
        <p:nvPicPr>
          <p:cNvPr id="7" name="Picture 6" descr="A picture containing text, clock&#10;&#10;Description automatically generated">
            <a:extLst>
              <a:ext uri="{FF2B5EF4-FFF2-40B4-BE49-F238E27FC236}">
                <a16:creationId xmlns:a16="http://schemas.microsoft.com/office/drawing/2014/main" id="{93369EC0-B178-D74A-8E77-7158DCFDFA83}"/>
              </a:ext>
            </a:extLst>
          </p:cNvPr>
          <p:cNvPicPr>
            <a:picLocks noChangeAspect="1"/>
          </p:cNvPicPr>
          <p:nvPr/>
        </p:nvPicPr>
        <p:blipFill>
          <a:blip r:embed="rId4"/>
          <a:stretch>
            <a:fillRect/>
          </a:stretch>
        </p:blipFill>
        <p:spPr>
          <a:xfrm>
            <a:off x="4450080" y="3986784"/>
            <a:ext cx="1329130" cy="1325880"/>
          </a:xfrm>
          <a:prstGeom prst="rect">
            <a:avLst/>
          </a:prstGeom>
        </p:spPr>
      </p:pic>
    </p:spTree>
    <p:extLst>
      <p:ext uri="{BB962C8B-B14F-4D97-AF65-F5344CB8AC3E}">
        <p14:creationId xmlns:p14="http://schemas.microsoft.com/office/powerpoint/2010/main" val="1146067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pp Privacy Labels">
            <a:extLst>
              <a:ext uri="{FF2B5EF4-FFF2-40B4-BE49-F238E27FC236}">
                <a16:creationId xmlns:a16="http://schemas.microsoft.com/office/drawing/2014/main" id="{E18CA3AE-B0EF-B64D-9E2F-7AA4981DB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781050"/>
            <a:ext cx="10591800" cy="529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935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con&#10;&#10;Description automatically generated">
            <a:extLst>
              <a:ext uri="{FF2B5EF4-FFF2-40B4-BE49-F238E27FC236}">
                <a16:creationId xmlns:a16="http://schemas.microsoft.com/office/drawing/2014/main" id="{71AD5B8F-518B-5845-BDF0-AAC4E364FFF6}"/>
              </a:ext>
            </a:extLst>
          </p:cNvPr>
          <p:cNvPicPr>
            <a:picLocks noChangeAspect="1"/>
          </p:cNvPicPr>
          <p:nvPr/>
        </p:nvPicPr>
        <p:blipFill>
          <a:blip r:embed="rId3"/>
          <a:stretch>
            <a:fillRect/>
          </a:stretch>
        </p:blipFill>
        <p:spPr>
          <a:xfrm>
            <a:off x="5058917" y="2391917"/>
            <a:ext cx="2074165" cy="2074165"/>
          </a:xfrm>
          <a:prstGeom prst="rect">
            <a:avLst/>
          </a:prstGeom>
        </p:spPr>
      </p:pic>
    </p:spTree>
    <p:extLst>
      <p:ext uri="{BB962C8B-B14F-4D97-AF65-F5344CB8AC3E}">
        <p14:creationId xmlns:p14="http://schemas.microsoft.com/office/powerpoint/2010/main" val="4213995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3760-DA5A-B84D-9F91-524D0BAEFAAF}"/>
              </a:ext>
            </a:extLst>
          </p:cNvPr>
          <p:cNvSpPr>
            <a:spLocks noGrp="1"/>
          </p:cNvSpPr>
          <p:nvPr>
            <p:ph type="title"/>
          </p:nvPr>
        </p:nvSpPr>
        <p:spPr/>
        <p:txBody>
          <a:bodyPr/>
          <a:lstStyle/>
          <a:p>
            <a:r>
              <a:rPr lang="en-US" dirty="0"/>
              <a:t>Research</a:t>
            </a:r>
          </a:p>
        </p:txBody>
      </p:sp>
      <p:sp>
        <p:nvSpPr>
          <p:cNvPr id="3" name="Content Placeholder 2">
            <a:extLst>
              <a:ext uri="{FF2B5EF4-FFF2-40B4-BE49-F238E27FC236}">
                <a16:creationId xmlns:a16="http://schemas.microsoft.com/office/drawing/2014/main" id="{353EFA43-2769-A94A-A295-89D2DBD628CC}"/>
              </a:ext>
            </a:extLst>
          </p:cNvPr>
          <p:cNvSpPr>
            <a:spLocks noGrp="1"/>
          </p:cNvSpPr>
          <p:nvPr>
            <p:ph idx="1"/>
          </p:nvPr>
        </p:nvSpPr>
        <p:spPr>
          <a:xfrm>
            <a:off x="1141413" y="2006353"/>
            <a:ext cx="9905998" cy="3784847"/>
          </a:xfrm>
        </p:spPr>
        <p:txBody>
          <a:bodyPr>
            <a:normAutofit fontScale="92500" lnSpcReduction="10000"/>
          </a:bodyPr>
          <a:lstStyle/>
          <a:p>
            <a:r>
              <a:rPr lang="en-US" dirty="0">
                <a:hlinkClick r:id="rId2"/>
              </a:rPr>
              <a:t>https://www.fastcompany.com/90593066/whatsapp-facebook-privacy-ultimatum?partner=feedburner&amp;utm_source=feedburner&amp;utm_medium=feed&amp;utm_campaign=feedburner+fastcompany&amp;utm_content=feedburner&amp;cid=eem524:524:s00:01/12/2021_fc</a:t>
            </a:r>
            <a:endParaRPr lang="en-US" dirty="0"/>
          </a:p>
          <a:p>
            <a:r>
              <a:rPr lang="en-GB" dirty="0">
                <a:effectLst/>
                <a:hlinkClick r:id="rId3" tooltip="https://www.forbes.com/sites/zakdoffman/2021/02/28/whatsapp-warns-millions-of-apple-iphone-and-google-android-users-after-privacy-backlash/"/>
              </a:rPr>
              <a:t>https://www.forbes.com/sites/zakdoffman/2021/02/28/whatsapp-warns-millions-of-apple-iphone-and-google-android-users-after-privacy-backlash/</a:t>
            </a:r>
            <a:endParaRPr lang="en-GB" dirty="0">
              <a:effectLst/>
            </a:endParaRPr>
          </a:p>
          <a:p>
            <a:r>
              <a:rPr lang="en-US" dirty="0">
                <a:hlinkClick r:id="rId4"/>
              </a:rPr>
              <a:t>https://bgr.com/2021/02/23/gmail-app-privacy-label-iphone-user-tracking/</a:t>
            </a:r>
            <a:endParaRPr lang="en-US" dirty="0"/>
          </a:p>
          <a:p>
            <a:r>
              <a:rPr lang="en-US" dirty="0">
                <a:hlinkClick r:id="rId5"/>
              </a:rPr>
              <a:t>https://twitter.com/endnowcyber/status/1357251207534768137?s=21</a:t>
            </a:r>
            <a:endParaRPr lang="en-US" dirty="0"/>
          </a:p>
          <a:p>
            <a:r>
              <a:rPr lang="en-US" dirty="0">
                <a:hlinkClick r:id="rId6"/>
              </a:rPr>
              <a:t>https://www-theverge-com.cdn.ampproject.org/c/s/www.theverge.com/platform/amp/2021/2/18/22289232/facebook-ad-revenue-proposed-reach-inflation-lawsuit-unredacted-filings</a:t>
            </a:r>
            <a:endParaRPr lang="en-US" dirty="0"/>
          </a:p>
          <a:p>
            <a:endParaRPr lang="en-US" dirty="0"/>
          </a:p>
          <a:p>
            <a:endParaRPr lang="en-US" dirty="0"/>
          </a:p>
        </p:txBody>
      </p:sp>
    </p:spTree>
    <p:extLst>
      <p:ext uri="{BB962C8B-B14F-4D97-AF65-F5344CB8AC3E}">
        <p14:creationId xmlns:p14="http://schemas.microsoft.com/office/powerpoint/2010/main" val="3165174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660</TotalTime>
  <Words>449</Words>
  <Application>Microsoft Macintosh PowerPoint</Application>
  <PresentationFormat>Widescreen</PresentationFormat>
  <Paragraphs>45</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Century Gothic</vt:lpstr>
      <vt:lpstr>Mesh</vt:lpstr>
      <vt:lpstr>The value of privacy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value of privacy</dc:title>
  <dc:creator>Balsdon, Quintin</dc:creator>
  <cp:lastModifiedBy>Balsdon, Quintin</cp:lastModifiedBy>
  <cp:revision>8</cp:revision>
  <dcterms:created xsi:type="dcterms:W3CDTF">2021-02-09T13:55:55Z</dcterms:created>
  <dcterms:modified xsi:type="dcterms:W3CDTF">2021-03-01T20:11:01Z</dcterms:modified>
</cp:coreProperties>
</file>