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8"/>
  </p:notesMasterIdLst>
  <p:sldIdLst>
    <p:sldId id="256" r:id="rId2"/>
    <p:sldId id="266" r:id="rId3"/>
    <p:sldId id="260" r:id="rId4"/>
    <p:sldId id="267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0"/>
    <a:srgbClr val="6EA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3"/>
    <p:restoredTop sz="79592"/>
  </p:normalViewPr>
  <p:slideViewPr>
    <p:cSldViewPr snapToGrid="0" snapToObjects="1">
      <p:cViewPr varScale="1">
        <p:scale>
          <a:sx n="100" d="100"/>
          <a:sy n="100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FBD5F-6016-294A-BEDC-1B5DA71AC2FE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1D1AF-2C4E-2840-93B7-813542593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1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Horology: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study of the measurement of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1D1AF-2C4E-2840-93B7-8135425937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96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needs developer feedback, which we do by getting involved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concerns are still the same: </a:t>
            </a:r>
          </a:p>
          <a:p>
            <a:r>
              <a:rPr lang="en-US" dirty="0"/>
              <a:t>Battery: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Doze in Android M – a) phone not plugged in, b) screen is off, c) phone not moving (disabled in N) – not always so easy in wearables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Standby</a:t>
            </a:r>
          </a:p>
          <a:p>
            <a:r>
              <a:rPr lang="en-US" dirty="0"/>
              <a:t>Privacy: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for permission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yourself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Worsened by fitness</a:t>
            </a:r>
          </a:p>
          <a:p>
            <a:r>
              <a:rPr lang="en-US" dirty="0"/>
              <a:t>Usability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1D1AF-2C4E-2840-93B7-8135425937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13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1D1AF-2C4E-2840-93B7-8135425937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15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horology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complication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refers to any feature in a mechanical timepiece beyond the display of hours, minutes and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1D1AF-2C4E-2840-93B7-8135425937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60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TIMELINE: https://</a:t>
            </a:r>
            <a:r>
              <a:rPr lang="en-US" dirty="0" err="1"/>
              <a:t>docs.google.com</a:t>
            </a:r>
            <a:r>
              <a:rPr lang="en-US" dirty="0"/>
              <a:t>/spreadsheets/d/1wRBi5qNtVD9mZizkqhaUsqry_glwNNP_7ZPi6Ykj-js/</a:t>
            </a:r>
            <a:r>
              <a:rPr lang="en-US" dirty="0" err="1"/>
              <a:t>edit#gid</a:t>
            </a:r>
            <a:r>
              <a:rPr lang="en-US" dirty="0"/>
              <a:t>=0</a:t>
            </a:r>
          </a:p>
          <a:p>
            <a:br>
              <a:rPr lang="en-US" dirty="0"/>
            </a:br>
            <a:r>
              <a:rPr lang="en-US" dirty="0"/>
              <a:t>Talking points:</a:t>
            </a:r>
          </a:p>
          <a:p>
            <a:r>
              <a:rPr lang="en-US" dirty="0"/>
              <a:t> - Out the door first, still considered behind</a:t>
            </a:r>
          </a:p>
          <a:p>
            <a:r>
              <a:rPr lang="en-US" dirty="0"/>
              <a:t> - Still no Pixel watch</a:t>
            </a:r>
          </a:p>
          <a:p>
            <a:r>
              <a:rPr lang="en-US" dirty="0"/>
              <a:t> - The version number drop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4.4W1</a:t>
            </a:r>
          </a:p>
          <a:p>
            <a:r>
              <a:rPr lang="en-US" dirty="0"/>
              <a:t> - Initial release</a:t>
            </a:r>
          </a:p>
          <a:p>
            <a:endParaRPr lang="en-US" dirty="0"/>
          </a:p>
          <a:p>
            <a:r>
              <a:rPr lang="en-US" dirty="0"/>
              <a:t>4.4W2</a:t>
            </a:r>
          </a:p>
          <a:p>
            <a:r>
              <a:rPr lang="en-US" b="1" dirty="0"/>
              <a:t> - Offline music playback over Bluetooth</a:t>
            </a:r>
            <a:br>
              <a:rPr lang="en-US" dirty="0"/>
            </a:br>
            <a:r>
              <a:rPr lang="en-US" dirty="0"/>
              <a:t> - Watch GPS support (for watches with built-in GPS)</a:t>
            </a:r>
          </a:p>
          <a:p>
            <a:r>
              <a:rPr lang="en-US" dirty="0"/>
              <a:t> - New music control UI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1.0 (5.0.1W)</a:t>
            </a:r>
          </a:p>
          <a:p>
            <a:r>
              <a:rPr lang="en-US" b="1" dirty="0"/>
              <a:t> - Official watch face API</a:t>
            </a:r>
            <a:br>
              <a:rPr lang="en-US" dirty="0"/>
            </a:br>
            <a:r>
              <a:rPr lang="en-US" dirty="0"/>
              <a:t> - Sunlight mode (brightness boost)</a:t>
            </a:r>
            <a:br>
              <a:rPr lang="en-US" dirty="0"/>
            </a:br>
            <a:r>
              <a:rPr lang="en-US" dirty="0"/>
              <a:t> - Theater mode</a:t>
            </a:r>
            <a:br>
              <a:rPr lang="en-US" dirty="0"/>
            </a:br>
            <a:r>
              <a:rPr lang="en-US" dirty="0"/>
              <a:t> - Settings shade from top</a:t>
            </a:r>
            <a:br>
              <a:rPr lang="en-US" dirty="0"/>
            </a:br>
            <a:r>
              <a:rPr lang="en-US" b="1" dirty="0"/>
              <a:t> - Battery stats in Android Wear app</a:t>
            </a:r>
            <a:br>
              <a:rPr lang="en-US" dirty="0"/>
            </a:br>
            <a:r>
              <a:rPr lang="en-US" dirty="0"/>
              <a:t> - Recently used actions added to the top in drawer</a:t>
            </a:r>
            <a:br>
              <a:rPr lang="en-US" dirty="0"/>
            </a:br>
            <a:r>
              <a:rPr lang="en-US" dirty="0"/>
              <a:t> - Ability to undo dismissed notification</a:t>
            </a:r>
          </a:p>
          <a:p>
            <a:endParaRPr lang="en-US" dirty="0"/>
          </a:p>
          <a:p>
            <a:r>
              <a:rPr lang="en-US" dirty="0"/>
              <a:t>1.1 (5.1.1W1)</a:t>
            </a:r>
          </a:p>
          <a:p>
            <a:r>
              <a:rPr lang="en-US" b="1" dirty="0"/>
              <a:t> - Wi-Fi support (for watches with built-in Wi-Fi)</a:t>
            </a:r>
            <a:br>
              <a:rPr lang="en-US" dirty="0"/>
            </a:br>
            <a:r>
              <a:rPr lang="en-US" dirty="0"/>
              <a:t> - Drawable Emojis (as response to messages)</a:t>
            </a:r>
          </a:p>
          <a:p>
            <a:r>
              <a:rPr lang="en-US" dirty="0"/>
              <a:t> - Heads up notifications</a:t>
            </a:r>
            <a:br>
              <a:rPr lang="en-US" dirty="0"/>
            </a:br>
            <a:r>
              <a:rPr lang="en-US" dirty="0"/>
              <a:t> - Pattern lock screen</a:t>
            </a:r>
          </a:p>
          <a:p>
            <a:r>
              <a:rPr lang="en-US" dirty="0"/>
              <a:t> - Ability to change font size</a:t>
            </a:r>
          </a:p>
          <a:p>
            <a:r>
              <a:rPr lang="en-US" dirty="0"/>
              <a:t> - Add swipe left from watch face to access app drawer</a:t>
            </a:r>
            <a:br>
              <a:rPr lang="en-US" dirty="0"/>
            </a:br>
            <a:r>
              <a:rPr lang="en-US" b="1" dirty="0"/>
              <a:t> - Always on apps</a:t>
            </a:r>
          </a:p>
          <a:p>
            <a:r>
              <a:rPr lang="en-US" dirty="0"/>
              <a:t> - More wrist gestures</a:t>
            </a:r>
          </a:p>
          <a:p>
            <a:endParaRPr lang="en-US" dirty="0"/>
          </a:p>
          <a:p>
            <a:r>
              <a:rPr lang="en-US" b="1" dirty="0"/>
              <a:t>1.3 (5.1.1W2)</a:t>
            </a:r>
          </a:p>
          <a:p>
            <a:r>
              <a:rPr lang="en-US" dirty="0"/>
              <a:t> - Interactive watch faces</a:t>
            </a:r>
          </a:p>
          <a:p>
            <a:r>
              <a:rPr lang="en-US" dirty="0"/>
              <a:t> - Google Translate for Wear</a:t>
            </a:r>
          </a:p>
          <a:p>
            <a:endParaRPr lang="en-US" dirty="0"/>
          </a:p>
          <a:p>
            <a:r>
              <a:rPr lang="en-US" dirty="0"/>
              <a:t>1.4 (6.0.1W1)</a:t>
            </a:r>
          </a:p>
          <a:p>
            <a:r>
              <a:rPr lang="en-US" dirty="0"/>
              <a:t> - More wrist gestures</a:t>
            </a:r>
          </a:p>
          <a:p>
            <a:r>
              <a:rPr lang="en-US" dirty="0"/>
              <a:t> - Speaker support for watches with built-in speaker</a:t>
            </a:r>
          </a:p>
          <a:p>
            <a:r>
              <a:rPr lang="en-US" b="1" dirty="0"/>
              <a:t> - Send voice messages directly from the watch</a:t>
            </a:r>
          </a:p>
          <a:p>
            <a:endParaRPr lang="en-US" dirty="0"/>
          </a:p>
          <a:p>
            <a:r>
              <a:rPr lang="en-US" dirty="0"/>
              <a:t>1.5 (6.0.1W2)</a:t>
            </a:r>
          </a:p>
          <a:p>
            <a:r>
              <a:rPr lang="en-US" dirty="0"/>
              <a:t> - Brought back restart watch option</a:t>
            </a:r>
            <a:br>
              <a:rPr lang="en-US" dirty="0"/>
            </a:br>
            <a:r>
              <a:rPr lang="en-US" dirty="0"/>
              <a:t> - Added Android security patch level to About screen</a:t>
            </a:r>
          </a:p>
          <a:p>
            <a:endParaRPr lang="en-US" dirty="0"/>
          </a:p>
          <a:p>
            <a:r>
              <a:rPr lang="en-US" dirty="0"/>
              <a:t>2.0 (7.1.1W1)</a:t>
            </a:r>
          </a:p>
          <a:p>
            <a:r>
              <a:rPr lang="en-US" dirty="0"/>
              <a:t> - Revamped UI with </a:t>
            </a:r>
            <a:r>
              <a:rPr lang="en-US" b="1" dirty="0"/>
              <a:t>Material Design</a:t>
            </a:r>
            <a:r>
              <a:rPr lang="en-US" dirty="0"/>
              <a:t>, darker colors, and a more circular user interface for round watches.</a:t>
            </a:r>
          </a:p>
          <a:p>
            <a:r>
              <a:rPr lang="en-US" dirty="0"/>
              <a:t> - </a:t>
            </a:r>
            <a:r>
              <a:rPr lang="en-US" b="1" dirty="0"/>
              <a:t>Standalone apps </a:t>
            </a:r>
            <a:r>
              <a:rPr lang="en-US" dirty="0"/>
              <a:t>with Google Play Store on watch</a:t>
            </a:r>
          </a:p>
          <a:p>
            <a:r>
              <a:rPr lang="en-US" dirty="0"/>
              <a:t> - </a:t>
            </a:r>
            <a:r>
              <a:rPr lang="en-US" b="1" dirty="0"/>
              <a:t>Complications</a:t>
            </a:r>
            <a:r>
              <a:rPr lang="en-US" dirty="0"/>
              <a:t> for watch faces</a:t>
            </a:r>
          </a:p>
          <a:p>
            <a:r>
              <a:rPr lang="en-US" dirty="0"/>
              <a:t> - Built-in keyboard</a:t>
            </a:r>
            <a:br>
              <a:rPr lang="en-US" dirty="0"/>
            </a:br>
            <a:r>
              <a:rPr lang="en-US" dirty="0"/>
              <a:t> - Handwriting recognition</a:t>
            </a:r>
          </a:p>
          <a:p>
            <a:r>
              <a:rPr lang="en-US" dirty="0"/>
              <a:t> - Stackable notifications</a:t>
            </a:r>
          </a:p>
          <a:p>
            <a:r>
              <a:rPr lang="en-US" dirty="0"/>
              <a:t> - Smarter notifications</a:t>
            </a:r>
          </a:p>
          <a:p>
            <a:r>
              <a:rPr lang="en-US" dirty="0"/>
              <a:t> - </a:t>
            </a:r>
            <a:r>
              <a:rPr lang="en-US" b="1" dirty="0"/>
              <a:t>Cellular Support</a:t>
            </a:r>
          </a:p>
          <a:p>
            <a:endParaRPr lang="en-US" dirty="0"/>
          </a:p>
          <a:p>
            <a:r>
              <a:rPr lang="en-US" dirty="0"/>
              <a:t>2.6 (7.1.1W2)</a:t>
            </a:r>
          </a:p>
          <a:p>
            <a:r>
              <a:rPr lang="en-US" dirty="0"/>
              <a:t> - Text size of notifications adapts to message length</a:t>
            </a:r>
          </a:p>
          <a:p>
            <a:r>
              <a:rPr lang="en-US" dirty="0"/>
              <a:t> - New download progress indicator</a:t>
            </a:r>
          </a:p>
          <a:p>
            <a:r>
              <a:rPr lang="en-US" dirty="0"/>
              <a:t> - New complication for launching previously-used app</a:t>
            </a:r>
          </a:p>
          <a:p>
            <a:endParaRPr lang="en-US" dirty="0"/>
          </a:p>
          <a:p>
            <a:r>
              <a:rPr lang="en-US" dirty="0"/>
              <a:t>2.6 (7.1.1W3, 8.0.0 W1)</a:t>
            </a:r>
          </a:p>
          <a:p>
            <a:r>
              <a:rPr lang="en-US" dirty="0"/>
              <a:t> - Brings Android 8.0 Oreo features to smartwatches</a:t>
            </a:r>
          </a:p>
          <a:p>
            <a:r>
              <a:rPr lang="en-US" dirty="0"/>
              <a:t> - Notification vibration strength setting</a:t>
            </a:r>
          </a:p>
          <a:p>
            <a:r>
              <a:rPr lang="en-US" dirty="0"/>
              <a:t> - Touch lock option for wet conditions</a:t>
            </a:r>
          </a:p>
          <a:p>
            <a:r>
              <a:rPr lang="en-US" dirty="0"/>
              <a:t> - Support for 7 new countries/languages</a:t>
            </a:r>
          </a:p>
          <a:p>
            <a:r>
              <a:rPr lang="en-US" dirty="0"/>
              <a:t> - Notification Channels</a:t>
            </a:r>
          </a:p>
          <a:p>
            <a:r>
              <a:rPr lang="en-US" dirty="0"/>
              <a:t> - Battery saving background limits</a:t>
            </a:r>
          </a:p>
          <a:p>
            <a:endParaRPr lang="en-US" dirty="0"/>
          </a:p>
          <a:p>
            <a:r>
              <a:rPr lang="en-US" dirty="0"/>
              <a:t>2.7 (7.1.1W4, 8.0.0 W2)</a:t>
            </a:r>
          </a:p>
          <a:p>
            <a:r>
              <a:rPr lang="en-US" dirty="0"/>
              <a:t> - Improved typefaces and font weights</a:t>
            </a:r>
          </a:p>
          <a:p>
            <a:r>
              <a:rPr lang="en-US" dirty="0"/>
              <a:t> - Complications now work with Talkback</a:t>
            </a:r>
          </a:p>
          <a:p>
            <a:r>
              <a:rPr lang="en-US" dirty="0"/>
              <a:t> - Text size of notifications adapts to message length</a:t>
            </a:r>
          </a:p>
          <a:p>
            <a:r>
              <a:rPr lang="en-US" dirty="0"/>
              <a:t> - Swipe down in Quick Settings to see connection type (Wi-Fi, Bluetooth, or mobile)</a:t>
            </a:r>
          </a:p>
          <a:p>
            <a:r>
              <a:rPr lang="en-US" dirty="0"/>
              <a:t> - Download progress notifications</a:t>
            </a:r>
          </a:p>
          <a:p>
            <a:r>
              <a:rPr lang="en-US" dirty="0"/>
              <a:t> - Recent App complication</a:t>
            </a:r>
          </a:p>
          <a:p>
            <a:r>
              <a:rPr lang="en-US" dirty="0"/>
              <a:t> - Better prevention of accidental side-swipe and long-press gestures</a:t>
            </a:r>
          </a:p>
          <a:p>
            <a:endParaRPr lang="en-US" dirty="0"/>
          </a:p>
          <a:p>
            <a:r>
              <a:rPr lang="en-US" dirty="0"/>
              <a:t>2.8 (7.1.1W5, 8.0.0W3)</a:t>
            </a:r>
          </a:p>
          <a:p>
            <a:r>
              <a:rPr lang="en-US" dirty="0"/>
              <a:t> - Improved notification glanceability with a new layout which shows more of the user's message at a glance</a:t>
            </a:r>
          </a:p>
          <a:p>
            <a:r>
              <a:rPr lang="en-US" dirty="0"/>
              <a:t> - Darker background for better readability and less battery usage</a:t>
            </a:r>
          </a:p>
          <a:p>
            <a:endParaRPr lang="en-US" dirty="0"/>
          </a:p>
          <a:p>
            <a:r>
              <a:rPr lang="en-US" dirty="0"/>
              <a:t>2.9 (7.1.1W6, 8.0.0W4)</a:t>
            </a:r>
          </a:p>
          <a:p>
            <a:r>
              <a:rPr lang="en-US" dirty="0"/>
              <a:t> - New notification preview complication which allows you to preview messages</a:t>
            </a:r>
          </a:p>
          <a:p>
            <a:r>
              <a:rPr lang="en-US" dirty="0"/>
              <a:t> - Improved glanceability in notification cards with longer titles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 - Rebranding to Wear OS</a:t>
            </a:r>
          </a:p>
          <a:p>
            <a:r>
              <a:rPr lang="en-US" dirty="0"/>
              <a:t> - Expand Google Pay Support in more countries</a:t>
            </a:r>
          </a:p>
          <a:p>
            <a:endParaRPr lang="en-US" dirty="0"/>
          </a:p>
          <a:p>
            <a:r>
              <a:rPr lang="en-US" dirty="0"/>
              <a:t>1.4</a:t>
            </a:r>
          </a:p>
          <a:p>
            <a:r>
              <a:rPr lang="en-US" dirty="0"/>
              <a:t> - </a:t>
            </a:r>
            <a:r>
              <a:rPr lang="en-US" b="1" dirty="0"/>
              <a:t>Faster Google Pay startup</a:t>
            </a:r>
          </a:p>
          <a:p>
            <a:r>
              <a:rPr lang="en-US" dirty="0"/>
              <a:t> - More glanceable design for events and appointments</a:t>
            </a:r>
          </a:p>
          <a:p>
            <a:r>
              <a:rPr lang="en-US" dirty="0"/>
              <a:t> - Time zone sync bug fix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 - Swipe actions for faster access to Google Assistant</a:t>
            </a:r>
          </a:p>
          <a:p>
            <a:r>
              <a:rPr lang="en-US" b="1" dirty="0"/>
              <a:t> - Google Fit</a:t>
            </a:r>
            <a:br>
              <a:rPr lang="en-US" dirty="0"/>
            </a:br>
            <a:r>
              <a:rPr lang="en-US" dirty="0"/>
              <a:t> - Google Assistant feed with proactive personalized information</a:t>
            </a:r>
          </a:p>
          <a:p>
            <a:r>
              <a:rPr lang="en-US" dirty="0"/>
              <a:t> - New design for quick toggles and notifications stream</a:t>
            </a:r>
          </a:p>
          <a:p>
            <a:r>
              <a:rPr lang="en-US" dirty="0"/>
              <a:t> - New music controls with physical button support</a:t>
            </a:r>
          </a:p>
          <a:p>
            <a:r>
              <a:rPr lang="en-US" dirty="0"/>
              <a:t> - Bolder font in the app launcher</a:t>
            </a:r>
          </a:p>
          <a:p>
            <a:endParaRPr lang="en-US" dirty="0"/>
          </a:p>
          <a:p>
            <a:r>
              <a:rPr lang="en-US" dirty="0"/>
              <a:t>2.2</a:t>
            </a:r>
          </a:p>
          <a:p>
            <a:r>
              <a:rPr lang="en-US" dirty="0"/>
              <a:t> - New features for System version H MR1:</a:t>
            </a:r>
          </a:p>
          <a:p>
            <a:r>
              <a:rPr lang="en-US" dirty="0"/>
              <a:t> - Brings Android 9.0 Pie features to smartwatches</a:t>
            </a:r>
          </a:p>
          <a:p>
            <a:r>
              <a:rPr lang="en-US" dirty="0"/>
              <a:t> - Enables Battery Saver mode to only display the time once the battery falls below 10%</a:t>
            </a:r>
          </a:p>
          <a:p>
            <a:r>
              <a:rPr lang="en-US" dirty="0"/>
              <a:t> - Improves restoring the state of previously used apps</a:t>
            </a:r>
          </a:p>
          <a:p>
            <a:r>
              <a:rPr lang="en-US" dirty="0"/>
              <a:t> - Watches now enter a deep sleep mode after 30 minutes of inactivity</a:t>
            </a:r>
          </a:p>
          <a:p>
            <a:r>
              <a:rPr lang="en-US" dirty="0"/>
              <a:t> - Holding down the power button now provides options for shutting down or restarting the watch</a:t>
            </a:r>
          </a:p>
          <a:p>
            <a:endParaRPr lang="en-US" dirty="0"/>
          </a:p>
          <a:p>
            <a:r>
              <a:rPr lang="en-US" dirty="0"/>
              <a:t>2.6</a:t>
            </a:r>
          </a:p>
          <a:p>
            <a:r>
              <a:rPr lang="en-US" dirty="0"/>
              <a:t> - Tiles functionality when swiping left, providing access to next </a:t>
            </a:r>
          </a:p>
          <a:p>
            <a:r>
              <a:rPr lang="en-US" dirty="0"/>
              <a:t>   - calendar events, </a:t>
            </a:r>
          </a:p>
          <a:p>
            <a:r>
              <a:rPr lang="en-US" dirty="0"/>
              <a:t>   - weather forecast, </a:t>
            </a:r>
          </a:p>
          <a:p>
            <a:r>
              <a:rPr lang="en-US" dirty="0"/>
              <a:t>   - heart rate, </a:t>
            </a:r>
          </a:p>
          <a:p>
            <a:r>
              <a:rPr lang="en-US" dirty="0"/>
              <a:t>   - news headlines,</a:t>
            </a:r>
          </a:p>
          <a:p>
            <a:r>
              <a:rPr lang="en-US" dirty="0"/>
              <a:t>   - timer functionality.</a:t>
            </a:r>
          </a:p>
          <a:p>
            <a:endParaRPr lang="en-US" dirty="0"/>
          </a:p>
          <a:p>
            <a:r>
              <a:rPr lang="en-US" dirty="0"/>
              <a:t>2.7</a:t>
            </a:r>
          </a:p>
          <a:p>
            <a:r>
              <a:rPr lang="en-US" dirty="0"/>
              <a:t> - Bugfixes</a:t>
            </a:r>
          </a:p>
          <a:p>
            <a:endParaRPr lang="en-US" dirty="0"/>
          </a:p>
          <a:p>
            <a:r>
              <a:rPr lang="en-US" dirty="0"/>
              <a:t>2.9</a:t>
            </a:r>
          </a:p>
          <a:p>
            <a:r>
              <a:rPr lang="en-US" dirty="0"/>
              <a:t> - Notifications</a:t>
            </a:r>
          </a:p>
          <a:p>
            <a:endParaRPr lang="en-US" dirty="0"/>
          </a:p>
          <a:p>
            <a:r>
              <a:rPr lang="en-US" dirty="0"/>
              <a:t>2.17</a:t>
            </a:r>
          </a:p>
          <a:p>
            <a:r>
              <a:rPr lang="en-US" dirty="0"/>
              <a:t> - New 'Wash hands' timer regarding coronavirus.</a:t>
            </a:r>
          </a:p>
          <a:p>
            <a:r>
              <a:rPr lang="en-US" dirty="0"/>
              <a:t> - New UI and Tiles for Google Fit</a:t>
            </a:r>
          </a:p>
          <a:p>
            <a:endParaRPr lang="en-US" dirty="0"/>
          </a:p>
          <a:p>
            <a:r>
              <a:rPr lang="en-US" dirty="0"/>
              <a:t>2.19</a:t>
            </a:r>
          </a:p>
          <a:p>
            <a:r>
              <a:rPr lang="en-US" dirty="0"/>
              <a:t> - Changes in System H MR2:CPU core improvements: app launch and boot time up to 20% faster</a:t>
            </a:r>
          </a:p>
          <a:p>
            <a:r>
              <a:rPr lang="en-US" dirty="0"/>
              <a:t> - </a:t>
            </a:r>
            <a:r>
              <a:rPr lang="en-US" dirty="0" err="1"/>
              <a:t>SysUI</a:t>
            </a:r>
            <a:r>
              <a:rPr lang="en-US" dirty="0"/>
              <a:t> improvements: more intuitive controls for managing different watch modes and workouts</a:t>
            </a:r>
          </a:p>
          <a:p>
            <a:r>
              <a:rPr lang="en-US" dirty="0"/>
              <a:t> - Increased performance with the Qualcomm Snapdragon Wear 4100 and 4100+ platforms</a:t>
            </a:r>
          </a:p>
          <a:p>
            <a:r>
              <a:rPr lang="en-US" dirty="0"/>
              <a:t> - Improved LTE support</a:t>
            </a:r>
            <a:br>
              <a:rPr lang="en-US" dirty="0"/>
            </a:br>
            <a:r>
              <a:rPr lang="en-US" dirty="0"/>
              <a:t> - Simplified pairing process</a:t>
            </a:r>
          </a:p>
          <a:p>
            <a:r>
              <a:rPr lang="en-US" dirty="0"/>
              <a:t> - Better battery life</a:t>
            </a:r>
          </a:p>
          <a:p>
            <a:r>
              <a:rPr lang="en-US" dirty="0"/>
              <a:t> - Support for an increased numbers of Tiles</a:t>
            </a:r>
          </a:p>
          <a:p>
            <a:r>
              <a:rPr lang="en-US" dirty="0"/>
              <a:t> - New Weather Tile design</a:t>
            </a:r>
          </a:p>
          <a:p>
            <a:r>
              <a:rPr lang="en-US" dirty="0"/>
              <a:t> - Upcoming changes to Music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1D1AF-2C4E-2840-93B7-8135425937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62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1D1AF-2C4E-2840-93B7-8135425937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94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741E-EEC9-9049-861E-B574C9759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BB04C-351D-4E40-845A-A5DF5545B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0D56F-CDD5-CC43-BCCA-A2F63801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447-A846-C54F-9128-97188BC800F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DBE5B-F56B-274C-BB3A-174C06C0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9E31A-B6EC-C144-BBB2-485CF27B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8CE9-9BBC-2A45-9CF4-21E8BCDE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4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E105-86B7-FE4B-BED1-81643985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42929-3E73-8943-941B-EFF23FEAA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F9AF0-84F9-134A-818D-90FE1761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447-A846-C54F-9128-97188BC800F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F496C-DD4A-344C-BD9D-50D123DB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54383-AA53-F44F-B122-CD6E641C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8CE9-9BBC-2A45-9CF4-21E8BCDE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7EA5F-20C8-F24B-B27B-7C6F152E8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12F2C-3FF2-0E45-8FC7-03E1F5751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5F1E-E5F8-D54B-9D87-CDD48259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447-A846-C54F-9128-97188BC800F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9FC92-D74B-9848-872F-7D0FA60C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CDBFE-B796-3643-9FD3-7FEEC0AD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8CE9-9BBC-2A45-9CF4-21E8BCDE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4D69-5C76-F642-B3A5-950F28AF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6A042-86A9-CC49-AE13-6B43F2B8C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8C170-BEF1-0349-A6E5-580B26AE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447-A846-C54F-9128-97188BC800F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98F26-8C3F-AC47-8829-5EAAAA7D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FF10-0489-7440-B483-BB07A6B5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8CE9-9BBC-2A45-9CF4-21E8BCDE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D5D1-DA3A-C842-8662-FD4F7A33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7DFB-99F7-1346-A3C2-DEB205236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50D36-5667-C844-96C8-9C282336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447-A846-C54F-9128-97188BC800F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A016C-2541-9F47-BCAA-661F19DE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517AE-4739-DF42-AEDF-CFDD2F54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8CE9-9BBC-2A45-9CF4-21E8BCDE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2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6F3D-DEF6-F747-9F69-FC88331D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350CD-2728-B54E-BFA8-ABD828B33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DC125-0813-FF44-8DD5-FD5B79229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E18C1-68A4-DE46-996C-DE487640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447-A846-C54F-9128-97188BC800F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F8AEE-2598-2A4B-B955-D34196F0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ECE6D-88DC-8F40-8BCA-D8E6CA2D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8CE9-9BBC-2A45-9CF4-21E8BCDE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2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2901-A1DE-7F46-989E-0F9FFF44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8B349-A99D-5547-9002-BB73F6A85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B2CC3-F49A-BE48-A7F7-F47016B28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9E7E1-B592-5544-A74B-6855A5CE4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E5C1F-BF65-9B47-B19E-524DC35EF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8A01D-22EA-C64D-AACE-A995F896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447-A846-C54F-9128-97188BC800F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D7DA3E-D591-2149-89E2-4217BFA3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FA28D-7ABE-CB4A-BEDA-72058165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8CE9-9BBC-2A45-9CF4-21E8BCDE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7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0E9C-A079-EE4C-B59B-D185D082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775BC-A06F-9C4F-86CE-EAC5E80C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447-A846-C54F-9128-97188BC800F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88EE8-2843-A946-B7F9-DCA78DC0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4CC4D-E621-0E43-B5DE-42A4B27C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8CE9-9BBC-2A45-9CF4-21E8BCDE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6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35310-765C-414E-A884-3C2937D3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447-A846-C54F-9128-97188BC800F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D378E-3142-3A42-9F65-4705B5B9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C9CB7-CBE7-714A-88D2-C5B80450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8CE9-9BBC-2A45-9CF4-21E8BCDE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7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CFEF-89D2-7C45-9949-702A1CD7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53EF5-128B-6C43-B1D3-C1CD4D312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28891-42C3-8D4A-BC64-21AD65038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B7CC8-C0EB-1A44-85C0-9B856AB7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447-A846-C54F-9128-97188BC800F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1D691-FD65-4343-918A-963CB2AB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2044C-017F-C94A-A014-DBED611B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8CE9-9BBC-2A45-9CF4-21E8BCDE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5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D4AC-224F-EF48-B364-EA62E04C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64B7D-0D06-F440-9DD8-A9BC2040E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9A4A9-A5CE-C04A-9AB2-51C777140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63EAA-5B57-404B-B46B-E3598F2A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447-A846-C54F-9128-97188BC800F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D2A9A-7303-094F-BFCC-991A73ED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94B58-FDE0-B74D-B845-6CB79D98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8CE9-9BBC-2A45-9CF4-21E8BCDE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12C0A-DA8A-9242-AAD5-D46FEC36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F49CC-AE72-4342-B313-FA6C5341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820A9-FA50-2E4B-AC5A-D57530FE4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34447-A846-C54F-9128-97188BC800F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BF009-7758-FA49-8803-37F66900D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8E063-F475-4149-9879-6C45E5C10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28CE9-9BBC-2A45-9CF4-21E8BCDE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5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1.jpeg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f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EEFFE-224D-F845-AB79-4E544F3E7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Wear OS are we?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0AF41-02E9-DC4C-A9DD-529AA740B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 brief look at Android’s Wear OS</a:t>
            </a:r>
          </a:p>
        </p:txBody>
      </p:sp>
    </p:spTree>
    <p:extLst>
      <p:ext uri="{BB962C8B-B14F-4D97-AF65-F5344CB8AC3E}">
        <p14:creationId xmlns:p14="http://schemas.microsoft.com/office/powerpoint/2010/main" val="75013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E5616-0635-9444-A623-67731526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 dirty="0"/>
              <a:t>How Google works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1753A-861D-6343-9630-88891C6A2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4566"/>
            <a:ext cx="5393361" cy="1529285"/>
          </a:xfrm>
        </p:spPr>
        <p:txBody>
          <a:bodyPr>
            <a:normAutofit/>
          </a:bodyPr>
          <a:lstStyle/>
          <a:p>
            <a:r>
              <a:rPr lang="en-US" dirty="0"/>
              <a:t>Get it in users hands</a:t>
            </a:r>
          </a:p>
          <a:p>
            <a:r>
              <a:rPr lang="en-US" dirty="0"/>
              <a:t>Request user feedback</a:t>
            </a:r>
          </a:p>
          <a:p>
            <a:r>
              <a:rPr lang="en-US" dirty="0"/>
              <a:t>Fix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DEB040E0-61A4-7841-8EEC-1F99BF147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" r="1211" b="-2"/>
          <a:stretch/>
        </p:blipFill>
        <p:spPr bwMode="auto">
          <a:xfrm>
            <a:off x="6706774" y="2392776"/>
            <a:ext cx="1700126" cy="253342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G WING, Official Site, LMF100N">
            <a:extLst>
              <a:ext uri="{FF2B5EF4-FFF2-40B4-BE49-F238E27FC236}">
                <a16:creationId xmlns:a16="http://schemas.microsoft.com/office/drawing/2014/main" id="{81402A4D-1B81-5B41-A0CC-9FA443F61D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7101"/>
          <a:stretch/>
        </p:blipFill>
        <p:spPr bwMode="auto">
          <a:xfrm>
            <a:off x="9508504" y="558913"/>
            <a:ext cx="2031709" cy="253342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Mystic Bronze Samsung Galaxy Z Fold2 5G with 256gb storage, 12gb ram, is laid in Flex Mode facing up on top of another Mystic Bronze Galaxy Z Fold2 5G  laid in Flex Mode facing down.">
            <a:extLst>
              <a:ext uri="{FF2B5EF4-FFF2-40B4-BE49-F238E27FC236}">
                <a16:creationId xmlns:a16="http://schemas.microsoft.com/office/drawing/2014/main" id="{06747D79-90B7-A246-8033-0DBE70ED2C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9" r="34377" b="-1"/>
          <a:stretch/>
        </p:blipFill>
        <p:spPr bwMode="auto">
          <a:xfrm>
            <a:off x="9508503" y="3756596"/>
            <a:ext cx="2533423" cy="2344114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rc 22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CF1933-3C24-BA42-84B6-5A1085E8B5BF}"/>
              </a:ext>
            </a:extLst>
          </p:cNvPr>
          <p:cNvGrpSpPr/>
          <p:nvPr/>
        </p:nvGrpSpPr>
        <p:grpSpPr>
          <a:xfrm>
            <a:off x="830062" y="3640434"/>
            <a:ext cx="1863603" cy="740288"/>
            <a:chOff x="578604" y="3806578"/>
            <a:chExt cx="1863603" cy="74028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58114D-DC8C-C743-B54B-661B7F7FA99E}"/>
                </a:ext>
              </a:extLst>
            </p:cNvPr>
            <p:cNvSpPr txBox="1"/>
            <p:nvPr/>
          </p:nvSpPr>
          <p:spPr>
            <a:xfrm>
              <a:off x="1346522" y="3941620"/>
              <a:ext cx="10956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Battery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ED8CC15-F041-EB4A-9559-96B2F9C4FFF6}"/>
                </a:ext>
              </a:extLst>
            </p:cNvPr>
            <p:cNvGrpSpPr/>
            <p:nvPr/>
          </p:nvGrpSpPr>
          <p:grpSpPr>
            <a:xfrm>
              <a:off x="578604" y="3806578"/>
              <a:ext cx="762000" cy="740288"/>
              <a:chOff x="4025900" y="3978107"/>
              <a:chExt cx="762000" cy="740288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21E2AAB-7116-6240-8B6D-BFBC998D41E0}"/>
                  </a:ext>
                </a:extLst>
              </p:cNvPr>
              <p:cNvSpPr/>
              <p:nvPr/>
            </p:nvSpPr>
            <p:spPr>
              <a:xfrm>
                <a:off x="4025900" y="3978107"/>
                <a:ext cx="762000" cy="740288"/>
              </a:xfrm>
              <a:prstGeom prst="ellipse">
                <a:avLst/>
              </a:prstGeom>
              <a:solidFill>
                <a:srgbClr val="FFC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 descr="Wrench">
                <a:extLst>
                  <a:ext uri="{FF2B5EF4-FFF2-40B4-BE49-F238E27FC236}">
                    <a16:creationId xmlns:a16="http://schemas.microsoft.com/office/drawing/2014/main" id="{7DA903CB-9EBD-7B4E-A2EC-30E628A3FFDD}"/>
                  </a:ext>
                </a:extLst>
              </p:cNvPr>
              <p:cNvSpPr/>
              <p:nvPr/>
            </p:nvSpPr>
            <p:spPr>
              <a:xfrm>
                <a:off x="4155698" y="4103185"/>
                <a:ext cx="502404" cy="481595"/>
              </a:xfrm>
              <a:prstGeom prst="rect">
                <a:avLst/>
              </a:prstGeom>
              <a:blipFill rotWithShape="1">
                <a:blip r:embed="rId6"/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A277B8-CFE8-BC42-B85F-BCD72AACF3C9}"/>
              </a:ext>
            </a:extLst>
          </p:cNvPr>
          <p:cNvGrpSpPr/>
          <p:nvPr/>
        </p:nvGrpSpPr>
        <p:grpSpPr>
          <a:xfrm>
            <a:off x="830062" y="4496135"/>
            <a:ext cx="1835050" cy="740288"/>
            <a:chOff x="3985002" y="4848554"/>
            <a:chExt cx="1835050" cy="74028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21DEA0-03B5-CD45-9D58-628EA88C69E3}"/>
                </a:ext>
              </a:extLst>
            </p:cNvPr>
            <p:cNvSpPr txBox="1"/>
            <p:nvPr/>
          </p:nvSpPr>
          <p:spPr>
            <a:xfrm>
              <a:off x="4747001" y="4998306"/>
              <a:ext cx="10730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Privacy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5975797-752B-404C-B4A9-405B7B97A8CF}"/>
                </a:ext>
              </a:extLst>
            </p:cNvPr>
            <p:cNvGrpSpPr/>
            <p:nvPr/>
          </p:nvGrpSpPr>
          <p:grpSpPr>
            <a:xfrm>
              <a:off x="3985002" y="4848554"/>
              <a:ext cx="762000" cy="740288"/>
              <a:chOff x="3985002" y="4848554"/>
              <a:chExt cx="762000" cy="740288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D3078FE-86D8-D74D-A625-484E8C719D4A}"/>
                  </a:ext>
                </a:extLst>
              </p:cNvPr>
              <p:cNvSpPr/>
              <p:nvPr/>
            </p:nvSpPr>
            <p:spPr>
              <a:xfrm>
                <a:off x="3985002" y="4848554"/>
                <a:ext cx="762000" cy="740288"/>
              </a:xfrm>
              <a:prstGeom prst="ellipse">
                <a:avLst/>
              </a:prstGeom>
              <a:solidFill>
                <a:srgbClr val="FFC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764D4F-56D6-4940-ACFB-925961A57B74}"/>
                  </a:ext>
                </a:extLst>
              </p:cNvPr>
              <p:cNvSpPr/>
              <p:nvPr/>
            </p:nvSpPr>
            <p:spPr>
              <a:xfrm>
                <a:off x="4127651" y="4978561"/>
                <a:ext cx="481595" cy="481595"/>
              </a:xfrm>
              <a:prstGeom prst="rect">
                <a:avLst/>
              </a:prstGeom>
              <a:blipFill rotWithShape="1">
                <a:blip r:embed="rId7"/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8B6AF47-63EC-3D41-BC22-FAC2A7B96955}"/>
              </a:ext>
            </a:extLst>
          </p:cNvPr>
          <p:cNvGrpSpPr/>
          <p:nvPr/>
        </p:nvGrpSpPr>
        <p:grpSpPr>
          <a:xfrm>
            <a:off x="830062" y="5362278"/>
            <a:ext cx="2027089" cy="740288"/>
            <a:chOff x="2575302" y="5752587"/>
            <a:chExt cx="2027089" cy="7402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3E0833-7065-EC43-BABD-3BDC23909CC2}"/>
                </a:ext>
              </a:extLst>
            </p:cNvPr>
            <p:cNvSpPr txBox="1"/>
            <p:nvPr/>
          </p:nvSpPr>
          <p:spPr>
            <a:xfrm>
              <a:off x="3337301" y="5891897"/>
              <a:ext cx="12650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Usability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384161C-FCB7-9242-BF77-E872A2F6EE38}"/>
                </a:ext>
              </a:extLst>
            </p:cNvPr>
            <p:cNvGrpSpPr/>
            <p:nvPr/>
          </p:nvGrpSpPr>
          <p:grpSpPr>
            <a:xfrm>
              <a:off x="2575302" y="5752587"/>
              <a:ext cx="762000" cy="740288"/>
              <a:chOff x="2575302" y="5752587"/>
              <a:chExt cx="762000" cy="7402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04336AD-75BC-BE46-9298-C520F0C0B3A0}"/>
                  </a:ext>
                </a:extLst>
              </p:cNvPr>
              <p:cNvSpPr/>
              <p:nvPr/>
            </p:nvSpPr>
            <p:spPr>
              <a:xfrm>
                <a:off x="2575302" y="5752587"/>
                <a:ext cx="762000" cy="740288"/>
              </a:xfrm>
              <a:prstGeom prst="ellipse">
                <a:avLst/>
              </a:prstGeom>
              <a:solidFill>
                <a:srgbClr val="FFC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 descr="User">
                <a:extLst>
                  <a:ext uri="{FF2B5EF4-FFF2-40B4-BE49-F238E27FC236}">
                    <a16:creationId xmlns:a16="http://schemas.microsoft.com/office/drawing/2014/main" id="{C1F775A8-24B5-724E-B379-7FE955C800FE}"/>
                  </a:ext>
                </a:extLst>
              </p:cNvPr>
              <p:cNvSpPr/>
              <p:nvPr/>
            </p:nvSpPr>
            <p:spPr>
              <a:xfrm>
                <a:off x="2715504" y="5881933"/>
                <a:ext cx="481595" cy="481595"/>
              </a:xfrm>
              <a:prstGeom prst="rect">
                <a:avLst/>
              </a:prstGeom>
              <a:blipFill rotWithShape="1">
                <a:blip r:embed="rId8"/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71580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83972-5B67-0F43-8D1A-E3D96906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WearOS Partners</a:t>
            </a:r>
            <a:endParaRPr lang="en-US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28AC4-2326-7546-9EF4-3DC409E0C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4">
            <a:normAutofit/>
          </a:bodyPr>
          <a:lstStyle/>
          <a:p>
            <a:r>
              <a:rPr lang="en-US" sz="2600"/>
              <a:t>ARM</a:t>
            </a:r>
          </a:p>
          <a:p>
            <a:r>
              <a:rPr lang="en-US" sz="2600"/>
              <a:t>Asus</a:t>
            </a:r>
          </a:p>
          <a:p>
            <a:r>
              <a:rPr lang="en-US" sz="2600"/>
              <a:t>Hugo Boss</a:t>
            </a:r>
          </a:p>
          <a:p>
            <a:r>
              <a:rPr lang="en-US" sz="2600"/>
              <a:t>Broadcom</a:t>
            </a:r>
          </a:p>
          <a:p>
            <a:r>
              <a:rPr lang="en-US" sz="2600"/>
              <a:t>Casio</a:t>
            </a:r>
          </a:p>
          <a:p>
            <a:r>
              <a:rPr lang="en-US" sz="2600"/>
              <a:t>Diesel</a:t>
            </a:r>
          </a:p>
          <a:p>
            <a:r>
              <a:rPr lang="en-US" sz="2600"/>
              <a:t>Emporio Armani</a:t>
            </a:r>
          </a:p>
          <a:p>
            <a:r>
              <a:rPr lang="en-US" sz="2600"/>
              <a:t>Fossil</a:t>
            </a:r>
          </a:p>
          <a:p>
            <a:r>
              <a:rPr lang="en-US" sz="2600"/>
              <a:t>Gc</a:t>
            </a:r>
          </a:p>
          <a:p>
            <a:r>
              <a:rPr lang="en-US" sz="2600"/>
              <a:t>Guess</a:t>
            </a:r>
          </a:p>
          <a:p>
            <a:r>
              <a:rPr lang="en-US" sz="2600"/>
              <a:t>Intel</a:t>
            </a:r>
          </a:p>
          <a:p>
            <a:r>
              <a:rPr lang="en-US" sz="2600"/>
              <a:t>Kate Spade</a:t>
            </a:r>
          </a:p>
          <a:p>
            <a:r>
              <a:rPr lang="en-US" sz="2600"/>
              <a:t>LG</a:t>
            </a:r>
          </a:p>
          <a:p>
            <a:r>
              <a:rPr lang="en-US" sz="2600"/>
              <a:t>Louis Vitton</a:t>
            </a:r>
          </a:p>
          <a:p>
            <a:r>
              <a:rPr lang="en-US" sz="2600"/>
              <a:t>MediaTek</a:t>
            </a:r>
          </a:p>
          <a:p>
            <a:r>
              <a:rPr lang="en-US" sz="2600"/>
              <a:t>Michael Kors Access</a:t>
            </a:r>
          </a:p>
          <a:p>
            <a:r>
              <a:rPr lang="en-US" sz="2600"/>
              <a:t>MIPS</a:t>
            </a:r>
          </a:p>
          <a:p>
            <a:r>
              <a:rPr lang="en-US" sz="2600"/>
              <a:t>Misfit</a:t>
            </a:r>
          </a:p>
          <a:p>
            <a:r>
              <a:rPr lang="en-US" sz="2600"/>
              <a:t>Mobvoi</a:t>
            </a:r>
          </a:p>
          <a:p>
            <a:r>
              <a:rPr lang="en-US" sz="2600"/>
              <a:t>Mont Blanc</a:t>
            </a:r>
          </a:p>
          <a:p>
            <a:r>
              <a:rPr lang="en-US" sz="2600"/>
              <a:t>Motorola</a:t>
            </a:r>
          </a:p>
          <a:p>
            <a:r>
              <a:rPr lang="en-US" sz="2600"/>
              <a:t>Movado</a:t>
            </a:r>
          </a:p>
          <a:p>
            <a:r>
              <a:rPr lang="en-US" sz="2600"/>
              <a:t>New Balance</a:t>
            </a:r>
          </a:p>
          <a:p>
            <a:r>
              <a:rPr lang="en-US" sz="2600"/>
              <a:t>Nixon</a:t>
            </a:r>
          </a:p>
          <a:p>
            <a:r>
              <a:rPr lang="en-US" sz="2600"/>
              <a:t>Polar</a:t>
            </a:r>
          </a:p>
          <a:p>
            <a:r>
              <a:rPr lang="en-US" sz="2600"/>
              <a:t>Qualcomm</a:t>
            </a:r>
          </a:p>
          <a:p>
            <a:r>
              <a:rPr lang="en-US" sz="2600"/>
              <a:t>Samsung</a:t>
            </a:r>
          </a:p>
          <a:p>
            <a:r>
              <a:rPr lang="en-US" sz="2600"/>
              <a:t>Skagen</a:t>
            </a:r>
          </a:p>
          <a:p>
            <a:r>
              <a:rPr lang="en-US" sz="2600"/>
              <a:t>Sony</a:t>
            </a:r>
          </a:p>
          <a:p>
            <a:r>
              <a:rPr lang="en-US" sz="2600"/>
              <a:t>Tag Heuer</a:t>
            </a:r>
          </a:p>
          <a:p>
            <a:r>
              <a:rPr lang="en-US" sz="2600"/>
              <a:t>T Mobile</a:t>
            </a:r>
          </a:p>
          <a:p>
            <a:r>
              <a:rPr lang="en-US" sz="2600"/>
              <a:t>Tommy Hilfiger</a:t>
            </a:r>
          </a:p>
          <a:p>
            <a:r>
              <a:rPr lang="en-US" sz="2600"/>
              <a:t>Verizon</a:t>
            </a:r>
          </a:p>
          <a:p>
            <a:endParaRPr lang="en-US" sz="2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05492-5AB3-AC4A-9E66-786151A4218F}"/>
              </a:ext>
            </a:extLst>
          </p:cNvPr>
          <p:cNvSpPr txBox="1"/>
          <p:nvPr/>
        </p:nvSpPr>
        <p:spPr>
          <a:xfrm>
            <a:off x="8269356" y="6266656"/>
            <a:ext cx="363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/wear</a:t>
            </a:r>
          </a:p>
        </p:txBody>
      </p:sp>
    </p:spTree>
    <p:extLst>
      <p:ext uri="{BB962C8B-B14F-4D97-AF65-F5344CB8AC3E}">
        <p14:creationId xmlns:p14="http://schemas.microsoft.com/office/powerpoint/2010/main" val="197993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15961-6AD5-B941-80C4-6B75B8C22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94" y="435547"/>
            <a:ext cx="5613822" cy="1775389"/>
          </a:xfrm>
        </p:spPr>
        <p:txBody>
          <a:bodyPr anchor="b">
            <a:normAutofit/>
          </a:bodyPr>
          <a:lstStyle/>
          <a:p>
            <a:r>
              <a:rPr lang="en-US" sz="4000"/>
              <a:t>Types of app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4A2FC9-6D19-473C-B868-99FDB204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6077" y="435547"/>
            <a:ext cx="1969483" cy="1775389"/>
          </a:xfrm>
          <a:custGeom>
            <a:avLst/>
            <a:gdLst>
              <a:gd name="connsiteX0" fmla="*/ 530616 w 1859834"/>
              <a:gd name="connsiteY0" fmla="*/ 0 h 1676546"/>
              <a:gd name="connsiteX1" fmla="*/ 1331006 w 1859834"/>
              <a:gd name="connsiteY1" fmla="*/ 0 h 1676546"/>
              <a:gd name="connsiteX2" fmla="*/ 1445347 w 1859834"/>
              <a:gd name="connsiteY2" fmla="*/ 65415 h 1676546"/>
              <a:gd name="connsiteX3" fmla="*/ 1845541 w 1859834"/>
              <a:gd name="connsiteY3" fmla="*/ 770436 h 1676546"/>
              <a:gd name="connsiteX4" fmla="*/ 1845541 w 1859834"/>
              <a:gd name="connsiteY4" fmla="*/ 906111 h 1676546"/>
              <a:gd name="connsiteX5" fmla="*/ 1445347 w 1859834"/>
              <a:gd name="connsiteY5" fmla="*/ 1611131 h 1676546"/>
              <a:gd name="connsiteX6" fmla="*/ 1331006 w 1859834"/>
              <a:gd name="connsiteY6" fmla="*/ 1676546 h 1676546"/>
              <a:gd name="connsiteX7" fmla="*/ 530616 w 1859834"/>
              <a:gd name="connsiteY7" fmla="*/ 1676546 h 1676546"/>
              <a:gd name="connsiteX8" fmla="*/ 416275 w 1859834"/>
              <a:gd name="connsiteY8" fmla="*/ 1611131 h 1676546"/>
              <a:gd name="connsiteX9" fmla="*/ 16080 w 1859834"/>
              <a:gd name="connsiteY9" fmla="*/ 906111 h 1676546"/>
              <a:gd name="connsiteX10" fmla="*/ 16080 w 1859834"/>
              <a:gd name="connsiteY10" fmla="*/ 770436 h 1676546"/>
              <a:gd name="connsiteX11" fmla="*/ 416275 w 1859834"/>
              <a:gd name="connsiteY11" fmla="*/ 65415 h 1676546"/>
              <a:gd name="connsiteX12" fmla="*/ 530616 w 1859834"/>
              <a:gd name="connsiteY12" fmla="*/ 0 h 167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834" h="1676546">
                <a:moveTo>
                  <a:pt x="530616" y="0"/>
                </a:moveTo>
                <a:cubicBezTo>
                  <a:pt x="1331006" y="0"/>
                  <a:pt x="1331006" y="0"/>
                  <a:pt x="1331006" y="0"/>
                </a:cubicBezTo>
                <a:cubicBezTo>
                  <a:pt x="1371502" y="0"/>
                  <a:pt x="1423909" y="29073"/>
                  <a:pt x="1445347" y="65415"/>
                </a:cubicBezTo>
                <a:cubicBezTo>
                  <a:pt x="1845541" y="770436"/>
                  <a:pt x="1845541" y="770436"/>
                  <a:pt x="1845541" y="770436"/>
                </a:cubicBezTo>
                <a:cubicBezTo>
                  <a:pt x="1864599" y="809200"/>
                  <a:pt x="1864599" y="867346"/>
                  <a:pt x="1845541" y="906111"/>
                </a:cubicBezTo>
                <a:cubicBezTo>
                  <a:pt x="1445347" y="1611131"/>
                  <a:pt x="1445347" y="1611131"/>
                  <a:pt x="1445347" y="1611131"/>
                </a:cubicBezTo>
                <a:cubicBezTo>
                  <a:pt x="1423909" y="1647474"/>
                  <a:pt x="1371502" y="1676546"/>
                  <a:pt x="1331006" y="1676546"/>
                </a:cubicBezTo>
                <a:lnTo>
                  <a:pt x="530616" y="1676546"/>
                </a:lnTo>
                <a:cubicBezTo>
                  <a:pt x="487738" y="1676546"/>
                  <a:pt x="435332" y="1647474"/>
                  <a:pt x="416275" y="1611131"/>
                </a:cubicBezTo>
                <a:cubicBezTo>
                  <a:pt x="16080" y="906111"/>
                  <a:pt x="16080" y="906111"/>
                  <a:pt x="16080" y="906111"/>
                </a:cubicBezTo>
                <a:cubicBezTo>
                  <a:pt x="-5359" y="867346"/>
                  <a:pt x="-5359" y="809200"/>
                  <a:pt x="16080" y="770436"/>
                </a:cubicBezTo>
                <a:cubicBezTo>
                  <a:pt x="416275" y="65415"/>
                  <a:pt x="416275" y="65415"/>
                  <a:pt x="416275" y="65415"/>
                </a:cubicBezTo>
                <a:cubicBezTo>
                  <a:pt x="435332" y="29073"/>
                  <a:pt x="487738" y="0"/>
                  <a:pt x="53061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502F0-C5EE-524C-B17F-92FD6EBBB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694" y="2391339"/>
            <a:ext cx="3947974" cy="3461454"/>
          </a:xfrm>
        </p:spPr>
        <p:txBody>
          <a:bodyPr anchor="t">
            <a:normAutofit/>
          </a:bodyPr>
          <a:lstStyle/>
          <a:p>
            <a:r>
              <a:rPr lang="en-US" sz="2400"/>
              <a:t>Standalone</a:t>
            </a:r>
          </a:p>
          <a:p>
            <a:r>
              <a:rPr lang="en-US" sz="2400"/>
              <a:t>Companion</a:t>
            </a:r>
          </a:p>
          <a:p>
            <a:r>
              <a:rPr lang="en-US" sz="2400"/>
              <a:t>Complication</a:t>
            </a:r>
          </a:p>
          <a:p>
            <a:r>
              <a:rPr lang="en-US" sz="2400"/>
              <a:t>Complication provider</a:t>
            </a:r>
          </a:p>
          <a:p>
            <a:r>
              <a:rPr lang="en-US" sz="2400"/>
              <a:t>Watch face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BED0409-854E-49C4-876E-A78C6D881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329" y="2391339"/>
            <a:ext cx="4295423" cy="4226565"/>
          </a:xfrm>
          <a:custGeom>
            <a:avLst/>
            <a:gdLst>
              <a:gd name="connsiteX0" fmla="*/ 2353286 w 3293367"/>
              <a:gd name="connsiteY0" fmla="*/ 2104683 h 3240573"/>
              <a:gd name="connsiteX1" fmla="*/ 2868450 w 3293367"/>
              <a:gd name="connsiteY1" fmla="*/ 2104683 h 3240573"/>
              <a:gd name="connsiteX2" fmla="*/ 2892703 w 3293367"/>
              <a:gd name="connsiteY2" fmla="*/ 2107904 h 3240573"/>
              <a:gd name="connsiteX3" fmla="*/ 2909383 w 3293367"/>
              <a:gd name="connsiteY3" fmla="*/ 2114898 h 3240573"/>
              <a:gd name="connsiteX4" fmla="*/ 2899189 w 3293367"/>
              <a:gd name="connsiteY4" fmla="*/ 2132529 h 3240573"/>
              <a:gd name="connsiteX5" fmla="*/ 2538022 w 3293367"/>
              <a:gd name="connsiteY5" fmla="*/ 2757176 h 3240573"/>
              <a:gd name="connsiteX6" fmla="*/ 2322847 w 3293367"/>
              <a:gd name="connsiteY6" fmla="*/ 2882232 h 3240573"/>
              <a:gd name="connsiteX7" fmla="*/ 2149884 w 3293367"/>
              <a:gd name="connsiteY7" fmla="*/ 2882232 h 3240573"/>
              <a:gd name="connsiteX8" fmla="*/ 2129707 w 3293367"/>
              <a:gd name="connsiteY8" fmla="*/ 2882232 h 3240573"/>
              <a:gd name="connsiteX9" fmla="*/ 2110453 w 3293367"/>
              <a:gd name="connsiteY9" fmla="*/ 2849077 h 3240573"/>
              <a:gd name="connsiteX10" fmla="*/ 2016148 w 3293367"/>
              <a:gd name="connsiteY10" fmla="*/ 2686675 h 3240573"/>
              <a:gd name="connsiteX11" fmla="*/ 2016148 w 3293367"/>
              <a:gd name="connsiteY11" fmla="*/ 2595774 h 3240573"/>
              <a:gd name="connsiteX12" fmla="*/ 2274287 w 3293367"/>
              <a:gd name="connsiteY12" fmla="*/ 2151242 h 3240573"/>
              <a:gd name="connsiteX13" fmla="*/ 2353286 w 3293367"/>
              <a:gd name="connsiteY13" fmla="*/ 2104683 h 3240573"/>
              <a:gd name="connsiteX14" fmla="*/ 939150 w 3293367"/>
              <a:gd name="connsiteY14" fmla="*/ 0 h 3240573"/>
              <a:gd name="connsiteX15" fmla="*/ 2322847 w 3293367"/>
              <a:gd name="connsiteY15" fmla="*/ 0 h 3240573"/>
              <a:gd name="connsiteX16" fmla="*/ 2538022 w 3293367"/>
              <a:gd name="connsiteY16" fmla="*/ 125055 h 3240573"/>
              <a:gd name="connsiteX17" fmla="*/ 3228376 w 3293367"/>
              <a:gd name="connsiteY17" fmla="*/ 1319038 h 3240573"/>
              <a:gd name="connsiteX18" fmla="*/ 3228376 w 3293367"/>
              <a:gd name="connsiteY18" fmla="*/ 1563194 h 3240573"/>
              <a:gd name="connsiteX19" fmla="*/ 2972043 w 3293367"/>
              <a:gd name="connsiteY19" fmla="*/ 2006528 h 3240573"/>
              <a:gd name="connsiteX20" fmla="*/ 2950440 w 3293367"/>
              <a:gd name="connsiteY20" fmla="*/ 2043890 h 3240573"/>
              <a:gd name="connsiteX21" fmla="*/ 2951200 w 3293367"/>
              <a:gd name="connsiteY21" fmla="*/ 2044209 h 3240573"/>
              <a:gd name="connsiteX22" fmla="*/ 2989324 w 3293367"/>
              <a:gd name="connsiteY22" fmla="*/ 2082660 h 3240573"/>
              <a:gd name="connsiteX23" fmla="*/ 3279247 w 3293367"/>
              <a:gd name="connsiteY23" fmla="*/ 2584089 h 3240573"/>
              <a:gd name="connsiteX24" fmla="*/ 3279247 w 3293367"/>
              <a:gd name="connsiteY24" fmla="*/ 2686626 h 3240573"/>
              <a:gd name="connsiteX25" fmla="*/ 2989324 w 3293367"/>
              <a:gd name="connsiteY25" fmla="*/ 3188054 h 3240573"/>
              <a:gd name="connsiteX26" fmla="*/ 2898957 w 3293367"/>
              <a:gd name="connsiteY26" fmla="*/ 3240573 h 3240573"/>
              <a:gd name="connsiteX27" fmla="*/ 2317855 w 3293367"/>
              <a:gd name="connsiteY27" fmla="*/ 3240573 h 3240573"/>
              <a:gd name="connsiteX28" fmla="*/ 2228744 w 3293367"/>
              <a:gd name="connsiteY28" fmla="*/ 3188054 h 3240573"/>
              <a:gd name="connsiteX29" fmla="*/ 2072563 w 3293367"/>
              <a:gd name="connsiteY29" fmla="*/ 2919100 h 3240573"/>
              <a:gd name="connsiteX30" fmla="*/ 2054920 w 3293367"/>
              <a:gd name="connsiteY30" fmla="*/ 2888716 h 3240573"/>
              <a:gd name="connsiteX31" fmla="*/ 2068802 w 3293367"/>
              <a:gd name="connsiteY31" fmla="*/ 2888716 h 3240573"/>
              <a:gd name="connsiteX32" fmla="*/ 2134418 w 3293367"/>
              <a:gd name="connsiteY32" fmla="*/ 2888716 h 3240573"/>
              <a:gd name="connsiteX33" fmla="*/ 2162922 w 3293367"/>
              <a:gd name="connsiteY33" fmla="*/ 2937803 h 3240573"/>
              <a:gd name="connsiteX34" fmla="*/ 2271824 w 3293367"/>
              <a:gd name="connsiteY34" fmla="*/ 3125340 h 3240573"/>
              <a:gd name="connsiteX35" fmla="*/ 2350824 w 3293367"/>
              <a:gd name="connsiteY35" fmla="*/ 3171900 h 3240573"/>
              <a:gd name="connsiteX36" fmla="*/ 2865989 w 3293367"/>
              <a:gd name="connsiteY36" fmla="*/ 3171900 h 3240573"/>
              <a:gd name="connsiteX37" fmla="*/ 2946100 w 3293367"/>
              <a:gd name="connsiteY37" fmla="*/ 3125340 h 3240573"/>
              <a:gd name="connsiteX38" fmla="*/ 3203126 w 3293367"/>
              <a:gd name="connsiteY38" fmla="*/ 2680809 h 3240573"/>
              <a:gd name="connsiteX39" fmla="*/ 3203126 w 3293367"/>
              <a:gd name="connsiteY39" fmla="*/ 2589906 h 3240573"/>
              <a:gd name="connsiteX40" fmla="*/ 2946100 w 3293367"/>
              <a:gd name="connsiteY40" fmla="*/ 2145375 h 3240573"/>
              <a:gd name="connsiteX41" fmla="*/ 2912303 w 3293367"/>
              <a:gd name="connsiteY41" fmla="*/ 2111287 h 3240573"/>
              <a:gd name="connsiteX42" fmla="*/ 2908392 w 3293367"/>
              <a:gd name="connsiteY42" fmla="*/ 2109648 h 3240573"/>
              <a:gd name="connsiteX43" fmla="*/ 2929357 w 3293367"/>
              <a:gd name="connsiteY43" fmla="*/ 2073390 h 3240573"/>
              <a:gd name="connsiteX44" fmla="*/ 2944948 w 3293367"/>
              <a:gd name="connsiteY44" fmla="*/ 2046424 h 3240573"/>
              <a:gd name="connsiteX45" fmla="*/ 2928777 w 3293367"/>
              <a:gd name="connsiteY45" fmla="*/ 2039643 h 3240573"/>
              <a:gd name="connsiteX46" fmla="*/ 2901420 w 3293367"/>
              <a:gd name="connsiteY46" fmla="*/ 2036009 h 3240573"/>
              <a:gd name="connsiteX47" fmla="*/ 2320317 w 3293367"/>
              <a:gd name="connsiteY47" fmla="*/ 2036009 h 3240573"/>
              <a:gd name="connsiteX48" fmla="*/ 2231207 w 3293367"/>
              <a:gd name="connsiteY48" fmla="*/ 2088527 h 3240573"/>
              <a:gd name="connsiteX49" fmla="*/ 1940028 w 3293367"/>
              <a:gd name="connsiteY49" fmla="*/ 2589956 h 3240573"/>
              <a:gd name="connsiteX50" fmla="*/ 1940028 w 3293367"/>
              <a:gd name="connsiteY50" fmla="*/ 2692493 h 3240573"/>
              <a:gd name="connsiteX51" fmla="*/ 2036139 w 3293367"/>
              <a:gd name="connsiteY51" fmla="*/ 2858003 h 3240573"/>
              <a:gd name="connsiteX52" fmla="*/ 2050209 w 3293367"/>
              <a:gd name="connsiteY52" fmla="*/ 2882232 h 3240573"/>
              <a:gd name="connsiteX53" fmla="*/ 1985031 w 3293367"/>
              <a:gd name="connsiteY53" fmla="*/ 2882232 h 3240573"/>
              <a:gd name="connsiteX54" fmla="*/ 939150 w 3293367"/>
              <a:gd name="connsiteY54" fmla="*/ 2882232 h 3240573"/>
              <a:gd name="connsiteX55" fmla="*/ 726963 w 3293367"/>
              <a:gd name="connsiteY55" fmla="*/ 2757176 h 3240573"/>
              <a:gd name="connsiteX56" fmla="*/ 33622 w 3293367"/>
              <a:gd name="connsiteY56" fmla="*/ 1563194 h 3240573"/>
              <a:gd name="connsiteX57" fmla="*/ 33622 w 3293367"/>
              <a:gd name="connsiteY57" fmla="*/ 1319038 h 3240573"/>
              <a:gd name="connsiteX58" fmla="*/ 726963 w 3293367"/>
              <a:gd name="connsiteY58" fmla="*/ 125055 h 3240573"/>
              <a:gd name="connsiteX59" fmla="*/ 939150 w 3293367"/>
              <a:gd name="connsiteY59" fmla="*/ 0 h 324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93367" h="3240573">
                <a:moveTo>
                  <a:pt x="2353286" y="2104683"/>
                </a:moveTo>
                <a:cubicBezTo>
                  <a:pt x="2353286" y="2104683"/>
                  <a:pt x="2353286" y="2104683"/>
                  <a:pt x="2868450" y="2104683"/>
                </a:cubicBezTo>
                <a:cubicBezTo>
                  <a:pt x="2876795" y="2104683"/>
                  <a:pt x="2884932" y="2105791"/>
                  <a:pt x="2892703" y="2107904"/>
                </a:cubicBezTo>
                <a:lnTo>
                  <a:pt x="2909383" y="2114898"/>
                </a:lnTo>
                <a:lnTo>
                  <a:pt x="2899189" y="2132529"/>
                </a:lnTo>
                <a:cubicBezTo>
                  <a:pt x="2807017" y="2291942"/>
                  <a:pt x="2689037" y="2495992"/>
                  <a:pt x="2538022" y="2757176"/>
                </a:cubicBezTo>
                <a:cubicBezTo>
                  <a:pt x="2493195" y="2834591"/>
                  <a:pt x="2412503" y="2882232"/>
                  <a:pt x="2322847" y="2882232"/>
                </a:cubicBezTo>
                <a:cubicBezTo>
                  <a:pt x="2322847" y="2882232"/>
                  <a:pt x="2322847" y="2882232"/>
                  <a:pt x="2149884" y="2882232"/>
                </a:cubicBezTo>
                <a:lnTo>
                  <a:pt x="2129707" y="2882232"/>
                </a:lnTo>
                <a:lnTo>
                  <a:pt x="2110453" y="2849077"/>
                </a:lnTo>
                <a:cubicBezTo>
                  <a:pt x="2083644" y="2802909"/>
                  <a:pt x="2052449" y="2749188"/>
                  <a:pt x="2016148" y="2686675"/>
                </a:cubicBezTo>
                <a:cubicBezTo>
                  <a:pt x="1999459" y="2658961"/>
                  <a:pt x="1999459" y="2623488"/>
                  <a:pt x="2016148" y="2595774"/>
                </a:cubicBezTo>
                <a:cubicBezTo>
                  <a:pt x="2016148" y="2595774"/>
                  <a:pt x="2016148" y="2595774"/>
                  <a:pt x="2274287" y="2151242"/>
                </a:cubicBezTo>
                <a:cubicBezTo>
                  <a:pt x="2289865" y="2122420"/>
                  <a:pt x="2321018" y="2104683"/>
                  <a:pt x="2353286" y="2104683"/>
                </a:cubicBezTo>
                <a:close/>
                <a:moveTo>
                  <a:pt x="939150" y="0"/>
                </a:moveTo>
                <a:cubicBezTo>
                  <a:pt x="939150" y="0"/>
                  <a:pt x="939150" y="0"/>
                  <a:pt x="2322847" y="0"/>
                </a:cubicBezTo>
                <a:cubicBezTo>
                  <a:pt x="2412503" y="0"/>
                  <a:pt x="2493195" y="47640"/>
                  <a:pt x="2538022" y="125055"/>
                </a:cubicBezTo>
                <a:cubicBezTo>
                  <a:pt x="2538022" y="125055"/>
                  <a:pt x="2538022" y="125055"/>
                  <a:pt x="3228376" y="1319038"/>
                </a:cubicBezTo>
                <a:cubicBezTo>
                  <a:pt x="3273205" y="1393476"/>
                  <a:pt x="3273205" y="1488756"/>
                  <a:pt x="3228376" y="1563194"/>
                </a:cubicBezTo>
                <a:cubicBezTo>
                  <a:pt x="3228376" y="1563194"/>
                  <a:pt x="3228376" y="1563194"/>
                  <a:pt x="2972043" y="2006528"/>
                </a:cubicBezTo>
                <a:lnTo>
                  <a:pt x="2950440" y="2043890"/>
                </a:lnTo>
                <a:lnTo>
                  <a:pt x="2951200" y="2044209"/>
                </a:lnTo>
                <a:cubicBezTo>
                  <a:pt x="2966732" y="2053275"/>
                  <a:pt x="2979910" y="2066404"/>
                  <a:pt x="2989324" y="2082660"/>
                </a:cubicBezTo>
                <a:cubicBezTo>
                  <a:pt x="2989324" y="2082660"/>
                  <a:pt x="2989324" y="2082660"/>
                  <a:pt x="3279247" y="2584089"/>
                </a:cubicBezTo>
                <a:cubicBezTo>
                  <a:pt x="3298074" y="2615350"/>
                  <a:pt x="3298074" y="2655364"/>
                  <a:pt x="3279247" y="2686626"/>
                </a:cubicBezTo>
                <a:cubicBezTo>
                  <a:pt x="3279247" y="2686626"/>
                  <a:pt x="3279247" y="2686626"/>
                  <a:pt x="2989324" y="3188054"/>
                </a:cubicBezTo>
                <a:cubicBezTo>
                  <a:pt x="2970497" y="3220565"/>
                  <a:pt x="2936610" y="3240573"/>
                  <a:pt x="2898957" y="3240573"/>
                </a:cubicBezTo>
                <a:cubicBezTo>
                  <a:pt x="2898957" y="3240573"/>
                  <a:pt x="2898957" y="3240573"/>
                  <a:pt x="2317855" y="3240573"/>
                </a:cubicBezTo>
                <a:cubicBezTo>
                  <a:pt x="2281457" y="3240573"/>
                  <a:pt x="2246316" y="3220565"/>
                  <a:pt x="2228744" y="3188054"/>
                </a:cubicBezTo>
                <a:cubicBezTo>
                  <a:pt x="2228744" y="3188054"/>
                  <a:pt x="2228744" y="3188054"/>
                  <a:pt x="2072563" y="2919100"/>
                </a:cubicBezTo>
                <a:lnTo>
                  <a:pt x="2054920" y="2888716"/>
                </a:lnTo>
                <a:lnTo>
                  <a:pt x="2068802" y="2888716"/>
                </a:lnTo>
                <a:lnTo>
                  <a:pt x="2134418" y="2888716"/>
                </a:lnTo>
                <a:lnTo>
                  <a:pt x="2162922" y="2937803"/>
                </a:lnTo>
                <a:cubicBezTo>
                  <a:pt x="2271824" y="3125340"/>
                  <a:pt x="2271824" y="3125340"/>
                  <a:pt x="2271824" y="3125340"/>
                </a:cubicBezTo>
                <a:cubicBezTo>
                  <a:pt x="2287402" y="3154162"/>
                  <a:pt x="2318557" y="3171900"/>
                  <a:pt x="2350824" y="3171900"/>
                </a:cubicBezTo>
                <a:cubicBezTo>
                  <a:pt x="2865989" y="3171900"/>
                  <a:pt x="2865989" y="3171900"/>
                  <a:pt x="2865989" y="3171900"/>
                </a:cubicBezTo>
                <a:cubicBezTo>
                  <a:pt x="2899368" y="3171900"/>
                  <a:pt x="2929410" y="3154162"/>
                  <a:pt x="2946100" y="3125340"/>
                </a:cubicBezTo>
                <a:cubicBezTo>
                  <a:pt x="3203126" y="2680809"/>
                  <a:pt x="3203126" y="2680809"/>
                  <a:pt x="3203126" y="2680809"/>
                </a:cubicBezTo>
                <a:cubicBezTo>
                  <a:pt x="3219816" y="2653094"/>
                  <a:pt x="3219816" y="2617620"/>
                  <a:pt x="3203126" y="2589906"/>
                </a:cubicBezTo>
                <a:cubicBezTo>
                  <a:pt x="2946100" y="2145375"/>
                  <a:pt x="2946100" y="2145375"/>
                  <a:pt x="2946100" y="2145375"/>
                </a:cubicBezTo>
                <a:cubicBezTo>
                  <a:pt x="2937755" y="2130963"/>
                  <a:pt x="2926072" y="2119323"/>
                  <a:pt x="2912303" y="2111287"/>
                </a:cubicBezTo>
                <a:lnTo>
                  <a:pt x="2908392" y="2109648"/>
                </a:lnTo>
                <a:lnTo>
                  <a:pt x="2929357" y="2073390"/>
                </a:lnTo>
                <a:lnTo>
                  <a:pt x="2944948" y="2046424"/>
                </a:lnTo>
                <a:lnTo>
                  <a:pt x="2928777" y="2039643"/>
                </a:lnTo>
                <a:cubicBezTo>
                  <a:pt x="2920010" y="2037259"/>
                  <a:pt x="2910833" y="2036009"/>
                  <a:pt x="2901420" y="2036009"/>
                </a:cubicBezTo>
                <a:cubicBezTo>
                  <a:pt x="2320317" y="2036009"/>
                  <a:pt x="2320317" y="2036009"/>
                  <a:pt x="2320317" y="2036009"/>
                </a:cubicBezTo>
                <a:cubicBezTo>
                  <a:pt x="2283920" y="2036009"/>
                  <a:pt x="2248778" y="2056016"/>
                  <a:pt x="2231207" y="2088527"/>
                </a:cubicBezTo>
                <a:cubicBezTo>
                  <a:pt x="1940028" y="2589956"/>
                  <a:pt x="1940028" y="2589956"/>
                  <a:pt x="1940028" y="2589956"/>
                </a:cubicBezTo>
                <a:cubicBezTo>
                  <a:pt x="1921201" y="2621217"/>
                  <a:pt x="1921201" y="2661231"/>
                  <a:pt x="1940028" y="2692493"/>
                </a:cubicBezTo>
                <a:cubicBezTo>
                  <a:pt x="1976425" y="2755171"/>
                  <a:pt x="2008272" y="2810015"/>
                  <a:pt x="2036139" y="2858003"/>
                </a:cubicBezTo>
                <a:lnTo>
                  <a:pt x="2050209" y="2882232"/>
                </a:lnTo>
                <a:lnTo>
                  <a:pt x="1985031" y="2882232"/>
                </a:lnTo>
                <a:cubicBezTo>
                  <a:pt x="1782341" y="2882232"/>
                  <a:pt x="1458037" y="2882232"/>
                  <a:pt x="939150" y="2882232"/>
                </a:cubicBezTo>
                <a:cubicBezTo>
                  <a:pt x="852483" y="2882232"/>
                  <a:pt x="768803" y="2834591"/>
                  <a:pt x="726963" y="2757176"/>
                </a:cubicBezTo>
                <a:cubicBezTo>
                  <a:pt x="726963" y="2757176"/>
                  <a:pt x="726963" y="2757176"/>
                  <a:pt x="33622" y="1563194"/>
                </a:cubicBezTo>
                <a:cubicBezTo>
                  <a:pt x="-11207" y="1488756"/>
                  <a:pt x="-11207" y="1393476"/>
                  <a:pt x="33622" y="1319038"/>
                </a:cubicBezTo>
                <a:cubicBezTo>
                  <a:pt x="33622" y="1319038"/>
                  <a:pt x="33622" y="1319038"/>
                  <a:pt x="726963" y="125055"/>
                </a:cubicBezTo>
                <a:cubicBezTo>
                  <a:pt x="768803" y="47640"/>
                  <a:pt x="852483" y="0"/>
                  <a:pt x="93915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4340B2E-01FD-4F5D-9C4D-AD3923AD2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1733" y="843530"/>
            <a:ext cx="3309879" cy="2983688"/>
          </a:xfrm>
          <a:custGeom>
            <a:avLst/>
            <a:gdLst>
              <a:gd name="connsiteX0" fmla="*/ 944317 w 3309879"/>
              <a:gd name="connsiteY0" fmla="*/ 0 h 2983688"/>
              <a:gd name="connsiteX1" fmla="*/ 2368743 w 3309879"/>
              <a:gd name="connsiteY1" fmla="*/ 0 h 2983688"/>
              <a:gd name="connsiteX2" fmla="*/ 2572231 w 3309879"/>
              <a:gd name="connsiteY2" fmla="*/ 116416 h 2983688"/>
              <a:gd name="connsiteX3" fmla="*/ 3284443 w 3309879"/>
              <a:gd name="connsiteY3" fmla="*/ 1371117 h 2983688"/>
              <a:gd name="connsiteX4" fmla="*/ 3284443 w 3309879"/>
              <a:gd name="connsiteY4" fmla="*/ 1612573 h 2983688"/>
              <a:gd name="connsiteX5" fmla="*/ 2572231 w 3309879"/>
              <a:gd name="connsiteY5" fmla="*/ 2867272 h 2983688"/>
              <a:gd name="connsiteX6" fmla="*/ 2368743 w 3309879"/>
              <a:gd name="connsiteY6" fmla="*/ 2983688 h 2983688"/>
              <a:gd name="connsiteX7" fmla="*/ 944317 w 3309879"/>
              <a:gd name="connsiteY7" fmla="*/ 2983688 h 2983688"/>
              <a:gd name="connsiteX8" fmla="*/ 740830 w 3309879"/>
              <a:gd name="connsiteY8" fmla="*/ 2867272 h 2983688"/>
              <a:gd name="connsiteX9" fmla="*/ 28617 w 3309879"/>
              <a:gd name="connsiteY9" fmla="*/ 1612573 h 2983688"/>
              <a:gd name="connsiteX10" fmla="*/ 28617 w 3309879"/>
              <a:gd name="connsiteY10" fmla="*/ 1371117 h 2983688"/>
              <a:gd name="connsiteX11" fmla="*/ 740830 w 3309879"/>
              <a:gd name="connsiteY11" fmla="*/ 116416 h 2983688"/>
              <a:gd name="connsiteX12" fmla="*/ 944317 w 3309879"/>
              <a:gd name="connsiteY12" fmla="*/ 0 h 298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9879" h="2983688">
                <a:moveTo>
                  <a:pt x="944317" y="0"/>
                </a:moveTo>
                <a:cubicBezTo>
                  <a:pt x="2368743" y="0"/>
                  <a:pt x="2368743" y="0"/>
                  <a:pt x="2368743" y="0"/>
                </a:cubicBezTo>
                <a:cubicBezTo>
                  <a:pt x="2440811" y="0"/>
                  <a:pt x="2534078" y="51740"/>
                  <a:pt x="2572231" y="116416"/>
                </a:cubicBezTo>
                <a:cubicBezTo>
                  <a:pt x="3284443" y="1371117"/>
                  <a:pt x="3284443" y="1371117"/>
                  <a:pt x="3284443" y="1371117"/>
                </a:cubicBezTo>
                <a:cubicBezTo>
                  <a:pt x="3318358" y="1440104"/>
                  <a:pt x="3318358" y="1543584"/>
                  <a:pt x="3284443" y="1612573"/>
                </a:cubicBezTo>
                <a:cubicBezTo>
                  <a:pt x="2572231" y="2867272"/>
                  <a:pt x="2572231" y="2867272"/>
                  <a:pt x="2572231" y="2867272"/>
                </a:cubicBezTo>
                <a:cubicBezTo>
                  <a:pt x="2534078" y="2931949"/>
                  <a:pt x="2440811" y="2983688"/>
                  <a:pt x="2368743" y="2983688"/>
                </a:cubicBezTo>
                <a:lnTo>
                  <a:pt x="944317" y="2983688"/>
                </a:lnTo>
                <a:cubicBezTo>
                  <a:pt x="868010" y="2983688"/>
                  <a:pt x="774745" y="2931949"/>
                  <a:pt x="740830" y="2867272"/>
                </a:cubicBezTo>
                <a:cubicBezTo>
                  <a:pt x="28617" y="1612573"/>
                  <a:pt x="28617" y="1612573"/>
                  <a:pt x="28617" y="1612573"/>
                </a:cubicBezTo>
                <a:cubicBezTo>
                  <a:pt x="-9538" y="1543584"/>
                  <a:pt x="-9538" y="1440104"/>
                  <a:pt x="28617" y="1371117"/>
                </a:cubicBezTo>
                <a:cubicBezTo>
                  <a:pt x="740830" y="116416"/>
                  <a:pt x="740830" y="116416"/>
                  <a:pt x="740830" y="116416"/>
                </a:cubicBezTo>
                <a:cubicBezTo>
                  <a:pt x="774745" y="51740"/>
                  <a:pt x="868010" y="0"/>
                  <a:pt x="94431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8C6A0FB-1C9D-764C-A0A6-536C98868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130" y="1267832"/>
            <a:ext cx="2135083" cy="2135083"/>
          </a:xfrm>
          <a:prstGeom prst="rect">
            <a:avLst/>
          </a:prstGeom>
        </p:spPr>
      </p:pic>
      <p:pic>
        <p:nvPicPr>
          <p:cNvPr id="19" name="Picture 18" descr="Logo, icon&#10;&#10;Description automatically generated">
            <a:extLst>
              <a:ext uri="{FF2B5EF4-FFF2-40B4-BE49-F238E27FC236}">
                <a16:creationId xmlns:a16="http://schemas.microsoft.com/office/drawing/2014/main" id="{EF31D2E4-5F22-0749-A52B-7336833B4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349" y="843530"/>
            <a:ext cx="956572" cy="956572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0E33294A-E645-274B-8FEB-4F3A5B8D4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973" y="3063686"/>
            <a:ext cx="2433099" cy="243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5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40CC76-24C6-3644-9461-A0BF63B62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00"/>
            <a:ext cx="12192000" cy="6807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C9D9BA-9546-6541-9082-D29A7CD2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97605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83972-5B67-0F43-8D1A-E3D96906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Ideas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28AC4-2326-7546-9EF4-3DC409E0C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2">
            <a:normAutofit/>
          </a:bodyPr>
          <a:lstStyle/>
          <a:p>
            <a:r>
              <a:rPr lang="en-US"/>
              <a:t>RSA tokens</a:t>
            </a:r>
          </a:p>
          <a:p>
            <a:r>
              <a:rPr lang="en-US"/>
              <a:t>Password managers</a:t>
            </a:r>
          </a:p>
          <a:p>
            <a:r>
              <a:rPr lang="en-US"/>
              <a:t>Ubiquitous data repository</a:t>
            </a:r>
          </a:p>
          <a:p>
            <a:r>
              <a:rPr lang="en-US"/>
              <a:t>Banking</a:t>
            </a:r>
          </a:p>
          <a:p>
            <a:r>
              <a:rPr lang="en-US"/>
              <a:t>Cooking</a:t>
            </a:r>
          </a:p>
          <a:p>
            <a:r>
              <a:rPr lang="en-US"/>
              <a:t>Shopping</a:t>
            </a:r>
          </a:p>
          <a:p>
            <a:r>
              <a:rPr lang="en-US"/>
              <a:t>Timers</a:t>
            </a:r>
          </a:p>
          <a:p>
            <a:r>
              <a:rPr lang="en-US"/>
              <a:t>Physical Access</a:t>
            </a:r>
          </a:p>
          <a:p>
            <a:r>
              <a:rPr lang="en-US"/>
              <a:t>Accessibility tools</a:t>
            </a:r>
          </a:p>
          <a:p>
            <a:r>
              <a:rPr lang="en-US"/>
              <a:t>Health tools</a:t>
            </a:r>
          </a:p>
          <a:p>
            <a:r>
              <a:rPr lang="en-US"/>
              <a:t>Tracker tools</a:t>
            </a:r>
          </a:p>
          <a:p>
            <a:r>
              <a:rPr lang="en-US"/>
              <a:t>Games (Pip-boy, Pokedex)</a:t>
            </a:r>
          </a:p>
          <a:p>
            <a:r>
              <a:rPr lang="en-US"/>
              <a:t>Augmented / Virtual reality support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2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1104</Words>
  <Application>Microsoft Macintosh PowerPoint</Application>
  <PresentationFormat>Widescreen</PresentationFormat>
  <Paragraphs>210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Wear OS are we?</vt:lpstr>
      <vt:lpstr>How Google works</vt:lpstr>
      <vt:lpstr>WearOS Partners</vt:lpstr>
      <vt:lpstr>Types of app</vt:lpstr>
      <vt:lpstr>Timeline</vt:lpstr>
      <vt:lpstr>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WearOS are we?</dc:title>
  <dc:creator>Balsdon, Quintin</dc:creator>
  <cp:lastModifiedBy>Balsdon, Quintin</cp:lastModifiedBy>
  <cp:revision>5</cp:revision>
  <dcterms:created xsi:type="dcterms:W3CDTF">2020-11-12T14:55:16Z</dcterms:created>
  <dcterms:modified xsi:type="dcterms:W3CDTF">2020-11-12T15:24:10Z</dcterms:modified>
</cp:coreProperties>
</file>