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0" r:id="rId5"/>
    <p:sldId id="259"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6667"/>
  </p:normalViewPr>
  <p:slideViewPr>
    <p:cSldViewPr snapToGrid="0" snapToObjects="1">
      <p:cViewPr varScale="1">
        <p:scale>
          <a:sx n="96" d="100"/>
          <a:sy n="96"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Weight</c:v>
                </c:pt>
              </c:strCache>
            </c:strRef>
          </c:tx>
          <c:spPr>
            <a:ln w="28575" cap="rnd">
              <a:solidFill>
                <a:schemeClr val="accent1"/>
              </a:solidFill>
              <a:round/>
            </a:ln>
            <a:effectLst/>
          </c:spPr>
          <c:marker>
            <c:symbol val="none"/>
          </c:marker>
          <c:cat>
            <c:numRef>
              <c:f>Sheet1!$A$2:$A$114</c:f>
              <c:numCache>
                <c:formatCode>d\-mmm\-yy</c:formatCode>
                <c:ptCount val="113"/>
                <c:pt idx="0">
                  <c:v>42941</c:v>
                </c:pt>
                <c:pt idx="1">
                  <c:v>42943</c:v>
                </c:pt>
                <c:pt idx="2">
                  <c:v>42945</c:v>
                </c:pt>
                <c:pt idx="3">
                  <c:v>42946</c:v>
                </c:pt>
                <c:pt idx="4">
                  <c:v>42947</c:v>
                </c:pt>
                <c:pt idx="5">
                  <c:v>42948</c:v>
                </c:pt>
                <c:pt idx="6">
                  <c:v>42949</c:v>
                </c:pt>
                <c:pt idx="7">
                  <c:v>42950</c:v>
                </c:pt>
                <c:pt idx="8">
                  <c:v>42951</c:v>
                </c:pt>
                <c:pt idx="9">
                  <c:v>42952</c:v>
                </c:pt>
                <c:pt idx="10">
                  <c:v>42953</c:v>
                </c:pt>
                <c:pt idx="11">
                  <c:v>42954</c:v>
                </c:pt>
                <c:pt idx="12">
                  <c:v>42955</c:v>
                </c:pt>
                <c:pt idx="13">
                  <c:v>42956</c:v>
                </c:pt>
                <c:pt idx="14">
                  <c:v>42957</c:v>
                </c:pt>
                <c:pt idx="15">
                  <c:v>42958</c:v>
                </c:pt>
                <c:pt idx="16">
                  <c:v>42959</c:v>
                </c:pt>
                <c:pt idx="17">
                  <c:v>42960</c:v>
                </c:pt>
                <c:pt idx="18">
                  <c:v>42961</c:v>
                </c:pt>
                <c:pt idx="19">
                  <c:v>42962</c:v>
                </c:pt>
                <c:pt idx="20">
                  <c:v>42963</c:v>
                </c:pt>
                <c:pt idx="21">
                  <c:v>42964</c:v>
                </c:pt>
                <c:pt idx="22">
                  <c:v>42965</c:v>
                </c:pt>
                <c:pt idx="23">
                  <c:v>42966</c:v>
                </c:pt>
                <c:pt idx="24">
                  <c:v>42967</c:v>
                </c:pt>
                <c:pt idx="25">
                  <c:v>42968</c:v>
                </c:pt>
                <c:pt idx="26">
                  <c:v>42969</c:v>
                </c:pt>
                <c:pt idx="27">
                  <c:v>42970</c:v>
                </c:pt>
                <c:pt idx="28">
                  <c:v>42971</c:v>
                </c:pt>
                <c:pt idx="29">
                  <c:v>42972</c:v>
                </c:pt>
                <c:pt idx="30">
                  <c:v>42973</c:v>
                </c:pt>
                <c:pt idx="31">
                  <c:v>42974</c:v>
                </c:pt>
                <c:pt idx="32">
                  <c:v>42975</c:v>
                </c:pt>
                <c:pt idx="33">
                  <c:v>42977</c:v>
                </c:pt>
                <c:pt idx="34">
                  <c:v>42978</c:v>
                </c:pt>
                <c:pt idx="35">
                  <c:v>42979</c:v>
                </c:pt>
                <c:pt idx="36">
                  <c:v>42980</c:v>
                </c:pt>
                <c:pt idx="37">
                  <c:v>42981</c:v>
                </c:pt>
                <c:pt idx="38">
                  <c:v>42982</c:v>
                </c:pt>
                <c:pt idx="39">
                  <c:v>42983</c:v>
                </c:pt>
                <c:pt idx="40">
                  <c:v>42984</c:v>
                </c:pt>
                <c:pt idx="41">
                  <c:v>42985</c:v>
                </c:pt>
                <c:pt idx="42">
                  <c:v>42986</c:v>
                </c:pt>
                <c:pt idx="43">
                  <c:v>42988</c:v>
                </c:pt>
                <c:pt idx="44">
                  <c:v>42989</c:v>
                </c:pt>
                <c:pt idx="45">
                  <c:v>42990</c:v>
                </c:pt>
                <c:pt idx="46">
                  <c:v>42991</c:v>
                </c:pt>
                <c:pt idx="47">
                  <c:v>42992</c:v>
                </c:pt>
                <c:pt idx="48">
                  <c:v>42993</c:v>
                </c:pt>
                <c:pt idx="49">
                  <c:v>42994</c:v>
                </c:pt>
                <c:pt idx="50">
                  <c:v>42995</c:v>
                </c:pt>
                <c:pt idx="51">
                  <c:v>42996</c:v>
                </c:pt>
                <c:pt idx="52">
                  <c:v>42997</c:v>
                </c:pt>
                <c:pt idx="53">
                  <c:v>42998</c:v>
                </c:pt>
                <c:pt idx="54">
                  <c:v>42999</c:v>
                </c:pt>
                <c:pt idx="55">
                  <c:v>43000</c:v>
                </c:pt>
                <c:pt idx="56">
                  <c:v>43003</c:v>
                </c:pt>
                <c:pt idx="57">
                  <c:v>43004</c:v>
                </c:pt>
                <c:pt idx="58">
                  <c:v>43006</c:v>
                </c:pt>
                <c:pt idx="59">
                  <c:v>43007</c:v>
                </c:pt>
                <c:pt idx="60">
                  <c:v>43008</c:v>
                </c:pt>
                <c:pt idx="61">
                  <c:v>43009</c:v>
                </c:pt>
                <c:pt idx="62">
                  <c:v>43010</c:v>
                </c:pt>
                <c:pt idx="63">
                  <c:v>43011</c:v>
                </c:pt>
                <c:pt idx="64">
                  <c:v>43012</c:v>
                </c:pt>
                <c:pt idx="65">
                  <c:v>43013</c:v>
                </c:pt>
                <c:pt idx="66">
                  <c:v>43014</c:v>
                </c:pt>
                <c:pt idx="67">
                  <c:v>43017</c:v>
                </c:pt>
                <c:pt idx="68">
                  <c:v>43018</c:v>
                </c:pt>
                <c:pt idx="69">
                  <c:v>43019</c:v>
                </c:pt>
                <c:pt idx="70">
                  <c:v>43020</c:v>
                </c:pt>
                <c:pt idx="71">
                  <c:v>43021</c:v>
                </c:pt>
                <c:pt idx="72">
                  <c:v>43022</c:v>
                </c:pt>
                <c:pt idx="73">
                  <c:v>43023</c:v>
                </c:pt>
                <c:pt idx="74">
                  <c:v>43024</c:v>
                </c:pt>
                <c:pt idx="75">
                  <c:v>43025</c:v>
                </c:pt>
                <c:pt idx="76">
                  <c:v>43026</c:v>
                </c:pt>
                <c:pt idx="77">
                  <c:v>43027</c:v>
                </c:pt>
                <c:pt idx="78">
                  <c:v>43028</c:v>
                </c:pt>
                <c:pt idx="79">
                  <c:v>43029</c:v>
                </c:pt>
                <c:pt idx="80">
                  <c:v>43030</c:v>
                </c:pt>
                <c:pt idx="81">
                  <c:v>43031</c:v>
                </c:pt>
                <c:pt idx="82">
                  <c:v>43032</c:v>
                </c:pt>
                <c:pt idx="83">
                  <c:v>43033</c:v>
                </c:pt>
                <c:pt idx="84">
                  <c:v>43034</c:v>
                </c:pt>
                <c:pt idx="85">
                  <c:v>43034</c:v>
                </c:pt>
                <c:pt idx="86">
                  <c:v>43036</c:v>
                </c:pt>
                <c:pt idx="87">
                  <c:v>43037</c:v>
                </c:pt>
                <c:pt idx="88">
                  <c:v>43038</c:v>
                </c:pt>
                <c:pt idx="89">
                  <c:v>43039</c:v>
                </c:pt>
                <c:pt idx="90">
                  <c:v>43040</c:v>
                </c:pt>
                <c:pt idx="91">
                  <c:v>43041</c:v>
                </c:pt>
                <c:pt idx="92">
                  <c:v>43042</c:v>
                </c:pt>
                <c:pt idx="93">
                  <c:v>43044</c:v>
                </c:pt>
                <c:pt idx="94">
                  <c:v>43054</c:v>
                </c:pt>
                <c:pt idx="95">
                  <c:v>43055</c:v>
                </c:pt>
                <c:pt idx="96">
                  <c:v>43057</c:v>
                </c:pt>
                <c:pt idx="97">
                  <c:v>43059</c:v>
                </c:pt>
                <c:pt idx="98">
                  <c:v>43060</c:v>
                </c:pt>
                <c:pt idx="99">
                  <c:v>43061</c:v>
                </c:pt>
                <c:pt idx="100">
                  <c:v>43062</c:v>
                </c:pt>
                <c:pt idx="101">
                  <c:v>43063</c:v>
                </c:pt>
                <c:pt idx="102">
                  <c:v>43064</c:v>
                </c:pt>
                <c:pt idx="103">
                  <c:v>43066</c:v>
                </c:pt>
                <c:pt idx="104">
                  <c:v>43067</c:v>
                </c:pt>
                <c:pt idx="105">
                  <c:v>43068</c:v>
                </c:pt>
                <c:pt idx="106">
                  <c:v>43070</c:v>
                </c:pt>
                <c:pt idx="107">
                  <c:v>43073</c:v>
                </c:pt>
                <c:pt idx="108">
                  <c:v>43124</c:v>
                </c:pt>
                <c:pt idx="109">
                  <c:v>43143</c:v>
                </c:pt>
                <c:pt idx="110">
                  <c:v>43144</c:v>
                </c:pt>
                <c:pt idx="111">
                  <c:v>43145</c:v>
                </c:pt>
                <c:pt idx="112">
                  <c:v>43147</c:v>
                </c:pt>
              </c:numCache>
            </c:numRef>
          </c:cat>
          <c:val>
            <c:numRef>
              <c:f>Sheet1!$B$2:$B$114</c:f>
              <c:numCache>
                <c:formatCode>General</c:formatCode>
                <c:ptCount val="113"/>
                <c:pt idx="0">
                  <c:v>104.4</c:v>
                </c:pt>
                <c:pt idx="1">
                  <c:v>103</c:v>
                </c:pt>
                <c:pt idx="2">
                  <c:v>102.4</c:v>
                </c:pt>
                <c:pt idx="3">
                  <c:v>102.4</c:v>
                </c:pt>
                <c:pt idx="4">
                  <c:v>102.3</c:v>
                </c:pt>
                <c:pt idx="5">
                  <c:v>102</c:v>
                </c:pt>
                <c:pt idx="6">
                  <c:v>101.9</c:v>
                </c:pt>
                <c:pt idx="7">
                  <c:v>101.6</c:v>
                </c:pt>
                <c:pt idx="8">
                  <c:v>101.3</c:v>
                </c:pt>
                <c:pt idx="9">
                  <c:v>101.1</c:v>
                </c:pt>
                <c:pt idx="10">
                  <c:v>101</c:v>
                </c:pt>
                <c:pt idx="11">
                  <c:v>101.5</c:v>
                </c:pt>
                <c:pt idx="12">
                  <c:v>101.4</c:v>
                </c:pt>
                <c:pt idx="13">
                  <c:v>100.8</c:v>
                </c:pt>
                <c:pt idx="14">
                  <c:v>100.7</c:v>
                </c:pt>
                <c:pt idx="15">
                  <c:v>100.3</c:v>
                </c:pt>
                <c:pt idx="16">
                  <c:v>100.2</c:v>
                </c:pt>
                <c:pt idx="17">
                  <c:v>100.9</c:v>
                </c:pt>
                <c:pt idx="18">
                  <c:v>100.7</c:v>
                </c:pt>
                <c:pt idx="19">
                  <c:v>100.6</c:v>
                </c:pt>
                <c:pt idx="20">
                  <c:v>100.1</c:v>
                </c:pt>
                <c:pt idx="21">
                  <c:v>100</c:v>
                </c:pt>
                <c:pt idx="22">
                  <c:v>99</c:v>
                </c:pt>
                <c:pt idx="23">
                  <c:v>99</c:v>
                </c:pt>
                <c:pt idx="24">
                  <c:v>99.3</c:v>
                </c:pt>
                <c:pt idx="25">
                  <c:v>99.6</c:v>
                </c:pt>
                <c:pt idx="26">
                  <c:v>99</c:v>
                </c:pt>
                <c:pt idx="27">
                  <c:v>98.3</c:v>
                </c:pt>
                <c:pt idx="28">
                  <c:v>98</c:v>
                </c:pt>
                <c:pt idx="29">
                  <c:v>97.6</c:v>
                </c:pt>
                <c:pt idx="30">
                  <c:v>98.6</c:v>
                </c:pt>
                <c:pt idx="31">
                  <c:v>98.7</c:v>
                </c:pt>
                <c:pt idx="32">
                  <c:v>98.8</c:v>
                </c:pt>
                <c:pt idx="33">
                  <c:v>97.9</c:v>
                </c:pt>
                <c:pt idx="34">
                  <c:v>98.3</c:v>
                </c:pt>
                <c:pt idx="35">
                  <c:v>98.4</c:v>
                </c:pt>
                <c:pt idx="36">
                  <c:v>99.3</c:v>
                </c:pt>
                <c:pt idx="37">
                  <c:v>98.4</c:v>
                </c:pt>
                <c:pt idx="38">
                  <c:v>97.9</c:v>
                </c:pt>
                <c:pt idx="39">
                  <c:v>97.7</c:v>
                </c:pt>
                <c:pt idx="40">
                  <c:v>97.1</c:v>
                </c:pt>
                <c:pt idx="41">
                  <c:v>96.6</c:v>
                </c:pt>
                <c:pt idx="42">
                  <c:v>96.6</c:v>
                </c:pt>
                <c:pt idx="43">
                  <c:v>97.1</c:v>
                </c:pt>
                <c:pt idx="44">
                  <c:v>96.7</c:v>
                </c:pt>
                <c:pt idx="45">
                  <c:v>96.9</c:v>
                </c:pt>
                <c:pt idx="46">
                  <c:v>96.4</c:v>
                </c:pt>
                <c:pt idx="47">
                  <c:v>95.8</c:v>
                </c:pt>
                <c:pt idx="48">
                  <c:v>95.9</c:v>
                </c:pt>
                <c:pt idx="49">
                  <c:v>95.8</c:v>
                </c:pt>
                <c:pt idx="50">
                  <c:v>96.4</c:v>
                </c:pt>
                <c:pt idx="51">
                  <c:v>97.2</c:v>
                </c:pt>
                <c:pt idx="52">
                  <c:v>96.3</c:v>
                </c:pt>
                <c:pt idx="53">
                  <c:v>95.6</c:v>
                </c:pt>
                <c:pt idx="54">
                  <c:v>95.5</c:v>
                </c:pt>
                <c:pt idx="55">
                  <c:v>95.3</c:v>
                </c:pt>
                <c:pt idx="56">
                  <c:v>95.5</c:v>
                </c:pt>
                <c:pt idx="57">
                  <c:v>95.6</c:v>
                </c:pt>
                <c:pt idx="58">
                  <c:v>95.8</c:v>
                </c:pt>
                <c:pt idx="59">
                  <c:v>95.6</c:v>
                </c:pt>
                <c:pt idx="60">
                  <c:v>95</c:v>
                </c:pt>
                <c:pt idx="61">
                  <c:v>95.9</c:v>
                </c:pt>
                <c:pt idx="62">
                  <c:v>95.6</c:v>
                </c:pt>
                <c:pt idx="63">
                  <c:v>95.4</c:v>
                </c:pt>
                <c:pt idx="64">
                  <c:v>94.9</c:v>
                </c:pt>
                <c:pt idx="65">
                  <c:v>94.1</c:v>
                </c:pt>
                <c:pt idx="66">
                  <c:v>94.3</c:v>
                </c:pt>
                <c:pt idx="67">
                  <c:v>93.9</c:v>
                </c:pt>
                <c:pt idx="68">
                  <c:v>94.2</c:v>
                </c:pt>
                <c:pt idx="69">
                  <c:v>94.9</c:v>
                </c:pt>
                <c:pt idx="70">
                  <c:v>94.4</c:v>
                </c:pt>
                <c:pt idx="71">
                  <c:v>95.2</c:v>
                </c:pt>
                <c:pt idx="72">
                  <c:v>94.4</c:v>
                </c:pt>
                <c:pt idx="73">
                  <c:v>94.5</c:v>
                </c:pt>
                <c:pt idx="74">
                  <c:v>94.5</c:v>
                </c:pt>
                <c:pt idx="75">
                  <c:v>94</c:v>
                </c:pt>
                <c:pt idx="76">
                  <c:v>93.5</c:v>
                </c:pt>
                <c:pt idx="77">
                  <c:v>93</c:v>
                </c:pt>
                <c:pt idx="78">
                  <c:v>92.8</c:v>
                </c:pt>
                <c:pt idx="79">
                  <c:v>92.3</c:v>
                </c:pt>
                <c:pt idx="80">
                  <c:v>92.2</c:v>
                </c:pt>
                <c:pt idx="81">
                  <c:v>92.1</c:v>
                </c:pt>
                <c:pt idx="82">
                  <c:v>92.2</c:v>
                </c:pt>
                <c:pt idx="83">
                  <c:v>92.8</c:v>
                </c:pt>
                <c:pt idx="84">
                  <c:v>92.2</c:v>
                </c:pt>
                <c:pt idx="85">
                  <c:v>91.8</c:v>
                </c:pt>
                <c:pt idx="86">
                  <c:v>92.3</c:v>
                </c:pt>
                <c:pt idx="87">
                  <c:v>91.7</c:v>
                </c:pt>
                <c:pt idx="88">
                  <c:v>91.7</c:v>
                </c:pt>
                <c:pt idx="89">
                  <c:v>91.3</c:v>
                </c:pt>
                <c:pt idx="90">
                  <c:v>90.6</c:v>
                </c:pt>
                <c:pt idx="91">
                  <c:v>90.6</c:v>
                </c:pt>
                <c:pt idx="92">
                  <c:v>90.5</c:v>
                </c:pt>
                <c:pt idx="93">
                  <c:v>90.4</c:v>
                </c:pt>
                <c:pt idx="94">
                  <c:v>92.7</c:v>
                </c:pt>
                <c:pt idx="95">
                  <c:v>92.5</c:v>
                </c:pt>
                <c:pt idx="96">
                  <c:v>92.3</c:v>
                </c:pt>
                <c:pt idx="97">
                  <c:v>92.1</c:v>
                </c:pt>
                <c:pt idx="98">
                  <c:v>92</c:v>
                </c:pt>
                <c:pt idx="99">
                  <c:v>91.9</c:v>
                </c:pt>
                <c:pt idx="100">
                  <c:v>91.8</c:v>
                </c:pt>
                <c:pt idx="101">
                  <c:v>92.1</c:v>
                </c:pt>
                <c:pt idx="102">
                  <c:v>92.6</c:v>
                </c:pt>
                <c:pt idx="103">
                  <c:v>92.3</c:v>
                </c:pt>
                <c:pt idx="104">
                  <c:v>92.1</c:v>
                </c:pt>
                <c:pt idx="105">
                  <c:v>91.9</c:v>
                </c:pt>
                <c:pt idx="106">
                  <c:v>91</c:v>
                </c:pt>
                <c:pt idx="107">
                  <c:v>92</c:v>
                </c:pt>
                <c:pt idx="108">
                  <c:v>92.8</c:v>
                </c:pt>
                <c:pt idx="109">
                  <c:v>95.2</c:v>
                </c:pt>
                <c:pt idx="110">
                  <c:v>94.7</c:v>
                </c:pt>
                <c:pt idx="111">
                  <c:v>94.1</c:v>
                </c:pt>
                <c:pt idx="112">
                  <c:v>94.3</c:v>
                </c:pt>
              </c:numCache>
            </c:numRef>
          </c:val>
          <c:smooth val="0"/>
          <c:extLst>
            <c:ext xmlns:c16="http://schemas.microsoft.com/office/drawing/2014/chart" uri="{C3380CC4-5D6E-409C-BE32-E72D297353CC}">
              <c16:uniqueId val="{00000000-B925-2741-8748-09F86A60E2A4}"/>
            </c:ext>
          </c:extLst>
        </c:ser>
        <c:dLbls>
          <c:showLegendKey val="0"/>
          <c:showVal val="0"/>
          <c:showCatName val="0"/>
          <c:showSerName val="0"/>
          <c:showPercent val="0"/>
          <c:showBubbleSize val="0"/>
        </c:dLbls>
        <c:smooth val="0"/>
        <c:axId val="1053669855"/>
        <c:axId val="1053929999"/>
      </c:lineChart>
      <c:dateAx>
        <c:axId val="1053669855"/>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929999"/>
        <c:crosses val="autoZero"/>
        <c:auto val="1"/>
        <c:lblOffset val="100"/>
        <c:baseTimeUnit val="days"/>
      </c:dateAx>
      <c:valAx>
        <c:axId val="1053929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6698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D36EA-FA41-B64F-8B72-5F9A3821E93F}" type="datetimeFigureOut">
              <a:rPr lang="en-US" smtClean="0"/>
              <a:t>9/27/20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9A334-E2F3-7244-90F9-B1E72804ECDF}" type="slidenum">
              <a:rPr lang="en-US" smtClean="0"/>
              <a:t>‹#›</a:t>
            </a:fld>
            <a:endParaRPr lang="en-US"/>
          </a:p>
        </p:txBody>
      </p:sp>
    </p:spTree>
    <p:extLst>
      <p:ext uri="{BB962C8B-B14F-4D97-AF65-F5344CB8AC3E}">
        <p14:creationId xmlns:p14="http://schemas.microsoft.com/office/powerpoint/2010/main" val="220252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the biggest problem with weight loss is that you can’t do it over night. You can’t make an emotional decision alone because it just won’t last.</a:t>
            </a:r>
          </a:p>
          <a:p>
            <a:endParaRPr lang="en-US" dirty="0"/>
          </a:p>
          <a:p>
            <a:r>
              <a:rPr lang="en-US" dirty="0"/>
              <a:t>Telling a loved one they’re over weight is particularly hard and the discussion is one that can be a serious relationship ender. </a:t>
            </a:r>
          </a:p>
          <a:p>
            <a:endParaRPr lang="en-US" dirty="0"/>
          </a:p>
          <a:p>
            <a:r>
              <a:rPr lang="en-US" dirty="0"/>
              <a:t>Even changing your patterns to more healthy ones can cause tension within relationships if you’ve become accustomed to a particular way of life. One thing is for sure though: Only one person is responsible for your health and what goes into your body and that is YOU</a:t>
            </a:r>
          </a:p>
        </p:txBody>
      </p:sp>
      <p:sp>
        <p:nvSpPr>
          <p:cNvPr id="4" name="Slide Number Placeholder 3"/>
          <p:cNvSpPr>
            <a:spLocks noGrp="1"/>
          </p:cNvSpPr>
          <p:nvPr>
            <p:ph type="sldNum" sz="quarter" idx="5"/>
          </p:nvPr>
        </p:nvSpPr>
        <p:spPr/>
        <p:txBody>
          <a:bodyPr/>
          <a:lstStyle/>
          <a:p>
            <a:fld id="{7D99A334-E2F3-7244-90F9-B1E72804ECDF}" type="slidenum">
              <a:rPr lang="en-US" smtClean="0"/>
              <a:t>1</a:t>
            </a:fld>
            <a:endParaRPr lang="en-US"/>
          </a:p>
        </p:txBody>
      </p:sp>
    </p:spTree>
    <p:extLst>
      <p:ext uri="{BB962C8B-B14F-4D97-AF65-F5344CB8AC3E}">
        <p14:creationId xmlns:p14="http://schemas.microsoft.com/office/powerpoint/2010/main" val="261220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listen to the way people talk to you about weight loss</a:t>
            </a:r>
          </a:p>
          <a:p>
            <a:pPr marL="171450" indent="-171450">
              <a:buFont typeface="Arial" panose="020B0604020202020204" pitchFamily="34" charset="0"/>
              <a:buChar char="•"/>
            </a:pPr>
            <a:r>
              <a:rPr lang="en-US" dirty="0"/>
              <a:t>“Oh you can’t eat that now” – bullshit – I eat whatever I want. It’s what I want that has changed, and also on a regular basis</a:t>
            </a:r>
          </a:p>
          <a:p>
            <a:pPr marL="628650" lvl="1" indent="-171450">
              <a:buFont typeface="Arial" panose="020B0604020202020204" pitchFamily="34" charset="0"/>
              <a:buChar char="•"/>
            </a:pPr>
            <a:r>
              <a:rPr lang="en-US" dirty="0"/>
              <a:t>Biggest help for me was realizing that healthy people eat unhealthy in front of everyone, healthy when they are alone. I was the opposite.</a:t>
            </a:r>
          </a:p>
          <a:p>
            <a:pPr marL="171450" indent="-171450">
              <a:buFont typeface="Arial" panose="020B0604020202020204" pitchFamily="34" charset="0"/>
              <a:buChar char="•"/>
            </a:pPr>
            <a:r>
              <a:rPr lang="en-US" dirty="0"/>
              <a:t>“It’s because of all the dancing” – they don’t want to acknowledge that it’s something they could change themselves (not saying it’s necessarily this every time, but too often people are projecting, and this is subtle but important to note)</a:t>
            </a:r>
          </a:p>
          <a:p>
            <a:pPr marL="171450" indent="-171450">
              <a:buFont typeface="Arial" panose="020B0604020202020204" pitchFamily="34" charset="0"/>
              <a:buChar char="•"/>
            </a:pPr>
            <a:r>
              <a:rPr lang="en-US" b="1" dirty="0"/>
              <a:t>EXERSIZE MAKES YOU HEALTHY. IT IS POSSIBLE TO BE HEALTHY AND FAT. DIET MAKES YOU THIN. IT IS POSSIBLE TO BE THIN AND UNHEALTHY. </a:t>
            </a:r>
            <a:r>
              <a:rPr lang="en-US" b="0" dirty="0"/>
              <a:t>I can’t stress this enough</a:t>
            </a:r>
            <a:endParaRPr lang="en-US" b="1" dirty="0"/>
          </a:p>
        </p:txBody>
      </p:sp>
      <p:sp>
        <p:nvSpPr>
          <p:cNvPr id="4" name="Slide Number Placeholder 3"/>
          <p:cNvSpPr>
            <a:spLocks noGrp="1"/>
          </p:cNvSpPr>
          <p:nvPr>
            <p:ph type="sldNum" sz="quarter" idx="5"/>
          </p:nvPr>
        </p:nvSpPr>
        <p:spPr/>
        <p:txBody>
          <a:bodyPr/>
          <a:lstStyle/>
          <a:p>
            <a:fld id="{7D99A334-E2F3-7244-90F9-B1E72804ECDF}" type="slidenum">
              <a:rPr lang="en-US" smtClean="0"/>
              <a:t>10</a:t>
            </a:fld>
            <a:endParaRPr lang="en-US"/>
          </a:p>
        </p:txBody>
      </p:sp>
    </p:spTree>
    <p:extLst>
      <p:ext uri="{BB962C8B-B14F-4D97-AF65-F5344CB8AC3E}">
        <p14:creationId xmlns:p14="http://schemas.microsoft.com/office/powerpoint/2010/main" val="346610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iteration lasted around 8+ years</a:t>
            </a:r>
          </a:p>
          <a:p>
            <a:r>
              <a:rPr lang="en-US" dirty="0"/>
              <a:t>Second </a:t>
            </a:r>
            <a:r>
              <a:rPr lang="en-US"/>
              <a:t>iteration too</a:t>
            </a:r>
            <a:endParaRPr lang="en-US" dirty="0"/>
          </a:p>
        </p:txBody>
      </p:sp>
      <p:sp>
        <p:nvSpPr>
          <p:cNvPr id="4" name="Slide Number Placeholder 3"/>
          <p:cNvSpPr>
            <a:spLocks noGrp="1"/>
          </p:cNvSpPr>
          <p:nvPr>
            <p:ph type="sldNum" sz="quarter" idx="5"/>
          </p:nvPr>
        </p:nvSpPr>
        <p:spPr/>
        <p:txBody>
          <a:bodyPr/>
          <a:lstStyle/>
          <a:p>
            <a:fld id="{7D99A334-E2F3-7244-90F9-B1E72804ECDF}" type="slidenum">
              <a:rPr lang="en-US" smtClean="0"/>
              <a:t>2</a:t>
            </a:fld>
            <a:endParaRPr lang="en-US"/>
          </a:p>
        </p:txBody>
      </p:sp>
    </p:spTree>
    <p:extLst>
      <p:ext uri="{BB962C8B-B14F-4D97-AF65-F5344CB8AC3E}">
        <p14:creationId xmlns:p14="http://schemas.microsoft.com/office/powerpoint/2010/main" val="379391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always been trying to control my weight. I moved to Northern Ireland in October 2016 and about a year later I realized I needed to do something</a:t>
            </a:r>
          </a:p>
          <a:p>
            <a:r>
              <a:rPr lang="en-US" dirty="0"/>
              <a:t>I had read several books, like “the 4 hour body” and while they had a lot of useful things, they also had a lot of impractical things</a:t>
            </a:r>
          </a:p>
          <a:p>
            <a:endParaRPr lang="en-US" dirty="0"/>
          </a:p>
          <a:p>
            <a:r>
              <a:rPr lang="en-US" dirty="0"/>
              <a:t>Logging is great, but does can become an addiction in and of itself</a:t>
            </a:r>
          </a:p>
          <a:p>
            <a:endParaRPr lang="en-US" dirty="0"/>
          </a:p>
          <a:p>
            <a:r>
              <a:rPr lang="en-US" dirty="0"/>
              <a:t>I plateaued way earlier than I had hoped. I hit a wall with calorie counting that felt next to impossible to break.</a:t>
            </a:r>
          </a:p>
        </p:txBody>
      </p:sp>
      <p:sp>
        <p:nvSpPr>
          <p:cNvPr id="4" name="Slide Number Placeholder 3"/>
          <p:cNvSpPr>
            <a:spLocks noGrp="1"/>
          </p:cNvSpPr>
          <p:nvPr>
            <p:ph type="sldNum" sz="quarter" idx="5"/>
          </p:nvPr>
        </p:nvSpPr>
        <p:spPr/>
        <p:txBody>
          <a:bodyPr/>
          <a:lstStyle/>
          <a:p>
            <a:fld id="{7D99A334-E2F3-7244-90F9-B1E72804ECDF}" type="slidenum">
              <a:rPr lang="en-US" smtClean="0"/>
              <a:t>3</a:t>
            </a:fld>
            <a:endParaRPr lang="en-US"/>
          </a:p>
        </p:txBody>
      </p:sp>
    </p:spTree>
    <p:extLst>
      <p:ext uri="{BB962C8B-B14F-4D97-AF65-F5344CB8AC3E}">
        <p14:creationId xmlns:p14="http://schemas.microsoft.com/office/powerpoint/2010/main" val="42490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changes where mental. Some changes were practical. Some changes worked. Some didn’t.</a:t>
            </a:r>
          </a:p>
          <a:p>
            <a:endParaRPr lang="en-US" dirty="0"/>
          </a:p>
          <a:p>
            <a:r>
              <a:rPr lang="en-US" dirty="0"/>
              <a:t>I stopped worrying about numbers and started being concerned about my health. I was resolved to form healthy habits not necessarily losing weight. I stopped allowing myself to be coerced into eating badly. </a:t>
            </a:r>
          </a:p>
          <a:p>
            <a:endParaRPr lang="en-US" dirty="0"/>
          </a:p>
          <a:p>
            <a:r>
              <a:rPr lang="en-US" dirty="0"/>
              <a:t>While you will lose weight if you do weight training, I proved beyond a shadow of a doubt that it is possible to lose weight through diet alone without starvation.</a:t>
            </a:r>
          </a:p>
        </p:txBody>
      </p:sp>
      <p:sp>
        <p:nvSpPr>
          <p:cNvPr id="4" name="Slide Number Placeholder 3"/>
          <p:cNvSpPr>
            <a:spLocks noGrp="1"/>
          </p:cNvSpPr>
          <p:nvPr>
            <p:ph type="sldNum" sz="quarter" idx="5"/>
          </p:nvPr>
        </p:nvSpPr>
        <p:spPr/>
        <p:txBody>
          <a:bodyPr/>
          <a:lstStyle/>
          <a:p>
            <a:fld id="{7D99A334-E2F3-7244-90F9-B1E72804ECDF}" type="slidenum">
              <a:rPr lang="en-US" smtClean="0"/>
              <a:t>4</a:t>
            </a:fld>
            <a:endParaRPr lang="en-US"/>
          </a:p>
        </p:txBody>
      </p:sp>
    </p:spTree>
    <p:extLst>
      <p:ext uri="{BB962C8B-B14F-4D97-AF65-F5344CB8AC3E}">
        <p14:creationId xmlns:p14="http://schemas.microsoft.com/office/powerpoint/2010/main" val="167532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has advice, even me. It can be overwhelming. Find someone you like and stick with them.</a:t>
            </a:r>
          </a:p>
          <a:p>
            <a:pPr marL="171450" indent="-171450">
              <a:buFont typeface="Arial" panose="020B0604020202020204" pitchFamily="34" charset="0"/>
              <a:buChar char="•"/>
            </a:pPr>
            <a:r>
              <a:rPr lang="en-US" dirty="0"/>
              <a:t>While thin people mean well, they don’t realize that they have some habits they just do without thinking. </a:t>
            </a:r>
          </a:p>
        </p:txBody>
      </p:sp>
      <p:sp>
        <p:nvSpPr>
          <p:cNvPr id="4" name="Slide Number Placeholder 3"/>
          <p:cNvSpPr>
            <a:spLocks noGrp="1"/>
          </p:cNvSpPr>
          <p:nvPr>
            <p:ph type="sldNum" sz="quarter" idx="5"/>
          </p:nvPr>
        </p:nvSpPr>
        <p:spPr/>
        <p:txBody>
          <a:bodyPr/>
          <a:lstStyle/>
          <a:p>
            <a:fld id="{7D99A334-E2F3-7244-90F9-B1E72804ECDF}" type="slidenum">
              <a:rPr lang="en-US" smtClean="0"/>
              <a:t>5</a:t>
            </a:fld>
            <a:endParaRPr lang="en-US"/>
          </a:p>
        </p:txBody>
      </p:sp>
    </p:spTree>
    <p:extLst>
      <p:ext uri="{BB962C8B-B14F-4D97-AF65-F5344CB8AC3E}">
        <p14:creationId xmlns:p14="http://schemas.microsoft.com/office/powerpoint/2010/main" val="150689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Accountability is really useful and can come in several formats. </a:t>
            </a:r>
          </a:p>
          <a:p>
            <a:pPr marL="171450" indent="-171450">
              <a:buFont typeface="Arial" panose="020B0604020202020204" pitchFamily="34" charset="0"/>
              <a:buChar char="•"/>
            </a:pPr>
            <a:r>
              <a:rPr lang="en-US" dirty="0"/>
              <a:t>Your partner can help you, </a:t>
            </a:r>
          </a:p>
          <a:p>
            <a:pPr marL="171450" indent="-171450">
              <a:buFont typeface="Arial" panose="020B0604020202020204" pitchFamily="34" charset="0"/>
              <a:buChar char="•"/>
            </a:pPr>
            <a:r>
              <a:rPr lang="en-US" dirty="0"/>
              <a:t>your friends (I still have a WhatsApp group of close friends and we weigh in every week)</a:t>
            </a:r>
          </a:p>
          <a:p>
            <a:pPr marL="171450" indent="-171450">
              <a:buFont typeface="Arial" panose="020B0604020202020204" pitchFamily="34" charset="0"/>
              <a:buChar char="•"/>
            </a:pPr>
            <a:r>
              <a:rPr lang="en-US" dirty="0"/>
              <a:t>Keep a diary</a:t>
            </a:r>
          </a:p>
          <a:p>
            <a:pPr marL="628650" lvl="1" indent="-171450">
              <a:buFont typeface="Arial" panose="020B0604020202020204" pitchFamily="34" charset="0"/>
              <a:buChar char="•"/>
            </a:pPr>
            <a:r>
              <a:rPr lang="en-US" dirty="0"/>
              <a:t>You can take a photo of the food you eat next to your hand for scale</a:t>
            </a:r>
          </a:p>
          <a:p>
            <a:pPr marL="628650" lvl="1" indent="-171450">
              <a:buFont typeface="Arial" panose="020B0604020202020204" pitchFamily="34" charset="0"/>
              <a:buChar char="•"/>
            </a:pPr>
            <a:r>
              <a:rPr lang="en-US" dirty="0"/>
              <a:t>You can take regular pictures of yourself – MyFitnessPal is good for this or Google Calendar</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I never “quit” any kind of food until January 2019, and that is more for a personal challenge than a diet thing. </a:t>
            </a:r>
          </a:p>
        </p:txBody>
      </p:sp>
      <p:sp>
        <p:nvSpPr>
          <p:cNvPr id="4" name="Slide Number Placeholder 3"/>
          <p:cNvSpPr>
            <a:spLocks noGrp="1"/>
          </p:cNvSpPr>
          <p:nvPr>
            <p:ph type="sldNum" sz="quarter" idx="5"/>
          </p:nvPr>
        </p:nvSpPr>
        <p:spPr/>
        <p:txBody>
          <a:bodyPr/>
          <a:lstStyle/>
          <a:p>
            <a:fld id="{7D99A334-E2F3-7244-90F9-B1E72804ECDF}" type="slidenum">
              <a:rPr lang="en-US" smtClean="0"/>
              <a:t>6</a:t>
            </a:fld>
            <a:endParaRPr lang="en-US"/>
          </a:p>
        </p:txBody>
      </p:sp>
    </p:spTree>
    <p:extLst>
      <p:ext uri="{BB962C8B-B14F-4D97-AF65-F5344CB8AC3E}">
        <p14:creationId xmlns:p14="http://schemas.microsoft.com/office/powerpoint/2010/main" val="405529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Fitbits, smart scales, diet programs are only as useful as you make them.</a:t>
            </a:r>
          </a:p>
          <a:p>
            <a:endParaRPr lang="en-US" dirty="0"/>
          </a:p>
          <a:p>
            <a:r>
              <a:rPr lang="en-US" dirty="0"/>
              <a:t>Don’t do measurements if you can’t be honest with yourself</a:t>
            </a:r>
          </a:p>
        </p:txBody>
      </p:sp>
      <p:sp>
        <p:nvSpPr>
          <p:cNvPr id="4" name="Slide Number Placeholder 3"/>
          <p:cNvSpPr>
            <a:spLocks noGrp="1"/>
          </p:cNvSpPr>
          <p:nvPr>
            <p:ph type="sldNum" sz="quarter" idx="5"/>
          </p:nvPr>
        </p:nvSpPr>
        <p:spPr/>
        <p:txBody>
          <a:bodyPr/>
          <a:lstStyle/>
          <a:p>
            <a:fld id="{7D99A334-E2F3-7244-90F9-B1E72804ECDF}" type="slidenum">
              <a:rPr lang="en-US" smtClean="0"/>
              <a:t>7</a:t>
            </a:fld>
            <a:endParaRPr lang="en-US"/>
          </a:p>
        </p:txBody>
      </p:sp>
    </p:spTree>
    <p:extLst>
      <p:ext uri="{BB962C8B-B14F-4D97-AF65-F5344CB8AC3E}">
        <p14:creationId xmlns:p14="http://schemas.microsoft.com/office/powerpoint/2010/main" val="349549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takes 21 instances of a behavior before it becomes habitual. I now drink around 4l of water a day, for example. </a:t>
            </a:r>
          </a:p>
          <a:p>
            <a:endParaRPr lang="en-US" dirty="0"/>
          </a:p>
          <a:p>
            <a:r>
              <a:rPr lang="en-US" dirty="0"/>
              <a:t>Eating feelings happens (for me) when I’m unusually happy and when I’m sad. I’m slowly learning to identify the behavior and correct this.</a:t>
            </a:r>
          </a:p>
        </p:txBody>
      </p:sp>
      <p:sp>
        <p:nvSpPr>
          <p:cNvPr id="4" name="Slide Number Placeholder 3"/>
          <p:cNvSpPr>
            <a:spLocks noGrp="1"/>
          </p:cNvSpPr>
          <p:nvPr>
            <p:ph type="sldNum" sz="quarter" idx="5"/>
          </p:nvPr>
        </p:nvSpPr>
        <p:spPr/>
        <p:txBody>
          <a:bodyPr/>
          <a:lstStyle/>
          <a:p>
            <a:fld id="{7D99A334-E2F3-7244-90F9-B1E72804ECDF}" type="slidenum">
              <a:rPr lang="en-US" smtClean="0"/>
              <a:t>8</a:t>
            </a:fld>
            <a:endParaRPr lang="en-US"/>
          </a:p>
        </p:txBody>
      </p:sp>
    </p:spTree>
    <p:extLst>
      <p:ext uri="{BB962C8B-B14F-4D97-AF65-F5344CB8AC3E}">
        <p14:creationId xmlns:p14="http://schemas.microsoft.com/office/powerpoint/2010/main" val="126966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science that suggests the bacterial microbiome in your stomach actually communicates with your brain, and the bacteria that are fed the most create the desire for particular food that they like.</a:t>
            </a:r>
          </a:p>
          <a:p>
            <a:endParaRPr lang="en-US" dirty="0"/>
          </a:p>
          <a:p>
            <a:r>
              <a:rPr lang="en-US" dirty="0"/>
              <a:t>This means that it’s more than just ”your” desires that encourage certain foods, but actually the foreign elements in your stomach. This make it more than just a change of mind, but biology, which takes time. </a:t>
            </a:r>
          </a:p>
          <a:p>
            <a:pPr marL="171450" indent="-171450">
              <a:buFont typeface="Arial" panose="020B0604020202020204" pitchFamily="34" charset="0"/>
              <a:buChar char="•"/>
            </a:pPr>
            <a:r>
              <a:rPr lang="en-US" dirty="0"/>
              <a:t>You will crave ”bad” foods</a:t>
            </a:r>
          </a:p>
          <a:p>
            <a:pPr marL="171450" indent="-171450">
              <a:buFont typeface="Arial" panose="020B0604020202020204" pitchFamily="34" charset="0"/>
              <a:buChar char="•"/>
            </a:pPr>
            <a:r>
              <a:rPr lang="en-US" dirty="0"/>
              <a:t>You need to create a “healthy” microbiome</a:t>
            </a:r>
          </a:p>
          <a:p>
            <a:pPr marL="171450" indent="-171450">
              <a:buFont typeface="Arial" panose="020B0604020202020204" pitchFamily="34" charset="0"/>
              <a:buChar char="•"/>
            </a:pPr>
            <a:r>
              <a:rPr lang="en-US" dirty="0"/>
              <a:t>One hack to this is when you crave unhealthy foods, have a healthy meal first and </a:t>
            </a:r>
            <a:r>
              <a:rPr lang="en-US" b="1" dirty="0"/>
              <a:t>then</a:t>
            </a:r>
            <a:r>
              <a:rPr lang="en-US" b="0" dirty="0"/>
              <a:t> have the unhealthy foods. After the healthy food you won’t be hungry anymore.</a:t>
            </a:r>
          </a:p>
          <a:p>
            <a:pPr marL="628650" lvl="1" indent="-171450">
              <a:buFont typeface="Arial" panose="020B0604020202020204" pitchFamily="34" charset="0"/>
              <a:buChar char="•"/>
            </a:pPr>
            <a:r>
              <a:rPr lang="en-US" b="0" dirty="0"/>
              <a:t>Filling up on vegetables is easy because they fill your stomach – carbs generally “liquify” easily and are harder to fill up on. Treat your stomach like you are playing the worlds worst game of </a:t>
            </a:r>
            <a:r>
              <a:rPr lang="en-US" b="0" dirty="0" err="1"/>
              <a:t>tetris</a:t>
            </a:r>
            <a:endParaRPr lang="en-US" dirty="0"/>
          </a:p>
        </p:txBody>
      </p:sp>
      <p:sp>
        <p:nvSpPr>
          <p:cNvPr id="4" name="Slide Number Placeholder 3"/>
          <p:cNvSpPr>
            <a:spLocks noGrp="1"/>
          </p:cNvSpPr>
          <p:nvPr>
            <p:ph type="sldNum" sz="quarter" idx="5"/>
          </p:nvPr>
        </p:nvSpPr>
        <p:spPr/>
        <p:txBody>
          <a:bodyPr/>
          <a:lstStyle/>
          <a:p>
            <a:fld id="{7D99A334-E2F3-7244-90F9-B1E72804ECDF}" type="slidenum">
              <a:rPr lang="en-US" smtClean="0"/>
              <a:t>9</a:t>
            </a:fld>
            <a:endParaRPr lang="en-US"/>
          </a:p>
        </p:txBody>
      </p:sp>
    </p:spTree>
    <p:extLst>
      <p:ext uri="{BB962C8B-B14F-4D97-AF65-F5344CB8AC3E}">
        <p14:creationId xmlns:p14="http://schemas.microsoft.com/office/powerpoint/2010/main" val="2223112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9/27/20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moW9jvvMr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youtube.com/user/GravityTrainingSol" TargetMode="External"/><Relationship Id="rId4" Type="http://schemas.openxmlformats.org/officeDocument/2006/relationships/hyperlink" Target="https://www.youtube.com/watch?v=VzPD009qTN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E157-8779-E449-836D-6D2773A9A13B}"/>
              </a:ext>
            </a:extLst>
          </p:cNvPr>
          <p:cNvSpPr>
            <a:spLocks noGrp="1"/>
          </p:cNvSpPr>
          <p:nvPr>
            <p:ph type="ctrTitle"/>
          </p:nvPr>
        </p:nvSpPr>
        <p:spPr/>
        <p:txBody>
          <a:bodyPr/>
          <a:lstStyle/>
          <a:p>
            <a:r>
              <a:rPr lang="en-US" dirty="0"/>
              <a:t>Lean Agile</a:t>
            </a:r>
          </a:p>
        </p:txBody>
      </p:sp>
      <p:sp>
        <p:nvSpPr>
          <p:cNvPr id="3" name="Subtitle 2">
            <a:extLst>
              <a:ext uri="{FF2B5EF4-FFF2-40B4-BE49-F238E27FC236}">
                <a16:creationId xmlns:a16="http://schemas.microsoft.com/office/drawing/2014/main" id="{24F46A9E-C34E-8E4E-AF4B-CC2A1A22DA4C}"/>
              </a:ext>
            </a:extLst>
          </p:cNvPr>
          <p:cNvSpPr>
            <a:spLocks noGrp="1"/>
          </p:cNvSpPr>
          <p:nvPr>
            <p:ph type="subTitle" idx="1"/>
          </p:nvPr>
        </p:nvSpPr>
        <p:spPr/>
        <p:txBody>
          <a:bodyPr/>
          <a:lstStyle/>
          <a:p>
            <a:r>
              <a:rPr lang="en-US" dirty="0"/>
              <a:t>How I used Agile methodologies for weight loss</a:t>
            </a:r>
          </a:p>
        </p:txBody>
      </p:sp>
    </p:spTree>
    <p:extLst>
      <p:ext uri="{BB962C8B-B14F-4D97-AF65-F5344CB8AC3E}">
        <p14:creationId xmlns:p14="http://schemas.microsoft.com/office/powerpoint/2010/main" val="204538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3BDE-6419-7D43-95A4-2757561238DF}"/>
              </a:ext>
            </a:extLst>
          </p:cNvPr>
          <p:cNvSpPr>
            <a:spLocks noGrp="1"/>
          </p:cNvSpPr>
          <p:nvPr>
            <p:ph type="title"/>
          </p:nvPr>
        </p:nvSpPr>
        <p:spPr>
          <a:xfrm>
            <a:off x="913775" y="1"/>
            <a:ext cx="10364451" cy="1129552"/>
          </a:xfrm>
        </p:spPr>
        <p:txBody>
          <a:bodyPr/>
          <a:lstStyle/>
          <a:p>
            <a:r>
              <a:rPr lang="en-US" dirty="0"/>
              <a:t>Interesting info</a:t>
            </a:r>
          </a:p>
        </p:txBody>
      </p:sp>
      <p:sp>
        <p:nvSpPr>
          <p:cNvPr id="3" name="Content Placeholder 2">
            <a:extLst>
              <a:ext uri="{FF2B5EF4-FFF2-40B4-BE49-F238E27FC236}">
                <a16:creationId xmlns:a16="http://schemas.microsoft.com/office/drawing/2014/main" id="{091DED20-1001-BB49-9176-BA98132FC48D}"/>
              </a:ext>
            </a:extLst>
          </p:cNvPr>
          <p:cNvSpPr>
            <a:spLocks noGrp="1"/>
          </p:cNvSpPr>
          <p:nvPr>
            <p:ph sz="quarter" idx="13"/>
          </p:nvPr>
        </p:nvSpPr>
        <p:spPr>
          <a:xfrm>
            <a:off x="913775" y="1129553"/>
            <a:ext cx="5016379" cy="5403848"/>
          </a:xfrm>
        </p:spPr>
        <p:txBody>
          <a:bodyPr anchor="ctr">
            <a:normAutofit/>
          </a:bodyPr>
          <a:lstStyle/>
          <a:p>
            <a:r>
              <a:rPr lang="en-US" dirty="0"/>
              <a:t>I used to walk 6km a day without changing diet No change in weight. I still walk around 6km a day</a:t>
            </a:r>
          </a:p>
          <a:p>
            <a:r>
              <a:rPr lang="en-US" dirty="0"/>
              <a:t>Conclusion: Exercise makes you </a:t>
            </a:r>
            <a:r>
              <a:rPr lang="en-US" b="1" dirty="0"/>
              <a:t>healthy</a:t>
            </a:r>
            <a:r>
              <a:rPr lang="en-US" dirty="0"/>
              <a:t> but diet makes you </a:t>
            </a:r>
            <a:r>
              <a:rPr lang="en-US" b="1" dirty="0"/>
              <a:t>thin</a:t>
            </a:r>
          </a:p>
          <a:p>
            <a:r>
              <a:rPr lang="en-US" dirty="0"/>
              <a:t>Short term weight gain seems to be “easy-come easy-go”</a:t>
            </a:r>
          </a:p>
        </p:txBody>
      </p:sp>
      <p:pic>
        <p:nvPicPr>
          <p:cNvPr id="5" name="Picture 4">
            <a:extLst>
              <a:ext uri="{FF2B5EF4-FFF2-40B4-BE49-F238E27FC236}">
                <a16:creationId xmlns:a16="http://schemas.microsoft.com/office/drawing/2014/main" id="{19EE9482-7270-4640-92F6-4094C3528E44}"/>
              </a:ext>
            </a:extLst>
          </p:cNvPr>
          <p:cNvPicPr>
            <a:picLocks noChangeAspect="1"/>
          </p:cNvPicPr>
          <p:nvPr/>
        </p:nvPicPr>
        <p:blipFill>
          <a:blip r:embed="rId3"/>
          <a:stretch>
            <a:fillRect/>
          </a:stretch>
        </p:blipFill>
        <p:spPr>
          <a:xfrm>
            <a:off x="6243917" y="1129553"/>
            <a:ext cx="5438588" cy="2379382"/>
          </a:xfrm>
          <a:prstGeom prst="rect">
            <a:avLst/>
          </a:prstGeom>
        </p:spPr>
      </p:pic>
      <p:pic>
        <p:nvPicPr>
          <p:cNvPr id="7" name="Picture 6">
            <a:extLst>
              <a:ext uri="{FF2B5EF4-FFF2-40B4-BE49-F238E27FC236}">
                <a16:creationId xmlns:a16="http://schemas.microsoft.com/office/drawing/2014/main" id="{87C2F29E-67D5-CE4C-B85B-CE0A3D49E1DA}"/>
              </a:ext>
            </a:extLst>
          </p:cNvPr>
          <p:cNvPicPr>
            <a:picLocks noChangeAspect="1"/>
          </p:cNvPicPr>
          <p:nvPr/>
        </p:nvPicPr>
        <p:blipFill>
          <a:blip r:embed="rId4"/>
          <a:stretch>
            <a:fillRect/>
          </a:stretch>
        </p:blipFill>
        <p:spPr>
          <a:xfrm>
            <a:off x="7083797" y="3690947"/>
            <a:ext cx="3758827" cy="2842454"/>
          </a:xfrm>
          <a:prstGeom prst="rect">
            <a:avLst/>
          </a:prstGeom>
        </p:spPr>
      </p:pic>
    </p:spTree>
    <p:extLst>
      <p:ext uri="{BB962C8B-B14F-4D97-AF65-F5344CB8AC3E}">
        <p14:creationId xmlns:p14="http://schemas.microsoft.com/office/powerpoint/2010/main" val="30044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4F3E-0E85-C248-8C1D-B75685BE525C}"/>
              </a:ext>
            </a:extLst>
          </p:cNvPr>
          <p:cNvSpPr>
            <a:spLocks noGrp="1"/>
          </p:cNvSpPr>
          <p:nvPr>
            <p:ph type="title"/>
          </p:nvPr>
        </p:nvSpPr>
        <p:spPr/>
        <p:txBody>
          <a:bodyPr/>
          <a:lstStyle/>
          <a:p>
            <a:r>
              <a:rPr lang="en-US" dirty="0"/>
              <a:t>RETROSPECTIVE</a:t>
            </a:r>
          </a:p>
        </p:txBody>
      </p:sp>
      <p:sp>
        <p:nvSpPr>
          <p:cNvPr id="3" name="Content Placeholder 2">
            <a:extLst>
              <a:ext uri="{FF2B5EF4-FFF2-40B4-BE49-F238E27FC236}">
                <a16:creationId xmlns:a16="http://schemas.microsoft.com/office/drawing/2014/main" id="{B8BA3904-B348-214B-B17E-B815689CEA69}"/>
              </a:ext>
            </a:extLst>
          </p:cNvPr>
          <p:cNvSpPr>
            <a:spLocks noGrp="1"/>
          </p:cNvSpPr>
          <p:nvPr>
            <p:ph sz="quarter" idx="13"/>
          </p:nvPr>
        </p:nvSpPr>
        <p:spPr/>
        <p:txBody>
          <a:bodyPr/>
          <a:lstStyle/>
          <a:p>
            <a:r>
              <a:rPr lang="en-US" dirty="0"/>
              <a:t>What happened?</a:t>
            </a:r>
          </a:p>
          <a:p>
            <a:pPr lvl="1"/>
            <a:r>
              <a:rPr lang="en-US" dirty="0"/>
              <a:t>First iteration</a:t>
            </a:r>
          </a:p>
          <a:p>
            <a:pPr lvl="1"/>
            <a:r>
              <a:rPr lang="en-US" dirty="0"/>
              <a:t>Second iteration</a:t>
            </a:r>
          </a:p>
          <a:p>
            <a:r>
              <a:rPr lang="en-US" dirty="0"/>
              <a:t>What went badly</a:t>
            </a:r>
          </a:p>
          <a:p>
            <a:r>
              <a:rPr lang="en-US" dirty="0"/>
              <a:t>What went well</a:t>
            </a:r>
          </a:p>
          <a:p>
            <a:r>
              <a:rPr lang="en-US" dirty="0"/>
              <a:t>Backlog (Moving forward)</a:t>
            </a:r>
          </a:p>
        </p:txBody>
      </p:sp>
    </p:spTree>
    <p:extLst>
      <p:ext uri="{BB962C8B-B14F-4D97-AF65-F5344CB8AC3E}">
        <p14:creationId xmlns:p14="http://schemas.microsoft.com/office/powerpoint/2010/main" val="47036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F4D5-6748-DE4D-8DAE-61ACDBDEAD55}"/>
              </a:ext>
            </a:extLst>
          </p:cNvPr>
          <p:cNvSpPr>
            <a:spLocks noGrp="1"/>
          </p:cNvSpPr>
          <p:nvPr>
            <p:ph type="title"/>
          </p:nvPr>
        </p:nvSpPr>
        <p:spPr>
          <a:xfrm>
            <a:off x="913775" y="392606"/>
            <a:ext cx="10364451" cy="1596177"/>
          </a:xfrm>
        </p:spPr>
        <p:txBody>
          <a:bodyPr/>
          <a:lstStyle/>
          <a:p>
            <a:r>
              <a:rPr lang="en-US" dirty="0"/>
              <a:t>What happened? (1)</a:t>
            </a:r>
          </a:p>
        </p:txBody>
      </p:sp>
      <p:pic>
        <p:nvPicPr>
          <p:cNvPr id="5" name="Picture 4">
            <a:extLst>
              <a:ext uri="{FF2B5EF4-FFF2-40B4-BE49-F238E27FC236}">
                <a16:creationId xmlns:a16="http://schemas.microsoft.com/office/drawing/2014/main" id="{D0B3AA86-AE04-9446-9E3C-75615D8B0BCB}"/>
              </a:ext>
            </a:extLst>
          </p:cNvPr>
          <p:cNvPicPr>
            <a:picLocks noChangeAspect="1"/>
          </p:cNvPicPr>
          <p:nvPr/>
        </p:nvPicPr>
        <p:blipFill>
          <a:blip r:embed="rId3"/>
          <a:stretch>
            <a:fillRect/>
          </a:stretch>
        </p:blipFill>
        <p:spPr>
          <a:xfrm>
            <a:off x="459318" y="1902373"/>
            <a:ext cx="2025219" cy="4367048"/>
          </a:xfrm>
          <a:prstGeom prst="rect">
            <a:avLst/>
          </a:prstGeom>
        </p:spPr>
      </p:pic>
      <p:sp>
        <p:nvSpPr>
          <p:cNvPr id="13" name="TextBox 12">
            <a:extLst>
              <a:ext uri="{FF2B5EF4-FFF2-40B4-BE49-F238E27FC236}">
                <a16:creationId xmlns:a16="http://schemas.microsoft.com/office/drawing/2014/main" id="{9BA58E57-4F39-8747-AC8C-13814E260D4E}"/>
              </a:ext>
            </a:extLst>
          </p:cNvPr>
          <p:cNvSpPr txBox="1"/>
          <p:nvPr/>
        </p:nvSpPr>
        <p:spPr>
          <a:xfrm>
            <a:off x="805995" y="6269421"/>
            <a:ext cx="1173719" cy="369332"/>
          </a:xfrm>
          <a:prstGeom prst="rect">
            <a:avLst/>
          </a:prstGeom>
          <a:noFill/>
        </p:spPr>
        <p:txBody>
          <a:bodyPr wrap="none" rtlCol="0">
            <a:spAutoFit/>
          </a:bodyPr>
          <a:lstStyle/>
          <a:p>
            <a:r>
              <a:rPr lang="en-US" dirty="0"/>
              <a:t>Me (2017)</a:t>
            </a:r>
          </a:p>
        </p:txBody>
      </p:sp>
      <p:graphicFrame>
        <p:nvGraphicFramePr>
          <p:cNvPr id="16" name="Chart 15">
            <a:extLst>
              <a:ext uri="{FF2B5EF4-FFF2-40B4-BE49-F238E27FC236}">
                <a16:creationId xmlns:a16="http://schemas.microsoft.com/office/drawing/2014/main" id="{CE117F65-5AF6-544F-BFFF-481CA25539C2}"/>
              </a:ext>
            </a:extLst>
          </p:cNvPr>
          <p:cNvGraphicFramePr>
            <a:graphicFrameLocks/>
          </p:cNvGraphicFramePr>
          <p:nvPr>
            <p:extLst>
              <p:ext uri="{D42A27DB-BD31-4B8C-83A1-F6EECF244321}">
                <p14:modId xmlns:p14="http://schemas.microsoft.com/office/powerpoint/2010/main" val="969007404"/>
              </p:ext>
            </p:extLst>
          </p:nvPr>
        </p:nvGraphicFramePr>
        <p:xfrm>
          <a:off x="2764716" y="1416605"/>
          <a:ext cx="9100370" cy="48004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2296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F065-5209-9643-BB9D-08A38FE9E955}"/>
              </a:ext>
            </a:extLst>
          </p:cNvPr>
          <p:cNvSpPr>
            <a:spLocks noGrp="1"/>
          </p:cNvSpPr>
          <p:nvPr>
            <p:ph type="title"/>
          </p:nvPr>
        </p:nvSpPr>
        <p:spPr/>
        <p:txBody>
          <a:bodyPr/>
          <a:lstStyle/>
          <a:p>
            <a:r>
              <a:rPr lang="en-US" dirty="0"/>
              <a:t>What happened? (2)</a:t>
            </a:r>
          </a:p>
        </p:txBody>
      </p:sp>
      <p:sp>
        <p:nvSpPr>
          <p:cNvPr id="3" name="Content Placeholder 2">
            <a:extLst>
              <a:ext uri="{FF2B5EF4-FFF2-40B4-BE49-F238E27FC236}">
                <a16:creationId xmlns:a16="http://schemas.microsoft.com/office/drawing/2014/main" id="{16842D04-60D6-AF41-877C-F165E03808C8}"/>
              </a:ext>
            </a:extLst>
          </p:cNvPr>
          <p:cNvSpPr>
            <a:spLocks noGrp="1"/>
          </p:cNvSpPr>
          <p:nvPr>
            <p:ph sz="quarter" idx="13"/>
          </p:nvPr>
        </p:nvSpPr>
        <p:spPr>
          <a:xfrm>
            <a:off x="514350" y="2367092"/>
            <a:ext cx="11101388" cy="4033708"/>
          </a:xfrm>
        </p:spPr>
        <p:txBody>
          <a:bodyPr>
            <a:normAutofit/>
          </a:bodyPr>
          <a:lstStyle/>
          <a:p>
            <a:r>
              <a:rPr lang="en-US" dirty="0"/>
              <a:t>Changed the epic (Mindset) from “Lose weight” to “be healthy”</a:t>
            </a:r>
          </a:p>
          <a:p>
            <a:r>
              <a:rPr lang="en-US" dirty="0"/>
              <a:t>My dad lost a similar amount of weight</a:t>
            </a:r>
          </a:p>
          <a:p>
            <a:r>
              <a:rPr lang="en-US" dirty="0"/>
              <a:t>Started with 1 small change every 2 weeks</a:t>
            </a:r>
          </a:p>
          <a:p>
            <a:pPr lvl="1"/>
            <a:r>
              <a:rPr lang="en-US" dirty="0"/>
              <a:t>Drinking a minimum of 2l of water every day</a:t>
            </a:r>
          </a:p>
          <a:p>
            <a:pPr lvl="1"/>
            <a:r>
              <a:rPr lang="en-US" dirty="0"/>
              <a:t>Make the bed in the morning</a:t>
            </a:r>
          </a:p>
          <a:p>
            <a:pPr lvl="1"/>
            <a:r>
              <a:rPr lang="en-US" dirty="0"/>
              <a:t>Gradual changes to meals (add vegetables, then remove carbs)</a:t>
            </a:r>
          </a:p>
          <a:p>
            <a:pPr lvl="1"/>
            <a:r>
              <a:rPr lang="en-US" dirty="0"/>
              <a:t>Intermittent fasting, even for cheat days</a:t>
            </a:r>
          </a:p>
          <a:p>
            <a:pPr lvl="1"/>
            <a:r>
              <a:rPr lang="en-US" dirty="0"/>
              <a:t>Gym added later</a:t>
            </a:r>
          </a:p>
          <a:p>
            <a:pPr lvl="1"/>
            <a:r>
              <a:rPr lang="en-US" dirty="0"/>
              <a:t>Coffee added at the end</a:t>
            </a:r>
          </a:p>
          <a:p>
            <a:endParaRPr lang="en-US" dirty="0"/>
          </a:p>
          <a:p>
            <a:pPr lvl="1"/>
            <a:endParaRPr lang="en-US" dirty="0"/>
          </a:p>
          <a:p>
            <a:pPr lvl="1"/>
            <a:endParaRPr lang="en-US" dirty="0"/>
          </a:p>
        </p:txBody>
      </p:sp>
      <p:pic>
        <p:nvPicPr>
          <p:cNvPr id="5" name="Picture 4" descr="A person standing next to a tree&#10;&#10;Description automatically generated">
            <a:extLst>
              <a:ext uri="{FF2B5EF4-FFF2-40B4-BE49-F238E27FC236}">
                <a16:creationId xmlns:a16="http://schemas.microsoft.com/office/drawing/2014/main" id="{8B70AF67-B1F2-F34B-B1CE-D4A85F914D8D}"/>
              </a:ext>
            </a:extLst>
          </p:cNvPr>
          <p:cNvPicPr>
            <a:picLocks noChangeAspect="1"/>
          </p:cNvPicPr>
          <p:nvPr/>
        </p:nvPicPr>
        <p:blipFill>
          <a:blip r:embed="rId3"/>
          <a:stretch>
            <a:fillRect/>
          </a:stretch>
        </p:blipFill>
        <p:spPr>
          <a:xfrm>
            <a:off x="8769828" y="1416605"/>
            <a:ext cx="2508397" cy="4644887"/>
          </a:xfrm>
          <a:prstGeom prst="rect">
            <a:avLst/>
          </a:prstGeom>
        </p:spPr>
      </p:pic>
      <p:sp>
        <p:nvSpPr>
          <p:cNvPr id="6" name="TextBox 5">
            <a:extLst>
              <a:ext uri="{FF2B5EF4-FFF2-40B4-BE49-F238E27FC236}">
                <a16:creationId xmlns:a16="http://schemas.microsoft.com/office/drawing/2014/main" id="{FDB96D6C-A2E5-BB4A-AEE2-627926DEF395}"/>
              </a:ext>
            </a:extLst>
          </p:cNvPr>
          <p:cNvSpPr txBox="1"/>
          <p:nvPr/>
        </p:nvSpPr>
        <p:spPr>
          <a:xfrm>
            <a:off x="9437166" y="6097725"/>
            <a:ext cx="1173719" cy="369332"/>
          </a:xfrm>
          <a:prstGeom prst="rect">
            <a:avLst/>
          </a:prstGeom>
          <a:noFill/>
        </p:spPr>
        <p:txBody>
          <a:bodyPr wrap="none" rtlCol="0">
            <a:spAutoFit/>
          </a:bodyPr>
          <a:lstStyle/>
          <a:p>
            <a:r>
              <a:rPr lang="en-US" dirty="0"/>
              <a:t>Me (2019)</a:t>
            </a:r>
          </a:p>
        </p:txBody>
      </p:sp>
    </p:spTree>
    <p:extLst>
      <p:ext uri="{BB962C8B-B14F-4D97-AF65-F5344CB8AC3E}">
        <p14:creationId xmlns:p14="http://schemas.microsoft.com/office/powerpoint/2010/main" val="71253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2F599-C1C7-D246-AF8B-34DDA0A174F8}"/>
              </a:ext>
            </a:extLst>
          </p:cNvPr>
          <p:cNvSpPr>
            <a:spLocks noGrp="1"/>
          </p:cNvSpPr>
          <p:nvPr>
            <p:ph type="title"/>
          </p:nvPr>
        </p:nvSpPr>
        <p:spPr/>
        <p:txBody>
          <a:bodyPr/>
          <a:lstStyle/>
          <a:p>
            <a:r>
              <a:rPr lang="en-US" dirty="0"/>
              <a:t>What went badly</a:t>
            </a:r>
          </a:p>
        </p:txBody>
      </p:sp>
      <p:sp>
        <p:nvSpPr>
          <p:cNvPr id="3" name="Content Placeholder 2">
            <a:extLst>
              <a:ext uri="{FF2B5EF4-FFF2-40B4-BE49-F238E27FC236}">
                <a16:creationId xmlns:a16="http://schemas.microsoft.com/office/drawing/2014/main" id="{F2884BC4-F7B1-3A44-AB6B-02B97BE9C964}"/>
              </a:ext>
            </a:extLst>
          </p:cNvPr>
          <p:cNvSpPr>
            <a:spLocks noGrp="1"/>
          </p:cNvSpPr>
          <p:nvPr>
            <p:ph sz="quarter" idx="13"/>
          </p:nvPr>
        </p:nvSpPr>
        <p:spPr/>
        <p:txBody>
          <a:bodyPr>
            <a:normAutofit fontScale="92500" lnSpcReduction="20000"/>
          </a:bodyPr>
          <a:lstStyle/>
          <a:p>
            <a:r>
              <a:rPr lang="en-US" dirty="0"/>
              <a:t>Having 30 grams of protein within the 1</a:t>
            </a:r>
            <a:r>
              <a:rPr lang="en-US" baseline="30000" dirty="0"/>
              <a:t>st</a:t>
            </a:r>
            <a:r>
              <a:rPr lang="en-US" dirty="0"/>
              <a:t> 30 minutes of waking up</a:t>
            </a:r>
          </a:p>
          <a:p>
            <a:r>
              <a:rPr lang="en-US" dirty="0"/>
              <a:t>Using weight as the only metric</a:t>
            </a:r>
          </a:p>
          <a:p>
            <a:r>
              <a:rPr lang="en-US" dirty="0"/>
              <a:t>Having the same meals every day for 6 days a week over a period of 3 months</a:t>
            </a:r>
          </a:p>
          <a:p>
            <a:r>
              <a:rPr lang="en-US" dirty="0"/>
              <a:t>Counting calories (and not thinking of quality)</a:t>
            </a:r>
          </a:p>
          <a:p>
            <a:r>
              <a:rPr lang="en-US" dirty="0"/>
              <a:t>Measuring weight every day (with the wrong attitude)</a:t>
            </a:r>
          </a:p>
          <a:p>
            <a:r>
              <a:rPr lang="en-US" dirty="0"/>
              <a:t>Having a glass of tomato juice in the morning</a:t>
            </a:r>
          </a:p>
          <a:p>
            <a:r>
              <a:rPr lang="en-US" dirty="0"/>
              <a:t>Treating food as a reward</a:t>
            </a:r>
          </a:p>
          <a:p>
            <a:r>
              <a:rPr lang="en-US" dirty="0"/>
              <a:t>Stress eating</a:t>
            </a:r>
          </a:p>
          <a:p>
            <a:endParaRPr lang="en-US" dirty="0"/>
          </a:p>
        </p:txBody>
      </p:sp>
    </p:spTree>
    <p:extLst>
      <p:ext uri="{BB962C8B-B14F-4D97-AF65-F5344CB8AC3E}">
        <p14:creationId xmlns:p14="http://schemas.microsoft.com/office/powerpoint/2010/main" val="7340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51F5-E9FA-8448-8D15-05D1DF87AE10}"/>
              </a:ext>
            </a:extLst>
          </p:cNvPr>
          <p:cNvSpPr>
            <a:spLocks noGrp="1"/>
          </p:cNvSpPr>
          <p:nvPr>
            <p:ph type="title"/>
          </p:nvPr>
        </p:nvSpPr>
        <p:spPr>
          <a:xfrm>
            <a:off x="914400" y="174764"/>
            <a:ext cx="10364451" cy="1596177"/>
          </a:xfrm>
        </p:spPr>
        <p:txBody>
          <a:bodyPr/>
          <a:lstStyle/>
          <a:p>
            <a:r>
              <a:rPr lang="en-US" dirty="0"/>
              <a:t>What went well</a:t>
            </a:r>
          </a:p>
        </p:txBody>
      </p:sp>
      <p:sp>
        <p:nvSpPr>
          <p:cNvPr id="3" name="Content Placeholder 2">
            <a:extLst>
              <a:ext uri="{FF2B5EF4-FFF2-40B4-BE49-F238E27FC236}">
                <a16:creationId xmlns:a16="http://schemas.microsoft.com/office/drawing/2014/main" id="{42326B51-4958-854B-BAB5-58B6A865EB7A}"/>
              </a:ext>
            </a:extLst>
          </p:cNvPr>
          <p:cNvSpPr>
            <a:spLocks noGrp="1"/>
          </p:cNvSpPr>
          <p:nvPr>
            <p:ph sz="quarter" idx="13"/>
          </p:nvPr>
        </p:nvSpPr>
        <p:spPr>
          <a:xfrm>
            <a:off x="914400" y="1506071"/>
            <a:ext cx="10363826" cy="5109042"/>
          </a:xfrm>
        </p:spPr>
        <p:txBody>
          <a:bodyPr>
            <a:normAutofit lnSpcReduction="10000"/>
          </a:bodyPr>
          <a:lstStyle/>
          <a:p>
            <a:r>
              <a:rPr lang="en-US" dirty="0"/>
              <a:t>Allowing for failure, celebrating success (without food)</a:t>
            </a:r>
          </a:p>
          <a:p>
            <a:r>
              <a:rPr lang="en-US" dirty="0"/>
              <a:t>Listen to others, but within reason*</a:t>
            </a:r>
          </a:p>
          <a:p>
            <a:r>
              <a:rPr lang="en-US" dirty="0"/>
              <a:t>Taking on the responsibility of food on myself</a:t>
            </a:r>
          </a:p>
          <a:p>
            <a:r>
              <a:rPr lang="en-US" dirty="0"/>
              <a:t>Not trying to change everything all at once and then giving up</a:t>
            </a:r>
          </a:p>
          <a:p>
            <a:r>
              <a:rPr lang="en-US" dirty="0"/>
              <a:t>Intermittent fasting </a:t>
            </a:r>
            <a:r>
              <a:rPr lang="en-US" b="1" dirty="0"/>
              <a:t>after</a:t>
            </a:r>
            <a:r>
              <a:rPr lang="en-US" dirty="0"/>
              <a:t> fixing the quality of meals</a:t>
            </a:r>
          </a:p>
          <a:p>
            <a:r>
              <a:rPr lang="en-US" dirty="0"/>
              <a:t>Focus on the </a:t>
            </a:r>
            <a:r>
              <a:rPr lang="en-US" b="1" dirty="0"/>
              <a:t>attitude</a:t>
            </a:r>
            <a:r>
              <a:rPr lang="en-US" dirty="0"/>
              <a:t> towards food and not exercise (for weight loss)</a:t>
            </a:r>
          </a:p>
          <a:p>
            <a:r>
              <a:rPr lang="en-US" dirty="0"/>
              <a:t>Started Walking, Hiking, dancing, Gym </a:t>
            </a:r>
            <a:r>
              <a:rPr lang="en-US" b="1" dirty="0"/>
              <a:t>for fun</a:t>
            </a:r>
          </a:p>
          <a:p>
            <a:r>
              <a:rPr lang="en-US" dirty="0"/>
              <a:t>Knowing that “cheating” is a mental thing</a:t>
            </a:r>
          </a:p>
          <a:p>
            <a:r>
              <a:rPr lang="en-US" dirty="0"/>
              <a:t>Accountability (Friends, diary)</a:t>
            </a:r>
          </a:p>
          <a:p>
            <a:r>
              <a:rPr lang="en-US" dirty="0"/>
              <a:t>Seeking professional help</a:t>
            </a:r>
          </a:p>
          <a:p>
            <a:r>
              <a:rPr lang="en-US" dirty="0"/>
              <a:t>Never ”quitting” a particular kind of food</a:t>
            </a:r>
          </a:p>
          <a:p>
            <a:endParaRPr lang="en-US" dirty="0"/>
          </a:p>
          <a:p>
            <a:endParaRPr lang="en-US" dirty="0"/>
          </a:p>
          <a:p>
            <a:endParaRPr lang="en-US" dirty="0"/>
          </a:p>
        </p:txBody>
      </p:sp>
    </p:spTree>
    <p:extLst>
      <p:ext uri="{BB962C8B-B14F-4D97-AF65-F5344CB8AC3E}">
        <p14:creationId xmlns:p14="http://schemas.microsoft.com/office/powerpoint/2010/main" val="233302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8C47-D0F5-064C-8845-707C0CAA232C}"/>
              </a:ext>
            </a:extLst>
          </p:cNvPr>
          <p:cNvSpPr>
            <a:spLocks noGrp="1"/>
          </p:cNvSpPr>
          <p:nvPr>
            <p:ph type="title"/>
          </p:nvPr>
        </p:nvSpPr>
        <p:spPr/>
        <p:txBody>
          <a:bodyPr/>
          <a:lstStyle/>
          <a:p>
            <a:r>
              <a:rPr lang="en-US" dirty="0"/>
              <a:t>The Application of Agile</a:t>
            </a:r>
          </a:p>
        </p:txBody>
      </p:sp>
      <p:sp>
        <p:nvSpPr>
          <p:cNvPr id="3" name="Content Placeholder 2">
            <a:extLst>
              <a:ext uri="{FF2B5EF4-FFF2-40B4-BE49-F238E27FC236}">
                <a16:creationId xmlns:a16="http://schemas.microsoft.com/office/drawing/2014/main" id="{541B28C4-8D4F-5B48-B405-48FF807039FF}"/>
              </a:ext>
            </a:extLst>
          </p:cNvPr>
          <p:cNvSpPr>
            <a:spLocks noGrp="1"/>
          </p:cNvSpPr>
          <p:nvPr>
            <p:ph sz="quarter" idx="13"/>
          </p:nvPr>
        </p:nvSpPr>
        <p:spPr>
          <a:xfrm>
            <a:off x="913774" y="2057400"/>
            <a:ext cx="10363826" cy="4329953"/>
          </a:xfrm>
        </p:spPr>
        <p:txBody>
          <a:bodyPr>
            <a:normAutofit/>
          </a:bodyPr>
          <a:lstStyle/>
          <a:p>
            <a:r>
              <a:rPr lang="en-US" b="1" dirty="0"/>
              <a:t>Individuals and interactions </a:t>
            </a:r>
            <a:r>
              <a:rPr lang="en-US" dirty="0"/>
              <a:t>over process and tools</a:t>
            </a:r>
          </a:p>
          <a:p>
            <a:pPr lvl="1"/>
            <a:r>
              <a:rPr lang="en-US" dirty="0"/>
              <a:t>What worked </a:t>
            </a:r>
            <a:r>
              <a:rPr lang="en-US" b="1" dirty="0"/>
              <a:t>for me, </a:t>
            </a:r>
            <a:r>
              <a:rPr lang="en-US" dirty="0"/>
              <a:t>sought professional help</a:t>
            </a:r>
          </a:p>
          <a:p>
            <a:r>
              <a:rPr lang="en-US" b="1" dirty="0"/>
              <a:t>Working software </a:t>
            </a:r>
            <a:r>
              <a:rPr lang="en-US" dirty="0"/>
              <a:t>over comprehensive documentation</a:t>
            </a:r>
          </a:p>
          <a:p>
            <a:pPr lvl="1"/>
            <a:r>
              <a:rPr lang="en-US" dirty="0"/>
              <a:t>Metrics to the background, rather focus on habits</a:t>
            </a:r>
          </a:p>
          <a:p>
            <a:r>
              <a:rPr lang="en-US" b="1" dirty="0"/>
              <a:t>Customer collaboration </a:t>
            </a:r>
            <a:r>
              <a:rPr lang="en-US" dirty="0"/>
              <a:t>over contract negotiation</a:t>
            </a:r>
          </a:p>
          <a:p>
            <a:pPr lvl="1"/>
            <a:r>
              <a:rPr lang="en-US" dirty="0"/>
              <a:t>Small changes over time rather than one large commitment</a:t>
            </a:r>
          </a:p>
          <a:p>
            <a:r>
              <a:rPr lang="en-US" b="1" dirty="0"/>
              <a:t>Responding to change </a:t>
            </a:r>
            <a:r>
              <a:rPr lang="en-US" dirty="0"/>
              <a:t>over following a plan</a:t>
            </a:r>
          </a:p>
          <a:p>
            <a:pPr lvl="1"/>
            <a:r>
              <a:rPr lang="en-US" dirty="0"/>
              <a:t>When it didn’t work, it got cut out immediately</a:t>
            </a:r>
          </a:p>
        </p:txBody>
      </p:sp>
    </p:spTree>
    <p:extLst>
      <p:ext uri="{BB962C8B-B14F-4D97-AF65-F5344CB8AC3E}">
        <p14:creationId xmlns:p14="http://schemas.microsoft.com/office/powerpoint/2010/main" val="347985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D127-E294-3846-8D61-3B9FB4B7BE88}"/>
              </a:ext>
            </a:extLst>
          </p:cNvPr>
          <p:cNvSpPr>
            <a:spLocks noGrp="1"/>
          </p:cNvSpPr>
          <p:nvPr>
            <p:ph type="title"/>
          </p:nvPr>
        </p:nvSpPr>
        <p:spPr/>
        <p:txBody>
          <a:bodyPr/>
          <a:lstStyle/>
          <a:p>
            <a:r>
              <a:rPr lang="en-US" dirty="0"/>
              <a:t>BACKLOG (moving forward)</a:t>
            </a:r>
          </a:p>
        </p:txBody>
      </p:sp>
      <p:sp>
        <p:nvSpPr>
          <p:cNvPr id="3" name="Content Placeholder 2">
            <a:extLst>
              <a:ext uri="{FF2B5EF4-FFF2-40B4-BE49-F238E27FC236}">
                <a16:creationId xmlns:a16="http://schemas.microsoft.com/office/drawing/2014/main" id="{4EEA9E06-1DE1-D447-BDC9-4BB37A018948}"/>
              </a:ext>
            </a:extLst>
          </p:cNvPr>
          <p:cNvSpPr>
            <a:spLocks noGrp="1"/>
          </p:cNvSpPr>
          <p:nvPr>
            <p:ph sz="quarter" idx="13"/>
          </p:nvPr>
        </p:nvSpPr>
        <p:spPr/>
        <p:txBody>
          <a:bodyPr/>
          <a:lstStyle/>
          <a:p>
            <a:r>
              <a:rPr lang="en-US" dirty="0"/>
              <a:t>No expectations</a:t>
            </a:r>
          </a:p>
          <a:p>
            <a:r>
              <a:rPr lang="en-US" dirty="0"/>
              <a:t>Keep the past in the rear view mirror</a:t>
            </a:r>
          </a:p>
          <a:p>
            <a:r>
              <a:rPr lang="en-US" dirty="0"/>
              <a:t>Dance in the moment</a:t>
            </a:r>
          </a:p>
          <a:p>
            <a:r>
              <a:rPr lang="en-US" dirty="0"/>
              <a:t>Don’t eat your feelings</a:t>
            </a:r>
          </a:p>
          <a:p>
            <a:r>
              <a:rPr lang="en-US" dirty="0"/>
              <a:t>Small Incremental changes</a:t>
            </a:r>
          </a:p>
        </p:txBody>
      </p:sp>
    </p:spTree>
    <p:extLst>
      <p:ext uri="{BB962C8B-B14F-4D97-AF65-F5344CB8AC3E}">
        <p14:creationId xmlns:p14="http://schemas.microsoft.com/office/powerpoint/2010/main" val="159883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9660-F3FC-DB4D-9841-86FFA46CF3C9}"/>
              </a:ext>
            </a:extLst>
          </p:cNvPr>
          <p:cNvSpPr>
            <a:spLocks noGrp="1"/>
          </p:cNvSpPr>
          <p:nvPr>
            <p:ph type="title"/>
          </p:nvPr>
        </p:nvSpPr>
        <p:spPr/>
        <p:txBody>
          <a:bodyPr/>
          <a:lstStyle/>
          <a:p>
            <a:r>
              <a:rPr lang="en-US" dirty="0"/>
              <a:t>Useful Videos</a:t>
            </a:r>
          </a:p>
        </p:txBody>
      </p:sp>
      <p:sp>
        <p:nvSpPr>
          <p:cNvPr id="3" name="Content Placeholder 2">
            <a:extLst>
              <a:ext uri="{FF2B5EF4-FFF2-40B4-BE49-F238E27FC236}">
                <a16:creationId xmlns:a16="http://schemas.microsoft.com/office/drawing/2014/main" id="{FC85F7AB-1712-E44D-93F7-1E7FD703AAC2}"/>
              </a:ext>
            </a:extLst>
          </p:cNvPr>
          <p:cNvSpPr>
            <a:spLocks noGrp="1"/>
          </p:cNvSpPr>
          <p:nvPr>
            <p:ph sz="quarter" idx="13"/>
          </p:nvPr>
        </p:nvSpPr>
        <p:spPr/>
        <p:txBody>
          <a:bodyPr/>
          <a:lstStyle/>
          <a:p>
            <a:r>
              <a:rPr lang="en-US" dirty="0"/>
              <a:t>A simple way to break a bad habit</a:t>
            </a:r>
          </a:p>
          <a:p>
            <a:pPr lvl="1"/>
            <a:r>
              <a:rPr lang="en-US" dirty="0">
                <a:hlinkClick r:id="rId3"/>
              </a:rPr>
              <a:t>https://youtu.be/-moW9jvvMr4</a:t>
            </a:r>
            <a:endParaRPr lang="en-US" dirty="0"/>
          </a:p>
          <a:p>
            <a:r>
              <a:rPr lang="en-US" dirty="0"/>
              <a:t>How bacteria rule over your body</a:t>
            </a:r>
          </a:p>
          <a:p>
            <a:pPr lvl="1"/>
            <a:r>
              <a:rPr lang="en-US" dirty="0">
                <a:hlinkClick r:id="rId4"/>
              </a:rPr>
              <a:t>https://www.youtube.com/watch?v=VzPD009qTN4</a:t>
            </a:r>
            <a:endParaRPr lang="en-US" dirty="0"/>
          </a:p>
          <a:p>
            <a:r>
              <a:rPr lang="en-US" dirty="0"/>
              <a:t>Gravity transformation</a:t>
            </a:r>
          </a:p>
          <a:p>
            <a:pPr lvl="1"/>
            <a:r>
              <a:rPr lang="en-GB" dirty="0">
                <a:hlinkClick r:id="rId5"/>
              </a:rPr>
              <a:t>https://www.youtube.com/user/GravityTrainingSol</a:t>
            </a:r>
            <a:endParaRPr lang="en-US" dirty="0"/>
          </a:p>
        </p:txBody>
      </p:sp>
    </p:spTree>
    <p:extLst>
      <p:ext uri="{BB962C8B-B14F-4D97-AF65-F5344CB8AC3E}">
        <p14:creationId xmlns:p14="http://schemas.microsoft.com/office/powerpoint/2010/main" val="29021748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1849</TotalTime>
  <Words>1322</Words>
  <Application>Microsoft Macintosh PowerPoint</Application>
  <PresentationFormat>Widescreen</PresentationFormat>
  <Paragraphs>128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Droplet</vt:lpstr>
      <vt:lpstr>Lean Agile</vt:lpstr>
      <vt:lpstr>RETROSPECTIVE</vt:lpstr>
      <vt:lpstr>What happened? (1)</vt:lpstr>
      <vt:lpstr>What happened? (2)</vt:lpstr>
      <vt:lpstr>What went badly</vt:lpstr>
      <vt:lpstr>What went well</vt:lpstr>
      <vt:lpstr>The Application of Agile</vt:lpstr>
      <vt:lpstr>BACKLOG (moving forward)</vt:lpstr>
      <vt:lpstr>Useful Videos</vt:lpstr>
      <vt:lpstr>Interesting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Agile</dc:title>
  <dc:creator>Microsoft Office User</dc:creator>
  <cp:lastModifiedBy>Balsdon, Quintin</cp:lastModifiedBy>
  <cp:revision>37</cp:revision>
  <dcterms:created xsi:type="dcterms:W3CDTF">2019-05-02T10:17:04Z</dcterms:created>
  <dcterms:modified xsi:type="dcterms:W3CDTF">2020-09-27T08:37:53Z</dcterms:modified>
</cp:coreProperties>
</file>