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1dab3cbfa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1dab3cbfa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1dab3cbfa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1dab3cbfa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1dab3cbfa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1dab3cbfa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1dab3cbfa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1dab3cbfa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21a80a8f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21a80a8f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0ca1d3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0ca1d3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d05a349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d05a349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dab3cbf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dab3cbf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dab3cbfa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dab3cbfa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dab3cbfa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dab3cbfa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dab3cbfa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1dab3cbfa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1dab3cbfa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1dab3cbfa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hyperlink" Target="http://kosis.kr/statHtml/statHtml.do?orgId=350&amp;tblId=DT_35007_N057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openads.co.kr/nTrend/article/2906/%EB%82%98%EC%8A%A4%EB%AF%B8%EB%94%94%EC%96%B4-%EC%B9%B4%EC%B9%B4%EC%98%A4%ED%86%A1A-to-Z%EC%B9%B4%EC%B9%B4%EC%98%A4%ED%86%A1-%EB%B6%80%EA%B0%80-%EC%84%9C%EB%B9%84%EC%8A%A4-%EC%9D%B4%EC%9A%A9-%ED%96%89%ED%83%9C%EB%A1%9C-%EC%95%8C%EC%95%84%EB%B3%B8-%EC%B9%B4%EC%B9%B4%EC%98%A4%ED%86%A1%EC%9D%98-%EC%84%B1%EC%9E%A5-%EA%B0%80%EB%8A%A5%EC%84%B1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vogue.co.kr/2019/02/12/%EA%B0%84%ED%97%90%EC%A0%81-%EB%8B%A8%EC%8B%9D%EC%9D%84-%EC%A0%9C%EB%8C%80%EB%A1%9C-%ED%95%98%EA%B8%B0-%EC%9C%84%ED%95%9C-10%EA%B0%80%EC%A7%80-%ED%82%A4%EC%9B%8C%EB%93%9C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://kosis.kr/statHtml/statHtml.do?orgId=350&amp;tblId=DT_35007_N05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52667" l="0" r="0" t="0"/>
          <a:stretch/>
        </p:blipFill>
        <p:spPr>
          <a:xfrm>
            <a:off x="0" y="0"/>
            <a:ext cx="9144000" cy="24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20975" l="0" r="0" t="7728"/>
          <a:stretch/>
        </p:blipFill>
        <p:spPr>
          <a:xfrm>
            <a:off x="0" y="1476500"/>
            <a:ext cx="9144000" cy="3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249300" y="501375"/>
            <a:ext cx="28701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</p:txBody>
      </p:sp>
      <p:sp>
        <p:nvSpPr>
          <p:cNvPr id="57" name="Google Shape;57;p13"/>
          <p:cNvSpPr txBox="1"/>
          <p:nvPr/>
        </p:nvSpPr>
        <p:spPr>
          <a:xfrm>
            <a:off x="2315250" y="769250"/>
            <a:ext cx="45135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/>
              <a:t>[</a:t>
            </a:r>
            <a:r>
              <a:rPr lang="ko" sz="3600"/>
              <a:t> 병원 안 갈 때는 </a:t>
            </a:r>
            <a:r>
              <a:rPr lang="ko" sz="4800"/>
              <a:t>? </a:t>
            </a:r>
            <a:r>
              <a:rPr lang="ko" sz="7200"/>
              <a:t>]</a:t>
            </a:r>
            <a:endParaRPr b="1" sz="7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08" y="1042500"/>
            <a:ext cx="18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type="ctrTitle"/>
          </p:nvPr>
        </p:nvSpPr>
        <p:spPr>
          <a:xfrm>
            <a:off x="0" y="0"/>
            <a:ext cx="81735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    03. 부가서비스 구상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35" name="Google Shape;135;p22"/>
          <p:cNvCxnSpPr/>
          <p:nvPr/>
        </p:nvCxnSpPr>
        <p:spPr>
          <a:xfrm>
            <a:off x="0" y="781220"/>
            <a:ext cx="99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2"/>
          <p:cNvSpPr txBox="1"/>
          <p:nvPr>
            <p:ph idx="1" type="subTitle"/>
          </p:nvPr>
        </p:nvSpPr>
        <p:spPr>
          <a:xfrm>
            <a:off x="2335125" y="1042500"/>
            <a:ext cx="64971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시나리오 4-3.</a:t>
            </a:r>
            <a:br>
              <a:rPr b="1" lang="ko" sz="1800">
                <a:solidFill>
                  <a:srgbClr val="333399"/>
                </a:solidFill>
              </a:rPr>
            </a:br>
            <a:r>
              <a:rPr b="1" lang="ko" sz="1800">
                <a:solidFill>
                  <a:srgbClr val="333399"/>
                </a:solidFill>
              </a:rPr>
              <a:t>	</a:t>
            </a:r>
            <a:r>
              <a:rPr b="1" lang="ko" sz="1800" u="sng">
                <a:solidFill>
                  <a:schemeClr val="accent5"/>
                </a:solidFill>
                <a:hlinkClick r:id="rId4"/>
              </a:rPr>
              <a:t>통계청 - 연령별 체질량 분포 현황</a:t>
            </a:r>
            <a:r>
              <a:rPr b="1" lang="ko" sz="1800">
                <a:solidFill>
                  <a:srgbClr val="333333"/>
                </a:solidFill>
              </a:rPr>
              <a:t> 기준으로 </a:t>
            </a:r>
            <a:endParaRPr b="1"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33"/>
                </a:solidFill>
              </a:rPr>
              <a:t>	분석1 같은 연령대, 단식일 기준 지표</a:t>
            </a:r>
            <a:endParaRPr b="1" sz="1800">
              <a:solidFill>
                <a:srgbClr val="333333"/>
              </a:solidFill>
            </a:endParaRPr>
          </a:p>
          <a:p>
            <a:pPr indent="45720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33"/>
                </a:solidFill>
              </a:rPr>
              <a:t>분석2 BMI 기준별, 상대 값 지표 </a:t>
            </a:r>
            <a:endParaRPr b="1" sz="1800">
              <a:solidFill>
                <a:srgbClr val="333333"/>
              </a:solidFill>
            </a:endParaRPr>
          </a:p>
          <a:p>
            <a:pPr indent="45720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33"/>
                </a:solidFill>
              </a:rPr>
              <a:t>분석3 기간별 몸무게 변화량 지표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00"/>
                </a:solidFill>
              </a:rPr>
              <a:t>	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조건</a:t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	[푸쉬2] 매 주 몸무게 데이터 갱신 - 수기입력 or 스마트체중계</a:t>
            </a:r>
            <a:endParaRPr b="1" sz="180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08" y="1042500"/>
            <a:ext cx="18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type="ctrTitle"/>
          </p:nvPr>
        </p:nvSpPr>
        <p:spPr>
          <a:xfrm>
            <a:off x="0" y="0"/>
            <a:ext cx="81735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    03. 부가서비스 구상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43" name="Google Shape;143;p23"/>
          <p:cNvCxnSpPr/>
          <p:nvPr/>
        </p:nvCxnSpPr>
        <p:spPr>
          <a:xfrm>
            <a:off x="0" y="781220"/>
            <a:ext cx="99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2335125" y="1042500"/>
            <a:ext cx="64971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푸쉬1</a:t>
            </a:r>
            <a:r>
              <a:rPr b="1" lang="ko" sz="1800">
                <a:solidFill>
                  <a:srgbClr val="333399"/>
                </a:solidFill>
              </a:rPr>
              <a:t>. 매 식사 시간 음식 정보</a:t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	</a:t>
            </a:r>
            <a:r>
              <a:rPr b="1" lang="ko" sz="1800">
                <a:solidFill>
                  <a:srgbClr val="000000"/>
                </a:solidFill>
              </a:rPr>
              <a:t>입력된 식사 시간 +5분 뒤 푸쉬 알람을 통해 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00"/>
                </a:solidFill>
              </a:rPr>
              <a:t>	인증샷을 찍고 저장하도록 유도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00"/>
                </a:solidFill>
              </a:rPr>
              <a:t>	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Future</a:t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	이미지 분석(머신러닝)을 통해 음식을 유추하고</a:t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	음식별 칼로리를 계산해서 피드백</a:t>
            </a:r>
            <a:endParaRPr b="1" sz="180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08" y="1042500"/>
            <a:ext cx="18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>
            <p:ph type="ctrTitle"/>
          </p:nvPr>
        </p:nvSpPr>
        <p:spPr>
          <a:xfrm>
            <a:off x="0" y="0"/>
            <a:ext cx="81735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    03. 부가서비스 구상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51" name="Google Shape;151;p24"/>
          <p:cNvCxnSpPr/>
          <p:nvPr/>
        </p:nvCxnSpPr>
        <p:spPr>
          <a:xfrm>
            <a:off x="0" y="781220"/>
            <a:ext cx="99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4"/>
          <p:cNvSpPr txBox="1"/>
          <p:nvPr>
            <p:ph idx="1" type="subTitle"/>
          </p:nvPr>
        </p:nvSpPr>
        <p:spPr>
          <a:xfrm>
            <a:off x="2335125" y="1042500"/>
            <a:ext cx="64971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푸쉬2</a:t>
            </a:r>
            <a:r>
              <a:rPr b="1" lang="ko" sz="1800">
                <a:solidFill>
                  <a:srgbClr val="333399"/>
                </a:solidFill>
              </a:rPr>
              <a:t>. </a:t>
            </a:r>
            <a:r>
              <a:rPr b="1" lang="ko" sz="1800">
                <a:solidFill>
                  <a:srgbClr val="333399"/>
                </a:solidFill>
              </a:rPr>
              <a:t>매 주 몸무게 데이터 갱신</a:t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	</a:t>
            </a:r>
            <a:r>
              <a:rPr b="1" lang="ko" sz="1800">
                <a:solidFill>
                  <a:srgbClr val="000000"/>
                </a:solidFill>
              </a:rPr>
              <a:t>단헐적 단식 시작 일주일 간격으로 푸쉬 알람을 통해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00"/>
                </a:solidFill>
              </a:rPr>
              <a:t>	몸무게 수기입력 유도하여 데이터 갱신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Future</a:t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	스마트체중계 또는 제휴 병원 인바디 또는 신체정보</a:t>
            </a:r>
            <a:endParaRPr b="1" sz="1800">
              <a:solidFill>
                <a:srgbClr val="333399"/>
              </a:solidFill>
            </a:endParaRPr>
          </a:p>
          <a:p>
            <a:pPr indent="457200" lvl="0" marL="0" rtl="0" algn="l">
              <a:lnSpc>
                <a:spcPct val="14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데이터로 연동 및 갱신</a:t>
            </a:r>
            <a:endParaRPr b="1" sz="180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idx="1" type="subTitle"/>
          </p:nvPr>
        </p:nvSpPr>
        <p:spPr>
          <a:xfrm>
            <a:off x="311700" y="1042500"/>
            <a:ext cx="8520600" cy="3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rgbClr val="333399"/>
                </a:solidFill>
              </a:rPr>
              <a:t>예상 일정 </a:t>
            </a:r>
            <a:endParaRPr b="1" sz="18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33"/>
                </a:solidFill>
              </a:rPr>
              <a:t>	프로젝트 시작일 : 3월 11일</a:t>
            </a:r>
            <a:endParaRPr b="1" sz="18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33"/>
                </a:solidFill>
              </a:rPr>
              <a:t>	프로젝트 종료일 : 5월 6일</a:t>
            </a:r>
            <a:endParaRPr b="1" sz="18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33"/>
                </a:solidFill>
              </a:rPr>
              <a:t>	워킹데이 기준일 : 41일</a:t>
            </a:r>
            <a:endParaRPr b="1" sz="18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33"/>
                </a:solidFill>
              </a:rPr>
              <a:t>	상세 일정은 시나리오 바탕으로 기능정의 및 구현 여부, 학습곡선,</a:t>
            </a:r>
            <a:endParaRPr b="1" sz="1800">
              <a:solidFill>
                <a:srgbClr val="333333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33"/>
                </a:solidFill>
              </a:rPr>
              <a:t>피드백에 따라 변동 됩니다.</a:t>
            </a:r>
            <a:endParaRPr b="1" sz="1800">
              <a:solidFill>
                <a:srgbClr val="333333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33"/>
                </a:solidFill>
              </a:rPr>
              <a:t>예상 일정은 심적인 이유로 41일 두달 정도로 잡았습니다.</a:t>
            </a:r>
            <a:endParaRPr b="1" sz="18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33"/>
                </a:solidFill>
              </a:rPr>
              <a:t>	</a:t>
            </a:r>
            <a:endParaRPr b="1" sz="18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33"/>
                </a:solidFill>
              </a:rPr>
              <a:t>	</a:t>
            </a:r>
            <a:endParaRPr b="1" sz="18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</a:endParaRPr>
          </a:p>
        </p:txBody>
      </p:sp>
      <p:sp>
        <p:nvSpPr>
          <p:cNvPr id="158" name="Google Shape;158;p25"/>
          <p:cNvSpPr txBox="1"/>
          <p:nvPr>
            <p:ph type="ctrTitle"/>
          </p:nvPr>
        </p:nvSpPr>
        <p:spPr>
          <a:xfrm>
            <a:off x="0" y="0"/>
            <a:ext cx="81735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    04. 예상 일정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59" name="Google Shape;159;p25"/>
          <p:cNvCxnSpPr/>
          <p:nvPr/>
        </p:nvCxnSpPr>
        <p:spPr>
          <a:xfrm>
            <a:off x="0" y="781220"/>
            <a:ext cx="99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44825" y="907675"/>
            <a:ext cx="9054600" cy="4159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335125" y="1042500"/>
            <a:ext cx="64971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 sz="1800">
                <a:solidFill>
                  <a:srgbClr val="333399"/>
                </a:solidFill>
              </a:rPr>
              <a:t>굿닥ID를 가지고 있는 앱 사용자에게 개인 맞춤 콘텐츠를 제공합니다.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채팅이 외에도 여러 부가서비스를  제공함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카카오톡 이용자의 93%가 부가서비스를 이용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33333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rgbClr val="333333"/>
                </a:solidFill>
              </a:rPr>
              <a:t>출처 : </a:t>
            </a:r>
            <a:r>
              <a:rPr b="1" lang="ko" sz="1050" u="sng">
                <a:solidFill>
                  <a:schemeClr val="hlink"/>
                </a:solidFill>
                <a:hlinkClick r:id="rId3"/>
              </a:rPr>
              <a:t>나스미디어 - 카카오톡 부가서비스 10명 중 9명 이용</a:t>
            </a:r>
            <a:endParaRPr b="1"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일반회원 또는 인증회원에게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부가서비스를 제공함으로써, </a:t>
            </a:r>
            <a:br>
              <a:rPr lang="ko"/>
            </a:br>
            <a:r>
              <a:rPr lang="ko"/>
              <a:t>굿닥ID 사용율과 앱 재사용율을 높히자 !!!</a:t>
            </a:r>
            <a:endParaRPr/>
          </a:p>
        </p:txBody>
      </p:sp>
      <p:sp>
        <p:nvSpPr>
          <p:cNvPr id="64" name="Google Shape;64;p14"/>
          <p:cNvSpPr txBox="1"/>
          <p:nvPr>
            <p:ph type="ctrTitle"/>
          </p:nvPr>
        </p:nvSpPr>
        <p:spPr>
          <a:xfrm>
            <a:off x="0" y="0"/>
            <a:ext cx="81735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    01. 기획 의도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0" y="781220"/>
            <a:ext cx="99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42500"/>
            <a:ext cx="1799999" cy="36000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416150" y="1509500"/>
            <a:ext cx="1607100" cy="1692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0" y="0"/>
            <a:ext cx="81735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    02. 부가서비스 소개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0" y="781220"/>
            <a:ext cx="99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311700" y="1042500"/>
            <a:ext cx="8520600" cy="3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rgbClr val="333399"/>
                </a:solidFill>
              </a:rPr>
              <a:t>간헐적 단식 관련 어플 - iOS</a:t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333399"/>
              </a:solidFill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33"/>
                </a:solidFill>
              </a:rPr>
              <a:t>1. 헬스케어 관련 서비스로 접근하라.</a:t>
            </a:r>
            <a:endParaRPr b="1" sz="18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33"/>
                </a:solidFill>
              </a:rPr>
              <a:t>2. 병원 이벤트 관련 주 타켓을 찾아라.</a:t>
            </a:r>
            <a:endParaRPr b="1" sz="18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33"/>
                </a:solidFill>
              </a:rPr>
              <a:t>3. 최근 이슈가 되는 아이템을 선정하라.</a:t>
            </a:r>
            <a:endParaRPr b="1" sz="18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D2D2D2"/>
                </a:solidFill>
                <a:highlight>
                  <a:schemeClr val="dk1"/>
                </a:highlight>
              </a:rPr>
              <a:t>요즘 다이어터들의 관심을 끄는 독보적인 이슈가 있죠? 바로 ‘간헐적 단식’. SBS 스페셜에 소개되면서 온라인상에서 뜨거운 감자로 떠올랐습니다.</a:t>
            </a:r>
            <a:endParaRPr sz="1400">
              <a:solidFill>
                <a:srgbClr val="D2D2D2"/>
              </a:solidFill>
              <a:highlight>
                <a:schemeClr val="dk1"/>
              </a:highlight>
            </a:endParaRPr>
          </a:p>
          <a:p>
            <a:pPr indent="0" lvl="0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50">
                <a:solidFill>
                  <a:srgbClr val="333333"/>
                </a:solidFill>
              </a:rPr>
              <a:t>출처 : </a:t>
            </a:r>
            <a:r>
              <a:rPr b="1" lang="ko" sz="1050" u="sng">
                <a:solidFill>
                  <a:schemeClr val="hlink"/>
                </a:solidFill>
                <a:hlinkClick r:id="rId3"/>
              </a:rPr>
              <a:t>VOGUE - 2019.2.12 간헐적 단식의 성공을 위해 기억해야 할 10가지</a:t>
            </a:r>
            <a:endParaRPr sz="1050">
              <a:solidFill>
                <a:srgbClr val="D2D2D2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간헐적 단식을 관리해주는 서비스를 만들자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463" y="1416050"/>
            <a:ext cx="1800000" cy="180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0405" y="1677300"/>
            <a:ext cx="1800000" cy="180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1249" y="1677300"/>
            <a:ext cx="1800000" cy="180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3289896"/>
            <a:ext cx="7200000" cy="180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0" y="0"/>
            <a:ext cx="81735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    03. 부가서비스 구상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84" name="Google Shape;84;p16"/>
          <p:cNvCxnSpPr/>
          <p:nvPr/>
        </p:nvCxnSpPr>
        <p:spPr>
          <a:xfrm>
            <a:off x="0" y="781220"/>
            <a:ext cx="99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2335125" y="1042500"/>
            <a:ext cx="64971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시나리오 1.</a:t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	</a:t>
            </a:r>
            <a:r>
              <a:rPr b="1" lang="ko" sz="1800">
                <a:solidFill>
                  <a:srgbClr val="333333"/>
                </a:solidFill>
              </a:rPr>
              <a:t>일반 회원 또는 인증 회원이 로그인 </a:t>
            </a:r>
            <a:endParaRPr b="1" sz="1800">
              <a:solidFill>
                <a:srgbClr val="333333"/>
              </a:solidFill>
            </a:endParaRPr>
          </a:p>
          <a:p>
            <a:pPr indent="45720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33"/>
                </a:solidFill>
              </a:rPr>
              <a:t>건강지킴이(가제) Cell이 활성화</a:t>
            </a:r>
            <a:endParaRPr b="1" sz="1800">
              <a:solidFill>
                <a:srgbClr val="333333"/>
              </a:solidFill>
            </a:endParaRPr>
          </a:p>
          <a:p>
            <a:pPr indent="45720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</a:endParaRPr>
          </a:p>
          <a:p>
            <a:pPr indent="45720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조건</a:t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	로그인 되었을 때</a:t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rgbClr val="333399"/>
                </a:solidFill>
              </a:rPr>
              <a:t>	</a:t>
            </a:r>
            <a:endParaRPr b="1" sz="1800">
              <a:solidFill>
                <a:srgbClr val="333399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16150" y="1509500"/>
            <a:ext cx="1664700" cy="1722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00" y="1042500"/>
            <a:ext cx="18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08" y="1042500"/>
            <a:ext cx="18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type="ctrTitle"/>
          </p:nvPr>
        </p:nvSpPr>
        <p:spPr>
          <a:xfrm>
            <a:off x="0" y="0"/>
            <a:ext cx="81735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    03. 부가서비스 구상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94" name="Google Shape;94;p17"/>
          <p:cNvCxnSpPr/>
          <p:nvPr/>
        </p:nvCxnSpPr>
        <p:spPr>
          <a:xfrm>
            <a:off x="0" y="781220"/>
            <a:ext cx="99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2335125" y="1042500"/>
            <a:ext cx="64971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시나리오 2.</a:t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	</a:t>
            </a:r>
            <a:r>
              <a:rPr b="1" lang="ko" sz="1800">
                <a:solidFill>
                  <a:srgbClr val="333333"/>
                </a:solidFill>
              </a:rPr>
              <a:t>회원의 신체 정보를 입력 받음</a:t>
            </a:r>
            <a:endParaRPr b="1"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33"/>
                </a:solidFill>
              </a:rPr>
              <a:t>	입력 받은 신장, 체중으로 BMI 산출하여 </a:t>
            </a:r>
            <a:endParaRPr b="1" sz="1800">
              <a:solidFill>
                <a:srgbClr val="333333"/>
              </a:solidFill>
            </a:endParaRPr>
          </a:p>
          <a:p>
            <a:pPr indent="45720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 u="sng">
                <a:solidFill>
                  <a:schemeClr val="hlink"/>
                </a:solidFill>
                <a:hlinkClick r:id="rId4"/>
              </a:rPr>
              <a:t>통계청 - 연령별 체질량 분포 현황</a:t>
            </a:r>
            <a:r>
              <a:rPr b="1" lang="ko" sz="1800">
                <a:solidFill>
                  <a:srgbClr val="333333"/>
                </a:solidFill>
              </a:rPr>
              <a:t> 기준으로 </a:t>
            </a:r>
            <a:endParaRPr b="1" sz="1800">
              <a:solidFill>
                <a:srgbClr val="333333"/>
              </a:solidFill>
            </a:endParaRPr>
          </a:p>
          <a:p>
            <a:pPr indent="45720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33"/>
                </a:solidFill>
              </a:rPr>
              <a:t>자기 현황과 분포도를 제공</a:t>
            </a:r>
            <a:endParaRPr b="1"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조건</a:t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	인증 회원만 분포도 가능 (생년월일)</a:t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	</a:t>
            </a:r>
            <a:r>
              <a:rPr b="1" lang="ko" sz="1800" strike="sngStrike">
                <a:solidFill>
                  <a:srgbClr val="333399"/>
                </a:solidFill>
              </a:rPr>
              <a:t>가져오기는 스마트체중계 또는 병원제휴 인바디 데이터를 통해</a:t>
            </a:r>
            <a:endParaRPr b="1" sz="1800" strike="sngStrike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b="1" lang="ko" sz="1800" strike="sngStrike">
                <a:solidFill>
                  <a:srgbClr val="333399"/>
                </a:solidFill>
              </a:rPr>
              <a:t>	좀 더 디테일한 정보 제공</a:t>
            </a:r>
            <a:endParaRPr b="1" sz="1800" strike="sngStrike">
              <a:solidFill>
                <a:srgbClr val="333399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806825" y="2812675"/>
            <a:ext cx="773100" cy="21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08" y="1042500"/>
            <a:ext cx="18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type="ctrTitle"/>
          </p:nvPr>
        </p:nvSpPr>
        <p:spPr>
          <a:xfrm>
            <a:off x="0" y="0"/>
            <a:ext cx="81735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    03. 부가서비스 구상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03" name="Google Shape;103;p18"/>
          <p:cNvCxnSpPr/>
          <p:nvPr/>
        </p:nvCxnSpPr>
        <p:spPr>
          <a:xfrm>
            <a:off x="0" y="781220"/>
            <a:ext cx="99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2335125" y="1042500"/>
            <a:ext cx="64971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시나리오 3.</a:t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	</a:t>
            </a:r>
            <a:r>
              <a:rPr b="1" lang="ko" sz="1800">
                <a:solidFill>
                  <a:srgbClr val="333333"/>
                </a:solidFill>
              </a:rPr>
              <a:t>16:8 법칙, 5:2 법칙 선택 </a:t>
            </a:r>
            <a:endParaRPr b="1"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33"/>
                </a:solidFill>
              </a:rPr>
              <a:t>	상세 정보 확인하고 시작하기</a:t>
            </a:r>
            <a:endParaRPr b="1"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조건</a:t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	16:8의 경우, 아침 또는 저녁을 선택가능 - 16시간 공복</a:t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	5:2의 경우, 요일 선택시 +2일 뒤 [아침,점심] 또는 [점심,저녁]</a:t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	선택하여 - 2일에 한번 24시간 공복 유지</a:t>
            </a:r>
            <a:endParaRPr b="1" sz="180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08" y="1042500"/>
            <a:ext cx="18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type="ctrTitle"/>
          </p:nvPr>
        </p:nvSpPr>
        <p:spPr>
          <a:xfrm>
            <a:off x="0" y="0"/>
            <a:ext cx="81735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    03. 부가서비스 구상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11" name="Google Shape;111;p19"/>
          <p:cNvCxnSpPr/>
          <p:nvPr/>
        </p:nvCxnSpPr>
        <p:spPr>
          <a:xfrm>
            <a:off x="0" y="781220"/>
            <a:ext cx="99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2335125" y="1042500"/>
            <a:ext cx="64971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시나리오 4.</a:t>
            </a:r>
            <a:br>
              <a:rPr b="1" lang="ko" sz="1800">
                <a:solidFill>
                  <a:srgbClr val="333399"/>
                </a:solidFill>
              </a:rPr>
            </a:br>
            <a:r>
              <a:rPr b="1" lang="ko" sz="1800">
                <a:solidFill>
                  <a:srgbClr val="333399"/>
                </a:solidFill>
              </a:rPr>
              <a:t>	</a:t>
            </a:r>
            <a:r>
              <a:rPr b="1" lang="ko" sz="1800">
                <a:solidFill>
                  <a:srgbClr val="000000"/>
                </a:solidFill>
              </a:rPr>
              <a:t>하단에 단식 달력 활성화 되어, 디데이와 연별대 랭킹 표기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00"/>
                </a:solidFill>
              </a:rPr>
              <a:t>	시나리오 4-1, 포기하기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00"/>
                </a:solidFill>
              </a:rPr>
              <a:t>	시나리오 4-2, 식단확인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00"/>
                </a:solidFill>
              </a:rPr>
              <a:t>	시나리오 4-3, 지표확인</a:t>
            </a:r>
            <a:endParaRPr b="1"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조건</a:t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	인증회원 기준으로 간헐적 단식 활성화 사용자가 체크되야 함</a:t>
            </a:r>
            <a:endParaRPr b="1" sz="180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08" y="1042500"/>
            <a:ext cx="18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type="ctrTitle"/>
          </p:nvPr>
        </p:nvSpPr>
        <p:spPr>
          <a:xfrm>
            <a:off x="0" y="0"/>
            <a:ext cx="81735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    03. 부가서비스 구상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19" name="Google Shape;119;p20"/>
          <p:cNvCxnSpPr/>
          <p:nvPr/>
        </p:nvCxnSpPr>
        <p:spPr>
          <a:xfrm>
            <a:off x="0" y="781220"/>
            <a:ext cx="99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2335125" y="1042500"/>
            <a:ext cx="64971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시나리오 4-1.</a:t>
            </a:r>
            <a:br>
              <a:rPr b="1" lang="ko" sz="1800">
                <a:solidFill>
                  <a:srgbClr val="333399"/>
                </a:solidFill>
              </a:rPr>
            </a:br>
            <a:r>
              <a:rPr b="1" lang="ko" sz="1800">
                <a:solidFill>
                  <a:srgbClr val="333399"/>
                </a:solidFill>
              </a:rPr>
              <a:t>	</a:t>
            </a:r>
            <a:r>
              <a:rPr b="1" lang="ko" sz="1800">
                <a:solidFill>
                  <a:srgbClr val="000000"/>
                </a:solidFill>
              </a:rPr>
              <a:t>포기 시점 기준으로 산정해서 </a:t>
            </a:r>
            <a:br>
              <a:rPr b="1" lang="ko" sz="1800">
                <a:solidFill>
                  <a:srgbClr val="000000"/>
                </a:solidFill>
              </a:rPr>
            </a:br>
            <a:r>
              <a:rPr b="1" lang="ko" sz="1800">
                <a:solidFill>
                  <a:srgbClr val="000000"/>
                </a:solidFill>
              </a:rPr>
              <a:t>	지표 확인 내용 표기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조건</a:t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	진행 사항이 최소 일주일</a:t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	미만을 경우 데이터 제공 안함</a:t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	지표 확인과 같은 VIEW 사용</a:t>
            </a:r>
            <a:endParaRPr b="1" sz="180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08" y="1042500"/>
            <a:ext cx="18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type="ctrTitle"/>
          </p:nvPr>
        </p:nvSpPr>
        <p:spPr>
          <a:xfrm>
            <a:off x="0" y="0"/>
            <a:ext cx="81735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    03. 부가서비스 구상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27" name="Google Shape;127;p21"/>
          <p:cNvCxnSpPr/>
          <p:nvPr/>
        </p:nvCxnSpPr>
        <p:spPr>
          <a:xfrm>
            <a:off x="0" y="781220"/>
            <a:ext cx="99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1"/>
          <p:cNvSpPr txBox="1"/>
          <p:nvPr>
            <p:ph idx="1" type="subTitle"/>
          </p:nvPr>
        </p:nvSpPr>
        <p:spPr>
          <a:xfrm>
            <a:off x="2335125" y="1042500"/>
            <a:ext cx="64971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시나리오 4-2.</a:t>
            </a:r>
            <a:br>
              <a:rPr b="1" lang="ko" sz="1800">
                <a:solidFill>
                  <a:srgbClr val="333399"/>
                </a:solidFill>
              </a:rPr>
            </a:br>
            <a:r>
              <a:rPr b="1" lang="ko" sz="1800">
                <a:solidFill>
                  <a:srgbClr val="333399"/>
                </a:solidFill>
              </a:rPr>
              <a:t>	</a:t>
            </a:r>
            <a:r>
              <a:rPr b="1" lang="ko" sz="1800">
                <a:solidFill>
                  <a:schemeClr val="dk1"/>
                </a:solidFill>
              </a:rPr>
              <a:t>사용자가 찍은 이미지 기준으로 일주일 데이터 제공</a:t>
            </a:r>
            <a:endParaRPr b="1" sz="1800">
              <a:solidFill>
                <a:srgbClr val="333399"/>
              </a:solidFill>
            </a:endParaRPr>
          </a:p>
          <a:p>
            <a:pPr indent="45720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00"/>
                </a:solidFill>
              </a:rPr>
              <a:t>간헐적 단식에 식사량에 따른 식사 정보 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00"/>
                </a:solidFill>
              </a:rPr>
              <a:t>	</a:t>
            </a:r>
            <a:endParaRPr b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조건</a:t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	[푸쉬1] 매 식사 시간 음식 정보 - 사진(인증샷)</a:t>
            </a:r>
            <a:endParaRPr b="1" sz="1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	사진은 로컬 갤러리에서 불러오기 </a:t>
            </a:r>
            <a:endParaRPr b="1" sz="1800">
              <a:solidFill>
                <a:srgbClr val="333399"/>
              </a:solidFill>
            </a:endParaRPr>
          </a:p>
          <a:p>
            <a:pPr indent="457200" lvl="0" marL="0" rtl="0" algn="l">
              <a:lnSpc>
                <a:spcPct val="14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b="1" lang="ko" sz="1800">
                <a:solidFill>
                  <a:srgbClr val="333399"/>
                </a:solidFill>
              </a:rPr>
              <a:t>음식데이터 분석은 추후(사진 업로드 문제?!)</a:t>
            </a:r>
            <a:endParaRPr b="1" sz="180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