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22" r:id="rId3"/>
    <p:sldId id="327" r:id="rId4"/>
    <p:sldId id="260" r:id="rId5"/>
    <p:sldId id="261" r:id="rId6"/>
    <p:sldId id="262" r:id="rId7"/>
    <p:sldId id="263" r:id="rId8"/>
    <p:sldId id="264" r:id="rId9"/>
    <p:sldId id="265" r:id="rId10"/>
    <p:sldId id="266" r:id="rId11"/>
    <p:sldId id="267" r:id="rId12"/>
    <p:sldId id="268" r:id="rId13"/>
    <p:sldId id="269" r:id="rId14"/>
    <p:sldId id="270" r:id="rId15"/>
    <p:sldId id="271" r:id="rId16"/>
    <p:sldId id="309" r:id="rId17"/>
    <p:sldId id="329" r:id="rId18"/>
    <p:sldId id="272" r:id="rId19"/>
    <p:sldId id="273" r:id="rId20"/>
    <p:sldId id="328" r:id="rId21"/>
    <p:sldId id="320" r:id="rId22"/>
    <p:sldId id="321" r:id="rId23"/>
    <p:sldId id="275" r:id="rId24"/>
    <p:sldId id="277" r:id="rId25"/>
    <p:sldId id="278" r:id="rId26"/>
    <p:sldId id="279" r:id="rId27"/>
    <p:sldId id="280" r:id="rId28"/>
    <p:sldId id="281" r:id="rId29"/>
    <p:sldId id="282" r:id="rId30"/>
    <p:sldId id="310" r:id="rId31"/>
    <p:sldId id="283" r:id="rId32"/>
    <p:sldId id="323" r:id="rId33"/>
    <p:sldId id="324" r:id="rId34"/>
    <p:sldId id="311" r:id="rId35"/>
    <p:sldId id="284" r:id="rId36"/>
    <p:sldId id="312" r:id="rId37"/>
    <p:sldId id="31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87" d="100"/>
          <a:sy n="87" d="100"/>
        </p:scale>
        <p:origin x="58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4D44F-98AE-4BAB-AFE5-332ED3E17BF6}" type="datetimeFigureOut">
              <a:rPr lang="zh-CN" altLang="en-US" smtClean="0"/>
              <a:pPr/>
              <a:t>2021/9/9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1C0119-3C4E-40DC-9EB3-1A1371F3004E}" type="slidenum">
              <a:rPr lang="zh-CN" altLang="en-US" smtClean="0"/>
              <a:pPr/>
              <a:t>‹#›</a:t>
            </a:fld>
            <a:endParaRPr lang="zh-CN" altLang="en-US"/>
          </a:p>
        </p:txBody>
      </p:sp>
    </p:spTree>
    <p:extLst>
      <p:ext uri="{BB962C8B-B14F-4D97-AF65-F5344CB8AC3E}">
        <p14:creationId xmlns:p14="http://schemas.microsoft.com/office/powerpoint/2010/main" val="29111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https://www.khanacademy.org/computing/computer-science/cryptography</a:t>
            </a:r>
            <a:endParaRPr lang="zh-CN" altLang="en-US" dirty="0"/>
          </a:p>
        </p:txBody>
      </p:sp>
      <p:sp>
        <p:nvSpPr>
          <p:cNvPr id="4" name="灯片编号占位符 3"/>
          <p:cNvSpPr>
            <a:spLocks noGrp="1"/>
          </p:cNvSpPr>
          <p:nvPr>
            <p:ph type="sldNum" sz="quarter" idx="5"/>
          </p:nvPr>
        </p:nvSpPr>
        <p:spPr/>
        <p:txBody>
          <a:bodyPr/>
          <a:lstStyle/>
          <a:p>
            <a:fld id="{991C0119-3C4E-40DC-9EB3-1A1371F3004E}" type="slidenum">
              <a:rPr lang="zh-CN" altLang="en-US" smtClean="0"/>
              <a:pPr/>
              <a:t>37</a:t>
            </a:fld>
            <a:endParaRPr lang="zh-CN" altLang="en-US"/>
          </a:p>
        </p:txBody>
      </p:sp>
    </p:spTree>
    <p:extLst>
      <p:ext uri="{BB962C8B-B14F-4D97-AF65-F5344CB8AC3E}">
        <p14:creationId xmlns:p14="http://schemas.microsoft.com/office/powerpoint/2010/main" val="38328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2021/9/9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fontAlgn="base">
              <a:spcAft>
                <a:spcPct val="0"/>
              </a:spcAft>
            </a:pPr>
            <a:r>
              <a:rPr lang="zh-CN" altLang="en-US" b="1" dirty="0">
                <a:solidFill>
                  <a:srgbClr val="006600"/>
                </a:solidFill>
              </a:rPr>
              <a:t>密码学史</a:t>
            </a:r>
          </a:p>
        </p:txBody>
      </p:sp>
      <p:sp>
        <p:nvSpPr>
          <p:cNvPr id="3" name="副标题 2"/>
          <p:cNvSpPr>
            <a:spLocks noGrp="1"/>
          </p:cNvSpPr>
          <p:nvPr>
            <p:ph type="subTitle" idx="1"/>
          </p:nvPr>
        </p:nvSpPr>
        <p:spPr/>
        <p:txBody>
          <a:bodyPr/>
          <a:lstStyle/>
          <a:p>
            <a:r>
              <a:rPr lang="en-US" altLang="zh-CN" dirty="0"/>
              <a:t>By </a:t>
            </a:r>
            <a:r>
              <a:rPr lang="zh-CN" altLang="en-US" dirty="0"/>
              <a:t>张鹏</a:t>
            </a:r>
            <a:endParaRPr lang="en-US" altLang="zh-CN" dirty="0"/>
          </a:p>
          <a:p>
            <a:r>
              <a:rPr lang="zh-CN" altLang="en-US" dirty="0"/>
              <a:t>深圳大学电子与信息工程学院</a:t>
            </a:r>
            <a:endParaRPr lang="en-US" altLang="zh-CN" dirty="0"/>
          </a:p>
          <a:p>
            <a:r>
              <a:rPr lang="en-US" altLang="zh-CN" dirty="0"/>
              <a:t>zhangp@szu.edu.cn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6" name="Picture 8"/>
          <p:cNvPicPr>
            <a:picLocks noChangeAspect="1" noChangeArrowheads="1"/>
          </p:cNvPicPr>
          <p:nvPr/>
        </p:nvPicPr>
        <p:blipFill>
          <a:blip r:embed="rId2" cstate="print"/>
          <a:srcRect/>
          <a:stretch>
            <a:fillRect/>
          </a:stretch>
        </p:blipFill>
        <p:spPr bwMode="auto">
          <a:xfrm>
            <a:off x="4038600" y="5334000"/>
            <a:ext cx="4876800" cy="733425"/>
          </a:xfrm>
          <a:prstGeom prst="rect">
            <a:avLst/>
          </a:prstGeom>
          <a:noFill/>
          <a:ln w="9525">
            <a:noFill/>
            <a:miter lim="800000"/>
            <a:headEnd/>
            <a:tailEnd/>
          </a:ln>
          <a:effectLst/>
        </p:spPr>
      </p:pic>
      <p:graphicFrame>
        <p:nvGraphicFramePr>
          <p:cNvPr id="263178" name="Object 10"/>
          <p:cNvGraphicFramePr>
            <a:graphicFrameLocks noChangeAspect="1"/>
          </p:cNvGraphicFramePr>
          <p:nvPr/>
        </p:nvGraphicFramePr>
        <p:xfrm>
          <a:off x="0" y="1371600"/>
          <a:ext cx="4095750" cy="4914900"/>
        </p:xfrm>
        <a:graphic>
          <a:graphicData uri="http://schemas.openxmlformats.org/presentationml/2006/ole">
            <mc:AlternateContent xmlns:mc="http://schemas.openxmlformats.org/markup-compatibility/2006">
              <mc:Choice xmlns:v="urn:schemas-microsoft-com:vml" Requires="v">
                <p:oleObj name="位图图像" r:id="rId3" imgW="4095238" imgH="4915586" progId="PBrush">
                  <p:embed/>
                </p:oleObj>
              </mc:Choice>
              <mc:Fallback>
                <p:oleObj name="位图图像" r:id="rId3" imgW="4095238" imgH="4915586"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409575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263179" name="Object 11"/>
          <p:cNvGraphicFramePr>
            <a:graphicFrameLocks noChangeAspect="1"/>
          </p:cNvGraphicFramePr>
          <p:nvPr/>
        </p:nvGraphicFramePr>
        <p:xfrm>
          <a:off x="3962400" y="3124200"/>
          <a:ext cx="4962525" cy="361950"/>
        </p:xfrm>
        <a:graphic>
          <a:graphicData uri="http://schemas.openxmlformats.org/presentationml/2006/ole">
            <mc:AlternateContent xmlns:mc="http://schemas.openxmlformats.org/markup-compatibility/2006">
              <mc:Choice xmlns:v="urn:schemas-microsoft-com:vml" Requires="v">
                <p:oleObj name="位图图像" r:id="rId5" imgW="4963218" imgH="361809" progId="PBrush">
                  <p:embed/>
                </p:oleObj>
              </mc:Choice>
              <mc:Fallback>
                <p:oleObj name="位图图像" r:id="rId5" imgW="4963218" imgH="361809" progId="PBrush">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124200"/>
                        <a:ext cx="49625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263180" name="Object 12"/>
          <p:cNvGraphicFramePr>
            <a:graphicFrameLocks noChangeAspect="1"/>
          </p:cNvGraphicFramePr>
          <p:nvPr/>
        </p:nvGraphicFramePr>
        <p:xfrm>
          <a:off x="3962400" y="3733800"/>
          <a:ext cx="4400550" cy="1409700"/>
        </p:xfrm>
        <a:graphic>
          <a:graphicData uri="http://schemas.openxmlformats.org/presentationml/2006/ole">
            <mc:AlternateContent xmlns:mc="http://schemas.openxmlformats.org/markup-compatibility/2006">
              <mc:Choice xmlns:v="urn:schemas-microsoft-com:vml" Requires="v">
                <p:oleObj name="位图图像" r:id="rId7" imgW="4401164" imgH="1409897" progId="PBrush">
                  <p:embed/>
                </p:oleObj>
              </mc:Choice>
              <mc:Fallback>
                <p:oleObj name="位图图像" r:id="rId7" imgW="4401164" imgH="1409897" progId="PBrush">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733800"/>
                        <a:ext cx="4400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263181" name="Text Box 13"/>
          <p:cNvSpPr txBox="1">
            <a:spLocks noChangeArrowheads="1"/>
          </p:cNvSpPr>
          <p:nvPr/>
        </p:nvSpPr>
        <p:spPr bwMode="auto">
          <a:xfrm>
            <a:off x="4267200" y="1371600"/>
            <a:ext cx="3448072" cy="523220"/>
          </a:xfrm>
          <a:prstGeom prst="rect">
            <a:avLst/>
          </a:prstGeom>
          <a:noFill/>
          <a:ln w="9525">
            <a:noFill/>
            <a:miter lim="800000"/>
            <a:headEnd/>
            <a:tailEnd/>
          </a:ln>
          <a:effectLst/>
        </p:spPr>
        <p:txBody>
          <a:bodyPr wrap="square">
            <a:spAutoFit/>
          </a:bodyPr>
          <a:lstStyle/>
          <a:p>
            <a:pPr>
              <a:spcBef>
                <a:spcPct val="50000"/>
              </a:spcBef>
            </a:pPr>
            <a:r>
              <a:rPr lang="zh-CN" altLang="en-US" sz="2800" dirty="0">
                <a:solidFill>
                  <a:srgbClr val="0000FF"/>
                </a:solidFill>
                <a:latin typeface="宋体" pitchFamily="2" charset="-122"/>
              </a:rPr>
              <a:t>维吉尼亚方阵密表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3178"/>
                                        </p:tgtEl>
                                        <p:attrNameLst>
                                          <p:attrName>style.visibility</p:attrName>
                                        </p:attrNameLst>
                                      </p:cBhvr>
                                      <p:to>
                                        <p:strVal val="visible"/>
                                      </p:to>
                                    </p:set>
                                    <p:animEffect transition="in" filter="blinds(horizontal)">
                                      <p:cBhvr>
                                        <p:cTn id="7" dur="500"/>
                                        <p:tgtEl>
                                          <p:spTgt spid="2631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3179"/>
                                        </p:tgtEl>
                                        <p:attrNameLst>
                                          <p:attrName>style.visibility</p:attrName>
                                        </p:attrNameLst>
                                      </p:cBhvr>
                                      <p:to>
                                        <p:strVal val="visible"/>
                                      </p:to>
                                    </p:set>
                                    <p:animEffect transition="in" filter="box(in)">
                                      <p:cBhvr>
                                        <p:cTn id="12" dur="500"/>
                                        <p:tgtEl>
                                          <p:spTgt spid="26317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63180"/>
                                        </p:tgtEl>
                                        <p:attrNameLst>
                                          <p:attrName>style.visibility</p:attrName>
                                        </p:attrNameLst>
                                      </p:cBhvr>
                                      <p:to>
                                        <p:strVal val="visible"/>
                                      </p:to>
                                    </p:set>
                                    <p:anim calcmode="lin" valueType="num">
                                      <p:cBhvr>
                                        <p:cTn id="17" dur="500" fill="hold"/>
                                        <p:tgtEl>
                                          <p:spTgt spid="263180"/>
                                        </p:tgtEl>
                                        <p:attrNameLst>
                                          <p:attrName>ppt_w</p:attrName>
                                        </p:attrNameLst>
                                      </p:cBhvr>
                                      <p:tavLst>
                                        <p:tav tm="0">
                                          <p:val>
                                            <p:fltVal val="0"/>
                                          </p:val>
                                        </p:tav>
                                        <p:tav tm="100000">
                                          <p:val>
                                            <p:strVal val="#ppt_w"/>
                                          </p:val>
                                        </p:tav>
                                      </p:tavLst>
                                    </p:anim>
                                    <p:anim calcmode="lin" valueType="num">
                                      <p:cBhvr>
                                        <p:cTn id="18" dur="500" fill="hold"/>
                                        <p:tgtEl>
                                          <p:spTgt spid="26318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9" fill="hold" nodeType="clickEffect">
                                  <p:stCondLst>
                                    <p:cond delay="0"/>
                                  </p:stCondLst>
                                  <p:childTnLst>
                                    <p:set>
                                      <p:cBhvr>
                                        <p:cTn id="22" dur="1" fill="hold">
                                          <p:stCondLst>
                                            <p:cond delay="0"/>
                                          </p:stCondLst>
                                        </p:cTn>
                                        <p:tgtEl>
                                          <p:spTgt spid="263176"/>
                                        </p:tgtEl>
                                        <p:attrNameLst>
                                          <p:attrName>style.visibility</p:attrName>
                                        </p:attrNameLst>
                                      </p:cBhvr>
                                      <p:to>
                                        <p:strVal val="visible"/>
                                      </p:to>
                                    </p:set>
                                    <p:animEffect transition="in" filter="strips(upLeft)">
                                      <p:cBhvr>
                                        <p:cTn id="23" dur="500"/>
                                        <p:tgtEl>
                                          <p:spTgt spid="263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ChangeArrowheads="1"/>
          </p:cNvSpPr>
          <p:nvPr/>
        </p:nvSpPr>
        <p:spPr bwMode="auto">
          <a:xfrm>
            <a:off x="804866" y="1214422"/>
            <a:ext cx="7481910" cy="2462213"/>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rPr>
              <a:t>19世纪</a:t>
            </a:r>
          </a:p>
          <a:p>
            <a:pPr>
              <a:spcBef>
                <a:spcPct val="50000"/>
              </a:spcBef>
            </a:pPr>
            <a:r>
              <a:rPr lang="zh-CN" altLang="en-US" sz="2800" dirty="0">
                <a:latin typeface="宋体" pitchFamily="2" charset="-122"/>
              </a:rPr>
              <a:t>    英国的巴贝奇、普鲁士的卡西斯基</a:t>
            </a:r>
            <a:r>
              <a:rPr lang="en-US" altLang="zh-CN" sz="2800" dirty="0" err="1">
                <a:latin typeface="宋体" pitchFamily="2" charset="-122"/>
              </a:rPr>
              <a:t>Kasiski</a:t>
            </a:r>
            <a:endParaRPr lang="en-US" altLang="zh-CN" sz="2800" dirty="0">
              <a:latin typeface="宋体" pitchFamily="2" charset="-122"/>
            </a:endParaRPr>
          </a:p>
          <a:p>
            <a:pPr>
              <a:spcBef>
                <a:spcPct val="50000"/>
              </a:spcBef>
            </a:pPr>
            <a:r>
              <a:rPr lang="en-US" altLang="zh-CN" sz="2800" dirty="0">
                <a:latin typeface="宋体" pitchFamily="2" charset="-122"/>
              </a:rPr>
              <a:t>    </a:t>
            </a:r>
            <a:r>
              <a:rPr lang="zh-CN" altLang="en-US" sz="2800" dirty="0">
                <a:latin typeface="宋体" pitchFamily="2" charset="-122"/>
              </a:rPr>
              <a:t>发展了</a:t>
            </a:r>
            <a:r>
              <a:rPr lang="zh-CN" altLang="en-US" sz="2800" dirty="0">
                <a:solidFill>
                  <a:srgbClr val="FF00FF"/>
                </a:solidFill>
                <a:latin typeface="宋体" pitchFamily="2" charset="-122"/>
              </a:rPr>
              <a:t>更复杂的频度分析法</a:t>
            </a:r>
          </a:p>
          <a:p>
            <a:pPr>
              <a:spcBef>
                <a:spcPct val="50000"/>
              </a:spcBef>
            </a:pPr>
            <a:r>
              <a:rPr lang="zh-CN" altLang="en-US" sz="2800" dirty="0">
                <a:latin typeface="宋体" pitchFamily="2" charset="-122"/>
              </a:rPr>
              <a:t>    可</a:t>
            </a:r>
            <a:r>
              <a:rPr lang="zh-CN" altLang="en-US" sz="2800" dirty="0">
                <a:solidFill>
                  <a:srgbClr val="FF00FF"/>
                </a:solidFill>
                <a:latin typeface="宋体" pitchFamily="2" charset="-122"/>
              </a:rPr>
              <a:t>破解</a:t>
            </a:r>
            <a:r>
              <a:rPr lang="zh-CN" altLang="en-US" sz="2800" dirty="0">
                <a:latin typeface="宋体" pitchFamily="2" charset="-122"/>
              </a:rPr>
              <a:t>维吉尼亚密码</a:t>
            </a:r>
          </a:p>
        </p:txBody>
      </p:sp>
      <p:pic>
        <p:nvPicPr>
          <p:cNvPr id="264199" name="Picture 7"/>
          <p:cNvPicPr>
            <a:picLocks noChangeAspect="1" noChangeArrowheads="1"/>
          </p:cNvPicPr>
          <p:nvPr/>
        </p:nvPicPr>
        <p:blipFill>
          <a:blip r:embed="rId2" cstate="print"/>
          <a:srcRect/>
          <a:stretch>
            <a:fillRect/>
          </a:stretch>
        </p:blipFill>
        <p:spPr bwMode="auto">
          <a:xfrm>
            <a:off x="5572132" y="3136412"/>
            <a:ext cx="3571868" cy="37215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0" name="Rectangle 6"/>
          <p:cNvSpPr>
            <a:spLocks noChangeArrowheads="1"/>
          </p:cNvSpPr>
          <p:nvPr/>
        </p:nvSpPr>
        <p:spPr bwMode="auto">
          <a:xfrm>
            <a:off x="376238" y="1318330"/>
            <a:ext cx="8482042" cy="3539430"/>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cs typeface="Times New Roman" pitchFamily="18" charset="0"/>
              </a:rPr>
              <a:t>17世纪</a:t>
            </a:r>
          </a:p>
          <a:p>
            <a:pPr>
              <a:spcBef>
                <a:spcPct val="50000"/>
              </a:spcBef>
            </a:pPr>
            <a:r>
              <a:rPr lang="zh-CN" altLang="en-US" sz="2800" dirty="0">
                <a:solidFill>
                  <a:srgbClr val="3366FF"/>
                </a:solidFill>
                <a:latin typeface="宋体" pitchFamily="2" charset="-122"/>
                <a:cs typeface="Times New Roman" pitchFamily="18" charset="0"/>
              </a:rPr>
              <a:t>    </a:t>
            </a:r>
            <a:r>
              <a:rPr lang="zh-CN" altLang="en-US" sz="2800" dirty="0">
                <a:latin typeface="宋体" pitchFamily="2" charset="-122"/>
                <a:cs typeface="Times New Roman" pitchFamily="18" charset="0"/>
              </a:rPr>
              <a:t>英国著名的哲学家弗朗西斯</a:t>
            </a:r>
            <a:r>
              <a:rPr lang="zh-CN" altLang="en-US" sz="2800" dirty="0">
                <a:latin typeface="Times New Roman"/>
                <a:cs typeface="Times New Roman" pitchFamily="18" charset="0"/>
              </a:rPr>
              <a:t>·</a:t>
            </a:r>
            <a:r>
              <a:rPr lang="zh-CN" altLang="en-US" sz="2800" dirty="0">
                <a:latin typeface="宋体" pitchFamily="2" charset="-122"/>
                <a:cs typeface="Times New Roman" pitchFamily="18" charset="0"/>
              </a:rPr>
              <a:t>培根</a:t>
            </a:r>
            <a:r>
              <a:rPr lang="zh-CN" altLang="en-US" sz="2800" dirty="0">
                <a:latin typeface="宋体" pitchFamily="2" charset="-122"/>
              </a:rPr>
              <a:t>《学问的发展》</a:t>
            </a:r>
          </a:p>
          <a:p>
            <a:pPr>
              <a:spcBef>
                <a:spcPct val="50000"/>
              </a:spcBef>
            </a:pPr>
            <a:r>
              <a:rPr lang="zh-CN" altLang="en-US" sz="2800" dirty="0">
                <a:latin typeface="宋体" pitchFamily="2" charset="-122"/>
                <a:cs typeface="Times New Roman" pitchFamily="18" charset="0"/>
              </a:rPr>
              <a:t>    最早给密码下了定义：</a:t>
            </a:r>
          </a:p>
          <a:p>
            <a:pPr>
              <a:spcBef>
                <a:spcPct val="50000"/>
              </a:spcBef>
            </a:pPr>
            <a:r>
              <a:rPr lang="zh-CN" altLang="en-US" sz="2800" dirty="0">
                <a:latin typeface="Times New Roman"/>
                <a:cs typeface="Times New Roman" pitchFamily="18" charset="0"/>
              </a:rPr>
              <a:t>       “</a:t>
            </a:r>
            <a:r>
              <a:rPr lang="zh-CN" altLang="en-US" sz="2800" dirty="0">
                <a:latin typeface="宋体" pitchFamily="2" charset="-122"/>
                <a:cs typeface="Times New Roman" pitchFamily="18" charset="0"/>
              </a:rPr>
              <a:t>所谓密码应具备三个必要的条件，即：</a:t>
            </a:r>
          </a:p>
          <a:p>
            <a:pPr>
              <a:spcBef>
                <a:spcPct val="50000"/>
              </a:spcBef>
            </a:pPr>
            <a:r>
              <a:rPr lang="zh-CN" altLang="en-US" sz="2800" dirty="0">
                <a:latin typeface="宋体" pitchFamily="2" charset="-122"/>
                <a:cs typeface="Times New Roman" pitchFamily="18" charset="0"/>
              </a:rPr>
              <a:t>    </a:t>
            </a:r>
            <a:r>
              <a:rPr lang="zh-CN" altLang="en-US" sz="2800" dirty="0">
                <a:solidFill>
                  <a:srgbClr val="FF00FF"/>
                </a:solidFill>
                <a:latin typeface="宋体" pitchFamily="2" charset="-122"/>
                <a:cs typeface="Times New Roman" pitchFamily="18" charset="0"/>
              </a:rPr>
              <a:t>易于翻译、第三者无法理解、在一定场合下不易引人生疑。</a:t>
            </a:r>
            <a:r>
              <a:rPr lang="zh-CN" altLang="en-US" sz="2800" dirty="0">
                <a:latin typeface="Times New Roman"/>
                <a:cs typeface="Times New Roman" pitchFamily="18" charset="0"/>
              </a:rPr>
              <a:t>”</a:t>
            </a:r>
            <a:r>
              <a:rPr lang="zh-CN" altLang="en-US" sz="2800" dirty="0">
                <a:latin typeface="宋体" pitchFamily="2" charset="-122"/>
                <a:cs typeface="Times New Roman"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ChangeArrowheads="1"/>
          </p:cNvSpPr>
          <p:nvPr/>
        </p:nvSpPr>
        <p:spPr bwMode="auto">
          <a:xfrm>
            <a:off x="519114" y="954362"/>
            <a:ext cx="8267728" cy="4832092"/>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cs typeface="Times New Roman" pitchFamily="18" charset="0"/>
              </a:rPr>
              <a:t>1883年</a:t>
            </a:r>
            <a:endParaRPr lang="en-US" altLang="zh-CN" sz="2800" b="1" dirty="0">
              <a:solidFill>
                <a:srgbClr val="FF00FF"/>
              </a:solidFill>
              <a:latin typeface="宋体" pitchFamily="2" charset="-122"/>
              <a:cs typeface="Times New Roman" pitchFamily="18" charset="0"/>
            </a:endParaRPr>
          </a:p>
          <a:p>
            <a:pPr>
              <a:spcBef>
                <a:spcPct val="50000"/>
              </a:spcBef>
            </a:pPr>
            <a:r>
              <a:rPr lang="zh-CN" altLang="en-US" sz="2800" dirty="0">
                <a:latin typeface="宋体" pitchFamily="2" charset="-122"/>
              </a:rPr>
              <a:t>荷兰密码学家</a:t>
            </a:r>
            <a:r>
              <a:rPr lang="en-US" altLang="zh-CN" sz="2800" dirty="0" err="1">
                <a:latin typeface="宋体" pitchFamily="2" charset="-122"/>
                <a:cs typeface="Times New Roman" pitchFamily="18" charset="0"/>
              </a:rPr>
              <a:t>A.Kerckhoffs</a:t>
            </a:r>
            <a:r>
              <a:rPr lang="zh-CN" altLang="en-US" sz="2800" dirty="0">
                <a:latin typeface="宋体" pitchFamily="2" charset="-122"/>
              </a:rPr>
              <a:t>《军事密码学》</a:t>
            </a:r>
            <a:r>
              <a:rPr lang="en-US" altLang="zh-CN" sz="2800" dirty="0">
                <a:latin typeface="宋体" pitchFamily="2" charset="-122"/>
              </a:rPr>
              <a:t>:</a:t>
            </a:r>
            <a:endParaRPr lang="en-US" altLang="zh-CN" sz="2800" dirty="0">
              <a:latin typeface="Wingdings" pitchFamily="2" charset="2"/>
              <a:cs typeface="Times New Roman" pitchFamily="18" charset="0"/>
            </a:endParaRPr>
          </a:p>
          <a:p>
            <a:pPr>
              <a:spcBef>
                <a:spcPct val="50000"/>
              </a:spcBef>
            </a:pPr>
            <a:r>
              <a:rPr lang="en-US" altLang="zh-CN" sz="2800" dirty="0">
                <a:latin typeface="Wingdings" pitchFamily="2" charset="2"/>
                <a:cs typeface="Times New Roman" pitchFamily="18" charset="0"/>
              </a:rPr>
              <a:t>G</a:t>
            </a:r>
            <a:r>
              <a:rPr lang="en-US" altLang="zh-CN" sz="2800" dirty="0">
                <a:cs typeface="Times New Roman" pitchFamily="18" charset="0"/>
              </a:rPr>
              <a:t> </a:t>
            </a:r>
            <a:r>
              <a:rPr lang="en-US" altLang="zh-CN" sz="2800" dirty="0"/>
              <a:t> </a:t>
            </a:r>
            <a:r>
              <a:rPr lang="zh-CN" altLang="en-US" sz="2800" dirty="0">
                <a:latin typeface="宋体" pitchFamily="2" charset="-122"/>
              </a:rPr>
              <a:t>密码系统应该是</a:t>
            </a:r>
            <a:r>
              <a:rPr lang="zh-CN" altLang="en-US" sz="2800" dirty="0">
                <a:solidFill>
                  <a:srgbClr val="3333FF"/>
                </a:solidFill>
                <a:latin typeface="宋体" pitchFamily="2" charset="-122"/>
              </a:rPr>
              <a:t>计算安全的</a:t>
            </a:r>
            <a:r>
              <a:rPr lang="zh-CN" altLang="en-US" sz="2800" dirty="0">
                <a:latin typeface="宋体" pitchFamily="2" charset="-122"/>
              </a:rPr>
              <a:t>；</a:t>
            </a:r>
          </a:p>
          <a:p>
            <a:pPr>
              <a:spcBef>
                <a:spcPct val="50000"/>
              </a:spcBef>
            </a:pPr>
            <a:r>
              <a:rPr lang="en-US" altLang="zh-CN" sz="2800" dirty="0">
                <a:latin typeface="Wingdings" pitchFamily="2" charset="2"/>
                <a:cs typeface="Times New Roman" pitchFamily="18" charset="0"/>
              </a:rPr>
              <a:t>G</a:t>
            </a:r>
            <a:r>
              <a:rPr lang="en-US" altLang="zh-CN" sz="2800" dirty="0">
                <a:cs typeface="Times New Roman" pitchFamily="18" charset="0"/>
              </a:rPr>
              <a:t> </a:t>
            </a:r>
            <a:r>
              <a:rPr lang="en-US" altLang="zh-CN" sz="2800" dirty="0"/>
              <a:t> </a:t>
            </a:r>
            <a:r>
              <a:rPr lang="zh-CN" altLang="en-US" sz="2800" dirty="0">
                <a:solidFill>
                  <a:srgbClr val="3333FF"/>
                </a:solidFill>
                <a:latin typeface="宋体" pitchFamily="2" charset="-122"/>
              </a:rPr>
              <a:t>密钥</a:t>
            </a:r>
            <a:r>
              <a:rPr lang="zh-CN" altLang="en-US" sz="2800" dirty="0">
                <a:latin typeface="宋体" pitchFamily="2" charset="-122"/>
              </a:rPr>
              <a:t>由通信双方事先</a:t>
            </a:r>
            <a:r>
              <a:rPr lang="zh-CN" altLang="en-US" sz="2800" dirty="0">
                <a:solidFill>
                  <a:srgbClr val="3333FF"/>
                </a:solidFill>
                <a:latin typeface="宋体" pitchFamily="2" charset="-122"/>
              </a:rPr>
              <a:t>约定好</a:t>
            </a:r>
            <a:r>
              <a:rPr lang="zh-CN" altLang="en-US" sz="2800" dirty="0">
                <a:latin typeface="宋体" pitchFamily="2" charset="-122"/>
              </a:rPr>
              <a:t>，并根据一定协议进行更换；</a:t>
            </a:r>
          </a:p>
          <a:p>
            <a:pPr>
              <a:spcBef>
                <a:spcPct val="50000"/>
              </a:spcBef>
            </a:pPr>
            <a:r>
              <a:rPr lang="en-US" altLang="zh-CN" sz="2800" dirty="0">
                <a:latin typeface="Wingdings" pitchFamily="2" charset="2"/>
                <a:cs typeface="Times New Roman" pitchFamily="18" charset="0"/>
              </a:rPr>
              <a:t>G</a:t>
            </a:r>
            <a:r>
              <a:rPr lang="en-US" altLang="zh-CN" sz="2800" dirty="0">
                <a:cs typeface="Times New Roman" pitchFamily="18" charset="0"/>
              </a:rPr>
              <a:t>   </a:t>
            </a:r>
            <a:r>
              <a:rPr lang="zh-CN" altLang="en-US" sz="2800" dirty="0">
                <a:latin typeface="宋体" pitchFamily="2" charset="-122"/>
              </a:rPr>
              <a:t>密码系统应该</a:t>
            </a:r>
            <a:r>
              <a:rPr lang="zh-CN" altLang="en-US" sz="2800" dirty="0">
                <a:solidFill>
                  <a:srgbClr val="3333FF"/>
                </a:solidFill>
                <a:latin typeface="宋体" pitchFamily="2" charset="-122"/>
              </a:rPr>
              <a:t>易于使用</a:t>
            </a:r>
            <a:r>
              <a:rPr lang="zh-CN" altLang="en-US" sz="2800" dirty="0">
                <a:latin typeface="宋体" pitchFamily="2" charset="-122"/>
              </a:rPr>
              <a:t>；</a:t>
            </a:r>
            <a:endParaRPr lang="en-US" altLang="zh-CN" sz="2800" dirty="0">
              <a:latin typeface="宋体" pitchFamily="2" charset="-122"/>
            </a:endParaRPr>
          </a:p>
          <a:p>
            <a:pPr>
              <a:spcBef>
                <a:spcPct val="50000"/>
              </a:spcBef>
            </a:pPr>
            <a:r>
              <a:rPr lang="en-US" altLang="zh-CN" sz="2800" dirty="0">
                <a:latin typeface="Wingdings" pitchFamily="2" charset="2"/>
                <a:cs typeface="Times New Roman" pitchFamily="18" charset="0"/>
              </a:rPr>
              <a:t>G</a:t>
            </a:r>
            <a:r>
              <a:rPr lang="en-US" altLang="zh-CN" sz="2800" dirty="0">
                <a:cs typeface="Times New Roman" pitchFamily="18" charset="0"/>
              </a:rPr>
              <a:t>   </a:t>
            </a:r>
            <a:r>
              <a:rPr lang="zh-CN" altLang="en-US" sz="2800" dirty="0">
                <a:latin typeface="宋体" pitchFamily="2" charset="-122"/>
              </a:rPr>
              <a:t>密码系统应该</a:t>
            </a:r>
            <a:r>
              <a:rPr lang="zh-CN" altLang="en-US" sz="2800" dirty="0">
                <a:solidFill>
                  <a:srgbClr val="3333FF"/>
                </a:solidFill>
                <a:latin typeface="宋体" pitchFamily="2" charset="-122"/>
              </a:rPr>
              <a:t>精确而有效</a:t>
            </a:r>
            <a:r>
              <a:rPr lang="zh-CN" altLang="en-US" sz="2800" dirty="0">
                <a:latin typeface="宋体" pitchFamily="2" charset="-122"/>
              </a:rPr>
              <a:t>；</a:t>
            </a:r>
          </a:p>
          <a:p>
            <a:pPr>
              <a:spcBef>
                <a:spcPct val="50000"/>
              </a:spcBef>
            </a:pPr>
            <a:r>
              <a:rPr lang="en-US" altLang="zh-CN" sz="2800" dirty="0">
                <a:latin typeface="Wingdings" pitchFamily="2" charset="2"/>
                <a:cs typeface="Times New Roman" pitchFamily="18" charset="0"/>
              </a:rPr>
              <a:t>G</a:t>
            </a:r>
            <a:r>
              <a:rPr lang="en-US" altLang="zh-CN" sz="2800" dirty="0">
                <a:cs typeface="Times New Roman" pitchFamily="18" charset="0"/>
              </a:rPr>
              <a:t>   </a:t>
            </a:r>
            <a:r>
              <a:rPr lang="zh-CN" altLang="en-US" sz="2800" dirty="0">
                <a:latin typeface="宋体" pitchFamily="2" charset="-122"/>
              </a:rPr>
              <a:t>除了</a:t>
            </a:r>
            <a:r>
              <a:rPr lang="zh-CN" altLang="en-US" sz="2800" dirty="0">
                <a:solidFill>
                  <a:srgbClr val="3333FF"/>
                </a:solidFill>
                <a:latin typeface="宋体" pitchFamily="2" charset="-122"/>
              </a:rPr>
              <a:t>密钥</a:t>
            </a:r>
            <a:r>
              <a:rPr lang="zh-CN" altLang="en-US" sz="2800" dirty="0">
                <a:latin typeface="宋体" pitchFamily="2" charset="-122"/>
              </a:rPr>
              <a:t>，密码系统的所有细节都为对手所知。</a:t>
            </a:r>
            <a:endParaRPr lang="zh-CN" altLang="en-US" sz="2800" dirty="0">
              <a:latin typeface="宋体" pitchFamily="2" charset="-122"/>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Rectangle 5"/>
          <p:cNvSpPr>
            <a:spLocks noChangeArrowheads="1"/>
          </p:cNvSpPr>
          <p:nvPr/>
        </p:nvSpPr>
        <p:spPr bwMode="auto">
          <a:xfrm>
            <a:off x="876304" y="1466853"/>
            <a:ext cx="7696224" cy="2462213"/>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cs typeface="Times New Roman" pitchFamily="18" charset="0"/>
              </a:rPr>
              <a:t>11世纪</a:t>
            </a:r>
          </a:p>
          <a:p>
            <a:pPr>
              <a:spcBef>
                <a:spcPct val="50000"/>
              </a:spcBef>
            </a:pPr>
            <a:r>
              <a:rPr lang="zh-CN" altLang="en-US" sz="2800" dirty="0">
                <a:latin typeface="宋体" pitchFamily="2" charset="-122"/>
                <a:cs typeface="Times New Roman" pitchFamily="18" charset="0"/>
              </a:rPr>
              <a:t>    兵书</a:t>
            </a:r>
            <a:r>
              <a:rPr lang="zh-CN" altLang="en-US" sz="2800" dirty="0">
                <a:solidFill>
                  <a:srgbClr val="FF00FF"/>
                </a:solidFill>
                <a:latin typeface="宋体" pitchFamily="2" charset="-122"/>
                <a:cs typeface="Times New Roman" pitchFamily="18" charset="0"/>
              </a:rPr>
              <a:t>《武经总要》</a:t>
            </a:r>
          </a:p>
          <a:p>
            <a:pPr>
              <a:spcBef>
                <a:spcPct val="50000"/>
              </a:spcBef>
            </a:pPr>
            <a:r>
              <a:rPr lang="zh-CN" altLang="en-US" sz="2800" dirty="0">
                <a:latin typeface="宋体" pitchFamily="2" charset="-122"/>
                <a:cs typeface="Times New Roman" pitchFamily="18" charset="0"/>
              </a:rPr>
              <a:t>    中国历史上第一部有关密码的记述</a:t>
            </a:r>
          </a:p>
          <a:p>
            <a:pPr>
              <a:spcBef>
                <a:spcPct val="50000"/>
              </a:spcBef>
            </a:pPr>
            <a:r>
              <a:rPr lang="zh-CN" altLang="en-US" sz="2800" dirty="0">
                <a:latin typeface="宋体" pitchFamily="2" charset="-122"/>
                <a:cs typeface="Times New Roman" pitchFamily="18" charset="0"/>
              </a:rPr>
              <a:t>    介绍了一个小型却名副其实的密码本。</a:t>
            </a:r>
            <a:r>
              <a:rPr lang="zh-CN" altLang="en-US" sz="2800" dirty="0">
                <a:latin typeface="宋体"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5" name="Rectangle 7"/>
          <p:cNvSpPr>
            <a:spLocks noChangeArrowheads="1"/>
          </p:cNvSpPr>
          <p:nvPr/>
        </p:nvSpPr>
        <p:spPr bwMode="auto">
          <a:xfrm>
            <a:off x="357158" y="1000108"/>
            <a:ext cx="8382000" cy="5262979"/>
          </a:xfrm>
          <a:prstGeom prst="rect">
            <a:avLst/>
          </a:prstGeom>
          <a:noFill/>
          <a:ln w="9525">
            <a:noFill/>
            <a:miter lim="800000"/>
            <a:headEnd/>
            <a:tailEnd/>
          </a:ln>
          <a:effectLst/>
        </p:spPr>
        <p:txBody>
          <a:bodyPr>
            <a:spAutoFit/>
          </a:bodyPr>
          <a:lstStyle/>
          <a:p>
            <a:pPr>
              <a:lnSpc>
                <a:spcPct val="150000"/>
              </a:lnSpc>
            </a:pPr>
            <a:r>
              <a:rPr lang="zh-CN" altLang="en-US" sz="2800" dirty="0">
                <a:solidFill>
                  <a:srgbClr val="000000"/>
                </a:solidFill>
                <a:latin typeface="宋体" pitchFamily="2" charset="-122"/>
              </a:rPr>
              <a:t>刘邦打下天下之后，害怕韩信造反，所以打算把他杀了。又怕他带的士兵太多，所以问了一下韩信目前帶了多少兵？</a:t>
            </a:r>
          </a:p>
          <a:p>
            <a:pPr>
              <a:lnSpc>
                <a:spcPct val="150000"/>
              </a:lnSpc>
            </a:pPr>
            <a:r>
              <a:rPr lang="zh-CN" altLang="en-US" sz="2800" dirty="0">
                <a:solidFill>
                  <a:srgbClr val="000000"/>
                </a:solidFill>
                <a:latin typeface="宋体" pitchFamily="2" charset="-122"/>
              </a:rPr>
              <a:t>韩信感觉气氛诡异，因此回答：</a:t>
            </a:r>
            <a:endParaRPr lang="zh-CN" altLang="en-US" sz="2800" dirty="0">
              <a:solidFill>
                <a:srgbClr val="0000FF"/>
              </a:solidFill>
              <a:latin typeface="宋体" pitchFamily="2" charset="-122"/>
            </a:endParaRPr>
          </a:p>
          <a:p>
            <a:pPr>
              <a:lnSpc>
                <a:spcPct val="150000"/>
              </a:lnSpc>
            </a:pPr>
            <a:r>
              <a:rPr lang="zh-CN" altLang="en-US" sz="2800" dirty="0">
                <a:solidFill>
                  <a:srgbClr val="0000FF"/>
                </a:solidFill>
                <a:latin typeface="宋体" pitchFamily="2" charset="-122"/>
              </a:rPr>
              <a:t>            兵不知数</a:t>
            </a:r>
            <a:endParaRPr lang="en-US" altLang="zh-CN" sz="2800" dirty="0">
              <a:solidFill>
                <a:srgbClr val="0000FF"/>
              </a:solidFill>
              <a:latin typeface="宋体" pitchFamily="2" charset="-122"/>
            </a:endParaRPr>
          </a:p>
          <a:p>
            <a:pPr>
              <a:lnSpc>
                <a:spcPct val="150000"/>
              </a:lnSpc>
            </a:pPr>
            <a:r>
              <a:rPr lang="zh-CN" altLang="en-US" sz="2800" dirty="0">
                <a:solidFill>
                  <a:srgbClr val="0000FF"/>
                </a:solidFill>
                <a:latin typeface="宋体" pitchFamily="2" charset="-122"/>
              </a:rPr>
              <a:t>            三三数之剩二</a:t>
            </a:r>
            <a:endParaRPr lang="en-US" altLang="zh-CN" sz="2800" dirty="0">
              <a:solidFill>
                <a:srgbClr val="0000FF"/>
              </a:solidFill>
              <a:latin typeface="宋体" pitchFamily="2" charset="-122"/>
            </a:endParaRPr>
          </a:p>
          <a:p>
            <a:pPr>
              <a:lnSpc>
                <a:spcPct val="150000"/>
              </a:lnSpc>
            </a:pPr>
            <a:r>
              <a:rPr lang="zh-CN" altLang="en-US" sz="2800" dirty="0">
                <a:solidFill>
                  <a:srgbClr val="0000FF"/>
                </a:solidFill>
                <a:latin typeface="宋体" pitchFamily="2" charset="-122"/>
              </a:rPr>
              <a:t>            五五数之剩三</a:t>
            </a:r>
            <a:endParaRPr lang="en-US" altLang="zh-CN" sz="2800" dirty="0">
              <a:solidFill>
                <a:srgbClr val="0000FF"/>
              </a:solidFill>
              <a:latin typeface="宋体" pitchFamily="2" charset="-122"/>
            </a:endParaRPr>
          </a:p>
          <a:p>
            <a:pPr>
              <a:lnSpc>
                <a:spcPct val="150000"/>
              </a:lnSpc>
            </a:pPr>
            <a:r>
              <a:rPr lang="zh-CN" altLang="en-US" sz="2800" dirty="0">
                <a:solidFill>
                  <a:srgbClr val="0000FF"/>
                </a:solidFill>
                <a:latin typeface="宋体" pitchFamily="2" charset="-122"/>
              </a:rPr>
              <a:t>            七七数之剩二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5" name="Rectangle 7"/>
          <p:cNvSpPr>
            <a:spLocks noChangeArrowheads="1"/>
          </p:cNvSpPr>
          <p:nvPr/>
        </p:nvSpPr>
        <p:spPr bwMode="auto">
          <a:xfrm>
            <a:off x="428596" y="1571612"/>
            <a:ext cx="8382000" cy="3970318"/>
          </a:xfrm>
          <a:prstGeom prst="rect">
            <a:avLst/>
          </a:prstGeom>
          <a:noFill/>
          <a:ln w="9525">
            <a:noFill/>
            <a:miter lim="800000"/>
            <a:headEnd/>
            <a:tailEnd/>
          </a:ln>
          <a:effectLst/>
        </p:spPr>
        <p:txBody>
          <a:bodyPr>
            <a:spAutoFit/>
          </a:bodyPr>
          <a:lstStyle/>
          <a:p>
            <a:pPr>
              <a:lnSpc>
                <a:spcPct val="150000"/>
              </a:lnSpc>
            </a:pPr>
            <a:r>
              <a:rPr lang="zh-CN" altLang="en-US" sz="2800" dirty="0">
                <a:solidFill>
                  <a:srgbClr val="000000"/>
                </a:solidFill>
                <a:latin typeface="宋体" pitchFamily="2" charset="-122"/>
              </a:rPr>
              <a:t>这个回答让刘邦不知所措，连军师张良一下子也算不出，想到一个数136,0</a:t>
            </a:r>
            <a:r>
              <a:rPr lang="en-US" altLang="zh-CN" sz="2800" dirty="0">
                <a:solidFill>
                  <a:srgbClr val="000000"/>
                </a:solidFill>
                <a:latin typeface="宋体" pitchFamily="2" charset="-122"/>
              </a:rPr>
              <a:t>08</a:t>
            </a:r>
            <a:r>
              <a:rPr lang="zh-CN" altLang="en-US" sz="2800" dirty="0">
                <a:solidFill>
                  <a:srgbClr val="000000"/>
                </a:solidFill>
                <a:latin typeface="宋体" pitchFamily="2" charset="-122"/>
              </a:rPr>
              <a:t>8 ，</a:t>
            </a:r>
            <a:r>
              <a:rPr lang="zh-CN" altLang="en-US" sz="2800" dirty="0">
                <a:latin typeface="宋体" pitchFamily="2" charset="-122"/>
              </a:rPr>
              <a:t>不敢轻举妄动。</a:t>
            </a:r>
          </a:p>
          <a:p>
            <a:pPr>
              <a:lnSpc>
                <a:spcPct val="150000"/>
              </a:lnSpc>
            </a:pPr>
            <a:r>
              <a:rPr lang="zh-CN" altLang="en-US" sz="2800" dirty="0">
                <a:solidFill>
                  <a:srgbClr val="0000FF"/>
                </a:solidFill>
                <a:latin typeface="宋体" pitchFamily="2" charset="-122"/>
              </a:rPr>
              <a:t>韩信所带的兵，人数可以少到23人，</a:t>
            </a:r>
          </a:p>
          <a:p>
            <a:pPr>
              <a:lnSpc>
                <a:spcPct val="150000"/>
              </a:lnSpc>
            </a:pPr>
            <a:r>
              <a:rPr lang="zh-CN" altLang="en-US" sz="2800" dirty="0">
                <a:solidFill>
                  <a:srgbClr val="0000FF"/>
                </a:solidFill>
                <a:latin typeface="宋体" pitchFamily="2" charset="-122"/>
              </a:rPr>
              <a:t>              当然也可能是千万人，</a:t>
            </a:r>
            <a:endParaRPr lang="zh-CN" altLang="en-US" sz="2800" dirty="0">
              <a:solidFill>
                <a:srgbClr val="FF00CC"/>
              </a:solidFill>
              <a:latin typeface="宋体" pitchFamily="2" charset="-122"/>
            </a:endParaRPr>
          </a:p>
          <a:p>
            <a:pPr>
              <a:lnSpc>
                <a:spcPct val="150000"/>
              </a:lnSpc>
            </a:pPr>
            <a:r>
              <a:rPr lang="zh-CN" altLang="en-US" sz="2800" dirty="0">
                <a:solidFill>
                  <a:srgbClr val="FF00CC"/>
                </a:solidFill>
                <a:latin typeface="宋体" pitchFamily="2" charset="-122"/>
              </a:rPr>
              <a:t>通解为23+105</a:t>
            </a:r>
            <a:r>
              <a:rPr lang="en-US" altLang="zh-CN" sz="2800" dirty="0">
                <a:solidFill>
                  <a:srgbClr val="FF00CC"/>
                </a:solidFill>
                <a:latin typeface="宋体" pitchFamily="2" charset="-122"/>
              </a:rPr>
              <a:t>t 105=[3,5,7]</a:t>
            </a:r>
            <a:r>
              <a:rPr lang="en-US" altLang="zh-CN" sz="2800" dirty="0">
                <a:solidFill>
                  <a:srgbClr val="0000FF"/>
                </a:solidFill>
                <a:latin typeface="宋体" pitchFamily="2" charset="-122"/>
              </a:rPr>
              <a:t>  </a:t>
            </a:r>
            <a:r>
              <a:rPr lang="zh-CN" altLang="en-US" sz="2800" dirty="0">
                <a:solidFill>
                  <a:srgbClr val="FF00CC"/>
                </a:solidFill>
                <a:latin typeface="宋体" pitchFamily="2" charset="-122"/>
              </a:rPr>
              <a:t>中国剩余定理</a:t>
            </a:r>
          </a:p>
          <a:p>
            <a:pPr>
              <a:lnSpc>
                <a:spcPct val="150000"/>
              </a:lnSpc>
            </a:pPr>
            <a:r>
              <a:rPr lang="zh-CN" altLang="en-US" sz="2800" dirty="0">
                <a:solidFill>
                  <a:srgbClr val="009900"/>
                </a:solidFill>
                <a:latin typeface="宋体" pitchFamily="2" charset="-122"/>
              </a:rPr>
              <a:t>成也萧何，败也萧何。吕后用萧何诱杀韩信。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7575">
                                            <p:txEl>
                                              <p:pRg st="0" end="0"/>
                                            </p:txEl>
                                          </p:spTgt>
                                        </p:tgtEl>
                                        <p:attrNameLst>
                                          <p:attrName>style.visibility</p:attrName>
                                        </p:attrNameLst>
                                      </p:cBhvr>
                                      <p:to>
                                        <p:strVal val="visible"/>
                                      </p:to>
                                    </p:set>
                                    <p:animEffect transition="in" filter="fade">
                                      <p:cBhvr>
                                        <p:cTn id="7" dur="2000"/>
                                        <p:tgtEl>
                                          <p:spTgt spid="237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575">
                                            <p:txEl>
                                              <p:pRg st="1" end="1"/>
                                            </p:txEl>
                                          </p:spTgt>
                                        </p:tgtEl>
                                        <p:attrNameLst>
                                          <p:attrName>style.visibility</p:attrName>
                                        </p:attrNameLst>
                                      </p:cBhvr>
                                      <p:to>
                                        <p:strVal val="visible"/>
                                      </p:to>
                                    </p:set>
                                    <p:animEffect transition="in" filter="fade">
                                      <p:cBhvr>
                                        <p:cTn id="12" dur="2000"/>
                                        <p:tgtEl>
                                          <p:spTgt spid="2375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575">
                                            <p:txEl>
                                              <p:pRg st="2" end="2"/>
                                            </p:txEl>
                                          </p:spTgt>
                                        </p:tgtEl>
                                        <p:attrNameLst>
                                          <p:attrName>style.visibility</p:attrName>
                                        </p:attrNameLst>
                                      </p:cBhvr>
                                      <p:to>
                                        <p:strVal val="visible"/>
                                      </p:to>
                                    </p:set>
                                    <p:animEffect transition="in" filter="fade">
                                      <p:cBhvr>
                                        <p:cTn id="17" dur="2000"/>
                                        <p:tgtEl>
                                          <p:spTgt spid="2375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575">
                                            <p:txEl>
                                              <p:pRg st="3" end="3"/>
                                            </p:txEl>
                                          </p:spTgt>
                                        </p:tgtEl>
                                        <p:attrNameLst>
                                          <p:attrName>style.visibility</p:attrName>
                                        </p:attrNameLst>
                                      </p:cBhvr>
                                      <p:to>
                                        <p:strVal val="visible"/>
                                      </p:to>
                                    </p:set>
                                    <p:animEffect transition="in" filter="fade">
                                      <p:cBhvr>
                                        <p:cTn id="22" dur="2000"/>
                                        <p:tgtEl>
                                          <p:spTgt spid="2375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7575">
                                            <p:txEl>
                                              <p:pRg st="4" end="4"/>
                                            </p:txEl>
                                          </p:spTgt>
                                        </p:tgtEl>
                                        <p:attrNameLst>
                                          <p:attrName>style.visibility</p:attrName>
                                        </p:attrNameLst>
                                      </p:cBhvr>
                                      <p:to>
                                        <p:strVal val="visible"/>
                                      </p:to>
                                    </p:set>
                                    <p:animEffect transition="in" filter="fade">
                                      <p:cBhvr>
                                        <p:cTn id="27" dur="2000"/>
                                        <p:tgtEl>
                                          <p:spTgt spid="2375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B4E8E47-23ED-4FB9-B314-183F9AD88887}"/>
              </a:ext>
            </a:extLst>
          </p:cNvPr>
          <p:cNvSpPr>
            <a:spLocks noChangeArrowheads="1"/>
          </p:cNvSpPr>
          <p:nvPr/>
        </p:nvSpPr>
        <p:spPr bwMode="auto">
          <a:xfrm>
            <a:off x="373420" y="620688"/>
            <a:ext cx="7742664" cy="523220"/>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cs typeface="Times New Roman" pitchFamily="18" charset="0"/>
              </a:rPr>
              <a:t>雍正密折制度</a:t>
            </a:r>
            <a:endParaRPr lang="zh-CN" altLang="en-US" sz="2800" dirty="0">
              <a:latin typeface="宋体" pitchFamily="2" charset="-122"/>
              <a:cs typeface="Times New Roman" pitchFamily="18" charset="0"/>
            </a:endParaRPr>
          </a:p>
        </p:txBody>
      </p:sp>
      <p:pic>
        <p:nvPicPr>
          <p:cNvPr id="2054" name="Picture 6">
            <a:extLst>
              <a:ext uri="{FF2B5EF4-FFF2-40B4-BE49-F238E27FC236}">
                <a16:creationId xmlns:a16="http://schemas.microsoft.com/office/drawing/2014/main" id="{8F7784E5-EEA5-47EB-90AF-E5FE2C7EF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94539"/>
            <a:ext cx="6834336" cy="454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6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ChangeArrowheads="1"/>
          </p:cNvSpPr>
          <p:nvPr/>
        </p:nvSpPr>
        <p:spPr bwMode="auto">
          <a:xfrm>
            <a:off x="285720" y="714356"/>
            <a:ext cx="8501090" cy="5047536"/>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cs typeface="Times New Roman" pitchFamily="18" charset="0"/>
              </a:rPr>
              <a:t>第一次世界大战</a:t>
            </a:r>
            <a:endParaRPr lang="en-US" altLang="zh-CN" sz="2800" b="1" dirty="0">
              <a:solidFill>
                <a:srgbClr val="FF00FF"/>
              </a:solidFill>
              <a:latin typeface="宋体" pitchFamily="2" charset="-122"/>
              <a:cs typeface="Times New Roman" pitchFamily="18" charset="0"/>
            </a:endParaRPr>
          </a:p>
          <a:p>
            <a:pPr>
              <a:spcBef>
                <a:spcPct val="50000"/>
              </a:spcBef>
            </a:pPr>
            <a:r>
              <a:rPr lang="en-US" altLang="zh-CN" sz="2800" dirty="0">
                <a:solidFill>
                  <a:srgbClr val="0000FF"/>
                </a:solidFill>
                <a:latin typeface="宋体" pitchFamily="2" charset="-122"/>
                <a:cs typeface="Times New Roman" pitchFamily="18" charset="0"/>
              </a:rPr>
              <a:t>    </a:t>
            </a:r>
            <a:r>
              <a:rPr lang="zh-CN" altLang="en-US" sz="2800" dirty="0">
                <a:latin typeface="宋体" pitchFamily="2" charset="-122"/>
                <a:cs typeface="Times New Roman" pitchFamily="18" charset="0"/>
              </a:rPr>
              <a:t>是世界密码史上的第一个转折点。</a:t>
            </a:r>
          </a:p>
          <a:p>
            <a:pPr>
              <a:spcBef>
                <a:spcPct val="50000"/>
              </a:spcBef>
            </a:pPr>
            <a:r>
              <a:rPr lang="zh-CN" altLang="en-US" sz="2800" dirty="0">
                <a:latin typeface="宋体" pitchFamily="2" charset="-122"/>
                <a:cs typeface="Times New Roman" pitchFamily="18" charset="0"/>
              </a:rPr>
              <a:t>    随着战争的爆发，各国逐渐认识到密码在战争中发挥的巨大作用，积极给予大力扶持，使密码很快成为一个庞大的学科领域。</a:t>
            </a:r>
          </a:p>
          <a:p>
            <a:pPr>
              <a:spcBef>
                <a:spcPct val="50000"/>
              </a:spcBef>
            </a:pPr>
            <a:r>
              <a:rPr lang="zh-CN" altLang="en-US" sz="2800" dirty="0">
                <a:latin typeface="宋体" pitchFamily="2" charset="-122"/>
                <a:cs typeface="Times New Roman" pitchFamily="18" charset="0"/>
              </a:rPr>
              <a:t>    第一次世界大战进行到关键时刻，</a:t>
            </a:r>
          </a:p>
          <a:p>
            <a:pPr>
              <a:spcBef>
                <a:spcPct val="50000"/>
              </a:spcBef>
            </a:pPr>
            <a:r>
              <a:rPr lang="zh-CN" altLang="en-US" sz="2800" dirty="0">
                <a:latin typeface="宋体" pitchFamily="2" charset="-122"/>
              </a:rPr>
              <a:t>    </a:t>
            </a:r>
            <a:r>
              <a:rPr lang="zh-CN" altLang="en-US" sz="2800" dirty="0">
                <a:solidFill>
                  <a:srgbClr val="FF00FF"/>
                </a:solidFill>
                <a:latin typeface="宋体" pitchFamily="2" charset="-122"/>
                <a:cs typeface="Times New Roman" pitchFamily="18" charset="0"/>
              </a:rPr>
              <a:t>英国破译密码的专门机构“40号房间”</a:t>
            </a:r>
          </a:p>
          <a:p>
            <a:pPr>
              <a:spcBef>
                <a:spcPct val="50000"/>
              </a:spcBef>
            </a:pPr>
            <a:r>
              <a:rPr lang="zh-CN" altLang="en-US" sz="2800" dirty="0">
                <a:latin typeface="宋体" pitchFamily="2" charset="-122"/>
              </a:rPr>
              <a:t>    </a:t>
            </a:r>
            <a:r>
              <a:rPr lang="zh-CN" altLang="en-US" sz="2800" dirty="0">
                <a:latin typeface="宋体" pitchFamily="2" charset="-122"/>
                <a:cs typeface="Times New Roman" pitchFamily="18" charset="0"/>
              </a:rPr>
              <a:t>利用缴获的</a:t>
            </a:r>
            <a:r>
              <a:rPr lang="zh-CN" altLang="en-US" sz="2800" dirty="0">
                <a:solidFill>
                  <a:srgbClr val="FF00FF"/>
                </a:solidFill>
                <a:latin typeface="宋体" pitchFamily="2" charset="-122"/>
                <a:cs typeface="Times New Roman" pitchFamily="18" charset="0"/>
              </a:rPr>
              <a:t>德国</a:t>
            </a:r>
            <a:r>
              <a:rPr lang="zh-CN" altLang="en-US" sz="2800" dirty="0">
                <a:latin typeface="宋体" pitchFamily="2" charset="-122"/>
                <a:cs typeface="Times New Roman" pitchFamily="18" charset="0"/>
              </a:rPr>
              <a:t>密码本破译了著名的</a:t>
            </a:r>
            <a:r>
              <a:rPr lang="zh-CN" altLang="en-US" sz="2800" dirty="0">
                <a:latin typeface="Times New Roman"/>
              </a:rPr>
              <a:t>“</a:t>
            </a:r>
            <a:r>
              <a:rPr lang="zh-CN" altLang="en-US" sz="2800" dirty="0">
                <a:latin typeface="宋体" pitchFamily="2" charset="-122"/>
                <a:cs typeface="Times New Roman" pitchFamily="18" charset="0"/>
              </a:rPr>
              <a:t>齐默尔曼电报</a:t>
            </a:r>
            <a:r>
              <a:rPr lang="zh-CN" altLang="en-US" sz="2800" dirty="0">
                <a:latin typeface="Times New Roman"/>
              </a:rPr>
              <a:t>”</a:t>
            </a:r>
            <a:r>
              <a:rPr lang="zh-CN" altLang="en-US" sz="2800" dirty="0">
                <a:latin typeface="宋体" pitchFamily="2" charset="-122"/>
                <a:cs typeface="Times New Roman" pitchFamily="18" charset="0"/>
              </a:rPr>
              <a:t>，促使</a:t>
            </a:r>
            <a:r>
              <a:rPr lang="zh-CN" altLang="en-US" sz="2800" dirty="0">
                <a:solidFill>
                  <a:srgbClr val="FF00FF"/>
                </a:solidFill>
                <a:latin typeface="宋体" pitchFamily="2" charset="-122"/>
                <a:cs typeface="Times New Roman" pitchFamily="18" charset="0"/>
              </a:rPr>
              <a:t>美国</a:t>
            </a:r>
            <a:r>
              <a:rPr lang="zh-CN" altLang="en-US" sz="2800" dirty="0">
                <a:latin typeface="宋体" pitchFamily="2" charset="-122"/>
                <a:cs typeface="Times New Roman" pitchFamily="18" charset="0"/>
              </a:rPr>
              <a:t>放弃中立参战，改变了战争进程。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5" name="Rectangle 5"/>
          <p:cNvSpPr>
            <a:spLocks noChangeArrowheads="1"/>
          </p:cNvSpPr>
          <p:nvPr/>
        </p:nvSpPr>
        <p:spPr bwMode="auto">
          <a:xfrm>
            <a:off x="228601" y="642918"/>
            <a:ext cx="8343928" cy="5262979"/>
          </a:xfrm>
          <a:prstGeom prst="rect">
            <a:avLst/>
          </a:prstGeom>
          <a:noFill/>
          <a:ln w="9525">
            <a:noFill/>
            <a:miter lim="800000"/>
            <a:headEnd/>
            <a:tailEnd/>
          </a:ln>
          <a:effectLst/>
        </p:spPr>
        <p:txBody>
          <a:bodyPr wrap="square">
            <a:spAutoFit/>
          </a:bodyPr>
          <a:lstStyle/>
          <a:p>
            <a:pPr>
              <a:lnSpc>
                <a:spcPct val="150000"/>
              </a:lnSpc>
            </a:pPr>
            <a:r>
              <a:rPr lang="zh-CN" altLang="en-US" sz="2800" b="1" dirty="0">
                <a:solidFill>
                  <a:srgbClr val="FF00FF"/>
                </a:solidFill>
                <a:latin typeface="宋体" pitchFamily="2" charset="-122"/>
                <a:cs typeface="Times New Roman" pitchFamily="18" charset="0"/>
              </a:rPr>
              <a:t>第二次世界大战爆发后</a:t>
            </a:r>
          </a:p>
          <a:p>
            <a:pPr>
              <a:lnSpc>
                <a:spcPct val="150000"/>
              </a:lnSpc>
            </a:pPr>
            <a:r>
              <a:rPr lang="zh-CN" altLang="en-US" sz="2800" dirty="0">
                <a:latin typeface="宋体" pitchFamily="2" charset="-122"/>
              </a:rPr>
              <a:t>    世界各国开始重视对密码破译的研究工作，纷纷成立专门的研究和破译机构，在战争中发挥重要的作用。</a:t>
            </a:r>
            <a:endParaRPr kumimoji="0" lang="zh-CN" altLang="en-US" sz="2800" dirty="0">
              <a:solidFill>
                <a:srgbClr val="0066FF"/>
              </a:solidFill>
            </a:endParaRPr>
          </a:p>
          <a:p>
            <a:pPr>
              <a:lnSpc>
                <a:spcPct val="150000"/>
              </a:lnSpc>
            </a:pPr>
            <a:r>
              <a:rPr kumimoji="0" lang="zh-CN" altLang="en-US" sz="2800" dirty="0">
                <a:solidFill>
                  <a:srgbClr val="0066FF"/>
                </a:solidFill>
              </a:rPr>
              <a:t>         </a:t>
            </a:r>
            <a:r>
              <a:rPr kumimoji="0" lang="zh-CN" altLang="en-US" sz="2800" dirty="0"/>
              <a:t>德国潜艇指挥部德尼茨的</a:t>
            </a:r>
            <a:r>
              <a:rPr kumimoji="0" lang="en-US" altLang="zh-CN" sz="2800" dirty="0"/>
              <a:t>B</a:t>
            </a:r>
            <a:r>
              <a:rPr kumimoji="0" lang="zh-CN" altLang="en-US" sz="2800" dirty="0"/>
              <a:t>机关泄露了太多的军事情报。</a:t>
            </a:r>
            <a:r>
              <a:rPr lang="zh-CN" altLang="en-US" sz="2800" dirty="0">
                <a:latin typeface="宋体" pitchFamily="2" charset="-122"/>
                <a:cs typeface="Times New Roman" pitchFamily="18" charset="0"/>
              </a:rPr>
              <a:t>波兰人和英国人破译了德国著名的</a:t>
            </a:r>
            <a:r>
              <a:rPr lang="zh-CN" altLang="en-US" sz="2800" dirty="0">
                <a:latin typeface="Times New Roman"/>
                <a:cs typeface="Times New Roman" pitchFamily="18" charset="0"/>
              </a:rPr>
              <a:t>“</a:t>
            </a:r>
            <a:r>
              <a:rPr lang="en-US" altLang="zh-CN" sz="2800" dirty="0">
                <a:solidFill>
                  <a:srgbClr val="FF00FF"/>
                </a:solidFill>
                <a:latin typeface="宋体" pitchFamily="2" charset="-122"/>
                <a:cs typeface="Times New Roman" pitchFamily="18" charset="0"/>
              </a:rPr>
              <a:t>Enigma</a:t>
            </a:r>
            <a:r>
              <a:rPr lang="zh-CN" altLang="en-US" sz="2800" dirty="0">
                <a:latin typeface="Times New Roman"/>
                <a:cs typeface="Times New Roman" pitchFamily="18" charset="0"/>
              </a:rPr>
              <a:t>”</a:t>
            </a:r>
            <a:r>
              <a:rPr lang="zh-CN" altLang="en-US" sz="2800" dirty="0">
                <a:latin typeface="宋体" pitchFamily="2" charset="-122"/>
                <a:cs typeface="Times New Roman" pitchFamily="18" charset="0"/>
              </a:rPr>
              <a:t>密码机密码，德国的许多重大军事行动对盟军都不成为秘密</a:t>
            </a:r>
            <a:r>
              <a:rPr lang="zh-CN" altLang="en-US" sz="2800" dirty="0">
                <a:latin typeface="宋体" pitchFamily="2" charset="-122"/>
              </a:rPr>
              <a:t>。</a:t>
            </a:r>
            <a:r>
              <a:rPr kumimoji="0" lang="zh-CN" altLang="en-US" sz="28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spcBef>
                <a:spcPct val="0"/>
              </a:spcBef>
            </a:pPr>
            <a:r>
              <a:rPr lang="zh-CN" altLang="en-US" dirty="0"/>
              <a:t>密码编码学</a:t>
            </a:r>
            <a:r>
              <a:rPr lang="en-US" altLang="zh-CN" dirty="0"/>
              <a:t>Cryptography                             </a:t>
            </a:r>
            <a:r>
              <a:rPr lang="zh-CN" altLang="en-US" dirty="0"/>
              <a:t>：研究对信息进行编码，实现对信息的隐藏。</a:t>
            </a:r>
            <a:endParaRPr lang="en-US" altLang="zh-CN" dirty="0"/>
          </a:p>
          <a:p>
            <a:pPr>
              <a:lnSpc>
                <a:spcPct val="150000"/>
              </a:lnSpc>
              <a:spcBef>
                <a:spcPct val="0"/>
              </a:spcBef>
              <a:buNone/>
            </a:pPr>
            <a:endParaRPr lang="en-US" altLang="zh-CN" dirty="0"/>
          </a:p>
          <a:p>
            <a:pPr>
              <a:lnSpc>
                <a:spcPct val="150000"/>
              </a:lnSpc>
              <a:spcBef>
                <a:spcPct val="0"/>
              </a:spcBef>
            </a:pPr>
            <a:r>
              <a:rPr lang="zh-CN" altLang="en-US" dirty="0"/>
              <a:t>密码分析学</a:t>
            </a:r>
            <a:r>
              <a:rPr lang="en-US" altLang="zh-CN" dirty="0"/>
              <a:t>Cryptanalysis                           </a:t>
            </a:r>
            <a:r>
              <a:rPr lang="zh-CN" altLang="en-US" dirty="0"/>
              <a:t>  </a:t>
            </a:r>
            <a:r>
              <a:rPr lang="en-US" altLang="zh-CN" dirty="0"/>
              <a:t>     </a:t>
            </a:r>
            <a:r>
              <a:rPr lang="zh-CN" altLang="en-US" dirty="0"/>
              <a:t>  ：研究加密消息的破译或伪造。</a:t>
            </a:r>
          </a:p>
        </p:txBody>
      </p:sp>
      <p:pic>
        <p:nvPicPr>
          <p:cNvPr id="4" name="图片 4" descr="2.bmp"/>
          <p:cNvPicPr>
            <a:picLocks noChangeAspect="1"/>
          </p:cNvPicPr>
          <p:nvPr/>
        </p:nvPicPr>
        <p:blipFill>
          <a:blip r:embed="rId2" cstate="print"/>
          <a:srcRect/>
          <a:stretch>
            <a:fillRect/>
          </a:stretch>
        </p:blipFill>
        <p:spPr bwMode="auto">
          <a:xfrm>
            <a:off x="5214942" y="1860919"/>
            <a:ext cx="2500330" cy="425073"/>
          </a:xfrm>
          <a:prstGeom prst="rect">
            <a:avLst/>
          </a:prstGeom>
          <a:noFill/>
          <a:ln w="9525">
            <a:noFill/>
            <a:miter lim="800000"/>
            <a:headEnd/>
            <a:tailEnd/>
          </a:ln>
        </p:spPr>
      </p:pic>
      <p:pic>
        <p:nvPicPr>
          <p:cNvPr id="5" name="图片 5" descr="3.bmp"/>
          <p:cNvPicPr>
            <a:picLocks noChangeAspect="1"/>
          </p:cNvPicPr>
          <p:nvPr/>
        </p:nvPicPr>
        <p:blipFill>
          <a:blip r:embed="rId3" cstate="print"/>
          <a:srcRect/>
          <a:stretch>
            <a:fillRect/>
          </a:stretch>
        </p:blipFill>
        <p:spPr bwMode="auto">
          <a:xfrm>
            <a:off x="5076056" y="3947333"/>
            <a:ext cx="3286148" cy="51748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DBE0F-0765-49C6-92AE-06CA7CBE33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2C5980-9879-4C54-95D9-73385627A068}"/>
              </a:ext>
            </a:extLst>
          </p:cNvPr>
          <p:cNvSpPr>
            <a:spLocks noGrp="1"/>
          </p:cNvSpPr>
          <p:nvPr>
            <p:ph idx="1"/>
          </p:nvPr>
        </p:nvSpPr>
        <p:spPr/>
        <p:txBody>
          <a:bodyPr/>
          <a:lstStyle/>
          <a:p>
            <a:endParaRPr lang="zh-CN" altLang="en-US"/>
          </a:p>
        </p:txBody>
      </p:sp>
      <p:pic>
        <p:nvPicPr>
          <p:cNvPr id="1026" name="Picture 2">
            <a:extLst>
              <a:ext uri="{FF2B5EF4-FFF2-40B4-BE49-F238E27FC236}">
                <a16:creationId xmlns:a16="http://schemas.microsoft.com/office/drawing/2014/main" id="{633D9D6D-611D-4880-AA56-B38906568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8629"/>
            <a:ext cx="8686800" cy="620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428604"/>
            <a:ext cx="8572560" cy="6143668"/>
          </a:xfrm>
        </p:spPr>
        <p:txBody>
          <a:bodyPr>
            <a:noAutofit/>
          </a:bodyPr>
          <a:lstStyle/>
          <a:p>
            <a:pPr marL="0">
              <a:lnSpc>
                <a:spcPct val="150000"/>
              </a:lnSpc>
              <a:spcBef>
                <a:spcPct val="50000"/>
              </a:spcBef>
              <a:buNone/>
            </a:pPr>
            <a:r>
              <a:rPr lang="zh-CN" altLang="en-US" sz="2800" b="1" dirty="0">
                <a:solidFill>
                  <a:srgbClr val="FF00FF"/>
                </a:solidFill>
                <a:latin typeface="宋体" pitchFamily="2" charset="-122"/>
                <a:cs typeface="Times New Roman" pitchFamily="18" charset="0"/>
              </a:rPr>
              <a:t>194</a:t>
            </a:r>
            <a:r>
              <a:rPr lang="en-US" altLang="zh-CN" sz="2800" b="1" dirty="0">
                <a:solidFill>
                  <a:srgbClr val="FF00FF"/>
                </a:solidFill>
                <a:latin typeface="宋体" pitchFamily="2" charset="-122"/>
                <a:cs typeface="Times New Roman" pitchFamily="18" charset="0"/>
              </a:rPr>
              <a:t>2</a:t>
            </a:r>
            <a:r>
              <a:rPr lang="zh-CN" altLang="en-US" sz="2800" b="1" dirty="0">
                <a:solidFill>
                  <a:srgbClr val="FF00FF"/>
                </a:solidFill>
                <a:latin typeface="宋体" pitchFamily="2" charset="-122"/>
                <a:cs typeface="Times New Roman" pitchFamily="18" charset="0"/>
              </a:rPr>
              <a:t>年6月</a:t>
            </a:r>
            <a:r>
              <a:rPr lang="en-US" altLang="zh-CN" sz="2800" b="1" dirty="0">
                <a:solidFill>
                  <a:srgbClr val="FF00FF"/>
                </a:solidFill>
                <a:latin typeface="宋体" pitchFamily="2" charset="-122"/>
                <a:cs typeface="Times New Roman" pitchFamily="18" charset="0"/>
              </a:rPr>
              <a:t>3</a:t>
            </a:r>
            <a:r>
              <a:rPr lang="zh-CN" altLang="en-US" sz="2800" b="1" dirty="0">
                <a:solidFill>
                  <a:srgbClr val="FF00FF"/>
                </a:solidFill>
                <a:latin typeface="宋体" pitchFamily="2" charset="-122"/>
                <a:cs typeface="Times New Roman" pitchFamily="18" charset="0"/>
              </a:rPr>
              <a:t>日</a:t>
            </a:r>
          </a:p>
          <a:p>
            <a:pPr marL="0" indent="357188">
              <a:lnSpc>
                <a:spcPct val="125000"/>
              </a:lnSpc>
              <a:spcBef>
                <a:spcPts val="0"/>
              </a:spcBef>
              <a:buNone/>
            </a:pPr>
            <a:r>
              <a:rPr lang="zh-CN" altLang="en-US" sz="2400" dirty="0"/>
              <a:t>   日本偷袭珍珠港虽然获得了重大胜利，但美国的航空母舰当时不在港内，所以一艘也没有受到损失。日本决定再集中优势兵力，彻底歼灭美国航空母舰。</a:t>
            </a:r>
          </a:p>
          <a:p>
            <a:pPr marL="0" indent="357188">
              <a:lnSpc>
                <a:spcPct val="125000"/>
              </a:lnSpc>
              <a:spcBef>
                <a:spcPts val="0"/>
              </a:spcBef>
              <a:buNone/>
            </a:pPr>
            <a:r>
              <a:rPr lang="zh-CN" altLang="en-US" sz="2400" dirty="0"/>
              <a:t>    要实现这一计划，首先就要拿下位于夏威夷群岛东北方的美国重要的航空基地</a:t>
            </a:r>
            <a:r>
              <a:rPr lang="zh-CN" altLang="en-US" sz="2400" dirty="0">
                <a:solidFill>
                  <a:srgbClr val="CC00CC"/>
                </a:solidFill>
              </a:rPr>
              <a:t>中途岛</a:t>
            </a:r>
            <a:r>
              <a:rPr lang="zh-CN" altLang="en-US" sz="2400" dirty="0"/>
              <a:t>，把它作为日军的作战基地。进攻中途岛的日本海军，仍由策划指挥偷袭珍珠港的山本五十六海军大将率领。</a:t>
            </a:r>
          </a:p>
          <a:p>
            <a:pPr marL="0" indent="357188">
              <a:lnSpc>
                <a:spcPct val="125000"/>
              </a:lnSpc>
              <a:spcBef>
                <a:spcPts val="0"/>
              </a:spcBef>
              <a:buNone/>
            </a:pPr>
            <a:r>
              <a:rPr lang="zh-CN" altLang="en-US" sz="2400" dirty="0"/>
              <a:t>    但是约瑟夫</a:t>
            </a:r>
            <a:r>
              <a:rPr lang="en-US" altLang="zh-CN" sz="2400" dirty="0"/>
              <a:t>·</a:t>
            </a:r>
            <a:r>
              <a:rPr lang="zh-CN" altLang="en-US" sz="2400" dirty="0"/>
              <a:t>罗奇福特少校已经破译了日本人使用的</a:t>
            </a:r>
            <a:r>
              <a:rPr lang="en-US" altLang="zh-CN" sz="2400" dirty="0"/>
              <a:t>JN25</a:t>
            </a:r>
            <a:r>
              <a:rPr lang="zh-CN" altLang="en-US" sz="2400" dirty="0"/>
              <a:t>密码。在日军一系列发过的电报中，最引人注目的是“</a:t>
            </a:r>
            <a:r>
              <a:rPr lang="en-US" altLang="zh-CN" sz="2400" dirty="0"/>
              <a:t>AF</a:t>
            </a:r>
            <a:r>
              <a:rPr lang="zh-CN" altLang="en-US" sz="2400" dirty="0"/>
              <a:t>”两个字母。破译小组发现，在一份水上飞机袭击珍珠港一事的日方电报中曾经提到“</a:t>
            </a:r>
            <a:r>
              <a:rPr lang="en-US" altLang="zh-CN" sz="2400" dirty="0"/>
              <a:t>AF</a:t>
            </a:r>
            <a:r>
              <a:rPr lang="zh-CN" altLang="en-US" sz="2400" dirty="0"/>
              <a:t>”。电文说水上飞机奉命到“</a:t>
            </a:r>
            <a:r>
              <a:rPr lang="en-US" altLang="zh-CN" sz="2400" dirty="0"/>
              <a:t>AF</a:t>
            </a:r>
            <a:r>
              <a:rPr lang="zh-CN" altLang="en-US" sz="2400" dirty="0"/>
              <a:t>”附近的一个珊瑚小岛上加油。因此他们推断“</a:t>
            </a:r>
            <a:r>
              <a:rPr lang="en-US" altLang="zh-CN" sz="2400" dirty="0"/>
              <a:t>AF</a:t>
            </a:r>
            <a:r>
              <a:rPr lang="zh-CN" altLang="en-US" sz="2400" dirty="0"/>
              <a:t>”只能是指中途岛。</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6072230"/>
          </a:xfrm>
        </p:spPr>
        <p:txBody>
          <a:bodyPr>
            <a:noAutofit/>
          </a:bodyPr>
          <a:lstStyle/>
          <a:p>
            <a:pPr marL="0" indent="357188">
              <a:lnSpc>
                <a:spcPct val="160000"/>
              </a:lnSpc>
              <a:spcBef>
                <a:spcPts val="0"/>
              </a:spcBef>
              <a:buNone/>
            </a:pPr>
            <a:r>
              <a:rPr lang="zh-CN" altLang="en-US" sz="2400" dirty="0"/>
              <a:t>   为了进一步查实，中途岛上的海军司令部受命用浅显的英语拍了一份作为诱饵的无线电报，报告中途岛上的淡水设备发生故障。果然不久以后美军截获的一份日军密码电报声称：</a:t>
            </a:r>
            <a:r>
              <a:rPr lang="en-US" altLang="zh-CN" sz="2400" dirty="0"/>
              <a:t>AF</a:t>
            </a:r>
            <a:r>
              <a:rPr lang="zh-CN" altLang="en-US" sz="2400" dirty="0"/>
              <a:t>可能缺少淡水。</a:t>
            </a:r>
          </a:p>
          <a:p>
            <a:pPr marL="0" indent="357188">
              <a:lnSpc>
                <a:spcPct val="160000"/>
              </a:lnSpc>
              <a:spcBef>
                <a:spcPts val="0"/>
              </a:spcBef>
              <a:buNone/>
            </a:pPr>
            <a:r>
              <a:rPr lang="zh-CN" altLang="en-US" sz="2400" dirty="0"/>
              <a:t>   经过这一证实，尼米兹决定把舰队埋伏在中途岛附近，给日军迎头痛击。尼米兹将当时美军在太平洋上所有的三艘航空母舰全部调集到中途岛附近，同时还增加了中途岛上的守军，并在岛上加强修筑工事。</a:t>
            </a:r>
            <a:r>
              <a:rPr lang="en-US" altLang="zh-CN" sz="2400" dirty="0"/>
              <a:t>1942</a:t>
            </a:r>
            <a:r>
              <a:rPr lang="zh-CN" altLang="en-US" sz="2400" dirty="0"/>
              <a:t>年</a:t>
            </a:r>
            <a:r>
              <a:rPr lang="en-US" altLang="zh-CN" sz="2400" dirty="0"/>
              <a:t>6</a:t>
            </a:r>
            <a:r>
              <a:rPr lang="zh-CN" altLang="en-US" sz="2400" dirty="0"/>
              <a:t>月</a:t>
            </a:r>
            <a:r>
              <a:rPr lang="en-US" altLang="zh-CN" sz="2400" dirty="0"/>
              <a:t>3</a:t>
            </a:r>
            <a:r>
              <a:rPr lang="zh-CN" altLang="en-US" sz="2400" dirty="0"/>
              <a:t>日，日军对中途岛如期发动攻击，双方鏖战一整天，最后以日军的惨败而告终。</a:t>
            </a:r>
          </a:p>
          <a:p>
            <a:pPr>
              <a:lnSpc>
                <a:spcPct val="160000"/>
              </a:lnSpc>
              <a:spcBef>
                <a:spcPts val="0"/>
              </a:spcBef>
              <a:buNone/>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Text Box 4"/>
          <p:cNvSpPr txBox="1">
            <a:spLocks noChangeArrowheads="1"/>
          </p:cNvSpPr>
          <p:nvPr/>
        </p:nvSpPr>
        <p:spPr bwMode="auto">
          <a:xfrm>
            <a:off x="228600" y="214290"/>
            <a:ext cx="8558242" cy="6340197"/>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800" b="1" dirty="0">
                <a:solidFill>
                  <a:srgbClr val="FF00FF"/>
                </a:solidFill>
                <a:latin typeface="宋体" pitchFamily="2" charset="-122"/>
              </a:rPr>
              <a:t>1944年6月4日</a:t>
            </a:r>
          </a:p>
          <a:p>
            <a:pPr>
              <a:lnSpc>
                <a:spcPct val="150000"/>
              </a:lnSpc>
              <a:spcBef>
                <a:spcPct val="50000"/>
              </a:spcBef>
            </a:pPr>
            <a:r>
              <a:rPr kumimoji="0" lang="zh-CN" altLang="en-US" sz="2800" dirty="0"/>
              <a:t>        德国</a:t>
            </a:r>
            <a:r>
              <a:rPr kumimoji="0" lang="en-US" altLang="zh-CN" sz="2800" dirty="0"/>
              <a:t>U-505</a:t>
            </a:r>
            <a:r>
              <a:rPr kumimoji="0" lang="zh-CN" altLang="en-US" sz="2800" dirty="0"/>
              <a:t>潜艇受到美海军特遣大队反潜深炸弹攻击，受伤浮起后，美军冲入无线电室</a:t>
            </a:r>
            <a:r>
              <a:rPr kumimoji="0" lang="en-US" altLang="zh-CN" sz="2800" dirty="0"/>
              <a:t>，</a:t>
            </a:r>
            <a:r>
              <a:rPr kumimoji="0" lang="zh-CN" altLang="en-US" sz="2800" dirty="0"/>
              <a:t>缴获了密码机和大量明、密报，并秘密将</a:t>
            </a:r>
            <a:r>
              <a:rPr kumimoji="0" lang="en-US" altLang="zh-CN" sz="2800" dirty="0"/>
              <a:t>U-505</a:t>
            </a:r>
            <a:r>
              <a:rPr kumimoji="0" lang="zh-CN" altLang="en-US" sz="2800" dirty="0"/>
              <a:t>潜艇拖回美国。</a:t>
            </a:r>
          </a:p>
          <a:p>
            <a:pPr>
              <a:lnSpc>
                <a:spcPct val="150000"/>
              </a:lnSpc>
              <a:spcBef>
                <a:spcPct val="50000"/>
              </a:spcBef>
            </a:pPr>
            <a:r>
              <a:rPr kumimoji="0" lang="zh-CN" altLang="en-US" sz="2800" dirty="0"/>
              <a:t>        德军误认为</a:t>
            </a:r>
            <a:r>
              <a:rPr kumimoji="0" lang="en-US" altLang="zh-CN" sz="2800" dirty="0"/>
              <a:t>U-505</a:t>
            </a:r>
            <a:r>
              <a:rPr kumimoji="0" lang="zh-CN" altLang="en-US" sz="2800" dirty="0"/>
              <a:t>潜艇沉没海底而未换密码。</a:t>
            </a:r>
            <a:r>
              <a:rPr lang="zh-CN" altLang="en-US" sz="2800" dirty="0">
                <a:latin typeface="宋体" pitchFamily="2" charset="-122"/>
              </a:rPr>
              <a:t>在欧战结束前的11个月里，依靠破译的密码，美军和同盟国军队共击沉德国潜艇300多艘，平均每天一艘，同时大大减少了自己船只的损失，对战争的胜利产生了重大影响。</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71ea8d3fd1f4134a784b330241f95cad0c85ec8.jpg"/>
          <p:cNvPicPr>
            <a:picLocks noChangeAspect="1"/>
          </p:cNvPicPr>
          <p:nvPr/>
        </p:nvPicPr>
        <p:blipFill>
          <a:blip r:embed="rId2" cstate="print"/>
          <a:stretch>
            <a:fillRect/>
          </a:stretch>
        </p:blipFill>
        <p:spPr>
          <a:xfrm>
            <a:off x="7143768" y="3843952"/>
            <a:ext cx="2000232" cy="3014048"/>
          </a:xfrm>
          <a:prstGeom prst="rect">
            <a:avLst/>
          </a:prstGeom>
        </p:spPr>
      </p:pic>
      <p:sp>
        <p:nvSpPr>
          <p:cNvPr id="296964" name="Text Box 4"/>
          <p:cNvSpPr txBox="1">
            <a:spLocks noChangeArrowheads="1"/>
          </p:cNvSpPr>
          <p:nvPr/>
        </p:nvSpPr>
        <p:spPr bwMode="auto">
          <a:xfrm>
            <a:off x="357158" y="285728"/>
            <a:ext cx="8286776" cy="3970318"/>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800" b="1" dirty="0">
                <a:solidFill>
                  <a:srgbClr val="FF00FF"/>
                </a:solidFill>
                <a:latin typeface="宋体" pitchFamily="2" charset="-122"/>
              </a:rPr>
              <a:t>山本五十六之死</a:t>
            </a:r>
            <a:endParaRPr lang="zh-CN" altLang="en-US" sz="2800" b="1" dirty="0">
              <a:latin typeface="宋体" pitchFamily="2" charset="-122"/>
            </a:endParaRPr>
          </a:p>
          <a:p>
            <a:pPr algn="just" eaLnBrk="0" hangingPunct="0">
              <a:lnSpc>
                <a:spcPct val="150000"/>
              </a:lnSpc>
            </a:pPr>
            <a:r>
              <a:rPr lang="zh-CN" altLang="en-US" sz="2800" dirty="0">
                <a:latin typeface="Times New Roman"/>
              </a:rPr>
              <a:t>      “</a:t>
            </a:r>
            <a:r>
              <a:rPr lang="zh-CN" altLang="en-US" sz="2800" dirty="0">
                <a:latin typeface="宋体" pitchFamily="2" charset="-122"/>
                <a:cs typeface="Times New Roman" pitchFamily="18" charset="0"/>
              </a:rPr>
              <a:t>山本五十六于1943年4月13日下午5时55分到所罗门岛视察</a:t>
            </a:r>
            <a:r>
              <a:rPr lang="zh-CN" altLang="en-US" sz="2800" dirty="0">
                <a:latin typeface="Times New Roman"/>
              </a:rPr>
              <a:t>”</a:t>
            </a:r>
            <a:r>
              <a:rPr lang="zh-CN" altLang="en-US" sz="2800" dirty="0">
                <a:latin typeface="宋体" pitchFamily="2" charset="-122"/>
                <a:cs typeface="Times New Roman" pitchFamily="18" charset="0"/>
              </a:rPr>
              <a:t>的日程</a:t>
            </a:r>
            <a:r>
              <a:rPr lang="en-US" altLang="zh-CN" sz="2800" dirty="0">
                <a:latin typeface="宋体" pitchFamily="2" charset="-122"/>
                <a:cs typeface="Times New Roman" pitchFamily="18" charset="0"/>
              </a:rPr>
              <a:t>,</a:t>
            </a:r>
            <a:r>
              <a:rPr lang="zh-CN" altLang="en-US" sz="2800" dirty="0">
                <a:latin typeface="宋体" pitchFamily="2" charset="-122"/>
              </a:rPr>
              <a:t>用</a:t>
            </a:r>
            <a:r>
              <a:rPr lang="zh-CN" altLang="en-US" sz="2800" dirty="0">
                <a:latin typeface="宋体" pitchFamily="2" charset="-122"/>
                <a:cs typeface="Times New Roman" pitchFamily="18" charset="0"/>
              </a:rPr>
              <a:t>称为</a:t>
            </a:r>
            <a:r>
              <a:rPr lang="zh-CN" altLang="en-US" sz="2800" dirty="0">
                <a:solidFill>
                  <a:srgbClr val="FF00FF"/>
                </a:solidFill>
                <a:latin typeface="宋体" pitchFamily="2" charset="-122"/>
              </a:rPr>
              <a:t>“紫密”</a:t>
            </a:r>
            <a:r>
              <a:rPr lang="zh-CN" altLang="en-US" sz="2800" dirty="0">
                <a:latin typeface="宋体" pitchFamily="2" charset="-122"/>
                <a:cs typeface="Times New Roman" pitchFamily="18" charset="0"/>
              </a:rPr>
              <a:t>的日本</a:t>
            </a:r>
            <a:r>
              <a:rPr lang="zh-CN" altLang="en-US" sz="2800" dirty="0">
                <a:latin typeface="Times New Roman"/>
                <a:cs typeface="Times New Roman" pitchFamily="18" charset="0"/>
              </a:rPr>
              <a:t>“</a:t>
            </a:r>
            <a:r>
              <a:rPr lang="zh-CN" altLang="en-US" sz="2800" dirty="0">
                <a:latin typeface="宋体" pitchFamily="2" charset="-122"/>
                <a:cs typeface="Times New Roman" pitchFamily="18" charset="0"/>
              </a:rPr>
              <a:t>九七式</a:t>
            </a:r>
            <a:r>
              <a:rPr lang="zh-CN" altLang="en-US" sz="2800" dirty="0">
                <a:latin typeface="Times New Roman"/>
                <a:cs typeface="Times New Roman" pitchFamily="18" charset="0"/>
              </a:rPr>
              <a:t>”</a:t>
            </a:r>
            <a:r>
              <a:rPr lang="zh-CN" altLang="en-US" sz="2800" dirty="0">
                <a:latin typeface="宋体" pitchFamily="2" charset="-122"/>
                <a:cs typeface="Times New Roman" pitchFamily="18" charset="0"/>
              </a:rPr>
              <a:t>密码机</a:t>
            </a:r>
            <a:r>
              <a:rPr lang="zh-CN" altLang="en-US" sz="2800" dirty="0">
                <a:latin typeface="宋体" pitchFamily="2" charset="-122"/>
              </a:rPr>
              <a:t>加密，</a:t>
            </a:r>
            <a:r>
              <a:rPr lang="zh-CN" altLang="en-US" sz="2800" dirty="0">
                <a:latin typeface="宋体" pitchFamily="2" charset="-122"/>
                <a:cs typeface="Times New Roman" pitchFamily="18" charset="0"/>
              </a:rPr>
              <a:t>播给第一基地部队等</a:t>
            </a:r>
            <a:r>
              <a:rPr lang="zh-CN" altLang="en-US" sz="2800" dirty="0">
                <a:latin typeface="宋体" pitchFamily="2" charset="-122"/>
              </a:rPr>
              <a:t>。</a:t>
            </a:r>
          </a:p>
          <a:p>
            <a:pPr algn="just" eaLnBrk="0" hangingPunct="0">
              <a:lnSpc>
                <a:spcPct val="150000"/>
              </a:lnSpc>
            </a:pPr>
            <a:r>
              <a:rPr lang="zh-CN" altLang="en-US" sz="2800" dirty="0">
                <a:solidFill>
                  <a:srgbClr val="00CC00"/>
                </a:solidFill>
                <a:latin typeface="宋体" pitchFamily="2" charset="-122"/>
                <a:cs typeface="Times New Roman" pitchFamily="18" charset="0"/>
              </a:rPr>
              <a:t>    美军截获</a:t>
            </a:r>
            <a:r>
              <a:rPr lang="zh-CN" altLang="en-US" sz="2800" dirty="0">
                <a:solidFill>
                  <a:srgbClr val="00CC00"/>
                </a:solidFill>
                <a:latin typeface="宋体" pitchFamily="2" charset="-122"/>
              </a:rPr>
              <a:t>，</a:t>
            </a:r>
            <a:r>
              <a:rPr lang="zh-CN" altLang="en-US" sz="2800" dirty="0">
                <a:solidFill>
                  <a:srgbClr val="00CC00"/>
                </a:solidFill>
                <a:latin typeface="宋体" pitchFamily="2" charset="-122"/>
                <a:cs typeface="Times New Roman" pitchFamily="18" charset="0"/>
              </a:rPr>
              <a:t>通过破译</a:t>
            </a:r>
            <a:r>
              <a:rPr lang="en-US" altLang="zh-CN" sz="2800" dirty="0">
                <a:solidFill>
                  <a:srgbClr val="00CC00"/>
                </a:solidFill>
                <a:latin typeface="宋体" pitchFamily="2" charset="-122"/>
                <a:cs typeface="Times New Roman" pitchFamily="18" charset="0"/>
              </a:rPr>
              <a:t>JN25</a:t>
            </a:r>
            <a:r>
              <a:rPr lang="zh-CN" altLang="en-US" sz="2800" dirty="0">
                <a:solidFill>
                  <a:srgbClr val="00CC00"/>
                </a:solidFill>
                <a:latin typeface="宋体" pitchFamily="2" charset="-122"/>
                <a:cs typeface="Times New Roman" pitchFamily="18" charset="0"/>
              </a:rPr>
              <a:t>密码的专用</a:t>
            </a:r>
            <a:r>
              <a:rPr lang="en-US" altLang="zh-CN" sz="2800" dirty="0">
                <a:solidFill>
                  <a:srgbClr val="00CC00"/>
                </a:solidFill>
                <a:latin typeface="宋体" pitchFamily="2" charset="-122"/>
                <a:cs typeface="Times New Roman" pitchFamily="18" charset="0"/>
              </a:rPr>
              <a:t>IBM</a:t>
            </a:r>
            <a:r>
              <a:rPr lang="zh-CN" altLang="en-US" sz="2800" dirty="0">
                <a:solidFill>
                  <a:srgbClr val="00CC00"/>
                </a:solidFill>
                <a:latin typeface="宋体" pitchFamily="2" charset="-122"/>
                <a:cs typeface="Times New Roman" pitchFamily="18" charset="0"/>
              </a:rPr>
              <a:t>设备破译出。</a:t>
            </a:r>
            <a:r>
              <a:rPr lang="zh-CN" altLang="en-US" sz="2800" dirty="0">
                <a:latin typeface="宋体" pitchFamily="2" charset="-122"/>
                <a:cs typeface="Times New Roman" pitchFamily="18" charset="0"/>
              </a:rPr>
              <a:t>尼米兹上将经研究决定出击</a:t>
            </a:r>
            <a:r>
              <a:rPr lang="zh-CN" altLang="en-US" sz="2800" dirty="0">
                <a:latin typeface="宋体" pitchFamily="2" charset="-122"/>
              </a:rPr>
              <a:t>：</a:t>
            </a:r>
          </a:p>
        </p:txBody>
      </p:sp>
      <p:sp>
        <p:nvSpPr>
          <p:cNvPr id="4" name="矩形 3"/>
          <p:cNvSpPr/>
          <p:nvPr/>
        </p:nvSpPr>
        <p:spPr>
          <a:xfrm>
            <a:off x="357158" y="4254170"/>
            <a:ext cx="6429420" cy="2677656"/>
          </a:xfrm>
          <a:prstGeom prst="rect">
            <a:avLst/>
          </a:prstGeom>
        </p:spPr>
        <p:txBody>
          <a:bodyPr wrap="square">
            <a:spAutoFit/>
          </a:bodyPr>
          <a:lstStyle/>
          <a:p>
            <a:pPr>
              <a:lnSpc>
                <a:spcPct val="150000"/>
              </a:lnSpc>
            </a:pPr>
            <a:r>
              <a:rPr lang="zh-CN" altLang="en-US" sz="2800" dirty="0">
                <a:latin typeface="宋体" pitchFamily="2" charset="-122"/>
                <a:cs typeface="Times New Roman" pitchFamily="18" charset="0"/>
              </a:rPr>
              <a:t>    4月13日7时25分出动18架战斗机将山本座机击落。偷袭珍珠港的元凶日本舰队总司令</a:t>
            </a:r>
            <a:r>
              <a:rPr lang="zh-CN" altLang="en-US" sz="2800" dirty="0">
                <a:latin typeface="宋体" pitchFamily="2" charset="-122"/>
              </a:rPr>
              <a:t>山本</a:t>
            </a:r>
            <a:r>
              <a:rPr lang="zh-CN" altLang="en-US" sz="2800" dirty="0">
                <a:latin typeface="宋体" pitchFamily="2" charset="-122"/>
                <a:cs typeface="Times New Roman" pitchFamily="18" charset="0"/>
              </a:rPr>
              <a:t>五十六</a:t>
            </a:r>
            <a:r>
              <a:rPr lang="zh-CN" altLang="en-US" sz="2800" dirty="0">
                <a:latin typeface="宋体" pitchFamily="2" charset="-122"/>
              </a:rPr>
              <a:t>死亡。</a:t>
            </a:r>
            <a:r>
              <a:rPr lang="zh-CN" altLang="en-US" sz="2800" dirty="0">
                <a:latin typeface="宋体" pitchFamily="2" charset="-122"/>
                <a:cs typeface="Times New Roman" pitchFamily="18" charset="0"/>
              </a:rPr>
              <a:t>5月21日日本才广播这一消息。</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7" name="Rectangle 5"/>
          <p:cNvSpPr>
            <a:spLocks noChangeArrowheads="1"/>
          </p:cNvSpPr>
          <p:nvPr/>
        </p:nvSpPr>
        <p:spPr bwMode="auto">
          <a:xfrm>
            <a:off x="142876" y="1000108"/>
            <a:ext cx="8786842" cy="4616648"/>
          </a:xfrm>
          <a:prstGeom prst="rect">
            <a:avLst/>
          </a:prstGeom>
          <a:noFill/>
          <a:ln w="9525">
            <a:noFill/>
            <a:miter lim="800000"/>
            <a:headEnd/>
            <a:tailEnd/>
          </a:ln>
          <a:effectLst/>
        </p:spPr>
        <p:txBody>
          <a:bodyPr wrap="square">
            <a:spAutoFit/>
          </a:bodyPr>
          <a:lstStyle/>
          <a:p>
            <a:pPr>
              <a:lnSpc>
                <a:spcPct val="150000"/>
              </a:lnSpc>
            </a:pPr>
            <a:r>
              <a:rPr lang="zh-CN" altLang="en-US" sz="2800" b="1" dirty="0">
                <a:solidFill>
                  <a:srgbClr val="FF00FF"/>
                </a:solidFill>
                <a:latin typeface="宋体" pitchFamily="2" charset="-122"/>
                <a:cs typeface="Times New Roman" pitchFamily="18" charset="0"/>
              </a:rPr>
              <a:t>第二次世界大战促进了密码的飞速发展</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由于密码对于</a:t>
            </a:r>
            <a:r>
              <a:rPr lang="zh-CN" altLang="en-US" sz="2800" dirty="0">
                <a:solidFill>
                  <a:srgbClr val="FF00FF"/>
                </a:solidFill>
                <a:latin typeface="宋体" pitchFamily="2" charset="-122"/>
                <a:cs typeface="Times New Roman" pitchFamily="18" charset="0"/>
              </a:rPr>
              <a:t>战争的胜负</a:t>
            </a:r>
            <a:r>
              <a:rPr lang="zh-CN" altLang="en-US" sz="2800" dirty="0">
                <a:latin typeface="宋体" pitchFamily="2" charset="-122"/>
                <a:cs typeface="Times New Roman" pitchFamily="18" charset="0"/>
              </a:rPr>
              <a:t>具有越来越重要的影响，</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各国不惜花大量的人力物力进行密码的研究和破译。</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密码的编制结构更加科学，编制方法愈加复杂，</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各种密码的保密性出现了飞跃性的提高。</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在此期间，许多国家开始使用密码机进行加密，</a:t>
            </a:r>
          </a:p>
          <a:p>
            <a:pPr>
              <a:lnSpc>
                <a:spcPct val="150000"/>
              </a:lnSpc>
            </a:pPr>
            <a:r>
              <a:rPr lang="zh-CN" altLang="en-US" sz="2800" dirty="0">
                <a:latin typeface="宋体" pitchFamily="2" charset="-122"/>
              </a:rPr>
              <a:t>    </a:t>
            </a:r>
            <a:r>
              <a:rPr lang="zh-CN" altLang="en-US" sz="2800" dirty="0">
                <a:latin typeface="宋体" pitchFamily="2" charset="-122"/>
                <a:cs typeface="Times New Roman" pitchFamily="18" charset="0"/>
              </a:rPr>
              <a:t>密码告别人工加密，走向</a:t>
            </a:r>
            <a:r>
              <a:rPr lang="zh-CN" altLang="en-US" sz="2800" b="1" dirty="0">
                <a:solidFill>
                  <a:srgbClr val="FF00FF"/>
                </a:solidFill>
                <a:latin typeface="宋体" pitchFamily="2" charset="-122"/>
                <a:cs typeface="Times New Roman" pitchFamily="18" charset="0"/>
              </a:rPr>
              <a:t>机械加密</a:t>
            </a:r>
            <a:r>
              <a:rPr lang="zh-CN" altLang="en-US" sz="2800" dirty="0">
                <a:latin typeface="宋体" pitchFamily="2" charset="-122"/>
                <a:cs typeface="Times New Roman" pitchFamily="18" charset="0"/>
              </a:rPr>
              <a:t>的时代。</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Text Box 4"/>
          <p:cNvSpPr txBox="1">
            <a:spLocks noChangeArrowheads="1"/>
          </p:cNvSpPr>
          <p:nvPr/>
        </p:nvSpPr>
        <p:spPr bwMode="auto">
          <a:xfrm>
            <a:off x="188943" y="857232"/>
            <a:ext cx="8812213" cy="4616648"/>
          </a:xfrm>
          <a:prstGeom prst="rect">
            <a:avLst/>
          </a:prstGeom>
          <a:noFill/>
          <a:ln w="9525">
            <a:noFill/>
            <a:miter lim="800000"/>
            <a:headEnd/>
            <a:tailEnd/>
          </a:ln>
          <a:effectLst/>
        </p:spPr>
        <p:txBody>
          <a:bodyPr>
            <a:spAutoFit/>
          </a:bodyPr>
          <a:lstStyle/>
          <a:p>
            <a:pPr>
              <a:lnSpc>
                <a:spcPct val="150000"/>
              </a:lnSpc>
            </a:pPr>
            <a:r>
              <a:rPr lang="zh-CN" altLang="en-US" sz="2800" dirty="0"/>
              <a:t>         194</a:t>
            </a:r>
            <a:r>
              <a:rPr lang="en-US" altLang="zh-CN" sz="2800" dirty="0"/>
              <a:t>9</a:t>
            </a:r>
            <a:r>
              <a:rPr lang="zh-CN" altLang="en-US" sz="2800" dirty="0">
                <a:latin typeface="宋体" pitchFamily="2" charset="-122"/>
              </a:rPr>
              <a:t>年以前的密码技术可以说是</a:t>
            </a:r>
            <a:r>
              <a:rPr lang="zh-CN" altLang="en-US" sz="2800" b="1" dirty="0">
                <a:solidFill>
                  <a:srgbClr val="FF00FF"/>
                </a:solidFill>
              </a:rPr>
              <a:t>一种艺术，而不是一种科学</a:t>
            </a:r>
            <a:r>
              <a:rPr lang="zh-CN" altLang="en-US" sz="2800" dirty="0">
                <a:latin typeface="宋体" pitchFamily="2" charset="-122"/>
              </a:rPr>
              <a:t>，那时的密码专家是凭</a:t>
            </a:r>
            <a:r>
              <a:rPr lang="zh-CN" altLang="en-US" sz="2800" b="1" dirty="0">
                <a:solidFill>
                  <a:srgbClr val="FF00FF"/>
                </a:solidFill>
              </a:rPr>
              <a:t>直觉和信念</a:t>
            </a:r>
            <a:r>
              <a:rPr lang="zh-CN" altLang="en-US" sz="2800" dirty="0">
                <a:latin typeface="宋体" pitchFamily="2" charset="-122"/>
              </a:rPr>
              <a:t>来进行密码设计和分析的，而不是靠</a:t>
            </a:r>
            <a:r>
              <a:rPr lang="zh-CN" altLang="en-US" sz="2800" b="1" dirty="0">
                <a:solidFill>
                  <a:srgbClr val="FF00FF"/>
                </a:solidFill>
              </a:rPr>
              <a:t>推理证明</a:t>
            </a:r>
            <a:r>
              <a:rPr lang="zh-CN" altLang="en-US" sz="2800" dirty="0">
                <a:latin typeface="宋体" pitchFamily="2" charset="-122"/>
              </a:rPr>
              <a:t>。</a:t>
            </a:r>
          </a:p>
          <a:p>
            <a:pPr>
              <a:lnSpc>
                <a:spcPct val="150000"/>
              </a:lnSpc>
            </a:pPr>
            <a:r>
              <a:rPr lang="zh-CN" altLang="en-US" sz="2800" dirty="0">
                <a:solidFill>
                  <a:srgbClr val="FF00FF"/>
                </a:solidFill>
              </a:rPr>
              <a:t>         </a:t>
            </a:r>
            <a:r>
              <a:rPr lang="zh-CN" altLang="en-US" sz="2800" b="1" dirty="0">
                <a:solidFill>
                  <a:srgbClr val="FF00FF"/>
                </a:solidFill>
              </a:rPr>
              <a:t>194</a:t>
            </a:r>
            <a:r>
              <a:rPr lang="en-US" altLang="zh-CN" sz="2800" b="1" dirty="0">
                <a:solidFill>
                  <a:srgbClr val="FF00FF"/>
                </a:solidFill>
              </a:rPr>
              <a:t>9</a:t>
            </a:r>
            <a:r>
              <a:rPr lang="zh-CN" altLang="en-US" sz="2800" b="1" dirty="0">
                <a:solidFill>
                  <a:srgbClr val="FF00FF"/>
                </a:solidFill>
                <a:latin typeface="宋体" pitchFamily="2" charset="-122"/>
              </a:rPr>
              <a:t>年，</a:t>
            </a:r>
            <a:r>
              <a:rPr lang="en-US" altLang="zh-CN" sz="2800" b="1" dirty="0">
                <a:solidFill>
                  <a:srgbClr val="FF00FF"/>
                </a:solidFill>
              </a:rPr>
              <a:t>C. E. Shannon(1916~2002)</a:t>
            </a:r>
          </a:p>
          <a:p>
            <a:pPr>
              <a:lnSpc>
                <a:spcPct val="150000"/>
              </a:lnSpc>
            </a:pPr>
            <a:r>
              <a:rPr lang="zh-CN" altLang="en-US" sz="2800" dirty="0">
                <a:latin typeface="宋体" pitchFamily="2" charset="-122"/>
              </a:rPr>
              <a:t>    在贝尔系统技术杂志上发表论文</a:t>
            </a:r>
            <a:r>
              <a:rPr lang="zh-CN" altLang="en-US" sz="2800" b="1" dirty="0">
                <a:solidFill>
                  <a:srgbClr val="008000"/>
                </a:solidFill>
                <a:latin typeface="宋体" pitchFamily="2" charset="-122"/>
              </a:rPr>
              <a:t>《通信的数学理论》</a:t>
            </a:r>
            <a:r>
              <a:rPr lang="zh-CN" altLang="en-US" sz="2800" dirty="0">
                <a:latin typeface="宋体" pitchFamily="2" charset="-122"/>
              </a:rPr>
              <a:t>，创立了著名的新理论</a:t>
            </a:r>
            <a:r>
              <a:rPr lang="zh-CN" altLang="en-US" sz="2800" dirty="0">
                <a:latin typeface="Times New Roman"/>
              </a:rPr>
              <a:t>——</a:t>
            </a:r>
            <a:r>
              <a:rPr lang="zh-CN" altLang="en-US" sz="2800" b="1" dirty="0">
                <a:solidFill>
                  <a:srgbClr val="008000"/>
                </a:solidFill>
                <a:latin typeface="宋体" pitchFamily="2" charset="-122"/>
              </a:rPr>
              <a:t>信息论；</a:t>
            </a:r>
            <a:r>
              <a:rPr lang="zh-CN" altLang="en-US" sz="2800" dirty="0">
                <a:latin typeface="宋体" pitchFamily="2" charset="-122"/>
              </a:rPr>
              <a:t>发表论文</a:t>
            </a:r>
            <a:r>
              <a:rPr lang="en-US" altLang="zh-CN" sz="2800" dirty="0">
                <a:latin typeface="宋体" pitchFamily="2" charset="-122"/>
              </a:rPr>
              <a:t>《</a:t>
            </a:r>
            <a:r>
              <a:rPr lang="zh-CN" altLang="en-US" sz="2800" dirty="0">
                <a:latin typeface="宋体" pitchFamily="2" charset="-122"/>
              </a:rPr>
              <a:t>秘密系统的通信理论</a:t>
            </a:r>
            <a:r>
              <a:rPr lang="en-US" altLang="zh-CN" sz="2800" dirty="0">
                <a:latin typeface="宋体" pitchFamily="2" charset="-122"/>
              </a:rPr>
              <a:t>》</a:t>
            </a:r>
            <a:r>
              <a:rPr lang="zh-CN" altLang="en-US" sz="2800" dirty="0">
                <a:latin typeface="宋体" pitchFamily="2" charset="-122"/>
              </a:rPr>
              <a:t>标志着</a:t>
            </a:r>
            <a:r>
              <a:rPr lang="zh-CN" altLang="en-US" sz="2800" b="1" dirty="0">
                <a:solidFill>
                  <a:srgbClr val="008000"/>
                </a:solidFill>
                <a:latin typeface="宋体" pitchFamily="2" charset="-122"/>
              </a:rPr>
              <a:t>密码术</a:t>
            </a:r>
            <a:r>
              <a:rPr lang="zh-CN" altLang="en-US" sz="2800" dirty="0">
                <a:latin typeface="宋体" pitchFamily="2" charset="-122"/>
              </a:rPr>
              <a:t>到</a:t>
            </a:r>
            <a:r>
              <a:rPr lang="zh-CN" altLang="en-US" sz="2800" b="1" dirty="0">
                <a:solidFill>
                  <a:srgbClr val="008000"/>
                </a:solidFill>
                <a:latin typeface="宋体" pitchFamily="2" charset="-122"/>
              </a:rPr>
              <a:t>密码学</a:t>
            </a:r>
            <a:r>
              <a:rPr lang="zh-CN" altLang="en-US" sz="2800" dirty="0">
                <a:latin typeface="宋体" pitchFamily="2" charset="-122"/>
              </a:rPr>
              <a:t>的转变。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812">
                                            <p:txEl>
                                              <p:pRg st="0" end="0"/>
                                            </p:txEl>
                                          </p:spTgt>
                                        </p:tgtEl>
                                        <p:attrNameLst>
                                          <p:attrName>style.visibility</p:attrName>
                                        </p:attrNameLst>
                                      </p:cBhvr>
                                      <p:to>
                                        <p:strVal val="visible"/>
                                      </p:to>
                                    </p:set>
                                    <p:animEffect transition="in" filter="fade">
                                      <p:cBhvr>
                                        <p:cTn id="7" dur="2000"/>
                                        <p:tgtEl>
                                          <p:spTgt spid="2478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7812">
                                            <p:txEl>
                                              <p:pRg st="1" end="1"/>
                                            </p:txEl>
                                          </p:spTgt>
                                        </p:tgtEl>
                                        <p:attrNameLst>
                                          <p:attrName>style.visibility</p:attrName>
                                        </p:attrNameLst>
                                      </p:cBhvr>
                                      <p:to>
                                        <p:strVal val="visible"/>
                                      </p:to>
                                    </p:set>
                                    <p:animEffect transition="in" filter="fade">
                                      <p:cBhvr>
                                        <p:cTn id="12" dur="2000"/>
                                        <p:tgtEl>
                                          <p:spTgt spid="2478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7812">
                                            <p:txEl>
                                              <p:pRg st="2" end="2"/>
                                            </p:txEl>
                                          </p:spTgt>
                                        </p:tgtEl>
                                        <p:attrNameLst>
                                          <p:attrName>style.visibility</p:attrName>
                                        </p:attrNameLst>
                                      </p:cBhvr>
                                      <p:to>
                                        <p:strVal val="visible"/>
                                      </p:to>
                                    </p:set>
                                    <p:animEffect transition="in" filter="fade">
                                      <p:cBhvr>
                                        <p:cTn id="17" dur="2000"/>
                                        <p:tgtEl>
                                          <p:spTgt spid="2478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Rectangle 5"/>
          <p:cNvSpPr>
            <a:spLocks noGrp="1" noChangeArrowheads="1"/>
          </p:cNvSpPr>
          <p:nvPr>
            <p:ph idx="1"/>
          </p:nvPr>
        </p:nvSpPr>
        <p:spPr>
          <a:xfrm>
            <a:off x="609600" y="785794"/>
            <a:ext cx="7848600" cy="5000660"/>
          </a:xfrm>
          <a:noFill/>
          <a:ln/>
        </p:spPr>
        <p:txBody>
          <a:bodyPr>
            <a:noAutofit/>
          </a:bodyPr>
          <a:lstStyle/>
          <a:p>
            <a:r>
              <a:rPr lang="en-US" altLang="zh-CN" sz="2400" dirty="0">
                <a:solidFill>
                  <a:srgbClr val="FF3300"/>
                </a:solidFill>
                <a:latin typeface="CMR10" charset="0"/>
              </a:rPr>
              <a:t>Claude Shannon</a:t>
            </a:r>
            <a:r>
              <a:rPr lang="en-US" altLang="zh-CN" sz="2400" dirty="0">
                <a:latin typeface="CMR10" charset="0"/>
              </a:rPr>
              <a:t> was born on </a:t>
            </a:r>
            <a:r>
              <a:rPr lang="en-US" altLang="zh-CN" sz="2400" dirty="0">
                <a:solidFill>
                  <a:schemeClr val="accent2"/>
                </a:solidFill>
                <a:latin typeface="CMR10" charset="0"/>
              </a:rPr>
              <a:t>April 30, 1916</a:t>
            </a:r>
            <a:r>
              <a:rPr lang="en-US" altLang="zh-CN" sz="2400" dirty="0">
                <a:latin typeface="CMR10" charset="0"/>
              </a:rPr>
              <a:t> in the town of Gaylord, Michigan.</a:t>
            </a:r>
          </a:p>
          <a:p>
            <a:r>
              <a:rPr lang="en-US" altLang="zh-CN" sz="2400" dirty="0">
                <a:latin typeface="CMR10" charset="0"/>
              </a:rPr>
              <a:t>By the 1980's, Shannon began having problems with his memory and he was later diagnosed with Alzheimer's disease.</a:t>
            </a:r>
          </a:p>
          <a:p>
            <a:r>
              <a:rPr lang="en-US" altLang="zh-CN" sz="2400" dirty="0">
                <a:latin typeface="CMR10" charset="0"/>
              </a:rPr>
              <a:t>In his final years he was “good-natured as usual” and enjoyed daily visits with his wife, Betsy. Eventually his body failed and he passed away in </a:t>
            </a:r>
            <a:r>
              <a:rPr lang="en-US" altLang="zh-CN" sz="2400" dirty="0">
                <a:solidFill>
                  <a:schemeClr val="accent2"/>
                </a:solidFill>
                <a:latin typeface="CMR10" charset="0"/>
              </a:rPr>
              <a:t>February 2001</a:t>
            </a:r>
            <a:r>
              <a:rPr lang="en-US" altLang="zh-CN" sz="2400" dirty="0">
                <a:latin typeface="CMR10" charset="0"/>
              </a:rPr>
              <a:t>.</a:t>
            </a:r>
          </a:p>
          <a:p>
            <a:r>
              <a:rPr lang="en-US" altLang="zh-CN" sz="2400" dirty="0">
                <a:solidFill>
                  <a:srgbClr val="FF3300"/>
                </a:solidFill>
                <a:latin typeface="CMR10" charset="0"/>
              </a:rPr>
              <a:t>A Mathematical Theory of Communication</a:t>
            </a:r>
            <a:r>
              <a:rPr lang="en-US" altLang="zh-CN" sz="2400" dirty="0">
                <a:latin typeface="CMR10" charset="0"/>
              </a:rPr>
              <a:t>. </a:t>
            </a:r>
            <a:br>
              <a:rPr lang="en-US" altLang="zh-CN" sz="2400" dirty="0">
                <a:latin typeface="CMR10" charset="0"/>
              </a:rPr>
            </a:br>
            <a:r>
              <a:rPr lang="en-US" altLang="zh-CN" sz="2400" dirty="0">
                <a:latin typeface="CMTI10" charset="0"/>
              </a:rPr>
              <a:t>Bell Syst. Tech. J.</a:t>
            </a:r>
            <a:r>
              <a:rPr lang="en-US" altLang="zh-CN" sz="2400" dirty="0">
                <a:latin typeface="CMR10" charset="0"/>
              </a:rPr>
              <a:t>, 27: 379-423, 1948</a:t>
            </a:r>
          </a:p>
          <a:p>
            <a:r>
              <a:rPr lang="en-US" altLang="zh-CN" sz="2400" dirty="0">
                <a:solidFill>
                  <a:srgbClr val="FF3300"/>
                </a:solidFill>
                <a:latin typeface="CMR10" charset="0"/>
              </a:rPr>
              <a:t>Communication Theory of Secrecy Systems.</a:t>
            </a:r>
            <a:r>
              <a:rPr lang="en-US" altLang="zh-CN" sz="2400" dirty="0">
                <a:latin typeface="CMR10" charset="0"/>
              </a:rPr>
              <a:t> </a:t>
            </a:r>
            <a:br>
              <a:rPr lang="en-US" altLang="zh-CN" sz="2400" dirty="0">
                <a:latin typeface="CMR10" charset="0"/>
              </a:rPr>
            </a:br>
            <a:r>
              <a:rPr lang="en-US" altLang="zh-CN" sz="2400" dirty="0">
                <a:latin typeface="CMTI10" charset="0"/>
              </a:rPr>
              <a:t>Bell </a:t>
            </a:r>
            <a:r>
              <a:rPr lang="en-US" altLang="zh-CN" sz="2400" dirty="0" err="1">
                <a:latin typeface="CMTI10" charset="0"/>
              </a:rPr>
              <a:t>Syst.Tech</a:t>
            </a:r>
            <a:r>
              <a:rPr lang="en-US" altLang="zh-CN" sz="2400" dirty="0">
                <a:latin typeface="CMTI10" charset="0"/>
              </a:rPr>
              <a:t>. J.</a:t>
            </a:r>
            <a:r>
              <a:rPr lang="en-US" altLang="zh-CN" sz="2400" dirty="0">
                <a:latin typeface="CMR10" charset="0"/>
              </a:rPr>
              <a:t>, 28: 656-715, 1949</a:t>
            </a:r>
            <a:endParaRPr lang="zh-CN" altLang="en-US" sz="2400" dirty="0"/>
          </a:p>
        </p:txBody>
      </p:sp>
      <p:pic>
        <p:nvPicPr>
          <p:cNvPr id="306183" name="Picture 7"/>
          <p:cNvPicPr>
            <a:picLocks noChangeAspect="1" noChangeArrowheads="1"/>
          </p:cNvPicPr>
          <p:nvPr/>
        </p:nvPicPr>
        <p:blipFill>
          <a:blip r:embed="rId2" cstate="print"/>
          <a:srcRect/>
          <a:stretch>
            <a:fillRect/>
          </a:stretch>
        </p:blipFill>
        <p:spPr bwMode="auto">
          <a:xfrm>
            <a:off x="7072330" y="4345625"/>
            <a:ext cx="2071670" cy="25123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4"/>
          <p:cNvSpPr>
            <a:spLocks noGrp="1" noChangeArrowheads="1"/>
          </p:cNvSpPr>
          <p:nvPr>
            <p:ph idx="1"/>
          </p:nvPr>
        </p:nvSpPr>
        <p:spPr>
          <a:xfrm>
            <a:off x="285720" y="142852"/>
            <a:ext cx="8678893" cy="6715148"/>
          </a:xfrm>
          <a:noFill/>
          <a:ln/>
        </p:spPr>
        <p:txBody>
          <a:bodyPr>
            <a:noAutofit/>
          </a:bodyPr>
          <a:lstStyle/>
          <a:p>
            <a:pPr marL="0" indent="0">
              <a:spcAft>
                <a:spcPct val="60000"/>
              </a:spcAft>
              <a:buClr>
                <a:schemeClr val="accent1"/>
              </a:buClr>
              <a:buSzPct val="75000"/>
              <a:buNone/>
            </a:pPr>
            <a:r>
              <a:rPr lang="zh-CN" altLang="pt-BR" sz="2800" dirty="0">
                <a:latin typeface="宋体" pitchFamily="2" charset="-122"/>
                <a:sym typeface="Wingdings 2" pitchFamily="18" charset="2"/>
              </a:rPr>
              <a:t>    为了表彰</a:t>
            </a:r>
            <a:r>
              <a:rPr lang="en-US" altLang="zh-CN" sz="2800" dirty="0">
                <a:sym typeface="Wingdings 2" pitchFamily="18" charset="2"/>
              </a:rPr>
              <a:t>Shannon</a:t>
            </a:r>
            <a:r>
              <a:rPr lang="zh-CN" altLang="en-US" sz="2800" dirty="0">
                <a:latin typeface="宋体" pitchFamily="2" charset="-122"/>
                <a:sym typeface="Wingdings 2" pitchFamily="18" charset="2"/>
              </a:rPr>
              <a:t>的伟大功绩，2000年10月6日</a:t>
            </a:r>
            <a:r>
              <a:rPr lang="en-US" altLang="zh-CN" sz="2800" dirty="0">
                <a:sym typeface="Wingdings 2" pitchFamily="18" charset="2"/>
              </a:rPr>
              <a:t>IEEE  Information Society </a:t>
            </a:r>
            <a:r>
              <a:rPr lang="zh-CN" altLang="en-US" sz="2800" dirty="0">
                <a:sym typeface="Wingdings 2" pitchFamily="18" charset="2"/>
              </a:rPr>
              <a:t>的25名成员在</a:t>
            </a:r>
            <a:r>
              <a:rPr lang="en-US" altLang="zh-CN" sz="2800" dirty="0">
                <a:sym typeface="Wingdings 2" pitchFamily="18" charset="2"/>
              </a:rPr>
              <a:t>Shannon</a:t>
            </a:r>
            <a:r>
              <a:rPr lang="zh-CN" altLang="en-US" sz="2800" dirty="0">
                <a:sym typeface="Wingdings 2" pitchFamily="18" charset="2"/>
              </a:rPr>
              <a:t>的儿童时代的老家</a:t>
            </a:r>
            <a:r>
              <a:rPr lang="en-US" altLang="zh-CN" sz="2800" dirty="0">
                <a:sym typeface="Wingdings 2" pitchFamily="18" charset="2"/>
              </a:rPr>
              <a:t>Michigan</a:t>
            </a:r>
            <a:r>
              <a:rPr lang="zh-CN" altLang="en-US" sz="2800" dirty="0">
                <a:sym typeface="Wingdings 2" pitchFamily="18" charset="2"/>
              </a:rPr>
              <a:t>的</a:t>
            </a:r>
            <a:r>
              <a:rPr lang="en-US" altLang="zh-CN" sz="2800" dirty="0">
                <a:sym typeface="Wingdings 2" pitchFamily="18" charset="2"/>
              </a:rPr>
              <a:t>Gaylord</a:t>
            </a:r>
            <a:r>
              <a:rPr lang="zh-CN" altLang="en-US" sz="2800" dirty="0">
                <a:sym typeface="Wingdings 2" pitchFamily="18" charset="2"/>
              </a:rPr>
              <a:t>举行了</a:t>
            </a:r>
            <a:r>
              <a:rPr lang="en-US" altLang="zh-CN" sz="2800" dirty="0">
                <a:sym typeface="Wingdings 2" pitchFamily="18" charset="2"/>
              </a:rPr>
              <a:t>Shannon</a:t>
            </a:r>
            <a:r>
              <a:rPr lang="zh-CN" altLang="en-US" sz="2800" dirty="0">
                <a:sym typeface="Wingdings 2" pitchFamily="18" charset="2"/>
              </a:rPr>
              <a:t>塑像的落成典礼。塑像底座正面刻文如下：</a:t>
            </a:r>
          </a:p>
          <a:p>
            <a:pPr algn="ctr">
              <a:buClr>
                <a:schemeClr val="accent1"/>
              </a:buClr>
              <a:buSzPct val="75000"/>
              <a:buFont typeface="Wingdings 2" pitchFamily="18" charset="2"/>
              <a:buNone/>
            </a:pPr>
            <a:r>
              <a:rPr lang="en-US" altLang="zh-CN" sz="2800" dirty="0">
                <a:latin typeface="Script MT Bold" pitchFamily="66" charset="0"/>
                <a:sym typeface="Wingdings 2" pitchFamily="18" charset="2"/>
              </a:rPr>
              <a:t>Claude Elwood Shannon</a:t>
            </a:r>
          </a:p>
          <a:p>
            <a:pPr algn="ctr">
              <a:buClr>
                <a:schemeClr val="accent1"/>
              </a:buClr>
              <a:buSzPct val="75000"/>
              <a:buFont typeface="Wingdings 2" pitchFamily="18" charset="2"/>
              <a:buNone/>
            </a:pPr>
            <a:r>
              <a:rPr lang="en-US" altLang="zh-CN" sz="2800" dirty="0">
                <a:latin typeface="Script MT Bold" pitchFamily="66" charset="0"/>
                <a:sym typeface="Wingdings 2" pitchFamily="18" charset="2"/>
              </a:rPr>
              <a:t>Father of Information Theory</a:t>
            </a:r>
          </a:p>
          <a:p>
            <a:pPr algn="ctr">
              <a:spcBef>
                <a:spcPct val="0"/>
              </a:spcBef>
              <a:spcAft>
                <a:spcPct val="30000"/>
              </a:spcAft>
              <a:buClr>
                <a:schemeClr val="accent1"/>
              </a:buClr>
              <a:buSzPct val="75000"/>
              <a:buFont typeface="Wingdings 2" pitchFamily="18" charset="2"/>
              <a:buNone/>
            </a:pPr>
            <a:r>
              <a:rPr lang="en-US" altLang="zh-CN" sz="2800" dirty="0">
                <a:latin typeface="宋体" pitchFamily="2" charset="-122"/>
                <a:sym typeface="Wingdings 2" pitchFamily="18" charset="2"/>
              </a:rPr>
              <a:t>    </a:t>
            </a:r>
            <a:r>
              <a:rPr lang="en-US" altLang="zh-CN" sz="2800" dirty="0">
                <a:sym typeface="Wingdings 2" pitchFamily="18" charset="2"/>
              </a:rPr>
              <a:t> </a:t>
            </a:r>
            <a:r>
              <a:rPr lang="en-US" altLang="zh-CN" sz="2800" i="1" dirty="0">
                <a:sym typeface="Wingdings 2" pitchFamily="18" charset="2"/>
              </a:rPr>
              <a:t>Electrical engineer, Mathematician, and native</a:t>
            </a:r>
          </a:p>
          <a:p>
            <a:pPr algn="ctr">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 son of Gaylord. His creation of information theory, </a:t>
            </a:r>
          </a:p>
          <a:p>
            <a:pPr algn="ctr">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the mathematical theory of communication, </a:t>
            </a:r>
          </a:p>
          <a:p>
            <a:pPr algn="ctr">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in the 1940s and 1950s inspired the revolutionary advances in digital communications and</a:t>
            </a:r>
          </a:p>
          <a:p>
            <a:pPr algn="ctr">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 information storage that have </a:t>
            </a:r>
          </a:p>
          <a:p>
            <a:pPr algn="ctr">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shaped the modern world.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Rectangle 4"/>
          <p:cNvSpPr>
            <a:spLocks noGrp="1" noChangeArrowheads="1"/>
          </p:cNvSpPr>
          <p:nvPr>
            <p:ph idx="1"/>
          </p:nvPr>
        </p:nvSpPr>
        <p:spPr>
          <a:xfrm>
            <a:off x="533400" y="285728"/>
            <a:ext cx="7924800" cy="6215106"/>
          </a:xfrm>
          <a:noFill/>
          <a:ln/>
        </p:spPr>
        <p:txBody>
          <a:bodyPr>
            <a:noAutofit/>
          </a:bodyPr>
          <a:lstStyle/>
          <a:p>
            <a:pPr algn="ctr">
              <a:lnSpc>
                <a:spcPct val="120000"/>
              </a:lnSpc>
              <a:buClr>
                <a:schemeClr val="accent1"/>
              </a:buClr>
              <a:buSzPct val="75000"/>
              <a:buFont typeface="Wingdings 2" pitchFamily="18" charset="2"/>
              <a:buNone/>
            </a:pPr>
            <a:r>
              <a:rPr lang="en-US" altLang="zh-CN" sz="2800" i="1" dirty="0">
                <a:sym typeface="Wingdings 2" pitchFamily="18" charset="2"/>
              </a:rPr>
              <a:t>This statue was donated by the </a:t>
            </a:r>
          </a:p>
          <a:p>
            <a:pPr algn="ctr">
              <a:lnSpc>
                <a:spcPct val="120000"/>
              </a:lnSpc>
              <a:buClr>
                <a:schemeClr val="accent1"/>
              </a:buClr>
              <a:buSzPct val="75000"/>
              <a:buFont typeface="Wingdings 2" pitchFamily="18" charset="2"/>
              <a:buNone/>
            </a:pPr>
            <a:r>
              <a:rPr lang="en-US" altLang="zh-CN" sz="2800" i="1" dirty="0">
                <a:sym typeface="Wingdings 2" pitchFamily="18" charset="2"/>
              </a:rPr>
              <a:t>Information Theory Society of the Institute of Electrical and Electronics Engineers,</a:t>
            </a:r>
          </a:p>
          <a:p>
            <a:pPr algn="ctr">
              <a:lnSpc>
                <a:spcPct val="120000"/>
              </a:lnSpc>
              <a:buClr>
                <a:schemeClr val="accent1"/>
              </a:buClr>
              <a:buSzPct val="75000"/>
              <a:buFont typeface="Wingdings 2" pitchFamily="18" charset="2"/>
              <a:buNone/>
            </a:pPr>
            <a:r>
              <a:rPr lang="en-US" altLang="zh-CN" sz="2800" i="1" dirty="0">
                <a:sym typeface="Wingdings 2" pitchFamily="18" charset="2"/>
              </a:rPr>
              <a:t> whose members follow gratefully in his footsteps.</a:t>
            </a:r>
          </a:p>
          <a:p>
            <a:pPr algn="ctr">
              <a:lnSpc>
                <a:spcPct val="110000"/>
              </a:lnSpc>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 Dedicated October 6, 2000</a:t>
            </a:r>
          </a:p>
          <a:p>
            <a:pPr algn="ctr">
              <a:lnSpc>
                <a:spcPct val="110000"/>
              </a:lnSpc>
              <a:spcBef>
                <a:spcPct val="0"/>
              </a:spcBef>
              <a:spcAft>
                <a:spcPct val="30000"/>
              </a:spcAft>
              <a:buClr>
                <a:schemeClr val="accent1"/>
              </a:buClr>
              <a:buSzPct val="75000"/>
              <a:buFont typeface="Wingdings 2" pitchFamily="18" charset="2"/>
              <a:buNone/>
            </a:pPr>
            <a:r>
              <a:rPr lang="en-US" altLang="zh-CN" sz="2800" i="1" dirty="0">
                <a:sym typeface="Wingdings 2" pitchFamily="18" charset="2"/>
              </a:rPr>
              <a:t> Eugene Daub, Sculptor</a:t>
            </a:r>
          </a:p>
          <a:p>
            <a:pPr marL="0" indent="0">
              <a:lnSpc>
                <a:spcPct val="110000"/>
              </a:lnSpc>
              <a:spcBef>
                <a:spcPct val="0"/>
              </a:spcBef>
              <a:spcAft>
                <a:spcPct val="30000"/>
              </a:spcAft>
              <a:buClr>
                <a:schemeClr val="accent1"/>
              </a:buClr>
              <a:buSzPct val="75000"/>
              <a:buFont typeface="Wingdings 2" pitchFamily="18" charset="2"/>
              <a:buNone/>
            </a:pPr>
            <a:r>
              <a:rPr lang="zh-CN" altLang="pt-BR" sz="2800" dirty="0">
                <a:ea typeface="楷体_GB2312" pitchFamily="49" charset="-122"/>
                <a:sym typeface="Wingdings 2" pitchFamily="18" charset="2"/>
              </a:rPr>
              <a:t> </a:t>
            </a:r>
            <a:r>
              <a:rPr lang="en-US" altLang="zh-CN" sz="2800" dirty="0"/>
              <a:t>“</a:t>
            </a:r>
            <a:r>
              <a:rPr lang="zh-CN" altLang="en-US" sz="2800" dirty="0"/>
              <a:t>在我看来，两三百年之后，当人们回过头来看我们的时候，他们可能不会记得谁曾是美国的总统。他们也不会记得谁曾是影星或摇滚歌星。但是仍然会知晓</a:t>
            </a:r>
            <a:r>
              <a:rPr lang="en-US" altLang="zh-CN" sz="2800" dirty="0"/>
              <a:t>Shannon</a:t>
            </a:r>
            <a:r>
              <a:rPr lang="zh-CN" altLang="en-US" sz="2800" dirty="0"/>
              <a:t>的名字。学校里仍然会教授信息论。”</a:t>
            </a:r>
            <a:endParaRPr lang="en-US" altLang="zh-CN" sz="2800" dirty="0"/>
          </a:p>
          <a:p>
            <a:pPr marL="0" indent="0">
              <a:lnSpc>
                <a:spcPct val="110000"/>
              </a:lnSpc>
              <a:spcBef>
                <a:spcPct val="0"/>
              </a:spcBef>
              <a:spcAft>
                <a:spcPct val="30000"/>
              </a:spcAft>
              <a:buClr>
                <a:schemeClr val="accent1"/>
              </a:buClr>
              <a:buSzPct val="75000"/>
              <a:buFont typeface="Wingdings 2" pitchFamily="18" charset="2"/>
              <a:buNone/>
            </a:pPr>
            <a:r>
              <a:rPr lang="zh-CN" altLang="en-US" sz="2800" dirty="0"/>
              <a:t>（</a:t>
            </a:r>
            <a:r>
              <a:rPr lang="en-US" altLang="zh-CN" sz="2800" i="1" dirty="0"/>
              <a:t>Dr. Richard </a:t>
            </a:r>
            <a:r>
              <a:rPr lang="en-US" altLang="zh-CN" sz="2800" i="1" dirty="0" err="1"/>
              <a:t>Blahut</a:t>
            </a:r>
            <a:r>
              <a:rPr lang="en-US" altLang="zh-CN" sz="2800" i="1" dirty="0"/>
              <a:t>, Oct. 6, 2000, Gaylord, Michigan</a:t>
            </a:r>
            <a:r>
              <a:rPr lang="en-US" altLang="zh-CN" sz="2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noChangeArrowheads="1"/>
          </p:cNvSpPr>
          <p:nvPr>
            <p:ph type="title"/>
          </p:nvPr>
        </p:nvSpPr>
        <p:spPr bwMode="auto">
          <a:xfrm>
            <a:off x="457200" y="2272804"/>
            <a:ext cx="8229600" cy="2308324"/>
          </a:xfrm>
          <a:prstGeom prst="rect">
            <a:avLst/>
          </a:prstGeom>
          <a:noFill/>
          <a:ln w="9525">
            <a:noFill/>
            <a:miter lim="800000"/>
            <a:headEnd/>
            <a:tailEnd/>
          </a:ln>
        </p:spPr>
        <p:txBody>
          <a:bodyPr wrap="square">
            <a:spAutoFit/>
          </a:bodyPr>
          <a:lstStyle/>
          <a:p>
            <a:pPr>
              <a:lnSpc>
                <a:spcPct val="150000"/>
              </a:lnSpc>
            </a:pPr>
            <a:r>
              <a:rPr lang="zh-CN" altLang="en-US" sz="3200" dirty="0">
                <a:solidFill>
                  <a:srgbClr val="CA6F06"/>
                </a:solidFill>
              </a:rPr>
              <a:t>人类使用密码的历史几乎与使用文字的时间一样长。</a:t>
            </a:r>
            <a:endParaRPr lang="en-US" altLang="zh-CN" sz="3200" dirty="0">
              <a:solidFill>
                <a:srgbClr val="CA6F06"/>
              </a:solidFill>
            </a:endParaRPr>
          </a:p>
          <a:p>
            <a:pPr algn="r">
              <a:lnSpc>
                <a:spcPct val="150000"/>
              </a:lnSpc>
            </a:pPr>
            <a:r>
              <a:rPr lang="en-US" altLang="zh-CN" sz="3200" dirty="0"/>
              <a:t>——</a:t>
            </a:r>
            <a:r>
              <a:rPr lang="zh-CN" altLang="en-US" sz="3200" dirty="0"/>
              <a:t>戴维 </a:t>
            </a:r>
            <a:r>
              <a:rPr lang="en-US" altLang="zh-CN" sz="3200" dirty="0"/>
              <a:t>· </a:t>
            </a:r>
            <a:r>
              <a:rPr lang="zh-CN" altLang="en-US" sz="3200" dirty="0"/>
              <a:t>卡恩（</a:t>
            </a:r>
            <a:r>
              <a:rPr lang="en-US" altLang="zh-CN" sz="3200" dirty="0"/>
              <a:t>David Kahn</a:t>
            </a:r>
            <a:r>
              <a:rPr lang="zh-CN" altLang="en-US" sz="3200" dirty="0"/>
              <a:t>） 著</a:t>
            </a:r>
            <a:r>
              <a:rPr lang="en-US" altLang="zh-CN" sz="3200" dirty="0"/>
              <a:t>《</a:t>
            </a:r>
            <a:r>
              <a:rPr lang="zh-CN" altLang="en-US" sz="3200" dirty="0"/>
              <a:t>破译者</a:t>
            </a:r>
            <a:r>
              <a:rPr lang="en-US" altLang="zh-CN" sz="32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6562" name="Picture 2" descr="-"/>
          <p:cNvPicPr>
            <a:picLocks noChangeAspect="1" noChangeArrowheads="1"/>
          </p:cNvPicPr>
          <p:nvPr/>
        </p:nvPicPr>
        <p:blipFill>
          <a:blip r:embed="rId2" cstate="print"/>
          <a:srcRect/>
          <a:stretch>
            <a:fillRect/>
          </a:stretch>
        </p:blipFill>
        <p:spPr bwMode="auto">
          <a:xfrm>
            <a:off x="3000364" y="214290"/>
            <a:ext cx="3307302" cy="642939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223838" y="428604"/>
            <a:ext cx="8705880" cy="3323987"/>
          </a:xfrm>
          <a:prstGeom prst="rect">
            <a:avLst/>
          </a:prstGeom>
          <a:noFill/>
          <a:ln w="9525">
            <a:noFill/>
            <a:miter lim="800000"/>
            <a:headEnd/>
            <a:tailEnd/>
          </a:ln>
          <a:effectLst/>
        </p:spPr>
        <p:txBody>
          <a:bodyPr wrap="square">
            <a:spAutoFit/>
          </a:bodyPr>
          <a:lstStyle/>
          <a:p>
            <a:pPr>
              <a:lnSpc>
                <a:spcPct val="150000"/>
              </a:lnSpc>
            </a:pPr>
            <a:r>
              <a:rPr lang="zh-CN" altLang="en-US" sz="2800" b="1" dirty="0">
                <a:solidFill>
                  <a:srgbClr val="FF00FF"/>
                </a:solidFill>
                <a:latin typeface="宋体" pitchFamily="2" charset="-122"/>
              </a:rPr>
              <a:t>20世纪</a:t>
            </a:r>
            <a:r>
              <a:rPr lang="zh-CN" altLang="en-US" sz="2800" b="1" dirty="0">
                <a:solidFill>
                  <a:srgbClr val="FF00FF"/>
                </a:solidFill>
              </a:rPr>
              <a:t>70</a:t>
            </a:r>
            <a:r>
              <a:rPr lang="zh-CN" altLang="en-US" sz="2800" b="1" dirty="0">
                <a:solidFill>
                  <a:srgbClr val="FF00FF"/>
                </a:solidFill>
                <a:latin typeface="宋体" pitchFamily="2" charset="-122"/>
              </a:rPr>
              <a:t>年代中期</a:t>
            </a:r>
            <a:endParaRPr lang="en-US" altLang="zh-CN" sz="2800" b="1" dirty="0">
              <a:solidFill>
                <a:srgbClr val="FF00FF"/>
              </a:solidFill>
              <a:latin typeface="宋体" pitchFamily="2" charset="-122"/>
            </a:endParaRPr>
          </a:p>
          <a:p>
            <a:pPr>
              <a:lnSpc>
                <a:spcPct val="150000"/>
              </a:lnSpc>
            </a:pPr>
            <a:r>
              <a:rPr lang="en-US" altLang="zh-CN" sz="2800" dirty="0">
                <a:solidFill>
                  <a:srgbClr val="FF00FF"/>
                </a:solidFill>
                <a:latin typeface="宋体" pitchFamily="2" charset="-122"/>
              </a:rPr>
              <a:t>    </a:t>
            </a:r>
            <a:r>
              <a:rPr lang="zh-CN" altLang="en-US" sz="2800" dirty="0">
                <a:latin typeface="宋体" pitchFamily="2" charset="-122"/>
              </a:rPr>
              <a:t>密码学界发生了两件跨时代的大事：</a:t>
            </a:r>
          </a:p>
          <a:p>
            <a:pPr>
              <a:lnSpc>
                <a:spcPct val="150000"/>
              </a:lnSpc>
            </a:pPr>
            <a:r>
              <a:rPr lang="en-US" altLang="zh-CN" sz="2800" dirty="0">
                <a:solidFill>
                  <a:srgbClr val="0000FF"/>
                </a:solidFill>
              </a:rPr>
              <a:t>         1</a:t>
            </a:r>
            <a:r>
              <a:rPr lang="zh-CN" altLang="en-US" sz="2800" dirty="0">
                <a:solidFill>
                  <a:srgbClr val="0000FF"/>
                </a:solidFill>
              </a:rPr>
              <a:t>、</a:t>
            </a:r>
            <a:r>
              <a:rPr lang="en-US" altLang="zh-CN" sz="2800" dirty="0" err="1">
                <a:solidFill>
                  <a:srgbClr val="0000FF"/>
                </a:solidFill>
              </a:rPr>
              <a:t>Diffie</a:t>
            </a:r>
            <a:r>
              <a:rPr lang="zh-CN" altLang="en-US" sz="2800" dirty="0">
                <a:solidFill>
                  <a:srgbClr val="0000FF"/>
                </a:solidFill>
                <a:latin typeface="宋体" pitchFamily="2" charset="-122"/>
              </a:rPr>
              <a:t>和</a:t>
            </a:r>
            <a:r>
              <a:rPr lang="en-US" altLang="zh-CN" sz="2800" dirty="0">
                <a:solidFill>
                  <a:srgbClr val="0000FF"/>
                </a:solidFill>
              </a:rPr>
              <a:t>Hellman</a:t>
            </a:r>
            <a:r>
              <a:rPr lang="zh-CN" altLang="en-US" sz="2800" dirty="0">
                <a:solidFill>
                  <a:srgbClr val="0000FF"/>
                </a:solidFill>
                <a:latin typeface="宋体" pitchFamily="2" charset="-122"/>
              </a:rPr>
              <a:t>发表的题为</a:t>
            </a:r>
            <a:r>
              <a:rPr lang="zh-CN" altLang="en-US" sz="2800" dirty="0">
                <a:solidFill>
                  <a:srgbClr val="0000FF"/>
                </a:solidFill>
                <a:latin typeface="Times New Roman"/>
              </a:rPr>
              <a:t>“</a:t>
            </a:r>
            <a:r>
              <a:rPr lang="zh-CN" altLang="en-US" sz="2800" dirty="0">
                <a:solidFill>
                  <a:srgbClr val="0000FF"/>
                </a:solidFill>
                <a:latin typeface="宋体" pitchFamily="2" charset="-122"/>
              </a:rPr>
              <a:t>密码学新方向</a:t>
            </a:r>
            <a:r>
              <a:rPr lang="zh-CN" altLang="en-US" sz="2800" dirty="0">
                <a:solidFill>
                  <a:srgbClr val="0000FF"/>
                </a:solidFill>
                <a:latin typeface="Times New Roman"/>
              </a:rPr>
              <a:t>”</a:t>
            </a:r>
            <a:r>
              <a:rPr lang="zh-CN" altLang="en-US" sz="2800" dirty="0">
                <a:solidFill>
                  <a:srgbClr val="0000FF"/>
                </a:solidFill>
                <a:latin typeface="宋体" pitchFamily="2" charset="-122"/>
              </a:rPr>
              <a:t>文章，提出了</a:t>
            </a:r>
            <a:r>
              <a:rPr lang="zh-CN" altLang="en-US" sz="2800" dirty="0">
                <a:solidFill>
                  <a:srgbClr val="FF3300"/>
                </a:solidFill>
                <a:latin typeface="Times New Roman"/>
              </a:rPr>
              <a:t>“</a:t>
            </a:r>
            <a:r>
              <a:rPr lang="zh-CN" altLang="en-US" sz="2800" dirty="0">
                <a:solidFill>
                  <a:srgbClr val="FF3300"/>
                </a:solidFill>
                <a:latin typeface="宋体" pitchFamily="2" charset="-122"/>
              </a:rPr>
              <a:t>公钥密码</a:t>
            </a:r>
            <a:r>
              <a:rPr lang="zh-CN" altLang="en-US" sz="2800" dirty="0">
                <a:solidFill>
                  <a:srgbClr val="FF3300"/>
                </a:solidFill>
                <a:latin typeface="Times New Roman"/>
              </a:rPr>
              <a:t>”</a:t>
            </a:r>
            <a:r>
              <a:rPr lang="zh-CN" altLang="en-US" sz="2800" dirty="0">
                <a:solidFill>
                  <a:srgbClr val="0000FF"/>
                </a:solidFill>
                <a:latin typeface="宋体" pitchFamily="2" charset="-122"/>
              </a:rPr>
              <a:t>新体制，冲破了传统</a:t>
            </a:r>
            <a:r>
              <a:rPr lang="zh-CN" altLang="en-US" sz="2800" dirty="0">
                <a:solidFill>
                  <a:srgbClr val="0000FF"/>
                </a:solidFill>
                <a:latin typeface="Times New Roman"/>
              </a:rPr>
              <a:t>“</a:t>
            </a:r>
            <a:r>
              <a:rPr lang="zh-CN" altLang="en-US" sz="2800" dirty="0">
                <a:solidFill>
                  <a:srgbClr val="FF3300"/>
                </a:solidFill>
                <a:latin typeface="宋体" pitchFamily="2" charset="-122"/>
              </a:rPr>
              <a:t>单钥密码</a:t>
            </a:r>
            <a:r>
              <a:rPr lang="zh-CN" altLang="en-US" sz="2800" dirty="0">
                <a:solidFill>
                  <a:srgbClr val="0000FF"/>
                </a:solidFill>
                <a:latin typeface="Times New Roman"/>
              </a:rPr>
              <a:t>”</a:t>
            </a:r>
            <a:r>
              <a:rPr lang="zh-CN" altLang="en-US" sz="2800" dirty="0">
                <a:solidFill>
                  <a:srgbClr val="0000FF"/>
                </a:solidFill>
                <a:latin typeface="宋体" pitchFamily="2" charset="-122"/>
              </a:rPr>
              <a:t>体制的束缚。</a:t>
            </a:r>
          </a:p>
        </p:txBody>
      </p:sp>
      <p:pic>
        <p:nvPicPr>
          <p:cNvPr id="3" name="图片 2" descr="QQ截图20130917091142.jpg"/>
          <p:cNvPicPr>
            <a:picLocks noChangeAspect="1"/>
          </p:cNvPicPr>
          <p:nvPr/>
        </p:nvPicPr>
        <p:blipFill>
          <a:blip r:embed="rId2" cstate="print"/>
          <a:stretch>
            <a:fillRect/>
          </a:stretch>
        </p:blipFill>
        <p:spPr>
          <a:xfrm>
            <a:off x="2143108" y="3588203"/>
            <a:ext cx="5643602" cy="31269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1"/>
          <p:cNvSpPr>
            <a:spLocks noChangeArrowheads="1"/>
          </p:cNvSpPr>
          <p:nvPr/>
        </p:nvSpPr>
        <p:spPr bwMode="auto">
          <a:xfrm>
            <a:off x="1981200" y="2500333"/>
            <a:ext cx="1238250"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dirty="0">
                <a:solidFill>
                  <a:srgbClr val="FFFFFF"/>
                </a:solidFill>
                <a:latin typeface="仿宋_GB2312" pitchFamily="49" charset="-122"/>
                <a:ea typeface="仿宋_GB2312" pitchFamily="49" charset="-122"/>
              </a:rPr>
              <a:t>信息</a:t>
            </a:r>
            <a:r>
              <a:rPr kumimoji="1" lang="en-US" altLang="zh-CN" sz="2400" dirty="0">
                <a:solidFill>
                  <a:srgbClr val="FFFFFF"/>
                </a:solidFill>
                <a:latin typeface="仿宋_GB2312" pitchFamily="49" charset="-122"/>
                <a:ea typeface="仿宋_GB2312" pitchFamily="49" charset="-122"/>
              </a:rPr>
              <a:t>P</a:t>
            </a:r>
          </a:p>
        </p:txBody>
      </p:sp>
      <p:sp>
        <p:nvSpPr>
          <p:cNvPr id="5" name="Rectangle 1032"/>
          <p:cNvSpPr>
            <a:spLocks noChangeArrowheads="1"/>
          </p:cNvSpPr>
          <p:nvPr/>
        </p:nvSpPr>
        <p:spPr bwMode="auto">
          <a:xfrm>
            <a:off x="4114800" y="2500333"/>
            <a:ext cx="2043113"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a:solidFill>
                  <a:srgbClr val="FFFFFF"/>
                </a:solidFill>
                <a:latin typeface="仿宋_GB2312" pitchFamily="49" charset="-122"/>
                <a:ea typeface="仿宋_GB2312" pitchFamily="49" charset="-122"/>
              </a:rPr>
              <a:t>加密算法</a:t>
            </a:r>
            <a:r>
              <a:rPr kumimoji="1" lang="en-US" altLang="zh-CN" sz="2400">
                <a:solidFill>
                  <a:srgbClr val="FFFFFF"/>
                </a:solidFill>
                <a:latin typeface="仿宋_GB2312" pitchFamily="49" charset="-122"/>
                <a:ea typeface="仿宋_GB2312" pitchFamily="49" charset="-122"/>
              </a:rPr>
              <a:t>E</a:t>
            </a:r>
            <a:endParaRPr kumimoji="1" lang="zh-CN" altLang="en-US" sz="2400">
              <a:solidFill>
                <a:srgbClr val="FFFFFF"/>
              </a:solidFill>
              <a:latin typeface="仿宋_GB2312" pitchFamily="49" charset="-122"/>
              <a:ea typeface="仿宋_GB2312" pitchFamily="49" charset="-122"/>
            </a:endParaRPr>
          </a:p>
        </p:txBody>
      </p:sp>
      <p:sp>
        <p:nvSpPr>
          <p:cNvPr id="6" name="Rectangle 1033"/>
          <p:cNvSpPr>
            <a:spLocks noChangeArrowheads="1"/>
          </p:cNvSpPr>
          <p:nvPr/>
        </p:nvSpPr>
        <p:spPr bwMode="auto">
          <a:xfrm>
            <a:off x="4357686" y="1662133"/>
            <a:ext cx="1500198" cy="471488"/>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dirty="0">
                <a:solidFill>
                  <a:srgbClr val="FFFFFF"/>
                </a:solidFill>
                <a:latin typeface="仿宋_GB2312" pitchFamily="49" charset="-122"/>
                <a:ea typeface="仿宋_GB2312" pitchFamily="49" charset="-122"/>
              </a:rPr>
              <a:t>加密密钥</a:t>
            </a:r>
            <a:r>
              <a:rPr kumimoji="1" lang="en-US" altLang="zh-CN" sz="2400" dirty="0">
                <a:solidFill>
                  <a:srgbClr val="FFFFFF"/>
                </a:solidFill>
                <a:latin typeface="仿宋_GB2312" pitchFamily="49" charset="-122"/>
                <a:ea typeface="仿宋_GB2312" pitchFamily="49" charset="-122"/>
              </a:rPr>
              <a:t>K</a:t>
            </a:r>
          </a:p>
        </p:txBody>
      </p:sp>
      <p:sp>
        <p:nvSpPr>
          <p:cNvPr id="7" name="AutoShape 1034"/>
          <p:cNvSpPr>
            <a:spLocks noChangeArrowheads="1"/>
          </p:cNvSpPr>
          <p:nvPr/>
        </p:nvSpPr>
        <p:spPr bwMode="auto">
          <a:xfrm>
            <a:off x="3200400" y="2624158"/>
            <a:ext cx="914400" cy="152400"/>
          </a:xfrm>
          <a:prstGeom prst="rightArrow">
            <a:avLst>
              <a:gd name="adj1" fmla="val 50000"/>
              <a:gd name="adj2" fmla="val 68250"/>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8" name="Rectangle 1035"/>
          <p:cNvSpPr>
            <a:spLocks noChangeArrowheads="1"/>
          </p:cNvSpPr>
          <p:nvPr/>
        </p:nvSpPr>
        <p:spPr bwMode="auto">
          <a:xfrm>
            <a:off x="6892925" y="2500333"/>
            <a:ext cx="1031875"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a:solidFill>
                  <a:srgbClr val="FFFFFF"/>
                </a:solidFill>
                <a:latin typeface="仿宋_GB2312" pitchFamily="49" charset="-122"/>
                <a:ea typeface="仿宋_GB2312" pitchFamily="49" charset="-122"/>
              </a:rPr>
              <a:t>密文</a:t>
            </a:r>
            <a:r>
              <a:rPr kumimoji="1" lang="en-US" altLang="zh-CN" sz="2400">
                <a:solidFill>
                  <a:srgbClr val="FFFFFF"/>
                </a:solidFill>
                <a:latin typeface="仿宋_GB2312" pitchFamily="49" charset="-122"/>
                <a:ea typeface="仿宋_GB2312" pitchFamily="49" charset="-122"/>
              </a:rPr>
              <a:t>C</a:t>
            </a:r>
          </a:p>
        </p:txBody>
      </p:sp>
      <p:sp>
        <p:nvSpPr>
          <p:cNvPr id="9" name="AutoShape 1036"/>
          <p:cNvSpPr>
            <a:spLocks noChangeArrowheads="1"/>
          </p:cNvSpPr>
          <p:nvPr/>
        </p:nvSpPr>
        <p:spPr bwMode="auto">
          <a:xfrm>
            <a:off x="6172200" y="2657496"/>
            <a:ext cx="720725" cy="119062"/>
          </a:xfrm>
          <a:prstGeom prst="rightArrow">
            <a:avLst>
              <a:gd name="adj1" fmla="val 50000"/>
              <a:gd name="adj2" fmla="val 58488"/>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10" name="AutoShape 1037"/>
          <p:cNvSpPr>
            <a:spLocks noChangeArrowheads="1"/>
          </p:cNvSpPr>
          <p:nvPr/>
        </p:nvSpPr>
        <p:spPr bwMode="auto">
          <a:xfrm>
            <a:off x="5105400" y="2133621"/>
            <a:ext cx="185738" cy="366712"/>
          </a:xfrm>
          <a:prstGeom prst="downArrow">
            <a:avLst>
              <a:gd name="adj1" fmla="val 50000"/>
              <a:gd name="adj2" fmla="val 49359"/>
            </a:avLst>
          </a:prstGeom>
          <a:gradFill rotWithShape="0">
            <a:gsLst>
              <a:gs pos="0">
                <a:srgbClr val="FFFF00"/>
              </a:gs>
              <a:gs pos="100000">
                <a:srgbClr val="767600"/>
              </a:gs>
            </a:gsLst>
            <a:lin ang="5400000" scaled="1"/>
          </a:gradFill>
          <a:ln w="9525">
            <a:solidFill>
              <a:schemeClr val="tx1"/>
            </a:solidFill>
            <a:miter lim="800000"/>
            <a:headEnd/>
            <a:tailEnd/>
          </a:ln>
        </p:spPr>
        <p:txBody>
          <a:bodyPr wrap="none" anchor="ctr"/>
          <a:lstStyle/>
          <a:p>
            <a:endParaRPr lang="zh-CN" altLang="en-US"/>
          </a:p>
        </p:txBody>
      </p:sp>
      <p:sp>
        <p:nvSpPr>
          <p:cNvPr id="11" name="Rectangle 1042"/>
          <p:cNvSpPr>
            <a:spLocks noChangeArrowheads="1"/>
          </p:cNvSpPr>
          <p:nvPr/>
        </p:nvSpPr>
        <p:spPr bwMode="auto">
          <a:xfrm>
            <a:off x="544513" y="2166958"/>
            <a:ext cx="866775" cy="473075"/>
          </a:xfrm>
          <a:prstGeom prst="rect">
            <a:avLst/>
          </a:prstGeom>
          <a:solidFill>
            <a:schemeClr val="hlink"/>
          </a:solidFill>
          <a:ln w="9525">
            <a:solidFill>
              <a:schemeClr val="tx1"/>
            </a:solidFill>
            <a:miter lim="800000"/>
            <a:headEnd/>
            <a:tailEnd/>
          </a:ln>
        </p:spPr>
        <p:txBody>
          <a:bodyPr wrap="none" anchor="ctr"/>
          <a:lstStyle/>
          <a:p>
            <a:pPr algn="ctr"/>
            <a:r>
              <a:rPr kumimoji="1" lang="zh-CN" altLang="en-US" sz="2400">
                <a:solidFill>
                  <a:schemeClr val="bg2"/>
                </a:solidFill>
                <a:latin typeface="仿宋_GB2312" pitchFamily="49" charset="-122"/>
                <a:ea typeface="仿宋_GB2312" pitchFamily="49" charset="-122"/>
              </a:rPr>
              <a:t>用户</a:t>
            </a:r>
            <a:r>
              <a:rPr kumimoji="1" lang="en-US" altLang="zh-CN" sz="2400">
                <a:solidFill>
                  <a:schemeClr val="bg2"/>
                </a:solidFill>
                <a:latin typeface="仿宋_GB2312" pitchFamily="49" charset="-122"/>
                <a:ea typeface="仿宋_GB2312" pitchFamily="49" charset="-122"/>
              </a:rPr>
              <a:t>A</a:t>
            </a:r>
          </a:p>
        </p:txBody>
      </p:sp>
      <p:sp>
        <p:nvSpPr>
          <p:cNvPr id="12" name="Rectangle 1050"/>
          <p:cNvSpPr>
            <a:spLocks noChangeArrowheads="1"/>
          </p:cNvSpPr>
          <p:nvPr/>
        </p:nvSpPr>
        <p:spPr bwMode="auto">
          <a:xfrm>
            <a:off x="1611313" y="1557358"/>
            <a:ext cx="6629400" cy="1524000"/>
          </a:xfrm>
          <a:prstGeom prst="rect">
            <a:avLst/>
          </a:prstGeom>
          <a:noFill/>
          <a:ln w="38100">
            <a:solidFill>
              <a:schemeClr val="tx1"/>
            </a:solidFill>
            <a:prstDash val="dash"/>
            <a:miter lim="800000"/>
            <a:headEnd/>
            <a:tailEnd/>
          </a:ln>
        </p:spPr>
        <p:txBody>
          <a:bodyPr wrap="none" anchor="ctr"/>
          <a:lstStyle/>
          <a:p>
            <a:endParaRPr lang="zh-CN" altLang="en-US"/>
          </a:p>
        </p:txBody>
      </p:sp>
      <p:sp>
        <p:nvSpPr>
          <p:cNvPr id="13" name="Rectangle 1041"/>
          <p:cNvSpPr>
            <a:spLocks noChangeArrowheads="1"/>
          </p:cNvSpPr>
          <p:nvPr/>
        </p:nvSpPr>
        <p:spPr bwMode="auto">
          <a:xfrm>
            <a:off x="533400" y="5291158"/>
            <a:ext cx="866775" cy="473075"/>
          </a:xfrm>
          <a:prstGeom prst="rect">
            <a:avLst/>
          </a:prstGeom>
          <a:solidFill>
            <a:schemeClr val="hlink"/>
          </a:solidFill>
          <a:ln w="9525">
            <a:solidFill>
              <a:schemeClr val="tx1"/>
            </a:solidFill>
            <a:miter lim="800000"/>
            <a:headEnd/>
            <a:tailEnd/>
          </a:ln>
        </p:spPr>
        <p:txBody>
          <a:bodyPr wrap="none" anchor="ctr"/>
          <a:lstStyle/>
          <a:p>
            <a:pPr algn="ctr"/>
            <a:r>
              <a:rPr kumimoji="1" lang="zh-CN" altLang="en-US" sz="2400">
                <a:solidFill>
                  <a:schemeClr val="bg2"/>
                </a:solidFill>
                <a:latin typeface="仿宋_GB2312" pitchFamily="49" charset="-122"/>
                <a:ea typeface="仿宋_GB2312" pitchFamily="49" charset="-122"/>
              </a:rPr>
              <a:t>用户</a:t>
            </a:r>
            <a:r>
              <a:rPr kumimoji="1" lang="en-US" altLang="zh-CN" sz="2400">
                <a:solidFill>
                  <a:schemeClr val="bg2"/>
                </a:solidFill>
                <a:latin typeface="仿宋_GB2312" pitchFamily="49" charset="-122"/>
                <a:ea typeface="仿宋_GB2312" pitchFamily="49" charset="-122"/>
              </a:rPr>
              <a:t>B</a:t>
            </a:r>
          </a:p>
        </p:txBody>
      </p:sp>
      <p:sp>
        <p:nvSpPr>
          <p:cNvPr id="14" name="Rectangle 1051"/>
          <p:cNvSpPr>
            <a:spLocks noChangeArrowheads="1"/>
          </p:cNvSpPr>
          <p:nvPr/>
        </p:nvSpPr>
        <p:spPr bwMode="auto">
          <a:xfrm>
            <a:off x="1598613" y="4757758"/>
            <a:ext cx="6630987" cy="1600200"/>
          </a:xfrm>
          <a:prstGeom prst="rect">
            <a:avLst/>
          </a:prstGeom>
          <a:noFill/>
          <a:ln w="38100">
            <a:solidFill>
              <a:schemeClr val="tx1"/>
            </a:solidFill>
            <a:prstDash val="dash"/>
            <a:miter lim="800000"/>
            <a:headEnd/>
            <a:tailEnd/>
          </a:ln>
        </p:spPr>
        <p:txBody>
          <a:bodyPr wrap="none" anchor="ctr"/>
          <a:lstStyle/>
          <a:p>
            <a:endParaRPr lang="zh-CN" altLang="en-US"/>
          </a:p>
        </p:txBody>
      </p:sp>
      <p:sp>
        <p:nvSpPr>
          <p:cNvPr id="15" name="Rectangle 1031"/>
          <p:cNvSpPr>
            <a:spLocks noChangeArrowheads="1"/>
          </p:cNvSpPr>
          <p:nvPr/>
        </p:nvSpPr>
        <p:spPr bwMode="auto">
          <a:xfrm>
            <a:off x="1981200" y="5748358"/>
            <a:ext cx="1238250"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a:solidFill>
                  <a:srgbClr val="FFFFFF"/>
                </a:solidFill>
                <a:latin typeface="仿宋_GB2312" pitchFamily="49" charset="-122"/>
                <a:ea typeface="仿宋_GB2312" pitchFamily="49" charset="-122"/>
              </a:rPr>
              <a:t>信息</a:t>
            </a:r>
            <a:r>
              <a:rPr kumimoji="1" lang="en-US" altLang="zh-CN" sz="2400">
                <a:solidFill>
                  <a:srgbClr val="FFFFFF"/>
                </a:solidFill>
                <a:latin typeface="仿宋_GB2312" pitchFamily="49" charset="-122"/>
                <a:ea typeface="仿宋_GB2312" pitchFamily="49" charset="-122"/>
              </a:rPr>
              <a:t>P</a:t>
            </a:r>
          </a:p>
        </p:txBody>
      </p:sp>
      <p:sp>
        <p:nvSpPr>
          <p:cNvPr id="16" name="Rectangle 1032"/>
          <p:cNvSpPr>
            <a:spLocks noChangeArrowheads="1"/>
          </p:cNvSpPr>
          <p:nvPr/>
        </p:nvSpPr>
        <p:spPr bwMode="auto">
          <a:xfrm>
            <a:off x="4114800" y="5748358"/>
            <a:ext cx="2043113"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a:solidFill>
                  <a:srgbClr val="FFFFFF"/>
                </a:solidFill>
                <a:latin typeface="仿宋_GB2312" pitchFamily="49" charset="-122"/>
                <a:ea typeface="仿宋_GB2312" pitchFamily="49" charset="-122"/>
              </a:rPr>
              <a:t>解密算法</a:t>
            </a:r>
            <a:r>
              <a:rPr kumimoji="1" lang="en-US" altLang="zh-CN" sz="2400">
                <a:solidFill>
                  <a:srgbClr val="FFFFFF"/>
                </a:solidFill>
                <a:latin typeface="仿宋_GB2312" pitchFamily="49" charset="-122"/>
                <a:ea typeface="仿宋_GB2312" pitchFamily="49" charset="-122"/>
              </a:rPr>
              <a:t>D</a:t>
            </a:r>
            <a:endParaRPr kumimoji="1" lang="zh-CN" altLang="en-US" sz="2400">
              <a:solidFill>
                <a:srgbClr val="FFFFFF"/>
              </a:solidFill>
              <a:latin typeface="仿宋_GB2312" pitchFamily="49" charset="-122"/>
              <a:ea typeface="仿宋_GB2312" pitchFamily="49" charset="-122"/>
            </a:endParaRPr>
          </a:p>
        </p:txBody>
      </p:sp>
      <p:sp>
        <p:nvSpPr>
          <p:cNvPr id="17" name="Rectangle 1033"/>
          <p:cNvSpPr>
            <a:spLocks noChangeArrowheads="1"/>
          </p:cNvSpPr>
          <p:nvPr/>
        </p:nvSpPr>
        <p:spPr bwMode="auto">
          <a:xfrm>
            <a:off x="4357686" y="4910158"/>
            <a:ext cx="1500198" cy="471488"/>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dirty="0">
                <a:solidFill>
                  <a:srgbClr val="FFFFFF"/>
                </a:solidFill>
                <a:latin typeface="仿宋_GB2312" pitchFamily="49" charset="-122"/>
                <a:ea typeface="仿宋_GB2312" pitchFamily="49" charset="-122"/>
              </a:rPr>
              <a:t>解密密钥</a:t>
            </a:r>
            <a:r>
              <a:rPr kumimoji="1" lang="en-US" altLang="zh-CN" sz="2400" dirty="0">
                <a:solidFill>
                  <a:srgbClr val="FFFFFF"/>
                </a:solidFill>
                <a:latin typeface="仿宋_GB2312" pitchFamily="49" charset="-122"/>
                <a:ea typeface="仿宋_GB2312" pitchFamily="49" charset="-122"/>
              </a:rPr>
              <a:t>K</a:t>
            </a:r>
          </a:p>
        </p:txBody>
      </p:sp>
      <p:sp>
        <p:nvSpPr>
          <p:cNvPr id="18" name="AutoShape 1034"/>
          <p:cNvSpPr>
            <a:spLocks noChangeArrowheads="1"/>
          </p:cNvSpPr>
          <p:nvPr/>
        </p:nvSpPr>
        <p:spPr bwMode="auto">
          <a:xfrm rot="10800000">
            <a:off x="3200400" y="5872183"/>
            <a:ext cx="914400" cy="152400"/>
          </a:xfrm>
          <a:prstGeom prst="rightArrow">
            <a:avLst>
              <a:gd name="adj1" fmla="val 50000"/>
              <a:gd name="adj2" fmla="val 68250"/>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19" name="Rectangle 1035"/>
          <p:cNvSpPr>
            <a:spLocks noChangeArrowheads="1"/>
          </p:cNvSpPr>
          <p:nvPr/>
        </p:nvSpPr>
        <p:spPr bwMode="auto">
          <a:xfrm>
            <a:off x="6892925" y="5748358"/>
            <a:ext cx="1031875" cy="473075"/>
          </a:xfrm>
          <a:prstGeom prst="rect">
            <a:avLst/>
          </a:prstGeom>
          <a:solidFill>
            <a:srgbClr val="339933"/>
          </a:solidFill>
          <a:ln w="9525">
            <a:solidFill>
              <a:schemeClr val="tx1"/>
            </a:solidFill>
            <a:miter lim="800000"/>
            <a:headEnd/>
            <a:tailEnd/>
          </a:ln>
        </p:spPr>
        <p:txBody>
          <a:bodyPr wrap="none" anchor="ctr"/>
          <a:lstStyle/>
          <a:p>
            <a:pPr algn="ctr"/>
            <a:r>
              <a:rPr kumimoji="1" lang="zh-CN" altLang="en-US" sz="2400">
                <a:solidFill>
                  <a:srgbClr val="FFFFFF"/>
                </a:solidFill>
                <a:latin typeface="仿宋_GB2312" pitchFamily="49" charset="-122"/>
                <a:ea typeface="仿宋_GB2312" pitchFamily="49" charset="-122"/>
              </a:rPr>
              <a:t>密文</a:t>
            </a:r>
            <a:r>
              <a:rPr kumimoji="1" lang="en-US" altLang="zh-CN" sz="2400">
                <a:solidFill>
                  <a:srgbClr val="FFFFFF"/>
                </a:solidFill>
                <a:latin typeface="仿宋_GB2312" pitchFamily="49" charset="-122"/>
                <a:ea typeface="仿宋_GB2312" pitchFamily="49" charset="-122"/>
              </a:rPr>
              <a:t>C</a:t>
            </a:r>
          </a:p>
        </p:txBody>
      </p:sp>
      <p:sp>
        <p:nvSpPr>
          <p:cNvPr id="20" name="AutoShape 1036"/>
          <p:cNvSpPr>
            <a:spLocks noChangeArrowheads="1"/>
          </p:cNvSpPr>
          <p:nvPr/>
        </p:nvSpPr>
        <p:spPr bwMode="auto">
          <a:xfrm rot="10800000">
            <a:off x="6172200" y="5905521"/>
            <a:ext cx="720725" cy="119062"/>
          </a:xfrm>
          <a:prstGeom prst="rightArrow">
            <a:avLst>
              <a:gd name="adj1" fmla="val 50000"/>
              <a:gd name="adj2" fmla="val 58488"/>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21" name="AutoShape 1037"/>
          <p:cNvSpPr>
            <a:spLocks noChangeArrowheads="1"/>
          </p:cNvSpPr>
          <p:nvPr/>
        </p:nvSpPr>
        <p:spPr bwMode="auto">
          <a:xfrm>
            <a:off x="5105400" y="5381646"/>
            <a:ext cx="185738" cy="366712"/>
          </a:xfrm>
          <a:prstGeom prst="downArrow">
            <a:avLst>
              <a:gd name="adj1" fmla="val 50000"/>
              <a:gd name="adj2" fmla="val 49359"/>
            </a:avLst>
          </a:prstGeom>
          <a:gradFill rotWithShape="0">
            <a:gsLst>
              <a:gs pos="0">
                <a:srgbClr val="FFFF00"/>
              </a:gs>
              <a:gs pos="100000">
                <a:srgbClr val="767600"/>
              </a:gs>
            </a:gsLst>
            <a:lin ang="5400000" scaled="1"/>
          </a:gradFill>
          <a:ln w="9525">
            <a:solidFill>
              <a:schemeClr val="tx1"/>
            </a:solidFill>
            <a:miter lim="800000"/>
            <a:headEnd/>
            <a:tailEnd/>
          </a:ln>
        </p:spPr>
        <p:txBody>
          <a:bodyPr wrap="none" anchor="ctr"/>
          <a:lstStyle/>
          <a:p>
            <a:endParaRPr lang="zh-CN" altLang="en-US"/>
          </a:p>
        </p:txBody>
      </p:sp>
      <p:sp>
        <p:nvSpPr>
          <p:cNvPr id="22" name="爆炸形 1 21"/>
          <p:cNvSpPr/>
          <p:nvPr/>
        </p:nvSpPr>
        <p:spPr>
          <a:xfrm>
            <a:off x="5486400" y="3386158"/>
            <a:ext cx="3733800" cy="1295400"/>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ln w="12700">
                  <a:solidFill>
                    <a:schemeClr val="tx2">
                      <a:satMod val="155000"/>
                    </a:schemeClr>
                  </a:solidFill>
                  <a:prstDash val="solid"/>
                </a:ln>
                <a:solidFill>
                  <a:schemeClr val="bg1"/>
                </a:solidFill>
                <a:latin typeface="+mn-ea"/>
              </a:rPr>
              <a:t>网络</a:t>
            </a:r>
          </a:p>
        </p:txBody>
      </p:sp>
      <p:sp>
        <p:nvSpPr>
          <p:cNvPr id="23" name="AutoShape 1036"/>
          <p:cNvSpPr>
            <a:spLocks noChangeArrowheads="1"/>
          </p:cNvSpPr>
          <p:nvPr/>
        </p:nvSpPr>
        <p:spPr bwMode="auto">
          <a:xfrm rot="5400000">
            <a:off x="7031037" y="3254396"/>
            <a:ext cx="720725" cy="152400"/>
          </a:xfrm>
          <a:prstGeom prst="rightArrow">
            <a:avLst>
              <a:gd name="adj1" fmla="val 50000"/>
              <a:gd name="adj2" fmla="val 58480"/>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24" name="AutoShape 1036"/>
          <p:cNvSpPr>
            <a:spLocks noChangeArrowheads="1"/>
          </p:cNvSpPr>
          <p:nvPr/>
        </p:nvSpPr>
        <p:spPr bwMode="auto">
          <a:xfrm rot="5400000">
            <a:off x="6743700" y="5024458"/>
            <a:ext cx="1295400" cy="152400"/>
          </a:xfrm>
          <a:prstGeom prst="rightArrow">
            <a:avLst>
              <a:gd name="adj1" fmla="val 50000"/>
              <a:gd name="adj2" fmla="val 58516"/>
            </a:avLst>
          </a:prstGeom>
          <a:gradFill rotWithShape="0">
            <a:gsLst>
              <a:gs pos="0">
                <a:srgbClr val="FFFF00"/>
              </a:gs>
              <a:gs pos="100000">
                <a:srgbClr val="767600"/>
              </a:gs>
            </a:gsLst>
            <a:lin ang="0" scaled="1"/>
          </a:gradFill>
          <a:ln w="9525">
            <a:solidFill>
              <a:schemeClr val="tx1"/>
            </a:solidFill>
            <a:miter lim="800000"/>
            <a:headEnd/>
            <a:tailEnd/>
          </a:ln>
        </p:spPr>
        <p:txBody>
          <a:bodyPr wrap="none" anchor="ctr"/>
          <a:lstStyle/>
          <a:p>
            <a:endParaRPr lang="zh-CN" altLang="en-US"/>
          </a:p>
        </p:txBody>
      </p:sp>
      <p:sp>
        <p:nvSpPr>
          <p:cNvPr id="28" name="标题 1"/>
          <p:cNvSpPr>
            <a:spLocks noGrp="1"/>
          </p:cNvSpPr>
          <p:nvPr>
            <p:ph type="title"/>
          </p:nvPr>
        </p:nvSpPr>
        <p:spPr>
          <a:xfrm>
            <a:off x="457200" y="274638"/>
            <a:ext cx="8229600" cy="1143000"/>
          </a:xfrm>
        </p:spPr>
        <p:txBody>
          <a:bodyPr/>
          <a:lstStyle/>
          <a:p>
            <a:r>
              <a:rPr lang="zh-CN" altLang="en-US" dirty="0">
                <a:solidFill>
                  <a:srgbClr val="006600"/>
                </a:solidFill>
              </a:rPr>
              <a:t>密码模型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to="" calcmode="lin" valueType="num">
                                      <p:cBhvr>
                                        <p:cTn id="13" dur="1" fill="hold"/>
                                        <p:tgtEl>
                                          <p:spTgt spid="6"/>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to="" calcmode="lin" valueType="num">
                                      <p:cBhvr>
                                        <p:cTn id="16" dur="1" fill="hold"/>
                                        <p:tgtEl>
                                          <p:spTgt spid="7"/>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1" fill="hold"/>
                                        <p:tgtEl>
                                          <p:spTgt spid="8"/>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1" fill="hold"/>
                                        <p:tgtEl>
                                          <p:spTgt spid="9"/>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to="" calcmode="lin" valueType="num">
                                      <p:cBhvr>
                                        <p:cTn id="25" dur="1" fill="hold"/>
                                        <p:tgtEl>
                                          <p:spTgt spid="10"/>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to="" calcmode="lin" valueType="num">
                                      <p:cBhvr>
                                        <p:cTn id="28" dur="1" fill="hold"/>
                                        <p:tgtEl>
                                          <p:spTgt spid="12"/>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4"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to="" calcmode="lin" valueType="num">
                                      <p:cBhvr>
                                        <p:cTn id="51" dur="1" fill="hold"/>
                                        <p:tgtEl>
                                          <p:spTgt spid="14"/>
                                        </p:tgtEl>
                                        <p:attrNameLst>
                                          <p:attrName/>
                                        </p:attrNameLst>
                                      </p:cBhvr>
                                    </p:anim>
                                  </p:childTnLst>
                                </p:cTn>
                              </p:par>
                              <p:par>
                                <p:cTn id="52" presetID="24"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to="" calcmode="lin" valueType="num">
                                      <p:cBhvr>
                                        <p:cTn id="54" dur="1" fill="hold"/>
                                        <p:tgtEl>
                                          <p:spTgt spid="15"/>
                                        </p:tgtEl>
                                        <p:attrNameLst>
                                          <p:attrName/>
                                        </p:attrNameLst>
                                      </p:cBhvr>
                                    </p:anim>
                                  </p:childTnLst>
                                </p:cTn>
                              </p:par>
                              <p:par>
                                <p:cTn id="55" presetID="24"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to="" calcmode="lin" valueType="num">
                                      <p:cBhvr>
                                        <p:cTn id="57" dur="1" fill="hold"/>
                                        <p:tgtEl>
                                          <p:spTgt spid="16"/>
                                        </p:tgtEl>
                                        <p:attrNameLst>
                                          <p:attrName/>
                                        </p:attrNameLst>
                                      </p:cBhvr>
                                    </p:anim>
                                  </p:childTnLst>
                                </p:cTn>
                              </p:par>
                              <p:par>
                                <p:cTn id="58" presetID="24"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to="" calcmode="lin" valueType="num">
                                      <p:cBhvr>
                                        <p:cTn id="60" dur="1" fill="hold"/>
                                        <p:tgtEl>
                                          <p:spTgt spid="17"/>
                                        </p:tgtEl>
                                        <p:attrNameLst>
                                          <p:attrName/>
                                        </p:attrNameLst>
                                      </p:cBhvr>
                                    </p:anim>
                                  </p:childTnLst>
                                </p:cTn>
                              </p:par>
                              <p:par>
                                <p:cTn id="61" presetID="24"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to="" calcmode="lin" valueType="num">
                                      <p:cBhvr>
                                        <p:cTn id="63" dur="1" fill="hold"/>
                                        <p:tgtEl>
                                          <p:spTgt spid="18"/>
                                        </p:tgtEl>
                                        <p:attrNameLst>
                                          <p:attrName/>
                                        </p:attrNameLst>
                                      </p:cBhvr>
                                    </p:anim>
                                  </p:childTnLst>
                                </p:cTn>
                              </p:par>
                              <p:par>
                                <p:cTn id="64" presetID="24"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to="" calcmode="lin" valueType="num">
                                      <p:cBhvr>
                                        <p:cTn id="66" dur="1" fill="hold"/>
                                        <p:tgtEl>
                                          <p:spTgt spid="19"/>
                                        </p:tgtEl>
                                        <p:attrNameLst>
                                          <p:attrName/>
                                        </p:attrNameLst>
                                      </p:cBhvr>
                                    </p:anim>
                                  </p:childTnLst>
                                </p:cTn>
                              </p:par>
                              <p:par>
                                <p:cTn id="67" presetID="24"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to="" calcmode="lin" valueType="num">
                                      <p:cBhvr>
                                        <p:cTn id="69" dur="1" fill="hold"/>
                                        <p:tgtEl>
                                          <p:spTgt spid="20"/>
                                        </p:tgtEl>
                                        <p:attrNameLst>
                                          <p:attrName/>
                                        </p:attrNameLst>
                                      </p:cBhvr>
                                    </p:anim>
                                  </p:childTnLst>
                                </p:cTn>
                              </p:par>
                              <p:par>
                                <p:cTn id="70" presetID="24"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to="" calcmode="lin" valueType="num">
                                      <p:cBhvr>
                                        <p:cTn id="72" dur="1" fill="hold"/>
                                        <p:tgtEl>
                                          <p:spTgt spid="21"/>
                                        </p:tgtEl>
                                        <p:attrNameLst>
                                          <p:attrName/>
                                        </p:attrNameLst>
                                      </p:cBhvr>
                                    </p:anim>
                                  </p:childTnLst>
                                </p:cTn>
                              </p:par>
                              <p:par>
                                <p:cTn id="73" presetID="24" presetClass="entr" presetSubtype="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to="" calcmode="lin" valueType="num">
                                      <p:cBhvr>
                                        <p:cTn id="75" dur="1" fill="hold"/>
                                        <p:tgtEl>
                                          <p:spTgt spid="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6600"/>
                </a:solidFill>
              </a:rPr>
              <a:t>密码模型</a:t>
            </a:r>
          </a:p>
        </p:txBody>
      </p:sp>
      <p:sp>
        <p:nvSpPr>
          <p:cNvPr id="3" name="内容占位符 2"/>
          <p:cNvSpPr>
            <a:spLocks noGrp="1"/>
          </p:cNvSpPr>
          <p:nvPr>
            <p:ph idx="1"/>
          </p:nvPr>
        </p:nvSpPr>
        <p:spPr>
          <a:xfrm>
            <a:off x="457200" y="1857364"/>
            <a:ext cx="8229600" cy="3543312"/>
          </a:xfrm>
        </p:spPr>
        <p:txBody>
          <a:bodyPr/>
          <a:lstStyle/>
          <a:p>
            <a:pPr>
              <a:defRPr/>
            </a:pPr>
            <a:r>
              <a:rPr lang="zh-CN" altLang="en-US" sz="2800" dirty="0"/>
              <a:t>对称密码体制（单钥密码体制）：</a:t>
            </a:r>
            <a:endParaRPr lang="en-US" altLang="zh-CN" sz="2800" dirty="0"/>
          </a:p>
          <a:p>
            <a:pPr>
              <a:buFont typeface="Arial" charset="0"/>
              <a:buNone/>
              <a:defRPr/>
            </a:pPr>
            <a:r>
              <a:rPr lang="en-US" altLang="zh-CN" sz="2800" dirty="0">
                <a:solidFill>
                  <a:srgbClr val="FF00FF"/>
                </a:solidFill>
              </a:rPr>
              <a:t>——</a:t>
            </a:r>
            <a:r>
              <a:rPr lang="zh-CN" altLang="en-US" sz="2800" dirty="0"/>
              <a:t>加密密钥与解密密钥</a:t>
            </a:r>
            <a:r>
              <a:rPr lang="zh-CN" altLang="en-US" sz="2800" dirty="0">
                <a:solidFill>
                  <a:srgbClr val="FF00FF"/>
                </a:solidFill>
              </a:rPr>
              <a:t>相同</a:t>
            </a:r>
            <a:r>
              <a:rPr lang="zh-CN" altLang="en-US" sz="2800" dirty="0"/>
              <a:t>。</a:t>
            </a:r>
            <a:endParaRPr lang="en-US" altLang="zh-CN" sz="2800" dirty="0"/>
          </a:p>
          <a:p>
            <a:pPr>
              <a:buFont typeface="Arial" charset="0"/>
              <a:buNone/>
              <a:defRPr/>
            </a:pPr>
            <a:endParaRPr lang="en-US" altLang="zh-CN" sz="2800" dirty="0"/>
          </a:p>
          <a:p>
            <a:pPr marL="342900" lvl="1" indent="-342900">
              <a:lnSpc>
                <a:spcPct val="90000"/>
              </a:lnSpc>
              <a:buFont typeface="Arial" charset="0"/>
              <a:buChar char="•"/>
              <a:defRPr/>
            </a:pPr>
            <a:r>
              <a:rPr lang="zh-CN" altLang="en-US" dirty="0"/>
              <a:t>非对称密码体制（公钥密码体制）：</a:t>
            </a:r>
            <a:endParaRPr lang="en-US" altLang="zh-CN" dirty="0"/>
          </a:p>
          <a:p>
            <a:pPr marL="342900" lvl="1" indent="-342900">
              <a:lnSpc>
                <a:spcPct val="90000"/>
              </a:lnSpc>
              <a:buFont typeface="Arial" charset="0"/>
              <a:buNone/>
              <a:defRPr/>
            </a:pPr>
            <a:r>
              <a:rPr lang="en-US" altLang="zh-CN" dirty="0">
                <a:solidFill>
                  <a:srgbClr val="FF00FF"/>
                </a:solidFill>
              </a:rPr>
              <a:t>——</a:t>
            </a:r>
            <a:r>
              <a:rPr lang="zh-CN" altLang="en-US" dirty="0"/>
              <a:t>加密密钥与解密密钥</a:t>
            </a:r>
            <a:r>
              <a:rPr lang="zh-CN" altLang="en-US" dirty="0">
                <a:solidFill>
                  <a:srgbClr val="FF00FF"/>
                </a:solidFill>
              </a:rPr>
              <a:t>不同</a:t>
            </a:r>
            <a:r>
              <a:rPr lang="zh-CN" altLang="en-US" dirty="0"/>
              <a:t>，加密密钥公开，简称</a:t>
            </a:r>
            <a:r>
              <a:rPr lang="zh-CN" altLang="en-US" dirty="0">
                <a:solidFill>
                  <a:srgbClr val="FF00FF"/>
                </a:solidFill>
              </a:rPr>
              <a:t>公钥</a:t>
            </a:r>
            <a:r>
              <a:rPr lang="zh-CN" altLang="en-US" dirty="0"/>
              <a:t>；解密密钥保密，简称</a:t>
            </a:r>
            <a:r>
              <a:rPr lang="zh-CN" altLang="en-US" dirty="0">
                <a:solidFill>
                  <a:srgbClr val="FF00FF"/>
                </a:solidFill>
              </a:rPr>
              <a:t>私钥</a:t>
            </a:r>
            <a:r>
              <a:rPr lang="zh-CN" alt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223838" y="1197642"/>
            <a:ext cx="8705880" cy="4660250"/>
          </a:xfrm>
          <a:prstGeom prst="rect">
            <a:avLst/>
          </a:prstGeom>
          <a:noFill/>
          <a:ln w="9525">
            <a:noFill/>
            <a:miter lim="800000"/>
            <a:headEnd/>
            <a:tailEnd/>
          </a:ln>
          <a:effectLst/>
        </p:spPr>
        <p:txBody>
          <a:bodyPr wrap="square">
            <a:spAutoFit/>
          </a:bodyPr>
          <a:lstStyle/>
          <a:p>
            <a:pPr>
              <a:lnSpc>
                <a:spcPct val="150000"/>
              </a:lnSpc>
              <a:spcBef>
                <a:spcPts val="600"/>
              </a:spcBef>
              <a:spcAft>
                <a:spcPts val="600"/>
              </a:spcAft>
              <a:buClr>
                <a:schemeClr val="accent3">
                  <a:lumMod val="75000"/>
                </a:schemeClr>
              </a:buClr>
              <a:buFont typeface="Wingdings" pitchFamily="2" charset="2"/>
              <a:buChar char="u"/>
            </a:pPr>
            <a:r>
              <a:rPr lang="zh-CN" altLang="en-US" sz="2800" dirty="0">
                <a:latin typeface="Arial Unicode MS" pitchFamily="34" charset="-122"/>
              </a:rPr>
              <a:t>单秘密码体制主要功能是信息的</a:t>
            </a:r>
            <a:r>
              <a:rPr lang="zh-CN" altLang="en-US" sz="2800" dirty="0">
                <a:solidFill>
                  <a:srgbClr val="FF00FF"/>
                </a:solidFill>
                <a:latin typeface="Arial Unicode MS" pitchFamily="34" charset="-122"/>
              </a:rPr>
              <a:t>保密性</a:t>
            </a:r>
            <a:endParaRPr lang="en-US" altLang="zh-CN" sz="2800" dirty="0">
              <a:latin typeface="Arial Unicode MS" pitchFamily="34" charset="-122"/>
            </a:endParaRPr>
          </a:p>
          <a:p>
            <a:pPr>
              <a:lnSpc>
                <a:spcPct val="150000"/>
              </a:lnSpc>
              <a:spcBef>
                <a:spcPts val="600"/>
              </a:spcBef>
              <a:spcAft>
                <a:spcPts val="600"/>
              </a:spcAft>
            </a:pPr>
            <a:r>
              <a:rPr lang="zh-CN" altLang="en-US" sz="2800" dirty="0">
                <a:latin typeface="Arial Unicode MS" pitchFamily="34" charset="-122"/>
              </a:rPr>
              <a:t>    公钥密码体制主要功能是信息的</a:t>
            </a:r>
            <a:r>
              <a:rPr lang="zh-CN" altLang="en-US" sz="2800" dirty="0">
                <a:solidFill>
                  <a:srgbClr val="FF00FF"/>
                </a:solidFill>
                <a:latin typeface="Arial Unicode MS" pitchFamily="34" charset="-122"/>
              </a:rPr>
              <a:t>保密性</a:t>
            </a:r>
            <a:r>
              <a:rPr lang="zh-CN" altLang="en-US" sz="2800" dirty="0">
                <a:latin typeface="Arial Unicode MS" pitchFamily="34" charset="-122"/>
              </a:rPr>
              <a:t>与</a:t>
            </a:r>
            <a:r>
              <a:rPr lang="zh-CN" altLang="en-US" sz="2800" dirty="0">
                <a:solidFill>
                  <a:srgbClr val="FF00FF"/>
                </a:solidFill>
                <a:latin typeface="Arial Unicode MS" pitchFamily="34" charset="-122"/>
              </a:rPr>
              <a:t>认证性</a:t>
            </a:r>
            <a:r>
              <a:rPr lang="en-US" altLang="zh-CN" sz="2800" dirty="0">
                <a:solidFill>
                  <a:srgbClr val="009900"/>
                </a:solidFill>
                <a:latin typeface="Arial Unicode MS" pitchFamily="34" charset="-122"/>
              </a:rPr>
              <a:t>  </a:t>
            </a:r>
          </a:p>
          <a:p>
            <a:pPr>
              <a:lnSpc>
                <a:spcPct val="150000"/>
              </a:lnSpc>
              <a:spcBef>
                <a:spcPts val="600"/>
              </a:spcBef>
              <a:spcAft>
                <a:spcPts val="600"/>
              </a:spcAft>
              <a:buClr>
                <a:schemeClr val="accent3">
                  <a:lumMod val="75000"/>
                </a:schemeClr>
              </a:buClr>
              <a:buFont typeface="Wingdings" pitchFamily="2" charset="2"/>
              <a:buChar char="u"/>
            </a:pPr>
            <a:r>
              <a:rPr lang="zh-CN" altLang="en-US" sz="2800" dirty="0">
                <a:latin typeface="Arial Unicode MS" pitchFamily="34" charset="-122"/>
              </a:rPr>
              <a:t>单钥密码体制需事先</a:t>
            </a:r>
            <a:r>
              <a:rPr lang="zh-CN" altLang="en-US" sz="2800" dirty="0">
                <a:solidFill>
                  <a:srgbClr val="FF00FF"/>
                </a:solidFill>
                <a:latin typeface="Arial Unicode MS" pitchFamily="34" charset="-122"/>
              </a:rPr>
              <a:t>交换秘密钥</a:t>
            </a:r>
            <a:endParaRPr lang="en-US" altLang="zh-CN" sz="2800" dirty="0">
              <a:solidFill>
                <a:srgbClr val="FF00FF"/>
              </a:solidFill>
              <a:latin typeface="Arial Unicode MS" pitchFamily="34" charset="-122"/>
            </a:endParaRPr>
          </a:p>
          <a:p>
            <a:pPr>
              <a:lnSpc>
                <a:spcPct val="150000"/>
              </a:lnSpc>
              <a:spcBef>
                <a:spcPts val="600"/>
              </a:spcBef>
              <a:spcAft>
                <a:spcPts val="600"/>
              </a:spcAft>
              <a:buClr>
                <a:schemeClr val="accent3">
                  <a:lumMod val="75000"/>
                </a:schemeClr>
              </a:buClr>
            </a:pPr>
            <a:r>
              <a:rPr lang="zh-CN" altLang="en-US" sz="2800" dirty="0">
                <a:latin typeface="Arial Unicode MS" pitchFamily="34" charset="-122"/>
              </a:rPr>
              <a:t>    公钥密码体制</a:t>
            </a:r>
            <a:r>
              <a:rPr lang="zh-CN" altLang="en-US" sz="2800" dirty="0">
                <a:solidFill>
                  <a:srgbClr val="FF66FF"/>
                </a:solidFill>
                <a:latin typeface="Arial Unicode MS" pitchFamily="34" charset="-122"/>
              </a:rPr>
              <a:t>无</a:t>
            </a:r>
            <a:r>
              <a:rPr lang="zh-CN" altLang="en-US" sz="2800" dirty="0">
                <a:latin typeface="Arial Unicode MS" pitchFamily="34" charset="-122"/>
              </a:rPr>
              <a:t>需事先</a:t>
            </a:r>
            <a:r>
              <a:rPr lang="zh-CN" altLang="en-US" sz="2800" dirty="0">
                <a:solidFill>
                  <a:srgbClr val="FF00FF"/>
                </a:solidFill>
                <a:latin typeface="Arial Unicode MS" pitchFamily="34" charset="-122"/>
              </a:rPr>
              <a:t>交换秘密钥</a:t>
            </a:r>
            <a:endParaRPr lang="en-US" altLang="zh-CN" sz="2800" dirty="0">
              <a:solidFill>
                <a:srgbClr val="FF00FF"/>
              </a:solidFill>
              <a:latin typeface="Arial Unicode MS" pitchFamily="34" charset="-122"/>
            </a:endParaRPr>
          </a:p>
          <a:p>
            <a:pPr>
              <a:lnSpc>
                <a:spcPct val="150000"/>
              </a:lnSpc>
              <a:spcBef>
                <a:spcPts val="600"/>
              </a:spcBef>
              <a:spcAft>
                <a:spcPts val="600"/>
              </a:spcAft>
              <a:buClr>
                <a:schemeClr val="accent3">
                  <a:lumMod val="75000"/>
                </a:schemeClr>
              </a:buClr>
              <a:buFont typeface="Wingdings" pitchFamily="2" charset="2"/>
              <a:buChar char="u"/>
            </a:pPr>
            <a:r>
              <a:rPr lang="zh-CN" altLang="en-US" sz="2800" dirty="0">
                <a:latin typeface="Arial Unicode MS" pitchFamily="34" charset="-122"/>
              </a:rPr>
              <a:t>公钥密码体制适应了</a:t>
            </a:r>
            <a:r>
              <a:rPr lang="zh-CN" altLang="en-US" sz="2800" dirty="0">
                <a:solidFill>
                  <a:srgbClr val="FF00FF"/>
                </a:solidFill>
                <a:latin typeface="Arial Unicode MS" pitchFamily="34" charset="-122"/>
              </a:rPr>
              <a:t>通信网的需要</a:t>
            </a:r>
            <a:r>
              <a:rPr lang="zh-CN" altLang="en-US" sz="2800" dirty="0">
                <a:latin typeface="Arial Unicode MS" pitchFamily="34" charset="-122"/>
              </a:rPr>
              <a:t>，为保密学技术     </a:t>
            </a:r>
            <a:endParaRPr lang="en-US" altLang="zh-CN" sz="2800" dirty="0">
              <a:latin typeface="Arial Unicode MS" pitchFamily="34" charset="-122"/>
            </a:endParaRPr>
          </a:p>
          <a:p>
            <a:pPr>
              <a:lnSpc>
                <a:spcPct val="150000"/>
              </a:lnSpc>
              <a:spcBef>
                <a:spcPts val="600"/>
              </a:spcBef>
              <a:spcAft>
                <a:spcPts val="600"/>
              </a:spcAft>
              <a:buClr>
                <a:schemeClr val="accent3">
                  <a:lumMod val="75000"/>
                </a:schemeClr>
              </a:buClr>
            </a:pPr>
            <a:r>
              <a:rPr lang="en-US" altLang="zh-CN" sz="2800" dirty="0">
                <a:latin typeface="Arial Unicode MS" pitchFamily="34" charset="-122"/>
              </a:rPr>
              <a:t>    </a:t>
            </a:r>
            <a:r>
              <a:rPr lang="zh-CN" altLang="en-US" sz="2800" dirty="0">
                <a:latin typeface="Arial Unicode MS" pitchFamily="34" charset="-122"/>
              </a:rPr>
              <a:t>应用于</a:t>
            </a:r>
            <a:r>
              <a:rPr lang="zh-CN" altLang="en-US" sz="2800" dirty="0">
                <a:solidFill>
                  <a:srgbClr val="FF00FF"/>
                </a:solidFill>
                <a:latin typeface="Arial Unicode MS" pitchFamily="34" charset="-122"/>
              </a:rPr>
              <a:t>商业领域</a:t>
            </a:r>
            <a:r>
              <a:rPr lang="zh-CN" altLang="en-US" sz="2800" dirty="0">
                <a:latin typeface="Arial Unicode MS" pitchFamily="34" charset="-122"/>
              </a:rPr>
              <a:t>开辟了广阔的天地</a:t>
            </a:r>
            <a:endParaRPr lang="zh-CN" altLang="en-US" sz="2800" dirty="0">
              <a:solidFill>
                <a:srgbClr val="0000FF"/>
              </a:solidFill>
              <a:latin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p:cNvSpPr txBox="1">
            <a:spLocks noChangeArrowheads="1"/>
          </p:cNvSpPr>
          <p:nvPr/>
        </p:nvSpPr>
        <p:spPr bwMode="auto">
          <a:xfrm>
            <a:off x="295276" y="571480"/>
            <a:ext cx="8563004" cy="3323987"/>
          </a:xfrm>
          <a:prstGeom prst="rect">
            <a:avLst/>
          </a:prstGeom>
          <a:noFill/>
          <a:ln w="9525">
            <a:noFill/>
            <a:miter lim="800000"/>
            <a:headEnd/>
            <a:tailEnd/>
          </a:ln>
          <a:effectLst/>
        </p:spPr>
        <p:txBody>
          <a:bodyPr wrap="square">
            <a:spAutoFit/>
          </a:bodyPr>
          <a:lstStyle/>
          <a:p>
            <a:pPr>
              <a:lnSpc>
                <a:spcPct val="150000"/>
              </a:lnSpc>
            </a:pPr>
            <a:r>
              <a:rPr lang="zh-CN" altLang="en-US" sz="2800" b="1" dirty="0">
                <a:solidFill>
                  <a:srgbClr val="FF00FF"/>
                </a:solidFill>
                <a:latin typeface="宋体" pitchFamily="2" charset="-122"/>
              </a:rPr>
              <a:t>20世纪</a:t>
            </a:r>
            <a:r>
              <a:rPr lang="zh-CN" altLang="en-US" sz="2800" b="1" dirty="0">
                <a:solidFill>
                  <a:srgbClr val="FF00FF"/>
                </a:solidFill>
              </a:rPr>
              <a:t>70</a:t>
            </a:r>
            <a:r>
              <a:rPr lang="zh-CN" altLang="en-US" sz="2800" b="1" dirty="0">
                <a:solidFill>
                  <a:srgbClr val="FF00FF"/>
                </a:solidFill>
                <a:latin typeface="宋体" pitchFamily="2" charset="-122"/>
              </a:rPr>
              <a:t>年代中期</a:t>
            </a:r>
            <a:endParaRPr lang="en-US" altLang="zh-CN" sz="2800" b="1" dirty="0">
              <a:solidFill>
                <a:srgbClr val="FF00FF"/>
              </a:solidFill>
              <a:latin typeface="宋体" pitchFamily="2" charset="-122"/>
            </a:endParaRPr>
          </a:p>
          <a:p>
            <a:pPr>
              <a:lnSpc>
                <a:spcPct val="150000"/>
              </a:lnSpc>
            </a:pPr>
            <a:r>
              <a:rPr lang="en-US" altLang="zh-CN" sz="2800" dirty="0">
                <a:solidFill>
                  <a:srgbClr val="FF00FF"/>
                </a:solidFill>
                <a:latin typeface="宋体" pitchFamily="2" charset="-122"/>
              </a:rPr>
              <a:t>    </a:t>
            </a:r>
            <a:r>
              <a:rPr lang="zh-CN" altLang="en-US" sz="2800" dirty="0">
                <a:latin typeface="宋体" pitchFamily="2" charset="-122"/>
              </a:rPr>
              <a:t>密码学界发生了两件跨时代的大事：</a:t>
            </a:r>
            <a:endParaRPr lang="zh-CN" altLang="en-US" sz="2800" dirty="0">
              <a:solidFill>
                <a:srgbClr val="FF3300"/>
              </a:solidFill>
              <a:latin typeface="宋体" pitchFamily="2" charset="-122"/>
            </a:endParaRPr>
          </a:p>
          <a:p>
            <a:pPr>
              <a:lnSpc>
                <a:spcPct val="150000"/>
              </a:lnSpc>
            </a:pPr>
            <a:r>
              <a:rPr lang="zh-CN" altLang="en-US" sz="2800" dirty="0">
                <a:solidFill>
                  <a:srgbClr val="0000FF"/>
                </a:solidFill>
              </a:rPr>
              <a:t>         </a:t>
            </a:r>
            <a:r>
              <a:rPr lang="en-US" altLang="zh-CN" sz="2800" dirty="0">
                <a:solidFill>
                  <a:srgbClr val="0000FF"/>
                </a:solidFill>
              </a:rPr>
              <a:t>2</a:t>
            </a:r>
            <a:r>
              <a:rPr lang="zh-CN" altLang="en-US" sz="2800" dirty="0">
                <a:solidFill>
                  <a:srgbClr val="0000FF"/>
                </a:solidFill>
              </a:rPr>
              <a:t>、美国国家标准局</a:t>
            </a:r>
            <a:r>
              <a:rPr lang="en-US" altLang="zh-CN" sz="2800" dirty="0">
                <a:solidFill>
                  <a:srgbClr val="0000FF"/>
                </a:solidFill>
              </a:rPr>
              <a:t>NBS</a:t>
            </a:r>
            <a:r>
              <a:rPr lang="zh-CN" altLang="en-US" sz="2800" dirty="0">
                <a:solidFill>
                  <a:srgbClr val="0000FF"/>
                </a:solidFill>
              </a:rPr>
              <a:t>于1977年公布实施美国数据加密标准</a:t>
            </a:r>
            <a:r>
              <a:rPr lang="en-US" altLang="zh-CN" sz="2800" dirty="0">
                <a:solidFill>
                  <a:srgbClr val="0000FF"/>
                </a:solidFill>
              </a:rPr>
              <a:t>DES，</a:t>
            </a:r>
            <a:r>
              <a:rPr lang="zh-CN" altLang="en-US" sz="2800" dirty="0">
                <a:solidFill>
                  <a:srgbClr val="0000FF"/>
                </a:solidFill>
              </a:rPr>
              <a:t>密码学史上第一次公开加密算法，并广泛应用于商用数据加密。</a:t>
            </a:r>
          </a:p>
        </p:txBody>
      </p:sp>
      <p:pic>
        <p:nvPicPr>
          <p:cNvPr id="3" name="图片 2" descr="QQ截图20130917091717.jpg"/>
          <p:cNvPicPr>
            <a:picLocks noChangeAspect="1"/>
          </p:cNvPicPr>
          <p:nvPr/>
        </p:nvPicPr>
        <p:blipFill>
          <a:blip r:embed="rId2" cstate="print"/>
          <a:stretch>
            <a:fillRect/>
          </a:stretch>
        </p:blipFill>
        <p:spPr>
          <a:xfrm>
            <a:off x="647730" y="3786190"/>
            <a:ext cx="8210550" cy="29813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p:cNvSpPr txBox="1">
            <a:spLocks noChangeArrowheads="1"/>
          </p:cNvSpPr>
          <p:nvPr/>
        </p:nvSpPr>
        <p:spPr bwMode="auto">
          <a:xfrm>
            <a:off x="357158" y="1571612"/>
            <a:ext cx="8420128" cy="3323987"/>
          </a:xfrm>
          <a:prstGeom prst="rect">
            <a:avLst/>
          </a:prstGeom>
          <a:noFill/>
          <a:ln w="9525">
            <a:noFill/>
            <a:miter lim="800000"/>
            <a:headEnd/>
            <a:tailEnd/>
          </a:ln>
          <a:effectLst/>
        </p:spPr>
        <p:txBody>
          <a:bodyPr wrap="square">
            <a:spAutoFit/>
          </a:bodyPr>
          <a:lstStyle/>
          <a:p>
            <a:pPr>
              <a:lnSpc>
                <a:spcPct val="150000"/>
              </a:lnSpc>
            </a:pPr>
            <a:r>
              <a:rPr lang="zh-CN" altLang="en-US" sz="2800" dirty="0">
                <a:latin typeface="宋体" pitchFamily="2" charset="-122"/>
              </a:rPr>
              <a:t>这两件引人注目的大事揭开了</a:t>
            </a:r>
            <a:r>
              <a:rPr lang="zh-CN" altLang="en-US" sz="2800" b="1" dirty="0">
                <a:solidFill>
                  <a:srgbClr val="FF00FF"/>
                </a:solidFill>
                <a:latin typeface="Arial Unicode MS" pitchFamily="34" charset="-122"/>
              </a:rPr>
              <a:t>密码学</a:t>
            </a:r>
            <a:r>
              <a:rPr lang="zh-CN" altLang="en-US" sz="2800" dirty="0">
                <a:latin typeface="宋体" pitchFamily="2" charset="-122"/>
              </a:rPr>
              <a:t>的神秘面纱，</a:t>
            </a:r>
          </a:p>
          <a:p>
            <a:pPr>
              <a:lnSpc>
                <a:spcPct val="150000"/>
              </a:lnSpc>
            </a:pPr>
            <a:r>
              <a:rPr lang="zh-CN" altLang="en-US" sz="2800" dirty="0">
                <a:latin typeface="Arial Unicode MS" pitchFamily="34" charset="-122"/>
              </a:rPr>
              <a:t>标志着密码学的理论与技术的划时代的革命性变革，</a:t>
            </a:r>
            <a:r>
              <a:rPr lang="zh-CN" altLang="en-US" sz="2800" dirty="0">
                <a:latin typeface="宋体" pitchFamily="2" charset="-122"/>
              </a:rPr>
              <a:t> </a:t>
            </a:r>
          </a:p>
          <a:p>
            <a:pPr>
              <a:lnSpc>
                <a:spcPct val="150000"/>
              </a:lnSpc>
            </a:pPr>
            <a:r>
              <a:rPr lang="zh-CN" altLang="en-US" sz="2800" dirty="0">
                <a:latin typeface="宋体" pitchFamily="2" charset="-122"/>
              </a:rPr>
              <a:t>为密码学的研究真正走向社会化作出了巨大贡献，</a:t>
            </a:r>
          </a:p>
          <a:p>
            <a:pPr>
              <a:lnSpc>
                <a:spcPct val="150000"/>
              </a:lnSpc>
            </a:pPr>
            <a:r>
              <a:rPr lang="zh-CN" altLang="en-US" sz="2800" dirty="0">
                <a:latin typeface="宋体" pitchFamily="2" charset="-122"/>
              </a:rPr>
              <a:t>同时也为密码学开辟了广泛的应用前景。</a:t>
            </a:r>
          </a:p>
          <a:p>
            <a:pPr>
              <a:lnSpc>
                <a:spcPct val="150000"/>
              </a:lnSpc>
            </a:pPr>
            <a:r>
              <a:rPr lang="zh-CN" altLang="en-US" sz="2800" dirty="0">
                <a:latin typeface="宋体" pitchFamily="2" charset="-122"/>
              </a:rPr>
              <a:t>从此，掀起了</a:t>
            </a:r>
            <a:r>
              <a:rPr lang="zh-CN" altLang="en-US" sz="2800" b="1" dirty="0">
                <a:solidFill>
                  <a:srgbClr val="FF00FF"/>
                </a:solidFill>
                <a:latin typeface="Arial Unicode MS" pitchFamily="34" charset="-122"/>
              </a:rPr>
              <a:t>现代密码学</a:t>
            </a:r>
            <a:r>
              <a:rPr lang="zh-CN" altLang="en-US" sz="2800" dirty="0">
                <a:latin typeface="宋体" pitchFamily="2" charset="-122"/>
              </a:rPr>
              <a:t>研究的高潮。</a:t>
            </a:r>
            <a:r>
              <a:rPr lang="zh-CN" altLang="en-US" sz="28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WordArt 5"/>
          <p:cNvSpPr>
            <a:spLocks noChangeArrowheads="1" noChangeShapeType="1" noTextEdit="1"/>
          </p:cNvSpPr>
          <p:nvPr/>
        </p:nvSpPr>
        <p:spPr bwMode="auto">
          <a:xfrm>
            <a:off x="3132138" y="2276475"/>
            <a:ext cx="2808287" cy="1152525"/>
          </a:xfrm>
          <a:prstGeom prst="rect">
            <a:avLst/>
          </a:prstGeom>
        </p:spPr>
        <p:txBody>
          <a:bodyPr wrap="none" fromWordArt="1">
            <a:prstTxWarp prst="textPlain">
              <a:avLst>
                <a:gd name="adj" fmla="val 50000"/>
              </a:avLst>
            </a:prstTxWarp>
          </a:bodyPr>
          <a:lstStyle/>
          <a:p>
            <a:pPr algn="ctr"/>
            <a:r>
              <a:rPr lang="en-US" altLang="zh-CN" sz="8000" b="1"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000" b="1"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Text Box 4"/>
          <p:cNvSpPr txBox="1">
            <a:spLocks noChangeArrowheads="1"/>
          </p:cNvSpPr>
          <p:nvPr/>
        </p:nvSpPr>
        <p:spPr bwMode="auto">
          <a:xfrm>
            <a:off x="500034" y="714356"/>
            <a:ext cx="7410472" cy="584775"/>
          </a:xfrm>
          <a:prstGeom prst="rect">
            <a:avLst/>
          </a:prstGeom>
          <a:noFill/>
          <a:ln w="9525">
            <a:noFill/>
            <a:miter lim="800000"/>
            <a:headEnd/>
            <a:tailEnd/>
          </a:ln>
          <a:effectLst/>
        </p:spPr>
        <p:txBody>
          <a:bodyPr wrap="square">
            <a:spAutoFit/>
          </a:bodyPr>
          <a:lstStyle/>
          <a:p>
            <a:pPr>
              <a:spcBef>
                <a:spcPct val="50000"/>
              </a:spcBef>
            </a:pPr>
            <a:r>
              <a:rPr lang="zh-CN" altLang="en-US" sz="3200" b="1" dirty="0">
                <a:solidFill>
                  <a:srgbClr val="FF00FF"/>
                </a:solidFill>
                <a:latin typeface="宋体" pitchFamily="2" charset="-122"/>
              </a:rPr>
              <a:t>原始部落间的秘密通信</a:t>
            </a:r>
          </a:p>
        </p:txBody>
      </p:sp>
      <p:sp>
        <p:nvSpPr>
          <p:cNvPr id="235526" name="Text Box 6"/>
          <p:cNvSpPr txBox="1">
            <a:spLocks noChangeArrowheads="1"/>
          </p:cNvSpPr>
          <p:nvPr/>
        </p:nvSpPr>
        <p:spPr bwMode="auto">
          <a:xfrm>
            <a:off x="442914" y="2987101"/>
            <a:ext cx="7700986" cy="584775"/>
          </a:xfrm>
          <a:prstGeom prst="rect">
            <a:avLst/>
          </a:prstGeom>
          <a:noFill/>
          <a:ln w="9525">
            <a:noFill/>
            <a:miter lim="800000"/>
            <a:headEnd/>
            <a:tailEnd/>
          </a:ln>
          <a:effectLst/>
        </p:spPr>
        <p:txBody>
          <a:bodyPr wrap="square">
            <a:spAutoFit/>
          </a:bodyPr>
          <a:lstStyle/>
          <a:p>
            <a:pPr>
              <a:spcBef>
                <a:spcPct val="50000"/>
              </a:spcBef>
            </a:pPr>
            <a:r>
              <a:rPr lang="zh-CN" altLang="en-US" sz="3200" b="1" dirty="0">
                <a:solidFill>
                  <a:srgbClr val="FF00FF"/>
                </a:solidFill>
                <a:latin typeface="宋体" pitchFamily="2" charset="-122"/>
              </a:rPr>
              <a:t>大约</a:t>
            </a:r>
            <a:r>
              <a:rPr lang="zh-CN" altLang="en-US" sz="3200" b="1" dirty="0">
                <a:solidFill>
                  <a:srgbClr val="FF00FF"/>
                </a:solidFill>
              </a:rPr>
              <a:t>4000</a:t>
            </a:r>
            <a:r>
              <a:rPr lang="zh-CN" altLang="en-US" sz="3200" b="1" dirty="0">
                <a:solidFill>
                  <a:srgbClr val="FF00FF"/>
                </a:solidFill>
                <a:latin typeface="宋体" pitchFamily="2" charset="-122"/>
              </a:rPr>
              <a:t>年以前古埃及贵族</a:t>
            </a:r>
            <a:r>
              <a:rPr lang="zh-CN" altLang="en-US" sz="3200" b="1" dirty="0">
                <a:latin typeface="宋体" pitchFamily="2" charset="-122"/>
              </a:rPr>
              <a:t> </a:t>
            </a:r>
            <a:endParaRPr lang="zh-CN" altLang="en-US" sz="3200" b="1" dirty="0"/>
          </a:p>
        </p:txBody>
      </p:sp>
      <p:sp>
        <p:nvSpPr>
          <p:cNvPr id="235528" name="Text Box 8"/>
          <p:cNvSpPr txBox="1">
            <a:spLocks noChangeArrowheads="1"/>
          </p:cNvSpPr>
          <p:nvPr/>
        </p:nvSpPr>
        <p:spPr bwMode="auto">
          <a:xfrm>
            <a:off x="1285852" y="1500174"/>
            <a:ext cx="6329378" cy="1323439"/>
          </a:xfrm>
          <a:prstGeom prst="rect">
            <a:avLst/>
          </a:prstGeom>
          <a:noFill/>
          <a:ln w="9525">
            <a:noFill/>
            <a:miter lim="800000"/>
            <a:headEnd/>
            <a:tailEnd/>
          </a:ln>
          <a:effectLst/>
        </p:spPr>
        <p:txBody>
          <a:bodyPr wrap="square">
            <a:spAutoFit/>
          </a:bodyPr>
          <a:lstStyle/>
          <a:p>
            <a:pPr>
              <a:spcBef>
                <a:spcPct val="50000"/>
              </a:spcBef>
            </a:pPr>
            <a:r>
              <a:rPr lang="zh-CN" altLang="en-US" sz="3200" dirty="0">
                <a:latin typeface="宋体" pitchFamily="2" charset="-122"/>
              </a:rPr>
              <a:t>信息载体：奴隶的头（剃光）</a:t>
            </a:r>
          </a:p>
          <a:p>
            <a:pPr>
              <a:spcBef>
                <a:spcPct val="50000"/>
              </a:spcBef>
            </a:pPr>
            <a:r>
              <a:rPr lang="zh-CN" altLang="en-US" sz="3200" dirty="0">
                <a:latin typeface="宋体" pitchFamily="2" charset="-122"/>
              </a:rPr>
              <a:t>信息传递：长出头发的奴隶</a:t>
            </a:r>
            <a:endParaRPr lang="zh-CN" altLang="en-US" sz="3200" dirty="0"/>
          </a:p>
        </p:txBody>
      </p:sp>
      <p:sp>
        <p:nvSpPr>
          <p:cNvPr id="235529" name="Text Box 9"/>
          <p:cNvSpPr txBox="1">
            <a:spLocks noChangeArrowheads="1"/>
          </p:cNvSpPr>
          <p:nvPr/>
        </p:nvSpPr>
        <p:spPr bwMode="auto">
          <a:xfrm>
            <a:off x="428596" y="3714752"/>
            <a:ext cx="7905776" cy="2062103"/>
          </a:xfrm>
          <a:prstGeom prst="rect">
            <a:avLst/>
          </a:prstGeom>
          <a:noFill/>
          <a:ln w="9525">
            <a:noFill/>
            <a:miter lim="800000"/>
            <a:headEnd/>
            <a:tailEnd/>
          </a:ln>
          <a:effectLst/>
        </p:spPr>
        <p:txBody>
          <a:bodyPr wrap="square">
            <a:spAutoFit/>
          </a:bodyPr>
          <a:lstStyle/>
          <a:p>
            <a:pPr>
              <a:spcBef>
                <a:spcPct val="50000"/>
              </a:spcBef>
            </a:pPr>
            <a:r>
              <a:rPr lang="zh-CN" altLang="en-US" sz="3200" dirty="0">
                <a:latin typeface="宋体" pitchFamily="2" charset="-122"/>
              </a:rPr>
              <a:t>在书写墓碑上的铭文时,</a:t>
            </a:r>
          </a:p>
          <a:p>
            <a:pPr>
              <a:spcBef>
                <a:spcPct val="50000"/>
              </a:spcBef>
            </a:pPr>
            <a:r>
              <a:rPr lang="zh-CN" altLang="en-US" sz="3200" dirty="0">
                <a:latin typeface="宋体" pitchFamily="2" charset="-122"/>
              </a:rPr>
              <a:t>    使用了变形的而不是普通的象形文字，</a:t>
            </a:r>
          </a:p>
          <a:p>
            <a:pPr>
              <a:spcBef>
                <a:spcPct val="50000"/>
              </a:spcBef>
            </a:pPr>
            <a:r>
              <a:rPr lang="zh-CN" altLang="en-US" sz="3200" dirty="0">
                <a:latin typeface="宋体" pitchFamily="2" charset="-122"/>
              </a:rPr>
              <a:t>    揭开了有</a:t>
            </a:r>
            <a:r>
              <a:rPr lang="zh-CN" altLang="en-US" sz="3200" dirty="0">
                <a:solidFill>
                  <a:srgbClr val="FF00FF"/>
                </a:solidFill>
                <a:latin typeface="宋体" pitchFamily="2" charset="-122"/>
              </a:rPr>
              <a:t>文字</a:t>
            </a:r>
            <a:r>
              <a:rPr lang="zh-CN" altLang="en-US" sz="3200" dirty="0">
                <a:latin typeface="宋体" pitchFamily="2" charset="-122"/>
              </a:rPr>
              <a:t>记载的密码史。</a:t>
            </a:r>
            <a:r>
              <a:rPr lang="zh-CN" altLang="en-US" sz="3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5528"/>
                                        </p:tgtEl>
                                        <p:attrNameLst>
                                          <p:attrName>style.visibility</p:attrName>
                                        </p:attrNameLst>
                                      </p:cBhvr>
                                      <p:to>
                                        <p:strVal val="visible"/>
                                      </p:to>
                                    </p:set>
                                    <p:animEffect transition="in" filter="blinds(horizontal)">
                                      <p:cBhvr>
                                        <p:cTn id="11" dur="500"/>
                                        <p:tgtEl>
                                          <p:spTgt spid="23552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55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35529"/>
                                        </p:tgtEl>
                                        <p:attrNameLst>
                                          <p:attrName>style.visibility</p:attrName>
                                        </p:attrNameLst>
                                      </p:cBhvr>
                                      <p:to>
                                        <p:strVal val="visible"/>
                                      </p:to>
                                    </p:set>
                                    <p:anim calcmode="lin" valueType="num">
                                      <p:cBhvr additive="base">
                                        <p:cTn id="20" dur="500" fill="hold"/>
                                        <p:tgtEl>
                                          <p:spTgt spid="235529"/>
                                        </p:tgtEl>
                                        <p:attrNameLst>
                                          <p:attrName>ppt_x</p:attrName>
                                        </p:attrNameLst>
                                      </p:cBhvr>
                                      <p:tavLst>
                                        <p:tav tm="0">
                                          <p:val>
                                            <p:strVal val="#ppt_x"/>
                                          </p:val>
                                        </p:tav>
                                        <p:tav tm="100000">
                                          <p:val>
                                            <p:strVal val="#ppt_x"/>
                                          </p:val>
                                        </p:tav>
                                      </p:tavLst>
                                    </p:anim>
                                    <p:anim calcmode="lin" valueType="num">
                                      <p:cBhvr additive="base">
                                        <p:cTn id="21" dur="500" fill="hold"/>
                                        <p:tgtEl>
                                          <p:spTgt spid="235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P spid="235526" grpId="0"/>
      <p:bldP spid="235528" grpId="0"/>
      <p:bldP spid="2355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8" name="Rectangle 10"/>
          <p:cNvSpPr>
            <a:spLocks noChangeArrowheads="1"/>
          </p:cNvSpPr>
          <p:nvPr/>
        </p:nvSpPr>
        <p:spPr bwMode="auto">
          <a:xfrm>
            <a:off x="304800" y="880665"/>
            <a:ext cx="8696356" cy="5355312"/>
          </a:xfrm>
          <a:prstGeom prst="rect">
            <a:avLst/>
          </a:prstGeom>
          <a:noFill/>
          <a:ln w="9525">
            <a:noFill/>
            <a:miter lim="800000"/>
            <a:headEnd/>
            <a:tailEnd/>
          </a:ln>
          <a:effectLst/>
        </p:spPr>
        <p:txBody>
          <a:bodyPr wrap="square">
            <a:spAutoFit/>
          </a:bodyPr>
          <a:lstStyle/>
          <a:p>
            <a:pPr>
              <a:lnSpc>
                <a:spcPct val="150000"/>
              </a:lnSpc>
            </a:pPr>
            <a:r>
              <a:rPr lang="zh-CN" altLang="en-US" sz="3200" b="1" dirty="0">
                <a:solidFill>
                  <a:srgbClr val="FF00FF"/>
                </a:solidFill>
                <a:latin typeface="宋体" pitchFamily="2" charset="-122"/>
              </a:rPr>
              <a:t>公元前５世纪</a:t>
            </a:r>
            <a:endParaRPr lang="en-US" altLang="zh-CN" sz="3200" b="1" dirty="0">
              <a:solidFill>
                <a:srgbClr val="FF00FF"/>
              </a:solidFill>
              <a:latin typeface="宋体" pitchFamily="2" charset="-122"/>
            </a:endParaRPr>
          </a:p>
          <a:p>
            <a:pPr>
              <a:lnSpc>
                <a:spcPct val="150000"/>
              </a:lnSpc>
            </a:pPr>
            <a:r>
              <a:rPr lang="zh-CN" altLang="en-US" sz="2800" dirty="0">
                <a:latin typeface="宋体" pitchFamily="2" charset="-122"/>
              </a:rPr>
              <a:t>古斯巴达人用一条带子缠绕在一根木棍上，</a:t>
            </a:r>
          </a:p>
          <a:p>
            <a:pPr>
              <a:lnSpc>
                <a:spcPct val="150000"/>
              </a:lnSpc>
            </a:pPr>
            <a:r>
              <a:rPr lang="en-US" altLang="zh-CN" sz="2800" dirty="0">
                <a:latin typeface="宋体" pitchFamily="2" charset="-122"/>
              </a:rPr>
              <a:t>    </a:t>
            </a:r>
            <a:r>
              <a:rPr lang="zh-CN" altLang="en-US" sz="2800" dirty="0">
                <a:latin typeface="宋体" pitchFamily="2" charset="-122"/>
              </a:rPr>
              <a:t>沿木棍纵轴方向写好明文，</a:t>
            </a:r>
          </a:p>
          <a:p>
            <a:pPr>
              <a:lnSpc>
                <a:spcPct val="150000"/>
              </a:lnSpc>
            </a:pPr>
            <a:r>
              <a:rPr lang="zh-CN" altLang="en-US" sz="2800" dirty="0">
                <a:latin typeface="宋体" pitchFamily="2" charset="-122"/>
              </a:rPr>
              <a:t>    解下来的带子上就只有杂乱无章的字母。</a:t>
            </a:r>
          </a:p>
          <a:p>
            <a:pPr>
              <a:lnSpc>
                <a:spcPct val="150000"/>
              </a:lnSpc>
            </a:pPr>
            <a:r>
              <a:rPr lang="zh-CN" altLang="en-US" sz="2800" dirty="0">
                <a:latin typeface="宋体" pitchFamily="2" charset="-122"/>
              </a:rPr>
              <a:t>解密者只需找到相同直径的木棍再把带子缠上去，</a:t>
            </a:r>
            <a:endParaRPr lang="en-US" altLang="zh-CN" sz="2800" dirty="0">
              <a:latin typeface="宋体" pitchFamily="2" charset="-122"/>
            </a:endParaRPr>
          </a:p>
          <a:p>
            <a:pPr>
              <a:lnSpc>
                <a:spcPct val="150000"/>
              </a:lnSpc>
            </a:pPr>
            <a:r>
              <a:rPr lang="en-US" altLang="zh-CN" sz="2800" dirty="0">
                <a:latin typeface="宋体" pitchFamily="2" charset="-122"/>
              </a:rPr>
              <a:t>    </a:t>
            </a:r>
            <a:r>
              <a:rPr lang="zh-CN" altLang="en-US" sz="2800" dirty="0">
                <a:latin typeface="宋体" pitchFamily="2" charset="-122"/>
              </a:rPr>
              <a:t>沿木棍纵轴方向即可读出有意义的明文。</a:t>
            </a:r>
          </a:p>
          <a:p>
            <a:pPr>
              <a:lnSpc>
                <a:spcPct val="150000"/>
              </a:lnSpc>
            </a:pPr>
            <a:r>
              <a:rPr lang="zh-CN" altLang="en-US" sz="2800" dirty="0">
                <a:latin typeface="宋体" pitchFamily="2" charset="-122"/>
              </a:rPr>
              <a:t>这种叫做</a:t>
            </a:r>
            <a:r>
              <a:rPr lang="zh-CN" altLang="en-US" sz="2800" dirty="0">
                <a:solidFill>
                  <a:srgbClr val="FF00FF"/>
                </a:solidFill>
                <a:latin typeface="宋体" pitchFamily="2" charset="-122"/>
              </a:rPr>
              <a:t>“天书”</a:t>
            </a:r>
            <a:r>
              <a:rPr lang="zh-CN" altLang="en-US" sz="2800" dirty="0">
                <a:latin typeface="宋体" pitchFamily="2" charset="-122"/>
              </a:rPr>
              <a:t>的器械堪称人类历史上最早使用的</a:t>
            </a:r>
            <a:r>
              <a:rPr lang="zh-CN" altLang="en-US" sz="2800" dirty="0">
                <a:solidFill>
                  <a:srgbClr val="FF00FF"/>
                </a:solidFill>
                <a:latin typeface="宋体" pitchFamily="2" charset="-122"/>
              </a:rPr>
              <a:t>密码器械</a:t>
            </a:r>
            <a:r>
              <a:rPr lang="zh-CN" altLang="en-US" sz="2800" dirty="0">
                <a:latin typeface="宋体" pitchFamily="2" charset="-122"/>
              </a:rPr>
              <a:t>。</a:t>
            </a:r>
          </a:p>
        </p:txBody>
      </p:sp>
      <p:pic>
        <p:nvPicPr>
          <p:cNvPr id="232460" name="Picture 12"/>
          <p:cNvPicPr>
            <a:picLocks noChangeAspect="1" noChangeArrowheads="1"/>
          </p:cNvPicPr>
          <p:nvPr/>
        </p:nvPicPr>
        <p:blipFill>
          <a:blip r:embed="rId2" cstate="print"/>
          <a:srcRect/>
          <a:stretch>
            <a:fillRect/>
          </a:stretch>
        </p:blipFill>
        <p:spPr bwMode="auto">
          <a:xfrm>
            <a:off x="4643438" y="-24"/>
            <a:ext cx="3929090" cy="157163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3" name="Text Box 7"/>
          <p:cNvSpPr txBox="1">
            <a:spLocks noChangeArrowheads="1"/>
          </p:cNvSpPr>
          <p:nvPr/>
        </p:nvSpPr>
        <p:spPr bwMode="auto">
          <a:xfrm>
            <a:off x="395318" y="1000119"/>
            <a:ext cx="5534004" cy="2800767"/>
          </a:xfrm>
          <a:prstGeom prst="rect">
            <a:avLst/>
          </a:prstGeom>
          <a:noFill/>
          <a:ln w="9525">
            <a:noFill/>
            <a:miter lim="800000"/>
            <a:headEnd/>
            <a:tailEnd/>
          </a:ln>
          <a:effectLst/>
        </p:spPr>
        <p:txBody>
          <a:bodyPr wrap="square">
            <a:spAutoFit/>
          </a:bodyPr>
          <a:lstStyle/>
          <a:p>
            <a:pPr>
              <a:spcBef>
                <a:spcPct val="50000"/>
              </a:spcBef>
            </a:pPr>
            <a:r>
              <a:rPr lang="zh-CN" altLang="en-US" sz="3200" b="1" dirty="0">
                <a:solidFill>
                  <a:srgbClr val="FF00FF"/>
                </a:solidFill>
                <a:latin typeface="宋体" pitchFamily="2" charset="-122"/>
              </a:rPr>
              <a:t>公元前1世纪</a:t>
            </a:r>
            <a:endParaRPr lang="en-US" altLang="zh-CN" sz="3200" b="1" dirty="0">
              <a:solidFill>
                <a:srgbClr val="FF00FF"/>
              </a:solidFill>
              <a:latin typeface="宋体" pitchFamily="2" charset="-122"/>
            </a:endParaRPr>
          </a:p>
          <a:p>
            <a:pPr>
              <a:spcBef>
                <a:spcPct val="50000"/>
              </a:spcBef>
            </a:pPr>
            <a:r>
              <a:rPr lang="en-US" altLang="zh-CN" sz="3200" dirty="0">
                <a:latin typeface="宋体" pitchFamily="2" charset="-122"/>
              </a:rPr>
              <a:t>    </a:t>
            </a:r>
            <a:r>
              <a:rPr lang="zh-CN" altLang="en-US" sz="3200" dirty="0">
                <a:latin typeface="宋体" pitchFamily="2" charset="-122"/>
              </a:rPr>
              <a:t>著名的</a:t>
            </a:r>
            <a:r>
              <a:rPr lang="zh-CN" altLang="en-US" sz="3200" b="1" dirty="0">
                <a:solidFill>
                  <a:srgbClr val="FF00FF"/>
                </a:solidFill>
                <a:latin typeface="宋体" pitchFamily="2" charset="-122"/>
              </a:rPr>
              <a:t>恺撒密码</a:t>
            </a:r>
            <a:r>
              <a:rPr lang="zh-CN" altLang="en-US" sz="3200" dirty="0">
                <a:latin typeface="宋体" pitchFamily="2" charset="-122"/>
              </a:rPr>
              <a:t>(</a:t>
            </a:r>
            <a:r>
              <a:rPr lang="zh-CN" altLang="en-US" sz="3200" dirty="0">
                <a:latin typeface="宋体" pitchFamily="2" charset="-122"/>
                <a:ea typeface=""/>
                <a:cs typeface=""/>
              </a:rPr>
              <a:t>古罗马统帅</a:t>
            </a:r>
            <a:r>
              <a:rPr lang="zh-CN" altLang="en-US" sz="3200" dirty="0">
                <a:latin typeface="宋体" pitchFamily="2" charset="-122"/>
              </a:rPr>
              <a:t>恺撒:</a:t>
            </a:r>
            <a:r>
              <a:rPr lang="zh-CN" altLang="en-US" sz="3200" dirty="0">
                <a:solidFill>
                  <a:srgbClr val="FF00FF"/>
                </a:solidFill>
                <a:latin typeface="宋体" pitchFamily="2" charset="-122"/>
              </a:rPr>
              <a:t>约公元前100～44</a:t>
            </a:r>
            <a:r>
              <a:rPr lang="zh-CN" altLang="en-US" sz="3200" dirty="0">
                <a:latin typeface="宋体" pitchFamily="2" charset="-122"/>
              </a:rPr>
              <a:t>)</a:t>
            </a:r>
            <a:r>
              <a:rPr lang="en-US" altLang="zh-CN" sz="3200" dirty="0">
                <a:latin typeface="宋体" pitchFamily="2" charset="-122"/>
              </a:rPr>
              <a:t>,</a:t>
            </a:r>
            <a:r>
              <a:rPr lang="zh-CN" altLang="en-US" sz="3200" dirty="0">
                <a:latin typeface="宋体" pitchFamily="2" charset="-122"/>
              </a:rPr>
              <a:t>被用于</a:t>
            </a:r>
            <a:r>
              <a:rPr lang="zh-CN" altLang="en-US" sz="3200" dirty="0">
                <a:solidFill>
                  <a:srgbClr val="FF00FF"/>
                </a:solidFill>
                <a:latin typeface="宋体" pitchFamily="2" charset="-122"/>
              </a:rPr>
              <a:t>高卢</a:t>
            </a:r>
            <a:r>
              <a:rPr lang="zh-CN" altLang="en-US" sz="3200" dirty="0">
                <a:latin typeface="宋体" pitchFamily="2" charset="-122"/>
              </a:rPr>
              <a:t>战争中，这是一种简单易行的单字母代换密码。</a:t>
            </a:r>
          </a:p>
        </p:txBody>
      </p:sp>
      <p:pic>
        <p:nvPicPr>
          <p:cNvPr id="234506" name="Picture 10"/>
          <p:cNvPicPr>
            <a:picLocks noChangeAspect="1" noChangeArrowheads="1"/>
          </p:cNvPicPr>
          <p:nvPr/>
        </p:nvPicPr>
        <p:blipFill>
          <a:blip r:embed="rId2" cstate="print"/>
          <a:srcRect/>
          <a:stretch>
            <a:fillRect/>
          </a:stretch>
        </p:blipFill>
        <p:spPr bwMode="auto">
          <a:xfrm>
            <a:off x="457200" y="4143380"/>
            <a:ext cx="8229600" cy="735013"/>
          </a:xfrm>
          <a:prstGeom prst="rect">
            <a:avLst/>
          </a:prstGeom>
          <a:solidFill>
            <a:srgbClr val="FF00FF"/>
          </a:solidFill>
          <a:ln w="9525">
            <a:noFill/>
            <a:miter lim="800000"/>
            <a:headEnd/>
            <a:tailEnd/>
          </a:ln>
          <a:effectLst/>
        </p:spPr>
      </p:pic>
      <p:pic>
        <p:nvPicPr>
          <p:cNvPr id="234507" name="Picture 11"/>
          <p:cNvPicPr>
            <a:picLocks noChangeAspect="1" noChangeArrowheads="1"/>
          </p:cNvPicPr>
          <p:nvPr/>
        </p:nvPicPr>
        <p:blipFill>
          <a:blip r:embed="rId3" cstate="print"/>
          <a:srcRect/>
          <a:stretch>
            <a:fillRect/>
          </a:stretch>
        </p:blipFill>
        <p:spPr bwMode="auto">
          <a:xfrm>
            <a:off x="685800" y="5057780"/>
            <a:ext cx="7696200" cy="495300"/>
          </a:xfrm>
          <a:prstGeom prst="rect">
            <a:avLst/>
          </a:prstGeom>
          <a:noFill/>
          <a:ln w="9525">
            <a:noFill/>
            <a:miter lim="800000"/>
            <a:headEnd/>
            <a:tailEnd/>
          </a:ln>
          <a:effectLst/>
        </p:spPr>
      </p:pic>
      <p:pic>
        <p:nvPicPr>
          <p:cNvPr id="234508" name="Picture 12"/>
          <p:cNvPicPr>
            <a:picLocks noChangeAspect="1" noChangeArrowheads="1"/>
          </p:cNvPicPr>
          <p:nvPr/>
        </p:nvPicPr>
        <p:blipFill>
          <a:blip r:embed="rId4" cstate="print"/>
          <a:srcRect/>
          <a:stretch>
            <a:fillRect/>
          </a:stretch>
        </p:blipFill>
        <p:spPr bwMode="auto">
          <a:xfrm>
            <a:off x="1552575" y="5619755"/>
            <a:ext cx="6677025" cy="471488"/>
          </a:xfrm>
          <a:prstGeom prst="rect">
            <a:avLst/>
          </a:prstGeom>
          <a:noFill/>
          <a:ln w="9525">
            <a:noFill/>
            <a:miter lim="800000"/>
            <a:headEnd/>
            <a:tailEnd/>
          </a:ln>
          <a:effectLst/>
        </p:spPr>
      </p:pic>
      <p:pic>
        <p:nvPicPr>
          <p:cNvPr id="16386" name="Picture 2" descr="http://hiphotos.baidu.com/%C4%C1%C3%CE%D5%DF%B5%C4%CC%EC%CC%C3/pic/item/f93cb68680cc119ef11f3697.jpg"/>
          <p:cNvPicPr>
            <a:picLocks noChangeAspect="1" noChangeArrowheads="1"/>
          </p:cNvPicPr>
          <p:nvPr/>
        </p:nvPicPr>
        <p:blipFill>
          <a:blip r:embed="rId5" cstate="print"/>
          <a:srcRect/>
          <a:stretch>
            <a:fillRect/>
          </a:stretch>
        </p:blipFill>
        <p:spPr bwMode="auto">
          <a:xfrm>
            <a:off x="5905536" y="35735"/>
            <a:ext cx="2738430" cy="410764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34506"/>
                                        </p:tgtEl>
                                        <p:attrNameLst>
                                          <p:attrName>style.visibility</p:attrName>
                                        </p:attrNameLst>
                                      </p:cBhvr>
                                      <p:to>
                                        <p:strVal val="visible"/>
                                      </p:to>
                                    </p:set>
                                    <p:anim calcmode="lin" valueType="num">
                                      <p:cBhvr>
                                        <p:cTn id="7" dur="1000" fill="hold"/>
                                        <p:tgtEl>
                                          <p:spTgt spid="234506"/>
                                        </p:tgtEl>
                                        <p:attrNameLst>
                                          <p:attrName>ppt_w</p:attrName>
                                        </p:attrNameLst>
                                      </p:cBhvr>
                                      <p:tavLst>
                                        <p:tav tm="0">
                                          <p:val>
                                            <p:fltVal val="0"/>
                                          </p:val>
                                        </p:tav>
                                        <p:tav tm="100000">
                                          <p:val>
                                            <p:strVal val="#ppt_w"/>
                                          </p:val>
                                        </p:tav>
                                      </p:tavLst>
                                    </p:anim>
                                    <p:anim calcmode="lin" valueType="num">
                                      <p:cBhvr>
                                        <p:cTn id="8" dur="1000" fill="hold"/>
                                        <p:tgtEl>
                                          <p:spTgt spid="234506"/>
                                        </p:tgtEl>
                                        <p:attrNameLst>
                                          <p:attrName>ppt_h</p:attrName>
                                        </p:attrNameLst>
                                      </p:cBhvr>
                                      <p:tavLst>
                                        <p:tav tm="0">
                                          <p:val>
                                            <p:fltVal val="0"/>
                                          </p:val>
                                        </p:tav>
                                        <p:tav tm="100000">
                                          <p:val>
                                            <p:strVal val="#ppt_h"/>
                                          </p:val>
                                        </p:tav>
                                      </p:tavLst>
                                    </p:anim>
                                    <p:anim calcmode="lin" valueType="num">
                                      <p:cBhvr>
                                        <p:cTn id="9" dur="1000" fill="hold"/>
                                        <p:tgtEl>
                                          <p:spTgt spid="2345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45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234507"/>
                                        </p:tgtEl>
                                        <p:attrNameLst>
                                          <p:attrName>style.visibility</p:attrName>
                                        </p:attrNameLst>
                                      </p:cBhvr>
                                      <p:to>
                                        <p:strVal val="visible"/>
                                      </p:to>
                                    </p:set>
                                    <p:anim calcmode="lin" valueType="num">
                                      <p:cBhvr additive="base">
                                        <p:cTn id="15" dur="500" fill="hold"/>
                                        <p:tgtEl>
                                          <p:spTgt spid="234507"/>
                                        </p:tgtEl>
                                        <p:attrNameLst>
                                          <p:attrName>ppt_x</p:attrName>
                                        </p:attrNameLst>
                                      </p:cBhvr>
                                      <p:tavLst>
                                        <p:tav tm="0">
                                          <p:val>
                                            <p:strVal val="#ppt_x"/>
                                          </p:val>
                                        </p:tav>
                                        <p:tav tm="100000">
                                          <p:val>
                                            <p:strVal val="#ppt_x"/>
                                          </p:val>
                                        </p:tav>
                                      </p:tavLst>
                                    </p:anim>
                                    <p:anim calcmode="lin" valueType="num">
                                      <p:cBhvr additive="base">
                                        <p:cTn id="16" dur="500" fill="hold"/>
                                        <p:tgtEl>
                                          <p:spTgt spid="234507"/>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4508"/>
                                        </p:tgtEl>
                                        <p:attrNameLst>
                                          <p:attrName>style.visibility</p:attrName>
                                        </p:attrNameLst>
                                      </p:cBhvr>
                                      <p:to>
                                        <p:strVal val="visible"/>
                                      </p:to>
                                    </p:set>
                                    <p:anim calcmode="lin" valueType="num">
                                      <p:cBhvr additive="base">
                                        <p:cTn id="21" dur="500" fill="hold"/>
                                        <p:tgtEl>
                                          <p:spTgt spid="234508"/>
                                        </p:tgtEl>
                                        <p:attrNameLst>
                                          <p:attrName>ppt_x</p:attrName>
                                        </p:attrNameLst>
                                      </p:cBhvr>
                                      <p:tavLst>
                                        <p:tav tm="0">
                                          <p:val>
                                            <p:strVal val="#ppt_x"/>
                                          </p:val>
                                        </p:tav>
                                        <p:tav tm="100000">
                                          <p:val>
                                            <p:strVal val="#ppt_x"/>
                                          </p:val>
                                        </p:tav>
                                      </p:tavLst>
                                    </p:anim>
                                    <p:anim calcmode="lin" valueType="num">
                                      <p:cBhvr additive="base">
                                        <p:cTn id="22" dur="500" fill="hold"/>
                                        <p:tgtEl>
                                          <p:spTgt spid="234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6" name="Text Box 6"/>
          <p:cNvSpPr txBox="1">
            <a:spLocks noChangeArrowheads="1"/>
          </p:cNvSpPr>
          <p:nvPr/>
        </p:nvSpPr>
        <p:spPr bwMode="auto">
          <a:xfrm>
            <a:off x="376238" y="642918"/>
            <a:ext cx="8124852" cy="5693866"/>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rPr>
              <a:t>9世纪</a:t>
            </a:r>
            <a:endParaRPr lang="en-US" altLang="zh-CN" sz="2800" b="1" dirty="0">
              <a:solidFill>
                <a:srgbClr val="0000FF"/>
              </a:solidFill>
              <a:latin typeface="宋体" pitchFamily="2" charset="-122"/>
            </a:endParaRPr>
          </a:p>
          <a:p>
            <a:pPr>
              <a:spcBef>
                <a:spcPct val="50000"/>
              </a:spcBef>
            </a:pPr>
            <a:r>
              <a:rPr lang="zh-CN" altLang="en-US" sz="2800" dirty="0">
                <a:latin typeface="宋体" pitchFamily="2" charset="-122"/>
              </a:rPr>
              <a:t>阿拉伯的阿尔.金迪提出</a:t>
            </a:r>
            <a:r>
              <a:rPr lang="zh-CN" altLang="en-US" sz="2800" dirty="0">
                <a:solidFill>
                  <a:srgbClr val="FF00FF"/>
                </a:solidFill>
                <a:latin typeface="宋体" pitchFamily="2" charset="-122"/>
              </a:rPr>
              <a:t>频度分析法</a:t>
            </a:r>
            <a:r>
              <a:rPr lang="zh-CN" altLang="en-US" sz="2800" dirty="0">
                <a:latin typeface="宋体" pitchFamily="2" charset="-122"/>
              </a:rPr>
              <a:t>来解密，</a:t>
            </a:r>
          </a:p>
          <a:p>
            <a:pPr>
              <a:spcBef>
                <a:spcPct val="50000"/>
              </a:spcBef>
            </a:pPr>
            <a:r>
              <a:rPr lang="zh-CN" altLang="en-US" sz="2800" dirty="0">
                <a:latin typeface="宋体" pitchFamily="2" charset="-122"/>
              </a:rPr>
              <a:t>即通过分析计算密文字符出现的频率来破译密码。</a:t>
            </a:r>
          </a:p>
          <a:p>
            <a:pPr>
              <a:spcBef>
                <a:spcPct val="50000"/>
              </a:spcBef>
            </a:pPr>
            <a:endParaRPr lang="en-US" altLang="zh-CN" sz="2800" dirty="0">
              <a:latin typeface="宋体" pitchFamily="2" charset="-122"/>
            </a:endParaRPr>
          </a:p>
          <a:p>
            <a:pPr>
              <a:spcBef>
                <a:spcPct val="50000"/>
              </a:spcBef>
            </a:pPr>
            <a:r>
              <a:rPr lang="zh-CN" altLang="en-US" sz="2800" b="1" dirty="0">
                <a:solidFill>
                  <a:srgbClr val="FF00FF"/>
                </a:solidFill>
                <a:latin typeface="宋体" pitchFamily="2" charset="-122"/>
              </a:rPr>
              <a:t>16世纪晚期</a:t>
            </a:r>
            <a:endParaRPr lang="en-US" altLang="zh-CN" sz="2800" b="1" dirty="0">
              <a:solidFill>
                <a:srgbClr val="FF00FF"/>
              </a:solidFill>
              <a:latin typeface="宋体" pitchFamily="2" charset="-122"/>
            </a:endParaRPr>
          </a:p>
          <a:p>
            <a:pPr>
              <a:spcBef>
                <a:spcPct val="50000"/>
              </a:spcBef>
            </a:pPr>
            <a:r>
              <a:rPr lang="zh-CN" altLang="en-US" sz="2800" dirty="0">
                <a:latin typeface="宋体" pitchFamily="2" charset="-122"/>
              </a:rPr>
              <a:t>苏格兰女王玛丽写密码信，</a:t>
            </a:r>
            <a:endParaRPr lang="en-US" altLang="zh-CN" sz="2800" dirty="0">
              <a:latin typeface="宋体" pitchFamily="2" charset="-122"/>
            </a:endParaRPr>
          </a:p>
          <a:p>
            <a:pPr>
              <a:spcBef>
                <a:spcPct val="50000"/>
              </a:spcBef>
            </a:pPr>
            <a:r>
              <a:rPr lang="zh-CN" altLang="en-US" sz="2800" dirty="0">
                <a:latin typeface="宋体" pitchFamily="2" charset="-122"/>
              </a:rPr>
              <a:t>策划暗杀英格兰女王伊丽莎白。</a:t>
            </a:r>
          </a:p>
          <a:p>
            <a:pPr>
              <a:spcBef>
                <a:spcPct val="50000"/>
              </a:spcBef>
            </a:pPr>
            <a:r>
              <a:rPr lang="zh-CN" altLang="en-US" sz="2800" dirty="0">
                <a:latin typeface="宋体" pitchFamily="2" charset="-122"/>
              </a:rPr>
              <a:t>英国的菲利普斯利用</a:t>
            </a:r>
            <a:r>
              <a:rPr lang="zh-CN" altLang="en-US" sz="2800" dirty="0">
                <a:solidFill>
                  <a:srgbClr val="FF00FF"/>
                </a:solidFill>
                <a:latin typeface="宋体" pitchFamily="2" charset="-122"/>
              </a:rPr>
              <a:t>频度分析法</a:t>
            </a:r>
            <a:r>
              <a:rPr lang="zh-CN" altLang="en-US" sz="2800" dirty="0">
                <a:latin typeface="宋体" pitchFamily="2" charset="-122"/>
              </a:rPr>
              <a:t>成功破解。</a:t>
            </a:r>
          </a:p>
          <a:p>
            <a:pPr>
              <a:spcBef>
                <a:spcPct val="50000"/>
              </a:spcBef>
            </a:pPr>
            <a:r>
              <a:rPr lang="zh-CN" altLang="en-US" sz="2800" dirty="0">
                <a:latin typeface="宋体" pitchFamily="2" charset="-122"/>
              </a:rPr>
              <a:t>这次解密将玛丽送上了断头台。</a:t>
            </a:r>
          </a:p>
        </p:txBody>
      </p:sp>
      <p:pic>
        <p:nvPicPr>
          <p:cNvPr id="16385" name="Picture 1"/>
          <p:cNvPicPr>
            <a:picLocks noChangeAspect="1" noChangeArrowheads="1"/>
          </p:cNvPicPr>
          <p:nvPr/>
        </p:nvPicPr>
        <p:blipFill>
          <a:blip r:embed="rId2" cstate="print"/>
          <a:srcRect/>
          <a:stretch>
            <a:fillRect/>
          </a:stretch>
        </p:blipFill>
        <p:spPr bwMode="auto">
          <a:xfrm>
            <a:off x="5214942" y="2558995"/>
            <a:ext cx="2928958" cy="237020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blinds(horizontal)">
                                      <p:cBhvr>
                                        <p:cTn id="7" dur="500"/>
                                        <p:tgtEl>
                                          <p:spTgt spid="1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3" name="Text Box 7"/>
          <p:cNvSpPr txBox="1">
            <a:spLocks noChangeArrowheads="1"/>
          </p:cNvSpPr>
          <p:nvPr/>
        </p:nvSpPr>
        <p:spPr bwMode="auto">
          <a:xfrm>
            <a:off x="447676" y="677647"/>
            <a:ext cx="8196290" cy="3108543"/>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rPr>
              <a:t>16世纪中期</a:t>
            </a:r>
            <a:endParaRPr lang="en-US" altLang="zh-CN" sz="2800" b="1" dirty="0">
              <a:solidFill>
                <a:srgbClr val="FF00FF"/>
              </a:solidFill>
              <a:latin typeface="宋体" pitchFamily="2" charset="-122"/>
            </a:endParaRPr>
          </a:p>
          <a:p>
            <a:pPr>
              <a:spcBef>
                <a:spcPct val="50000"/>
              </a:spcBef>
            </a:pPr>
            <a:r>
              <a:rPr lang="en-US" altLang="zh-CN" sz="2800" dirty="0">
                <a:solidFill>
                  <a:srgbClr val="FF00FF"/>
                </a:solidFill>
                <a:latin typeface="宋体" pitchFamily="2" charset="-122"/>
              </a:rPr>
              <a:t>    </a:t>
            </a:r>
            <a:r>
              <a:rPr lang="zh-CN" altLang="en-US" sz="2800" dirty="0">
                <a:latin typeface="宋体" pitchFamily="2" charset="-122"/>
              </a:rPr>
              <a:t>意大利的卡尔达诺</a:t>
            </a:r>
          </a:p>
          <a:p>
            <a:pPr>
              <a:spcBef>
                <a:spcPct val="50000"/>
              </a:spcBef>
            </a:pPr>
            <a:r>
              <a:rPr lang="zh-CN" altLang="en-US" sz="2800" dirty="0">
                <a:latin typeface="宋体" pitchFamily="2" charset="-122"/>
              </a:rPr>
              <a:t>    发明了卡尔达诺漏格板，</a:t>
            </a:r>
          </a:p>
          <a:p>
            <a:pPr>
              <a:spcBef>
                <a:spcPct val="50000"/>
              </a:spcBef>
            </a:pPr>
            <a:r>
              <a:rPr lang="zh-CN" altLang="en-US" sz="2800" dirty="0">
                <a:latin typeface="宋体" pitchFamily="2" charset="-122"/>
              </a:rPr>
              <a:t>    覆盖在密文上，可从漏格中读出明文，</a:t>
            </a:r>
          </a:p>
          <a:p>
            <a:pPr>
              <a:spcBef>
                <a:spcPct val="50000"/>
              </a:spcBef>
            </a:pPr>
            <a:r>
              <a:rPr lang="zh-CN" altLang="en-US" sz="2800" dirty="0">
                <a:latin typeface="宋体" pitchFamily="2" charset="-122"/>
              </a:rPr>
              <a:t>    这是较早的一种分置式密码。</a:t>
            </a:r>
          </a:p>
        </p:txBody>
      </p:sp>
      <p:graphicFrame>
        <p:nvGraphicFramePr>
          <p:cNvPr id="239630" name="Object 14"/>
          <p:cNvGraphicFramePr>
            <a:graphicFrameLocks noChangeAspect="1"/>
          </p:cNvGraphicFramePr>
          <p:nvPr/>
        </p:nvGraphicFramePr>
        <p:xfrm>
          <a:off x="3152775" y="4238628"/>
          <a:ext cx="2590800" cy="1847850"/>
        </p:xfrm>
        <a:graphic>
          <a:graphicData uri="http://schemas.openxmlformats.org/presentationml/2006/ole">
            <mc:AlternateContent xmlns:mc="http://schemas.openxmlformats.org/markup-compatibility/2006">
              <mc:Choice xmlns:v="urn:schemas-microsoft-com:vml" Requires="v">
                <p:oleObj name="位图图像" r:id="rId2" imgW="2591162" imgH="1848108" progId="PBrush">
                  <p:embed/>
                </p:oleObj>
              </mc:Choice>
              <mc:Fallback>
                <p:oleObj name="位图图像" r:id="rId2" imgW="2591162" imgH="1848108" progId="PBrush">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4238628"/>
                        <a:ext cx="25908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239631" name="Text Box 15"/>
          <p:cNvSpPr txBox="1">
            <a:spLocks noChangeArrowheads="1"/>
          </p:cNvSpPr>
          <p:nvPr/>
        </p:nvSpPr>
        <p:spPr bwMode="auto">
          <a:xfrm>
            <a:off x="5638800" y="3857628"/>
            <a:ext cx="3352800" cy="366713"/>
          </a:xfrm>
          <a:prstGeom prst="rect">
            <a:avLst/>
          </a:prstGeom>
          <a:noFill/>
          <a:ln w="9525">
            <a:noFill/>
            <a:miter lim="800000"/>
            <a:headEnd/>
            <a:tailEnd/>
          </a:ln>
          <a:effectLst/>
        </p:spPr>
        <p:txBody>
          <a:bodyPr>
            <a:spAutoFit/>
          </a:bodyPr>
          <a:lstStyle/>
          <a:p>
            <a:pPr>
              <a:spcBef>
                <a:spcPct val="50000"/>
              </a:spcBef>
            </a:pPr>
            <a:r>
              <a:rPr lang="zh-CN" altLang="en-US" sz="1800">
                <a:solidFill>
                  <a:srgbClr val="0066FF"/>
                </a:solidFill>
              </a:rPr>
              <a:t>追杀令：</a:t>
            </a:r>
            <a:r>
              <a:rPr lang="en-US" altLang="zh-CN" sz="1800">
                <a:solidFill>
                  <a:srgbClr val="FF3300"/>
                </a:solidFill>
              </a:rPr>
              <a:t>YOU KILL AT ONCE</a:t>
            </a:r>
          </a:p>
        </p:txBody>
      </p:sp>
      <p:sp>
        <p:nvSpPr>
          <p:cNvPr id="239632" name="Text Box 16"/>
          <p:cNvSpPr txBox="1">
            <a:spLocks noChangeArrowheads="1"/>
          </p:cNvSpPr>
          <p:nvPr/>
        </p:nvSpPr>
        <p:spPr bwMode="auto">
          <a:xfrm>
            <a:off x="419100" y="3933828"/>
            <a:ext cx="685800" cy="366713"/>
          </a:xfrm>
          <a:prstGeom prst="rect">
            <a:avLst/>
          </a:prstGeom>
          <a:noFill/>
          <a:ln w="9525">
            <a:noFill/>
            <a:miter lim="800000"/>
            <a:headEnd/>
            <a:tailEnd/>
          </a:ln>
          <a:effectLst/>
        </p:spPr>
        <p:txBody>
          <a:bodyPr>
            <a:spAutoFit/>
          </a:bodyPr>
          <a:lstStyle/>
          <a:p>
            <a:pPr>
              <a:spcBef>
                <a:spcPct val="50000"/>
              </a:spcBef>
            </a:pPr>
            <a:r>
              <a:rPr lang="zh-CN" altLang="en-US" sz="1800">
                <a:solidFill>
                  <a:srgbClr val="FF00FF"/>
                </a:solidFill>
              </a:rPr>
              <a:t>情书</a:t>
            </a:r>
            <a:endParaRPr lang="en-US" altLang="zh-CN" sz="1800">
              <a:solidFill>
                <a:srgbClr val="FF00FF"/>
              </a:solidFill>
            </a:endParaRPr>
          </a:p>
        </p:txBody>
      </p:sp>
      <p:sp>
        <p:nvSpPr>
          <p:cNvPr id="239633" name="Text Box 17"/>
          <p:cNvSpPr txBox="1">
            <a:spLocks noChangeArrowheads="1"/>
          </p:cNvSpPr>
          <p:nvPr/>
        </p:nvSpPr>
        <p:spPr bwMode="auto">
          <a:xfrm>
            <a:off x="3114675" y="3924303"/>
            <a:ext cx="685800" cy="366713"/>
          </a:xfrm>
          <a:prstGeom prst="rect">
            <a:avLst/>
          </a:prstGeom>
          <a:noFill/>
          <a:ln w="9525">
            <a:noFill/>
            <a:miter lim="800000"/>
            <a:headEnd/>
            <a:tailEnd/>
          </a:ln>
          <a:effectLst/>
        </p:spPr>
        <p:txBody>
          <a:bodyPr>
            <a:spAutoFit/>
          </a:bodyPr>
          <a:lstStyle/>
          <a:p>
            <a:pPr>
              <a:spcBef>
                <a:spcPct val="50000"/>
              </a:spcBef>
            </a:pPr>
            <a:r>
              <a:rPr lang="zh-CN" altLang="en-US" sz="1800">
                <a:solidFill>
                  <a:schemeClr val="accent2"/>
                </a:solidFill>
              </a:rPr>
              <a:t>密钥</a:t>
            </a:r>
            <a:endParaRPr lang="en-US" altLang="zh-CN" sz="1800">
              <a:solidFill>
                <a:schemeClr val="accent2"/>
              </a:solidFill>
            </a:endParaRPr>
          </a:p>
        </p:txBody>
      </p:sp>
      <p:graphicFrame>
        <p:nvGraphicFramePr>
          <p:cNvPr id="239705" name="Object 89"/>
          <p:cNvGraphicFramePr>
            <a:graphicFrameLocks noChangeAspect="1"/>
          </p:cNvGraphicFramePr>
          <p:nvPr/>
        </p:nvGraphicFramePr>
        <p:xfrm>
          <a:off x="447675" y="4362453"/>
          <a:ext cx="2562225" cy="1562100"/>
        </p:xfrm>
        <a:graphic>
          <a:graphicData uri="http://schemas.openxmlformats.org/presentationml/2006/ole">
            <mc:AlternateContent xmlns:mc="http://schemas.openxmlformats.org/markup-compatibility/2006">
              <mc:Choice xmlns:v="urn:schemas-microsoft-com:vml" Requires="v">
                <p:oleObj name="位图图像" r:id="rId4" imgW="2561905" imgH="1561905" progId="PBrush">
                  <p:embed/>
                </p:oleObj>
              </mc:Choice>
              <mc:Fallback>
                <p:oleObj name="位图图像" r:id="rId4" imgW="2561905" imgH="1561905" progId="PBrush">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 y="4362453"/>
                        <a:ext cx="25622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239706" name="Object 90"/>
          <p:cNvGraphicFramePr>
            <a:graphicFrameLocks noChangeAspect="1"/>
          </p:cNvGraphicFramePr>
          <p:nvPr/>
        </p:nvGraphicFramePr>
        <p:xfrm>
          <a:off x="6076950" y="4248153"/>
          <a:ext cx="2638425" cy="1838325"/>
        </p:xfrm>
        <a:graphic>
          <a:graphicData uri="http://schemas.openxmlformats.org/presentationml/2006/ole">
            <mc:AlternateContent xmlns:mc="http://schemas.openxmlformats.org/markup-compatibility/2006">
              <mc:Choice xmlns:v="urn:schemas-microsoft-com:vml" Requires="v">
                <p:oleObj name="位图图像" r:id="rId6" imgW="2638095" imgH="1838095" progId="PBrush">
                  <p:embed/>
                </p:oleObj>
              </mc:Choice>
              <mc:Fallback>
                <p:oleObj name="位图图像" r:id="rId6" imgW="2638095" imgH="1838095" progId="PBrush">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6950" y="4248153"/>
                        <a:ext cx="2638425"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9705"/>
                                        </p:tgtEl>
                                        <p:attrNameLst>
                                          <p:attrName>style.visibility</p:attrName>
                                        </p:attrNameLst>
                                      </p:cBhvr>
                                      <p:to>
                                        <p:strVal val="visible"/>
                                      </p:to>
                                    </p:set>
                                    <p:anim calcmode="lin" valueType="num">
                                      <p:cBhvr additive="base">
                                        <p:cTn id="7" dur="500" fill="hold"/>
                                        <p:tgtEl>
                                          <p:spTgt spid="239705"/>
                                        </p:tgtEl>
                                        <p:attrNameLst>
                                          <p:attrName>ppt_x</p:attrName>
                                        </p:attrNameLst>
                                      </p:cBhvr>
                                      <p:tavLst>
                                        <p:tav tm="0">
                                          <p:val>
                                            <p:strVal val="0-#ppt_w/2"/>
                                          </p:val>
                                        </p:tav>
                                        <p:tav tm="100000">
                                          <p:val>
                                            <p:strVal val="#ppt_x"/>
                                          </p:val>
                                        </p:tav>
                                      </p:tavLst>
                                    </p:anim>
                                    <p:anim calcmode="lin" valueType="num">
                                      <p:cBhvr additive="base">
                                        <p:cTn id="8" dur="500" fill="hold"/>
                                        <p:tgtEl>
                                          <p:spTgt spid="2397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96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39630"/>
                                        </p:tgtEl>
                                        <p:attrNameLst>
                                          <p:attrName>style.visibility</p:attrName>
                                        </p:attrNameLst>
                                      </p:cBhvr>
                                      <p:to>
                                        <p:strVal val="visible"/>
                                      </p:to>
                                    </p:set>
                                    <p:animEffect transition="in" filter="box(out)">
                                      <p:cBhvr>
                                        <p:cTn id="17" dur="500"/>
                                        <p:tgtEl>
                                          <p:spTgt spid="23963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9633"/>
                                        </p:tgtEl>
                                        <p:attrNameLst>
                                          <p:attrName>style.visibility</p:attrName>
                                        </p:attrNameLst>
                                      </p:cBhvr>
                                      <p:to>
                                        <p:strVal val="visible"/>
                                      </p:to>
                                    </p:set>
                                    <p:animEffect transition="in" filter="randombar(horizontal)">
                                      <p:cBhvr>
                                        <p:cTn id="22" dur="500"/>
                                        <p:tgtEl>
                                          <p:spTgt spid="2396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39706"/>
                                        </p:tgtEl>
                                        <p:attrNameLst>
                                          <p:attrName>style.visibility</p:attrName>
                                        </p:attrNameLst>
                                      </p:cBhvr>
                                      <p:to>
                                        <p:strVal val="visible"/>
                                      </p:to>
                                    </p:set>
                                    <p:animEffect transition="in" filter="checkerboard(across)">
                                      <p:cBhvr>
                                        <p:cTn id="27" dur="500"/>
                                        <p:tgtEl>
                                          <p:spTgt spid="23970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239631"/>
                                        </p:tgtEl>
                                        <p:attrNameLst>
                                          <p:attrName>style.visibility</p:attrName>
                                        </p:attrNameLst>
                                      </p:cBhvr>
                                      <p:to>
                                        <p:strVal val="visible"/>
                                      </p:to>
                                    </p:set>
                                    <p:anim calcmode="lin" valueType="num">
                                      <p:cBhvr additive="base">
                                        <p:cTn id="32" dur="500" fill="hold"/>
                                        <p:tgtEl>
                                          <p:spTgt spid="239631"/>
                                        </p:tgtEl>
                                        <p:attrNameLst>
                                          <p:attrName>ppt_x</p:attrName>
                                        </p:attrNameLst>
                                      </p:cBhvr>
                                      <p:tavLst>
                                        <p:tav tm="0">
                                          <p:val>
                                            <p:strVal val="1+#ppt_w/2"/>
                                          </p:val>
                                        </p:tav>
                                        <p:tav tm="100000">
                                          <p:val>
                                            <p:strVal val="#ppt_x"/>
                                          </p:val>
                                        </p:tav>
                                      </p:tavLst>
                                    </p:anim>
                                    <p:anim calcmode="lin" valueType="num">
                                      <p:cBhvr additive="base">
                                        <p:cTn id="33" dur="500" fill="hold"/>
                                        <p:tgtEl>
                                          <p:spTgt spid="239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1" grpId="0" autoUpdateAnimBg="0"/>
      <p:bldP spid="239632" grpId="0" autoUpdateAnimBg="0"/>
      <p:bldP spid="2396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p:cNvSpPr>
            <a:spLocks noChangeArrowheads="1"/>
          </p:cNvSpPr>
          <p:nvPr/>
        </p:nvSpPr>
        <p:spPr bwMode="auto">
          <a:xfrm>
            <a:off x="285720" y="1000108"/>
            <a:ext cx="8143932" cy="3108543"/>
          </a:xfrm>
          <a:prstGeom prst="rect">
            <a:avLst/>
          </a:prstGeom>
          <a:noFill/>
          <a:ln w="9525">
            <a:noFill/>
            <a:miter lim="800000"/>
            <a:headEnd/>
            <a:tailEnd/>
          </a:ln>
          <a:effectLst/>
        </p:spPr>
        <p:txBody>
          <a:bodyPr wrap="square">
            <a:spAutoFit/>
          </a:bodyPr>
          <a:lstStyle/>
          <a:p>
            <a:pPr>
              <a:spcBef>
                <a:spcPct val="50000"/>
              </a:spcBef>
            </a:pPr>
            <a:r>
              <a:rPr lang="zh-CN" altLang="en-US" sz="2800" b="1" dirty="0">
                <a:solidFill>
                  <a:srgbClr val="FF00FF"/>
                </a:solidFill>
                <a:latin typeface="宋体" pitchFamily="2" charset="-122"/>
              </a:rPr>
              <a:t>16世纪晚期</a:t>
            </a:r>
          </a:p>
          <a:p>
            <a:pPr>
              <a:spcBef>
                <a:spcPct val="50000"/>
              </a:spcBef>
            </a:pPr>
            <a:r>
              <a:rPr lang="zh-CN" altLang="en-US" sz="2800" dirty="0">
                <a:latin typeface="宋体" pitchFamily="2" charset="-122"/>
              </a:rPr>
              <a:t>    法国的维吉尼亚</a:t>
            </a:r>
            <a:r>
              <a:rPr lang="en-US" altLang="zh-CN" sz="2800" dirty="0" err="1">
                <a:latin typeface="宋体" pitchFamily="2" charset="-122"/>
              </a:rPr>
              <a:t>Vigenere</a:t>
            </a:r>
            <a:endParaRPr lang="en-US" altLang="zh-CN" sz="2800" dirty="0">
              <a:latin typeface="宋体" pitchFamily="2" charset="-122"/>
            </a:endParaRPr>
          </a:p>
          <a:p>
            <a:pPr>
              <a:spcBef>
                <a:spcPct val="50000"/>
              </a:spcBef>
            </a:pPr>
            <a:r>
              <a:rPr lang="zh-CN" altLang="en-US" sz="2800" dirty="0">
                <a:latin typeface="宋体" pitchFamily="2" charset="-122"/>
              </a:rPr>
              <a:t>    提出著名的维吉尼亚方阵密表（维吉尼亚密码）</a:t>
            </a:r>
          </a:p>
          <a:p>
            <a:pPr>
              <a:spcBef>
                <a:spcPct val="50000"/>
              </a:spcBef>
            </a:pPr>
            <a:r>
              <a:rPr lang="zh-CN" altLang="en-US" sz="2800" dirty="0">
                <a:latin typeface="宋体" pitchFamily="2" charset="-122"/>
              </a:rPr>
              <a:t>    这是一种多表加密的代换密码</a:t>
            </a:r>
          </a:p>
          <a:p>
            <a:pPr>
              <a:spcBef>
                <a:spcPct val="50000"/>
              </a:spcBef>
            </a:pPr>
            <a:r>
              <a:rPr lang="zh-CN" altLang="en-US" sz="2800" dirty="0">
                <a:latin typeface="宋体" pitchFamily="2" charset="-122"/>
              </a:rPr>
              <a:t>    可使阿尔.金迪和菲利普斯的频度分析法失效。</a:t>
            </a:r>
          </a:p>
        </p:txBody>
      </p:sp>
      <p:pic>
        <p:nvPicPr>
          <p:cNvPr id="251910" name="Picture 6"/>
          <p:cNvPicPr>
            <a:picLocks noChangeAspect="1" noChangeArrowheads="1"/>
          </p:cNvPicPr>
          <p:nvPr/>
        </p:nvPicPr>
        <p:blipFill>
          <a:blip r:embed="rId2" cstate="print"/>
          <a:srcRect/>
          <a:stretch>
            <a:fillRect/>
          </a:stretch>
        </p:blipFill>
        <p:spPr bwMode="auto">
          <a:xfrm>
            <a:off x="6684962" y="4038600"/>
            <a:ext cx="2459038" cy="2819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769</TotalTime>
  <Words>2146</Words>
  <Application>Microsoft Office PowerPoint</Application>
  <PresentationFormat>全屏显示(4:3)</PresentationFormat>
  <Paragraphs>173</Paragraphs>
  <Slides>37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0" baseType="lpstr">
      <vt:lpstr>Arial Unicode MS</vt:lpstr>
      <vt:lpstr>CMR10</vt:lpstr>
      <vt:lpstr>CMTI10</vt:lpstr>
      <vt:lpstr>仿宋_GB2312</vt:lpstr>
      <vt:lpstr>宋体</vt:lpstr>
      <vt:lpstr>Arial</vt:lpstr>
      <vt:lpstr>Calibri</vt:lpstr>
      <vt:lpstr>Script MT Bold</vt:lpstr>
      <vt:lpstr>Times New Roman</vt:lpstr>
      <vt:lpstr>Wingdings</vt:lpstr>
      <vt:lpstr>Wingdings 2</vt:lpstr>
      <vt:lpstr>Office 主题</vt:lpstr>
      <vt:lpstr>位图图像</vt:lpstr>
      <vt:lpstr>密码学史</vt:lpstr>
      <vt:lpstr>PowerPoint 演示文稿</vt:lpstr>
      <vt:lpstr>人类使用密码的历史几乎与使用文字的时间一样长。 ——戴维 · 卡恩（David Kahn） 著《破译者》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密码模型</vt:lpstr>
      <vt:lpstr>密码模型</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密码学史</dc:title>
  <dc:creator>ZP</dc:creator>
  <cp:lastModifiedBy>zhangp</cp:lastModifiedBy>
  <cp:revision>86</cp:revision>
  <dcterms:created xsi:type="dcterms:W3CDTF">2013-08-27T11:53:24Z</dcterms:created>
  <dcterms:modified xsi:type="dcterms:W3CDTF">2021-09-09T08:46:41Z</dcterms:modified>
</cp:coreProperties>
</file>