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0"/>
  </p:notesMasterIdLst>
  <p:sldIdLst>
    <p:sldId id="256" r:id="rId2"/>
    <p:sldId id="257" r:id="rId3"/>
    <p:sldId id="271" r:id="rId4"/>
    <p:sldId id="294" r:id="rId5"/>
    <p:sldId id="270" r:id="rId6"/>
    <p:sldId id="268" r:id="rId7"/>
    <p:sldId id="304" r:id="rId8"/>
    <p:sldId id="295" r:id="rId9"/>
    <p:sldId id="296" r:id="rId10"/>
    <p:sldId id="299" r:id="rId11"/>
    <p:sldId id="297" r:id="rId12"/>
    <p:sldId id="300" r:id="rId13"/>
    <p:sldId id="301" r:id="rId14"/>
    <p:sldId id="302" r:id="rId15"/>
    <p:sldId id="303" r:id="rId16"/>
    <p:sldId id="281" r:id="rId17"/>
    <p:sldId id="282" r:id="rId18"/>
    <p:sldId id="264" r:id="rId1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 Fa" initials="GF" lastIdx="2" clrIdx="0">
    <p:extLst>
      <p:ext uri="{19B8F6BF-5375-455C-9EA6-DF929625EA0E}">
        <p15:presenceInfo xmlns:p15="http://schemas.microsoft.com/office/powerpoint/2012/main" userId="30016f0985d2af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5"/>
    <p:restoredTop sz="94665"/>
  </p:normalViewPr>
  <p:slideViewPr>
    <p:cSldViewPr>
      <p:cViewPr varScale="1">
        <p:scale>
          <a:sx n="107" d="100"/>
          <a:sy n="107" d="100"/>
        </p:scale>
        <p:origin x="736" y="16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7EC615B-C4B0-4EEB-A7FD-5392E78EFF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a:extLst>
              <a:ext uri="{FF2B5EF4-FFF2-40B4-BE49-F238E27FC236}">
                <a16:creationId xmlns:a16="http://schemas.microsoft.com/office/drawing/2014/main" id="{0017301C-E85D-41FA-B946-F6EE5B5F434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7E473BBF-C64B-42B5-9A43-61397CD0CFB1}" type="datetimeFigureOut">
              <a:rPr lang="zh-CN" altLang="en-US"/>
              <a:pPr>
                <a:defRPr/>
              </a:pPr>
              <a:t>2021/10/7</a:t>
            </a:fld>
            <a:endParaRPr lang="zh-CN" altLang="en-US"/>
          </a:p>
        </p:txBody>
      </p:sp>
      <p:sp>
        <p:nvSpPr>
          <p:cNvPr id="4" name="幻灯片图像占位符 3">
            <a:extLst>
              <a:ext uri="{FF2B5EF4-FFF2-40B4-BE49-F238E27FC236}">
                <a16:creationId xmlns:a16="http://schemas.microsoft.com/office/drawing/2014/main" id="{FB4C03A6-B54C-4AC0-A8D4-ABBDFB9DBB4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5D78D0EE-D5D6-4F16-93AD-E8D9C6EF1E57}"/>
              </a:ext>
            </a:extLst>
          </p:cNvPr>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14EEDE26-311C-47A9-B007-AE86D56B69F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a:extLst>
              <a:ext uri="{FF2B5EF4-FFF2-40B4-BE49-F238E27FC236}">
                <a16:creationId xmlns:a16="http://schemas.microsoft.com/office/drawing/2014/main" id="{E52551B0-D7AE-47C3-9990-39FDFAC3DD0B}"/>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A29D8CF5-1F04-40FA-BACD-5ECEC3F5281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3</a:t>
            </a:fld>
            <a:endParaRPr lang="zh-CN" altLang="en-US"/>
          </a:p>
        </p:txBody>
      </p:sp>
    </p:spTree>
    <p:extLst>
      <p:ext uri="{BB962C8B-B14F-4D97-AF65-F5344CB8AC3E}">
        <p14:creationId xmlns:p14="http://schemas.microsoft.com/office/powerpoint/2010/main" val="4130076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15</a:t>
            </a:fld>
            <a:endParaRPr lang="zh-CN" altLang="en-US"/>
          </a:p>
        </p:txBody>
      </p:sp>
    </p:spTree>
    <p:extLst>
      <p:ext uri="{BB962C8B-B14F-4D97-AF65-F5344CB8AC3E}">
        <p14:creationId xmlns:p14="http://schemas.microsoft.com/office/powerpoint/2010/main" val="2147734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4</a:t>
            </a:fld>
            <a:endParaRPr lang="zh-CN" altLang="en-US"/>
          </a:p>
        </p:txBody>
      </p:sp>
    </p:spTree>
    <p:extLst>
      <p:ext uri="{BB962C8B-B14F-4D97-AF65-F5344CB8AC3E}">
        <p14:creationId xmlns:p14="http://schemas.microsoft.com/office/powerpoint/2010/main" val="3175378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5</a:t>
            </a:fld>
            <a:endParaRPr lang="zh-CN" altLang="en-US"/>
          </a:p>
        </p:txBody>
      </p:sp>
    </p:spTree>
    <p:extLst>
      <p:ext uri="{BB962C8B-B14F-4D97-AF65-F5344CB8AC3E}">
        <p14:creationId xmlns:p14="http://schemas.microsoft.com/office/powerpoint/2010/main" val="3243505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9</a:t>
            </a:fld>
            <a:endParaRPr lang="zh-CN" altLang="en-US"/>
          </a:p>
        </p:txBody>
      </p:sp>
    </p:spTree>
    <p:extLst>
      <p:ext uri="{BB962C8B-B14F-4D97-AF65-F5344CB8AC3E}">
        <p14:creationId xmlns:p14="http://schemas.microsoft.com/office/powerpoint/2010/main" val="2210235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10</a:t>
            </a:fld>
            <a:endParaRPr lang="zh-CN" altLang="en-US"/>
          </a:p>
        </p:txBody>
      </p:sp>
    </p:spTree>
    <p:extLst>
      <p:ext uri="{BB962C8B-B14F-4D97-AF65-F5344CB8AC3E}">
        <p14:creationId xmlns:p14="http://schemas.microsoft.com/office/powerpoint/2010/main" val="3074647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11</a:t>
            </a:fld>
            <a:endParaRPr lang="zh-CN" altLang="en-US"/>
          </a:p>
        </p:txBody>
      </p:sp>
    </p:spTree>
    <p:extLst>
      <p:ext uri="{BB962C8B-B14F-4D97-AF65-F5344CB8AC3E}">
        <p14:creationId xmlns:p14="http://schemas.microsoft.com/office/powerpoint/2010/main" val="199160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12</a:t>
            </a:fld>
            <a:endParaRPr lang="zh-CN" altLang="en-US"/>
          </a:p>
        </p:txBody>
      </p:sp>
    </p:spTree>
    <p:extLst>
      <p:ext uri="{BB962C8B-B14F-4D97-AF65-F5344CB8AC3E}">
        <p14:creationId xmlns:p14="http://schemas.microsoft.com/office/powerpoint/2010/main" val="163222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13</a:t>
            </a:fld>
            <a:endParaRPr lang="zh-CN" altLang="en-US"/>
          </a:p>
        </p:txBody>
      </p:sp>
    </p:spTree>
    <p:extLst>
      <p:ext uri="{BB962C8B-B14F-4D97-AF65-F5344CB8AC3E}">
        <p14:creationId xmlns:p14="http://schemas.microsoft.com/office/powerpoint/2010/main" val="3807665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14</a:t>
            </a:fld>
            <a:endParaRPr lang="zh-CN" altLang="en-US"/>
          </a:p>
        </p:txBody>
      </p:sp>
    </p:spTree>
    <p:extLst>
      <p:ext uri="{BB962C8B-B14F-4D97-AF65-F5344CB8AC3E}">
        <p14:creationId xmlns:p14="http://schemas.microsoft.com/office/powerpoint/2010/main" val="2797166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5FFC23BE-C7F3-40BC-B281-FCD7118D3B8A}"/>
              </a:ext>
            </a:extLst>
          </p:cNvPr>
          <p:cNvSpPr>
            <a:spLocks noChangeArrowheads="1"/>
          </p:cNvSpPr>
          <p:nvPr/>
        </p:nvSpPr>
        <p:spPr bwMode="auto">
          <a:xfrm>
            <a:off x="812800" y="1219200"/>
            <a:ext cx="105664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a:extLst>
              <a:ext uri="{FF2B5EF4-FFF2-40B4-BE49-F238E27FC236}">
                <a16:creationId xmlns:a16="http://schemas.microsoft.com/office/drawing/2014/main" id="{73872461-3A8B-4422-AB2F-72FE2A0B29BB}"/>
              </a:ext>
            </a:extLst>
          </p:cNvPr>
          <p:cNvSpPr>
            <a:spLocks noChangeShapeType="1"/>
          </p:cNvSpPr>
          <p:nvPr/>
        </p:nvSpPr>
        <p:spPr bwMode="auto">
          <a:xfrm>
            <a:off x="2641600" y="3962400"/>
            <a:ext cx="8682038"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2" name="Rectangle 2"/>
          <p:cNvSpPr>
            <a:spLocks noGrp="1" noChangeArrowheads="1"/>
          </p:cNvSpPr>
          <p:nvPr>
            <p:ph type="ctrTitle"/>
          </p:nvPr>
        </p:nvSpPr>
        <p:spPr>
          <a:xfrm>
            <a:off x="1219201" y="1524000"/>
            <a:ext cx="10164233" cy="1752600"/>
          </a:xfrm>
        </p:spPr>
        <p:txBody>
          <a:bodyPr/>
          <a:lstStyle>
            <a:lvl1pPr>
              <a:defRPr sz="5000"/>
            </a:lvl1pPr>
          </a:lstStyle>
          <a:p>
            <a:r>
              <a:rPr lang="zh-CN" altLang="en-US"/>
              <a:t>单击此处编辑母版标题样式</a:t>
            </a:r>
          </a:p>
        </p:txBody>
      </p:sp>
      <p:sp>
        <p:nvSpPr>
          <p:cNvPr id="15363" name="Rectangle 3"/>
          <p:cNvSpPr>
            <a:spLocks noGrp="1" noChangeArrowheads="1"/>
          </p:cNvSpPr>
          <p:nvPr>
            <p:ph type="subTitle" idx="1"/>
          </p:nvPr>
        </p:nvSpPr>
        <p:spPr>
          <a:xfrm>
            <a:off x="2641600" y="3962400"/>
            <a:ext cx="8737600" cy="1752600"/>
          </a:xfrm>
        </p:spPr>
        <p:txBody>
          <a:bodyPr/>
          <a:lstStyle>
            <a:lvl1pPr marL="0" indent="0">
              <a:buFont typeface="Wingdings" pitchFamily="2" charset="2"/>
              <a:buNone/>
              <a:defRPr sz="2800"/>
            </a:lvl1pPr>
          </a:lstStyle>
          <a:p>
            <a:r>
              <a:rPr lang="zh-CN" altLang="en-US"/>
              <a:t>单击此处编辑母版副标题样式</a:t>
            </a:r>
          </a:p>
        </p:txBody>
      </p:sp>
      <p:sp>
        <p:nvSpPr>
          <p:cNvPr id="6" name="Rectangle 4">
            <a:extLst>
              <a:ext uri="{FF2B5EF4-FFF2-40B4-BE49-F238E27FC236}">
                <a16:creationId xmlns:a16="http://schemas.microsoft.com/office/drawing/2014/main" id="{10CE729E-7592-499F-B978-E6F9BD07B09C}"/>
              </a:ext>
            </a:extLst>
          </p:cNvPr>
          <p:cNvSpPr>
            <a:spLocks noGrp="1" noChangeArrowheads="1"/>
          </p:cNvSpPr>
          <p:nvPr>
            <p:ph type="dt" sz="half" idx="10"/>
          </p:nvPr>
        </p:nvSpPr>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561AF4AC-0A2B-4FEF-BA8E-BF6F8A9E3C6D}"/>
              </a:ext>
            </a:extLst>
          </p:cNvPr>
          <p:cNvSpPr>
            <a:spLocks noGrp="1" noChangeArrowheads="1"/>
          </p:cNvSpPr>
          <p:nvPr>
            <p:ph type="ftr" sz="quarter" idx="11"/>
          </p:nvPr>
        </p:nvSpPr>
        <p:spPr>
          <a:xfrm>
            <a:off x="4165600" y="6243638"/>
            <a:ext cx="3860800" cy="457200"/>
          </a:xfrm>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05658C6C-3C3B-4E11-B2D1-DE88A8D3EBFF}"/>
              </a:ext>
            </a:extLst>
          </p:cNvPr>
          <p:cNvSpPr>
            <a:spLocks noGrp="1" noChangeArrowheads="1"/>
          </p:cNvSpPr>
          <p:nvPr>
            <p:ph type="sldNum" sz="quarter" idx="12"/>
          </p:nvPr>
        </p:nvSpPr>
        <p:spPr/>
        <p:txBody>
          <a:bodyPr/>
          <a:lstStyle>
            <a:lvl1pPr>
              <a:defRPr/>
            </a:lvl1pPr>
          </a:lstStyle>
          <a:p>
            <a:pPr>
              <a:defRPr/>
            </a:pPr>
            <a:fld id="{A0DE0C66-854D-4920-B91F-1A5AD135CA35}" type="slidenum">
              <a:rPr lang="en-US" altLang="zh-CN"/>
              <a:pPr>
                <a:defRPr/>
              </a:pPr>
              <a:t>‹#›</a:t>
            </a:fld>
            <a:endParaRPr lang="en-US" altLang="zh-CN"/>
          </a:p>
        </p:txBody>
      </p:sp>
    </p:spTree>
    <p:extLst>
      <p:ext uri="{BB962C8B-B14F-4D97-AF65-F5344CB8AC3E}">
        <p14:creationId xmlns:p14="http://schemas.microsoft.com/office/powerpoint/2010/main" val="751104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8CDC104-B119-48FD-A734-84DF216B0A7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EDD99EC-EAD3-4856-A558-740DCEA2B25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62B46F2-46CB-4E09-9A4E-7AC97DA5B95B}"/>
              </a:ext>
            </a:extLst>
          </p:cNvPr>
          <p:cNvSpPr>
            <a:spLocks noGrp="1" noChangeArrowheads="1"/>
          </p:cNvSpPr>
          <p:nvPr>
            <p:ph type="sldNum" sz="quarter" idx="12"/>
          </p:nvPr>
        </p:nvSpPr>
        <p:spPr>
          <a:ln/>
        </p:spPr>
        <p:txBody>
          <a:bodyPr/>
          <a:lstStyle>
            <a:lvl1pPr>
              <a:defRPr/>
            </a:lvl1pPr>
          </a:lstStyle>
          <a:p>
            <a:pPr>
              <a:defRPr/>
            </a:pPr>
            <a:fld id="{727B4570-4BCE-4801-811C-B1E513A039E5}" type="slidenum">
              <a:rPr lang="en-US" altLang="zh-CN"/>
              <a:pPr>
                <a:defRPr/>
              </a:pPr>
              <a:t>‹#›</a:t>
            </a:fld>
            <a:endParaRPr lang="en-US" altLang="zh-CN"/>
          </a:p>
        </p:txBody>
      </p:sp>
    </p:spTree>
    <p:extLst>
      <p:ext uri="{BB962C8B-B14F-4D97-AF65-F5344CB8AC3E}">
        <p14:creationId xmlns:p14="http://schemas.microsoft.com/office/powerpoint/2010/main" val="195093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7813"/>
            <a:ext cx="80264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DD0B2C3-6335-423C-9A7A-47A62EAD545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38550CE-7A79-475C-BCDA-4EDB51BA96D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251C4C8-F867-49B8-ABE8-B082CEA5425E}"/>
              </a:ext>
            </a:extLst>
          </p:cNvPr>
          <p:cNvSpPr>
            <a:spLocks noGrp="1" noChangeArrowheads="1"/>
          </p:cNvSpPr>
          <p:nvPr>
            <p:ph type="sldNum" sz="quarter" idx="12"/>
          </p:nvPr>
        </p:nvSpPr>
        <p:spPr>
          <a:ln/>
        </p:spPr>
        <p:txBody>
          <a:bodyPr/>
          <a:lstStyle>
            <a:lvl1pPr>
              <a:defRPr/>
            </a:lvl1pPr>
          </a:lstStyle>
          <a:p>
            <a:pPr>
              <a:defRPr/>
            </a:pPr>
            <a:fld id="{4A1C7E66-989B-4956-AAAB-37B445A835B8}" type="slidenum">
              <a:rPr lang="en-US" altLang="zh-CN"/>
              <a:pPr>
                <a:defRPr/>
              </a:pPr>
              <a:t>‹#›</a:t>
            </a:fld>
            <a:endParaRPr lang="en-US" altLang="zh-CN"/>
          </a:p>
        </p:txBody>
      </p:sp>
    </p:spTree>
    <p:extLst>
      <p:ext uri="{BB962C8B-B14F-4D97-AF65-F5344CB8AC3E}">
        <p14:creationId xmlns:p14="http://schemas.microsoft.com/office/powerpoint/2010/main" val="1020257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A00AA01-4E54-4874-AA94-E19F350B937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0C7310B-2F61-4282-90EC-81744A17F8E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228E5D6-BA8D-48A1-A0C4-3DDDA8A86608}"/>
              </a:ext>
            </a:extLst>
          </p:cNvPr>
          <p:cNvSpPr>
            <a:spLocks noGrp="1" noChangeArrowheads="1"/>
          </p:cNvSpPr>
          <p:nvPr>
            <p:ph type="sldNum" sz="quarter" idx="12"/>
          </p:nvPr>
        </p:nvSpPr>
        <p:spPr>
          <a:ln/>
        </p:spPr>
        <p:txBody>
          <a:bodyPr/>
          <a:lstStyle>
            <a:lvl1pPr>
              <a:defRPr/>
            </a:lvl1pPr>
          </a:lstStyle>
          <a:p>
            <a:pPr>
              <a:defRPr/>
            </a:pPr>
            <a:fld id="{D94256A8-4F82-40B0-86EC-A0FC779E80A4}" type="slidenum">
              <a:rPr lang="en-US" altLang="zh-CN"/>
              <a:pPr>
                <a:defRPr/>
              </a:pPr>
              <a:t>‹#›</a:t>
            </a:fld>
            <a:endParaRPr lang="en-US" altLang="zh-CN"/>
          </a:p>
        </p:txBody>
      </p:sp>
    </p:spTree>
    <p:extLst>
      <p:ext uri="{BB962C8B-B14F-4D97-AF65-F5344CB8AC3E}">
        <p14:creationId xmlns:p14="http://schemas.microsoft.com/office/powerpoint/2010/main" val="2956305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CB4ACF9E-904D-4965-9B73-06C71E720F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4CE1C23-357F-4464-AD18-B0064DEC3AD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83BF6B5-F35B-4819-BB29-BD8DE7EC7029}"/>
              </a:ext>
            </a:extLst>
          </p:cNvPr>
          <p:cNvSpPr>
            <a:spLocks noGrp="1" noChangeArrowheads="1"/>
          </p:cNvSpPr>
          <p:nvPr>
            <p:ph type="sldNum" sz="quarter" idx="12"/>
          </p:nvPr>
        </p:nvSpPr>
        <p:spPr>
          <a:ln/>
        </p:spPr>
        <p:txBody>
          <a:bodyPr/>
          <a:lstStyle>
            <a:lvl1pPr>
              <a:defRPr/>
            </a:lvl1pPr>
          </a:lstStyle>
          <a:p>
            <a:pPr>
              <a:defRPr/>
            </a:pPr>
            <a:fld id="{53F52A25-A1F5-4773-BC76-C54ABEA7B66F}" type="slidenum">
              <a:rPr lang="en-US" altLang="zh-CN"/>
              <a:pPr>
                <a:defRPr/>
              </a:pPr>
              <a:t>‹#›</a:t>
            </a:fld>
            <a:endParaRPr lang="en-US" altLang="zh-CN"/>
          </a:p>
        </p:txBody>
      </p:sp>
    </p:spTree>
    <p:extLst>
      <p:ext uri="{BB962C8B-B14F-4D97-AF65-F5344CB8AC3E}">
        <p14:creationId xmlns:p14="http://schemas.microsoft.com/office/powerpoint/2010/main" val="4004219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7B9E753B-9A7E-4E34-B02E-E6A665E6103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8129B86-BF9D-4E8B-9E6A-87CB6D899E0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93022DF-2D3E-4601-8715-1B2484585A01}"/>
              </a:ext>
            </a:extLst>
          </p:cNvPr>
          <p:cNvSpPr>
            <a:spLocks noGrp="1" noChangeArrowheads="1"/>
          </p:cNvSpPr>
          <p:nvPr>
            <p:ph type="sldNum" sz="quarter" idx="12"/>
          </p:nvPr>
        </p:nvSpPr>
        <p:spPr>
          <a:ln/>
        </p:spPr>
        <p:txBody>
          <a:bodyPr/>
          <a:lstStyle>
            <a:lvl1pPr>
              <a:defRPr/>
            </a:lvl1pPr>
          </a:lstStyle>
          <a:p>
            <a:pPr>
              <a:defRPr/>
            </a:pPr>
            <a:fld id="{9EDCDAEA-4A3B-44F2-A497-99632BCBDB36}" type="slidenum">
              <a:rPr lang="en-US" altLang="zh-CN"/>
              <a:pPr>
                <a:defRPr/>
              </a:pPr>
              <a:t>‹#›</a:t>
            </a:fld>
            <a:endParaRPr lang="en-US" altLang="zh-CN"/>
          </a:p>
        </p:txBody>
      </p:sp>
    </p:spTree>
    <p:extLst>
      <p:ext uri="{BB962C8B-B14F-4D97-AF65-F5344CB8AC3E}">
        <p14:creationId xmlns:p14="http://schemas.microsoft.com/office/powerpoint/2010/main" val="6802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72E77FDB-8D4C-4354-BAC4-60576AA3847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E8E7A8AA-0DAE-40B6-8C00-2EFFA9437AD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AE531885-9A19-4F20-AD54-493D00BE36BF}"/>
              </a:ext>
            </a:extLst>
          </p:cNvPr>
          <p:cNvSpPr>
            <a:spLocks noGrp="1" noChangeArrowheads="1"/>
          </p:cNvSpPr>
          <p:nvPr>
            <p:ph type="sldNum" sz="quarter" idx="12"/>
          </p:nvPr>
        </p:nvSpPr>
        <p:spPr>
          <a:ln/>
        </p:spPr>
        <p:txBody>
          <a:bodyPr/>
          <a:lstStyle>
            <a:lvl1pPr>
              <a:defRPr/>
            </a:lvl1pPr>
          </a:lstStyle>
          <a:p>
            <a:pPr>
              <a:defRPr/>
            </a:pPr>
            <a:fld id="{DE83DE45-5AA6-4CF4-B400-D6DB4CF4D69C}" type="slidenum">
              <a:rPr lang="en-US" altLang="zh-CN"/>
              <a:pPr>
                <a:defRPr/>
              </a:pPr>
              <a:t>‹#›</a:t>
            </a:fld>
            <a:endParaRPr lang="en-US" altLang="zh-CN"/>
          </a:p>
        </p:txBody>
      </p:sp>
    </p:spTree>
    <p:extLst>
      <p:ext uri="{BB962C8B-B14F-4D97-AF65-F5344CB8AC3E}">
        <p14:creationId xmlns:p14="http://schemas.microsoft.com/office/powerpoint/2010/main" val="3925265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ADC964A8-73A6-46DC-9DA7-F5B09FED62E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2BEADF50-AFDA-4F4A-8C5B-8F56510104D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51B78595-6B95-4231-BF86-2DCE1691EE8E}"/>
              </a:ext>
            </a:extLst>
          </p:cNvPr>
          <p:cNvSpPr>
            <a:spLocks noGrp="1" noChangeArrowheads="1"/>
          </p:cNvSpPr>
          <p:nvPr>
            <p:ph type="sldNum" sz="quarter" idx="12"/>
          </p:nvPr>
        </p:nvSpPr>
        <p:spPr>
          <a:ln/>
        </p:spPr>
        <p:txBody>
          <a:bodyPr/>
          <a:lstStyle>
            <a:lvl1pPr>
              <a:defRPr/>
            </a:lvl1pPr>
          </a:lstStyle>
          <a:p>
            <a:pPr>
              <a:defRPr/>
            </a:pPr>
            <a:fld id="{31CB7B4A-C657-403B-BED9-A26825354D27}" type="slidenum">
              <a:rPr lang="en-US" altLang="zh-CN"/>
              <a:pPr>
                <a:defRPr/>
              </a:pPr>
              <a:t>‹#›</a:t>
            </a:fld>
            <a:endParaRPr lang="en-US" altLang="zh-CN"/>
          </a:p>
        </p:txBody>
      </p:sp>
    </p:spTree>
    <p:extLst>
      <p:ext uri="{BB962C8B-B14F-4D97-AF65-F5344CB8AC3E}">
        <p14:creationId xmlns:p14="http://schemas.microsoft.com/office/powerpoint/2010/main" val="2076251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627F4F3-E865-49CD-A307-DF871AE011D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16BEAA40-AA71-47EC-962C-F2B81B1BAAE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8F650EDF-0173-47C9-B590-9AFD434A592E}"/>
              </a:ext>
            </a:extLst>
          </p:cNvPr>
          <p:cNvSpPr>
            <a:spLocks noGrp="1" noChangeArrowheads="1"/>
          </p:cNvSpPr>
          <p:nvPr>
            <p:ph type="sldNum" sz="quarter" idx="12"/>
          </p:nvPr>
        </p:nvSpPr>
        <p:spPr>
          <a:ln/>
        </p:spPr>
        <p:txBody>
          <a:bodyPr/>
          <a:lstStyle>
            <a:lvl1pPr>
              <a:defRPr/>
            </a:lvl1pPr>
          </a:lstStyle>
          <a:p>
            <a:pPr>
              <a:defRPr/>
            </a:pPr>
            <a:fld id="{602E342E-1204-4251-BBB5-CC7B34EE6045}" type="slidenum">
              <a:rPr lang="en-US" altLang="zh-CN"/>
              <a:pPr>
                <a:defRPr/>
              </a:pPr>
              <a:t>‹#›</a:t>
            </a:fld>
            <a:endParaRPr lang="en-US" altLang="zh-CN"/>
          </a:p>
        </p:txBody>
      </p:sp>
    </p:spTree>
    <p:extLst>
      <p:ext uri="{BB962C8B-B14F-4D97-AF65-F5344CB8AC3E}">
        <p14:creationId xmlns:p14="http://schemas.microsoft.com/office/powerpoint/2010/main" val="377368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F8AD9040-7D73-48C1-A920-C477BE691F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79E5378-390D-407B-9C64-3F0C63CB2D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43F841F-F06E-419A-A6E2-A1620A35F1F3}"/>
              </a:ext>
            </a:extLst>
          </p:cNvPr>
          <p:cNvSpPr>
            <a:spLocks noGrp="1" noChangeArrowheads="1"/>
          </p:cNvSpPr>
          <p:nvPr>
            <p:ph type="sldNum" sz="quarter" idx="12"/>
          </p:nvPr>
        </p:nvSpPr>
        <p:spPr>
          <a:ln/>
        </p:spPr>
        <p:txBody>
          <a:bodyPr/>
          <a:lstStyle>
            <a:lvl1pPr>
              <a:defRPr/>
            </a:lvl1pPr>
          </a:lstStyle>
          <a:p>
            <a:pPr>
              <a:defRPr/>
            </a:pPr>
            <a:fld id="{ADA18C34-31BF-40B2-A39E-2E421BCCCDBC}" type="slidenum">
              <a:rPr lang="en-US" altLang="zh-CN"/>
              <a:pPr>
                <a:defRPr/>
              </a:pPr>
              <a:t>‹#›</a:t>
            </a:fld>
            <a:endParaRPr lang="en-US" altLang="zh-CN"/>
          </a:p>
        </p:txBody>
      </p:sp>
    </p:spTree>
    <p:extLst>
      <p:ext uri="{BB962C8B-B14F-4D97-AF65-F5344CB8AC3E}">
        <p14:creationId xmlns:p14="http://schemas.microsoft.com/office/powerpoint/2010/main" val="2784063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7E2035B1-D902-4012-BD47-47CF42A3A13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A11D27A-79BB-42B1-A616-FD016A14157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21F2C14-637A-4051-BBC7-112F936597AC}"/>
              </a:ext>
            </a:extLst>
          </p:cNvPr>
          <p:cNvSpPr>
            <a:spLocks noGrp="1" noChangeArrowheads="1"/>
          </p:cNvSpPr>
          <p:nvPr>
            <p:ph type="sldNum" sz="quarter" idx="12"/>
          </p:nvPr>
        </p:nvSpPr>
        <p:spPr>
          <a:ln/>
        </p:spPr>
        <p:txBody>
          <a:bodyPr/>
          <a:lstStyle>
            <a:lvl1pPr>
              <a:defRPr/>
            </a:lvl1pPr>
          </a:lstStyle>
          <a:p>
            <a:pPr>
              <a:defRPr/>
            </a:pPr>
            <a:fld id="{9CF5EE99-C3E7-4F72-8AE8-167FA7662D6D}" type="slidenum">
              <a:rPr lang="en-US" altLang="zh-CN"/>
              <a:pPr>
                <a:defRPr/>
              </a:pPr>
              <a:t>‹#›</a:t>
            </a:fld>
            <a:endParaRPr lang="en-US" altLang="zh-CN"/>
          </a:p>
        </p:txBody>
      </p:sp>
    </p:spTree>
    <p:extLst>
      <p:ext uri="{BB962C8B-B14F-4D97-AF65-F5344CB8AC3E}">
        <p14:creationId xmlns:p14="http://schemas.microsoft.com/office/powerpoint/2010/main" val="2874980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87969C5-9C2E-434B-A5CC-3C25AD544C7B}"/>
              </a:ext>
            </a:extLst>
          </p:cNvPr>
          <p:cNvSpPr>
            <a:spLocks noGrp="1" noChangeArrowheads="1"/>
          </p:cNvSpPr>
          <p:nvPr>
            <p:ph type="title"/>
          </p:nvPr>
        </p:nvSpPr>
        <p:spPr bwMode="auto">
          <a:xfrm>
            <a:off x="609600" y="277813"/>
            <a:ext cx="109728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4BE776C3-AD41-44F0-94E0-4C0BA732D31D}"/>
              </a:ext>
            </a:extLst>
          </p:cNvPr>
          <p:cNvSpPr>
            <a:spLocks noGrp="1" noChangeArrowheads="1"/>
          </p:cNvSpPr>
          <p:nvPr>
            <p:ph type="body" idx="1"/>
          </p:nvPr>
        </p:nvSpPr>
        <p:spPr bwMode="auto">
          <a:xfrm>
            <a:off x="609600" y="1600200"/>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340" name="Rectangle 4">
            <a:extLst>
              <a:ext uri="{FF2B5EF4-FFF2-40B4-BE49-F238E27FC236}">
                <a16:creationId xmlns:a16="http://schemas.microsoft.com/office/drawing/2014/main" id="{396F9CC7-CC62-4E6F-A90A-2AE5C1A6E2E0}"/>
              </a:ext>
            </a:extLst>
          </p:cNvPr>
          <p:cNvSpPr>
            <a:spLocks noGrp="1" noChangeArrowheads="1"/>
          </p:cNvSpPr>
          <p:nvPr>
            <p:ph type="dt" sz="half" idx="2"/>
          </p:nvPr>
        </p:nvSpPr>
        <p:spPr bwMode="auto">
          <a:xfrm>
            <a:off x="609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ea typeface="宋体" pitchFamily="2" charset="-122"/>
              </a:defRPr>
            </a:lvl1pPr>
          </a:lstStyle>
          <a:p>
            <a:pPr>
              <a:defRPr/>
            </a:pPr>
            <a:endParaRPr lang="en-US" altLang="zh-CN"/>
          </a:p>
        </p:txBody>
      </p:sp>
      <p:sp>
        <p:nvSpPr>
          <p:cNvPr id="14341" name="Rectangle 5">
            <a:extLst>
              <a:ext uri="{FF2B5EF4-FFF2-40B4-BE49-F238E27FC236}">
                <a16:creationId xmlns:a16="http://schemas.microsoft.com/office/drawing/2014/main" id="{CE7E9F61-5E1B-44E0-AFFA-FA460F20541B}"/>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ea typeface="宋体" pitchFamily="2" charset="-122"/>
              </a:defRPr>
            </a:lvl1pPr>
          </a:lstStyle>
          <a:p>
            <a:pPr>
              <a:defRPr/>
            </a:pPr>
            <a:endParaRPr lang="en-US" altLang="zh-CN"/>
          </a:p>
        </p:txBody>
      </p:sp>
      <p:sp>
        <p:nvSpPr>
          <p:cNvPr id="14342" name="Rectangle 6">
            <a:extLst>
              <a:ext uri="{FF2B5EF4-FFF2-40B4-BE49-F238E27FC236}">
                <a16:creationId xmlns:a16="http://schemas.microsoft.com/office/drawing/2014/main" id="{CC474E55-4781-4EB3-AA22-287FF0F50B08}"/>
              </a:ext>
            </a:extLst>
          </p:cNvPr>
          <p:cNvSpPr>
            <a:spLocks noGrp="1" noChangeArrowheads="1"/>
          </p:cNvSpPr>
          <p:nvPr>
            <p:ph type="sldNum" sz="quarter" idx="4"/>
          </p:nvPr>
        </p:nvSpPr>
        <p:spPr bwMode="auto">
          <a:xfrm>
            <a:off x="8737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10B6C432-17C8-4BA4-B051-EDDABDCF8E39}" type="slidenum">
              <a:rPr lang="en-US" altLang="zh-CN"/>
              <a:pPr>
                <a:defRPr/>
              </a:pPr>
              <a:t>‹#›</a:t>
            </a:fld>
            <a:endParaRPr lang="en-US" altLang="zh-CN"/>
          </a:p>
        </p:txBody>
      </p:sp>
      <p:sp>
        <p:nvSpPr>
          <p:cNvPr id="1031" name="Freeform 7">
            <a:extLst>
              <a:ext uri="{FF2B5EF4-FFF2-40B4-BE49-F238E27FC236}">
                <a16:creationId xmlns:a16="http://schemas.microsoft.com/office/drawing/2014/main" id="{5A60A8CA-2E93-4CB2-9294-8E056AA445D2}"/>
              </a:ext>
            </a:extLst>
          </p:cNvPr>
          <p:cNvSpPr>
            <a:spLocks noChangeArrowheads="1"/>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a:extLst>
              <a:ext uri="{FF2B5EF4-FFF2-40B4-BE49-F238E27FC236}">
                <a16:creationId xmlns:a16="http://schemas.microsoft.com/office/drawing/2014/main" id="{1CF6FB1F-4CC5-48E7-A32A-B9EF432F524B}"/>
              </a:ext>
            </a:extLst>
          </p:cNvPr>
          <p:cNvSpPr>
            <a:spLocks noChangeShapeType="1"/>
          </p:cNvSpPr>
          <p:nvPr/>
        </p:nvSpPr>
        <p:spPr bwMode="auto">
          <a:xfrm>
            <a:off x="609600" y="6172200"/>
            <a:ext cx="109728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974"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229AED-8621-4F49-8FCB-6DD014B0E6B7}"/>
              </a:ext>
            </a:extLst>
          </p:cNvPr>
          <p:cNvSpPr>
            <a:spLocks noGrp="1" noChangeArrowheads="1"/>
          </p:cNvSpPr>
          <p:nvPr>
            <p:ph type="ctrTitle"/>
          </p:nvPr>
        </p:nvSpPr>
        <p:spPr>
          <a:xfrm>
            <a:off x="1992313" y="1700213"/>
            <a:ext cx="8126412" cy="2371725"/>
          </a:xfrm>
        </p:spPr>
        <p:txBody>
          <a:bodyPr/>
          <a:lstStyle/>
          <a:p>
            <a:pPr algn="ctr" eaLnBrk="1" hangingPunct="1"/>
            <a:r>
              <a:rPr lang="zh-CN" altLang="en-US" sz="5400" b="1" dirty="0"/>
              <a:t>第</a:t>
            </a:r>
            <a:r>
              <a:rPr lang="en-US" altLang="zh-CN" sz="5400" b="1" dirty="0"/>
              <a:t>1</a:t>
            </a:r>
            <a:r>
              <a:rPr lang="zh-CN" altLang="en-US" sz="5400" b="1" dirty="0"/>
              <a:t>章   安全工程的含义</a:t>
            </a:r>
            <a:endParaRPr lang="zh-CN" altLang="en-US" sz="5400" b="1" dirty="0">
              <a:solidFill>
                <a:schemeClr val="tx1"/>
              </a:solidFill>
            </a:endParaRPr>
          </a:p>
        </p:txBody>
      </p:sp>
      <p:sp>
        <p:nvSpPr>
          <p:cNvPr id="4099" name="Rectangle 3">
            <a:extLst>
              <a:ext uri="{FF2B5EF4-FFF2-40B4-BE49-F238E27FC236}">
                <a16:creationId xmlns:a16="http://schemas.microsoft.com/office/drawing/2014/main" id="{4A503166-E716-495E-9E25-795F8FF0BB00}"/>
              </a:ext>
            </a:extLst>
          </p:cNvPr>
          <p:cNvSpPr>
            <a:spLocks noGrp="1" noChangeArrowheads="1"/>
          </p:cNvSpPr>
          <p:nvPr>
            <p:ph type="subTitle" idx="1"/>
          </p:nvPr>
        </p:nvSpPr>
        <p:spPr>
          <a:xfrm>
            <a:off x="4727575" y="4098925"/>
            <a:ext cx="6553200" cy="1752600"/>
          </a:xfrm>
        </p:spPr>
        <p:txBody>
          <a:bodyPr/>
          <a:lstStyle/>
          <a:p>
            <a:pPr algn="r" eaLnBrk="1" hangingPunct="1"/>
            <a:r>
              <a:rPr lang="zh-CN" altLang="en-US" sz="3000"/>
              <a:t>张鹏</a:t>
            </a:r>
            <a:endParaRPr lang="en-US" altLang="zh-CN" sz="3000"/>
          </a:p>
          <a:p>
            <a:pPr algn="r" eaLnBrk="1" hangingPunct="1"/>
            <a:r>
              <a:rPr lang="zh-CN" altLang="en-US" sz="3000"/>
              <a:t>深圳大学电子与信息工程学院</a:t>
            </a:r>
          </a:p>
          <a:p>
            <a:pPr algn="r" eaLnBrk="1" hangingPunct="1"/>
            <a:fld id="{C3021D40-1A0D-49FB-A08B-863C48FAF33E}" type="datetime1">
              <a:rPr lang="en-US" altLang="zh-CN" sz="3000" smtClean="0"/>
              <a:pPr algn="r" eaLnBrk="1" hangingPunct="1"/>
              <a:t>10/7/21</a:t>
            </a:fld>
            <a:endParaRPr lang="zh-CN" altLang="en-US" sz="3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162739DC-B106-4AE3-8C32-08654AD33EF0}"/>
              </a:ext>
            </a:extLst>
          </p:cNvPr>
          <p:cNvSpPr>
            <a:spLocks noGrp="1" noChangeArrowheads="1"/>
          </p:cNvSpPr>
          <p:nvPr>
            <p:ph type="title"/>
          </p:nvPr>
        </p:nvSpPr>
        <p:spPr/>
        <p:txBody>
          <a:bodyPr/>
          <a:lstStyle/>
          <a:p>
            <a:r>
              <a:rPr lang="en-US" altLang="zh-CN" b="1" dirty="0"/>
              <a:t>1.3 </a:t>
            </a:r>
            <a:r>
              <a:rPr lang="zh-CN" altLang="en-US" b="1" dirty="0"/>
              <a:t>实例</a:t>
            </a:r>
          </a:p>
        </p:txBody>
      </p:sp>
      <p:sp>
        <p:nvSpPr>
          <p:cNvPr id="8195" name="内容占位符 2">
            <a:extLst>
              <a:ext uri="{FF2B5EF4-FFF2-40B4-BE49-F238E27FC236}">
                <a16:creationId xmlns:a16="http://schemas.microsoft.com/office/drawing/2014/main" id="{686CD008-4790-4E97-B80C-50AA3532DA12}"/>
              </a:ext>
            </a:extLst>
          </p:cNvPr>
          <p:cNvSpPr>
            <a:spLocks noGrp="1" noChangeArrowheads="1"/>
          </p:cNvSpPr>
          <p:nvPr>
            <p:ph idx="1"/>
          </p:nvPr>
        </p:nvSpPr>
        <p:spPr>
          <a:xfrm>
            <a:off x="609600" y="1484784"/>
            <a:ext cx="10972800" cy="4646141"/>
          </a:xfrm>
        </p:spPr>
        <p:txBody>
          <a:bodyPr/>
          <a:lstStyle/>
          <a:p>
            <a:pPr>
              <a:lnSpc>
                <a:spcPct val="200000"/>
              </a:lnSpc>
            </a:pPr>
            <a:r>
              <a:rPr lang="zh-CN" altLang="en-US" dirty="0"/>
              <a:t>实例</a:t>
            </a:r>
            <a:r>
              <a:rPr lang="en-US" altLang="zh-CN" dirty="0"/>
              <a:t>1——</a:t>
            </a:r>
            <a:r>
              <a:rPr lang="zh-CN" altLang="en-US" dirty="0"/>
              <a:t>银行</a:t>
            </a:r>
            <a:endParaRPr lang="en-US" altLang="zh-CN" dirty="0"/>
          </a:p>
          <a:p>
            <a:pPr lvl="1"/>
            <a:r>
              <a:rPr lang="zh-CN" altLang="en-US" dirty="0"/>
              <a:t>银行网站</a:t>
            </a:r>
            <a:endParaRPr lang="en-US" altLang="zh-CN" dirty="0"/>
          </a:p>
          <a:p>
            <a:pPr lvl="2">
              <a:lnSpc>
                <a:spcPct val="150000"/>
              </a:lnSpc>
            </a:pPr>
            <a:r>
              <a:rPr lang="zh-CN" altLang="en-US" dirty="0"/>
              <a:t>方便客户在线交易，进行支付与转账</a:t>
            </a:r>
            <a:endParaRPr lang="en-US" altLang="zh-CN" dirty="0"/>
          </a:p>
          <a:p>
            <a:pPr lvl="2">
              <a:lnSpc>
                <a:spcPct val="150000"/>
              </a:lnSpc>
            </a:pPr>
            <a:r>
              <a:rPr lang="zh-CN" altLang="en-US" dirty="0"/>
              <a:t>容易遭受钓鱼攻击，诱骗用户在伪造的银行网站中输入密码</a:t>
            </a:r>
            <a:endParaRPr lang="en-US" altLang="zh-CN" dirty="0"/>
          </a:p>
          <a:p>
            <a:pPr lvl="2">
              <a:lnSpc>
                <a:spcPct val="150000"/>
              </a:lnSpc>
            </a:pPr>
            <a:r>
              <a:rPr lang="zh-CN" altLang="en-US" dirty="0"/>
              <a:t>“标准的”</a:t>
            </a:r>
            <a:r>
              <a:rPr lang="en-US" altLang="zh-CN" dirty="0"/>
              <a:t>Internet</a:t>
            </a:r>
            <a:r>
              <a:rPr lang="zh-CN" altLang="en-US" dirty="0"/>
              <a:t>安全机制（</a:t>
            </a:r>
            <a:r>
              <a:rPr lang="en-US" altLang="zh-CN" dirty="0"/>
              <a:t>SSL/TLS</a:t>
            </a:r>
            <a:r>
              <a:rPr lang="zh-CN" altLang="en-US" dirty="0"/>
              <a:t>），在攻击者转向攻击客户而非银行时是无能为力的。钓鱼攻击混合了身份验证、心理学、可用性、管理与经济学诸多要素。</a:t>
            </a:r>
            <a:endParaRPr lang="en-US" altLang="zh-CN" dirty="0"/>
          </a:p>
        </p:txBody>
      </p:sp>
    </p:spTree>
    <p:extLst>
      <p:ext uri="{BB962C8B-B14F-4D97-AF65-F5344CB8AC3E}">
        <p14:creationId xmlns:p14="http://schemas.microsoft.com/office/powerpoint/2010/main" val="2988379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162739DC-B106-4AE3-8C32-08654AD33EF0}"/>
              </a:ext>
            </a:extLst>
          </p:cNvPr>
          <p:cNvSpPr>
            <a:spLocks noGrp="1" noChangeArrowheads="1"/>
          </p:cNvSpPr>
          <p:nvPr>
            <p:ph type="title"/>
          </p:nvPr>
        </p:nvSpPr>
        <p:spPr/>
        <p:txBody>
          <a:bodyPr/>
          <a:lstStyle/>
          <a:p>
            <a:r>
              <a:rPr lang="en-US" altLang="zh-CN" b="1" dirty="0"/>
              <a:t>1.3 </a:t>
            </a:r>
            <a:r>
              <a:rPr lang="zh-CN" altLang="en-US" b="1" dirty="0"/>
              <a:t>实例</a:t>
            </a:r>
          </a:p>
        </p:txBody>
      </p:sp>
      <p:sp>
        <p:nvSpPr>
          <p:cNvPr id="8195" name="内容占位符 2">
            <a:extLst>
              <a:ext uri="{FF2B5EF4-FFF2-40B4-BE49-F238E27FC236}">
                <a16:creationId xmlns:a16="http://schemas.microsoft.com/office/drawing/2014/main" id="{686CD008-4790-4E97-B80C-50AA3532DA12}"/>
              </a:ext>
            </a:extLst>
          </p:cNvPr>
          <p:cNvSpPr>
            <a:spLocks noGrp="1" noChangeArrowheads="1"/>
          </p:cNvSpPr>
          <p:nvPr>
            <p:ph idx="1"/>
          </p:nvPr>
        </p:nvSpPr>
        <p:spPr>
          <a:xfrm>
            <a:off x="609600" y="1484784"/>
            <a:ext cx="10972800" cy="4646141"/>
          </a:xfrm>
        </p:spPr>
        <p:txBody>
          <a:bodyPr/>
          <a:lstStyle/>
          <a:p>
            <a:pPr>
              <a:lnSpc>
                <a:spcPct val="200000"/>
              </a:lnSpc>
            </a:pPr>
            <a:r>
              <a:rPr lang="zh-CN" altLang="en-US" dirty="0"/>
              <a:t>实例</a:t>
            </a:r>
            <a:r>
              <a:rPr lang="en-US" altLang="zh-CN" dirty="0"/>
              <a:t>2——</a:t>
            </a:r>
            <a:r>
              <a:rPr lang="zh-CN" altLang="en-US" dirty="0"/>
              <a:t>军事基地</a:t>
            </a:r>
            <a:endParaRPr lang="en-US" altLang="zh-CN" dirty="0"/>
          </a:p>
          <a:p>
            <a:pPr lvl="1"/>
            <a:r>
              <a:rPr lang="zh-CN" altLang="en-US" dirty="0"/>
              <a:t>电子战系统</a:t>
            </a:r>
            <a:endParaRPr lang="en-US" altLang="zh-CN" dirty="0"/>
          </a:p>
          <a:p>
            <a:pPr lvl="2">
              <a:lnSpc>
                <a:spcPct val="150000"/>
              </a:lnSpc>
            </a:pPr>
            <a:r>
              <a:rPr lang="zh-CN" altLang="en-US" dirty="0"/>
              <a:t>用于干扰敌方雷达，同时避免敌方干扰</a:t>
            </a:r>
            <a:endParaRPr lang="en-US" altLang="zh-CN" dirty="0"/>
          </a:p>
          <a:p>
            <a:pPr lvl="1">
              <a:lnSpc>
                <a:spcPct val="150000"/>
              </a:lnSpc>
            </a:pPr>
            <a:r>
              <a:rPr lang="zh-CN" altLang="en-US" dirty="0"/>
              <a:t>军事通信系统</a:t>
            </a:r>
            <a:endParaRPr lang="en-US" altLang="zh-CN" dirty="0"/>
          </a:p>
          <a:p>
            <a:pPr lvl="2">
              <a:lnSpc>
                <a:spcPct val="150000"/>
              </a:lnSpc>
            </a:pPr>
            <a:r>
              <a:rPr lang="zh-CN" altLang="en-US" dirty="0"/>
              <a:t>仅对消息进行加密是不够的，容易被敌方定位并摧毁发报系统，低概率拦截（</a:t>
            </a:r>
            <a:r>
              <a:rPr lang="en-US" altLang="zh-CN" dirty="0"/>
              <a:t>LPI</a:t>
            </a:r>
            <a:r>
              <a:rPr lang="zh-CN" altLang="en-US" dirty="0"/>
              <a:t>）无线连接是一种解决方案，实现隐秘通信。</a:t>
            </a:r>
            <a:endParaRPr lang="en-US" altLang="zh-CN" dirty="0"/>
          </a:p>
          <a:p>
            <a:pPr marL="671512" lvl="2" indent="0">
              <a:lnSpc>
                <a:spcPct val="150000"/>
              </a:lnSpc>
              <a:buNone/>
            </a:pPr>
            <a:endParaRPr lang="en-US" altLang="zh-CN" dirty="0"/>
          </a:p>
          <a:p>
            <a:pPr marL="344487" lvl="1" indent="0">
              <a:lnSpc>
                <a:spcPct val="150000"/>
              </a:lnSpc>
              <a:buNone/>
            </a:pPr>
            <a:endParaRPr lang="en-US" altLang="zh-CN" dirty="0"/>
          </a:p>
          <a:p>
            <a:pPr marL="671512" lvl="2" indent="0">
              <a:lnSpc>
                <a:spcPct val="150000"/>
              </a:lnSpc>
              <a:buNone/>
            </a:pPr>
            <a:endParaRPr lang="en-US" altLang="zh-CN" dirty="0"/>
          </a:p>
        </p:txBody>
      </p:sp>
    </p:spTree>
    <p:extLst>
      <p:ext uri="{BB962C8B-B14F-4D97-AF65-F5344CB8AC3E}">
        <p14:creationId xmlns:p14="http://schemas.microsoft.com/office/powerpoint/2010/main" val="1781148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162739DC-B106-4AE3-8C32-08654AD33EF0}"/>
              </a:ext>
            </a:extLst>
          </p:cNvPr>
          <p:cNvSpPr>
            <a:spLocks noGrp="1" noChangeArrowheads="1"/>
          </p:cNvSpPr>
          <p:nvPr>
            <p:ph type="title"/>
          </p:nvPr>
        </p:nvSpPr>
        <p:spPr/>
        <p:txBody>
          <a:bodyPr/>
          <a:lstStyle/>
          <a:p>
            <a:r>
              <a:rPr lang="en-US" altLang="zh-CN" b="1" dirty="0"/>
              <a:t>1.3 </a:t>
            </a:r>
            <a:r>
              <a:rPr lang="zh-CN" altLang="en-US" b="1" dirty="0"/>
              <a:t>实例</a:t>
            </a:r>
          </a:p>
        </p:txBody>
      </p:sp>
      <p:sp>
        <p:nvSpPr>
          <p:cNvPr id="8195" name="内容占位符 2">
            <a:extLst>
              <a:ext uri="{FF2B5EF4-FFF2-40B4-BE49-F238E27FC236}">
                <a16:creationId xmlns:a16="http://schemas.microsoft.com/office/drawing/2014/main" id="{686CD008-4790-4E97-B80C-50AA3532DA12}"/>
              </a:ext>
            </a:extLst>
          </p:cNvPr>
          <p:cNvSpPr>
            <a:spLocks noGrp="1" noChangeArrowheads="1"/>
          </p:cNvSpPr>
          <p:nvPr>
            <p:ph idx="1"/>
          </p:nvPr>
        </p:nvSpPr>
        <p:spPr>
          <a:xfrm>
            <a:off x="609600" y="1484784"/>
            <a:ext cx="10972800" cy="4646141"/>
          </a:xfrm>
        </p:spPr>
        <p:txBody>
          <a:bodyPr/>
          <a:lstStyle/>
          <a:p>
            <a:pPr>
              <a:lnSpc>
                <a:spcPct val="200000"/>
              </a:lnSpc>
            </a:pPr>
            <a:r>
              <a:rPr lang="zh-CN" altLang="en-US" dirty="0"/>
              <a:t>实例</a:t>
            </a:r>
            <a:r>
              <a:rPr lang="en-US" altLang="zh-CN" dirty="0"/>
              <a:t>2——</a:t>
            </a:r>
            <a:r>
              <a:rPr lang="zh-CN" altLang="en-US" dirty="0"/>
              <a:t>军事基地</a:t>
            </a:r>
            <a:endParaRPr lang="en-US" altLang="zh-CN" dirty="0"/>
          </a:p>
          <a:p>
            <a:pPr lvl="1"/>
            <a:r>
              <a:rPr lang="zh-CN" altLang="en-US" dirty="0"/>
              <a:t>后勤和存货管理系统</a:t>
            </a:r>
            <a:endParaRPr lang="en-US" altLang="zh-CN" dirty="0"/>
          </a:p>
          <a:p>
            <a:pPr lvl="2">
              <a:lnSpc>
                <a:spcPct val="150000"/>
              </a:lnSpc>
            </a:pPr>
            <a:r>
              <a:rPr lang="zh-CN" altLang="en-US" dirty="0"/>
              <a:t>针对不同安全级目标设立单独的仓库管理系统</a:t>
            </a:r>
            <a:endParaRPr lang="en-US" altLang="zh-CN" dirty="0"/>
          </a:p>
          <a:p>
            <a:pPr lvl="2">
              <a:lnSpc>
                <a:spcPct val="150000"/>
              </a:lnSpc>
            </a:pPr>
            <a:r>
              <a:rPr lang="zh-CN" altLang="en-US" dirty="0"/>
              <a:t>例如飞机燃油采用一般系统，情报和指挥系统则有更高的要求</a:t>
            </a:r>
            <a:endParaRPr lang="en-US" altLang="zh-CN" dirty="0"/>
          </a:p>
          <a:p>
            <a:pPr lvl="2">
              <a:lnSpc>
                <a:spcPct val="150000"/>
              </a:lnSpc>
            </a:pPr>
            <a:r>
              <a:rPr lang="zh-CN" altLang="en-US" dirty="0"/>
              <a:t>秘密级文件复制到绝密级指挥系统，反之不允许</a:t>
            </a:r>
            <a:endParaRPr lang="en-US" altLang="zh-CN" dirty="0"/>
          </a:p>
          <a:p>
            <a:pPr lvl="1">
              <a:lnSpc>
                <a:spcPct val="150000"/>
              </a:lnSpc>
            </a:pPr>
            <a:r>
              <a:rPr lang="zh-CN" altLang="en-US" dirty="0"/>
              <a:t>核武器保护系统</a:t>
            </a:r>
            <a:endParaRPr lang="en-US" altLang="zh-CN" dirty="0"/>
          </a:p>
          <a:p>
            <a:pPr lvl="2">
              <a:lnSpc>
                <a:spcPct val="150000"/>
              </a:lnSpc>
            </a:pPr>
            <a:r>
              <a:rPr lang="zh-CN" altLang="en-US" dirty="0"/>
              <a:t>电子身份验证系统、封印和报警系统、生物识别技术进行确定性识别</a:t>
            </a:r>
            <a:endParaRPr lang="en-US" altLang="zh-CN" dirty="0"/>
          </a:p>
          <a:p>
            <a:pPr marL="344487" lvl="1" indent="0">
              <a:lnSpc>
                <a:spcPct val="150000"/>
              </a:lnSpc>
              <a:buNone/>
            </a:pPr>
            <a:endParaRPr lang="en-US" altLang="zh-CN" dirty="0"/>
          </a:p>
          <a:p>
            <a:pPr marL="671512" lvl="2" indent="0">
              <a:lnSpc>
                <a:spcPct val="150000"/>
              </a:lnSpc>
              <a:buNone/>
            </a:pPr>
            <a:endParaRPr lang="en-US" altLang="zh-CN" dirty="0"/>
          </a:p>
        </p:txBody>
      </p:sp>
    </p:spTree>
    <p:extLst>
      <p:ext uri="{BB962C8B-B14F-4D97-AF65-F5344CB8AC3E}">
        <p14:creationId xmlns:p14="http://schemas.microsoft.com/office/powerpoint/2010/main" val="3480402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162739DC-B106-4AE3-8C32-08654AD33EF0}"/>
              </a:ext>
            </a:extLst>
          </p:cNvPr>
          <p:cNvSpPr>
            <a:spLocks noGrp="1" noChangeArrowheads="1"/>
          </p:cNvSpPr>
          <p:nvPr>
            <p:ph type="title"/>
          </p:nvPr>
        </p:nvSpPr>
        <p:spPr/>
        <p:txBody>
          <a:bodyPr/>
          <a:lstStyle/>
          <a:p>
            <a:r>
              <a:rPr lang="en-US" altLang="zh-CN" b="1" dirty="0"/>
              <a:t>1.3 </a:t>
            </a:r>
            <a:r>
              <a:rPr lang="zh-CN" altLang="en-US" b="1" dirty="0"/>
              <a:t>实例</a:t>
            </a:r>
          </a:p>
        </p:txBody>
      </p:sp>
      <p:sp>
        <p:nvSpPr>
          <p:cNvPr id="8195" name="内容占位符 2">
            <a:extLst>
              <a:ext uri="{FF2B5EF4-FFF2-40B4-BE49-F238E27FC236}">
                <a16:creationId xmlns:a16="http://schemas.microsoft.com/office/drawing/2014/main" id="{686CD008-4790-4E97-B80C-50AA3532DA12}"/>
              </a:ext>
            </a:extLst>
          </p:cNvPr>
          <p:cNvSpPr>
            <a:spLocks noGrp="1" noChangeArrowheads="1"/>
          </p:cNvSpPr>
          <p:nvPr>
            <p:ph idx="1"/>
          </p:nvPr>
        </p:nvSpPr>
        <p:spPr>
          <a:xfrm>
            <a:off x="609600" y="1484784"/>
            <a:ext cx="10972800" cy="4646141"/>
          </a:xfrm>
        </p:spPr>
        <p:txBody>
          <a:bodyPr/>
          <a:lstStyle/>
          <a:p>
            <a:pPr>
              <a:lnSpc>
                <a:spcPct val="200000"/>
              </a:lnSpc>
            </a:pPr>
            <a:r>
              <a:rPr lang="zh-CN" altLang="en-US" dirty="0"/>
              <a:t>实例</a:t>
            </a:r>
            <a:r>
              <a:rPr lang="en-US" altLang="zh-CN" dirty="0"/>
              <a:t>3——</a:t>
            </a:r>
            <a:r>
              <a:rPr lang="zh-CN" altLang="en-US" dirty="0"/>
              <a:t>医院</a:t>
            </a:r>
            <a:endParaRPr lang="en-US" altLang="zh-CN" dirty="0"/>
          </a:p>
          <a:p>
            <a:pPr lvl="1"/>
            <a:r>
              <a:rPr lang="zh-CN" altLang="en-US" dirty="0"/>
              <a:t>病例系统</a:t>
            </a:r>
            <a:endParaRPr lang="en-US" altLang="zh-CN" dirty="0"/>
          </a:p>
          <a:p>
            <a:pPr lvl="2">
              <a:lnSpc>
                <a:spcPct val="150000"/>
              </a:lnSpc>
            </a:pPr>
            <a:r>
              <a:rPr lang="zh-CN" altLang="en-US" dirty="0"/>
              <a:t>为了防止侵犯病人隐私，病历系统不应该让所以内部员工可以看到所以病人的信息，需要设定一些规则：例如责任人可以查看一定时限内对应病人的记录。</a:t>
            </a:r>
            <a:endParaRPr lang="en-US" altLang="zh-CN" dirty="0"/>
          </a:p>
          <a:p>
            <a:pPr lvl="1">
              <a:lnSpc>
                <a:spcPct val="150000"/>
              </a:lnSpc>
            </a:pPr>
            <a:r>
              <a:rPr lang="zh-CN" altLang="en-US" dirty="0"/>
              <a:t>病例匿名化</a:t>
            </a:r>
            <a:endParaRPr lang="en-US" altLang="zh-CN" dirty="0"/>
          </a:p>
          <a:p>
            <a:pPr lvl="2">
              <a:lnSpc>
                <a:spcPct val="150000"/>
              </a:lnSpc>
            </a:pPr>
            <a:r>
              <a:rPr lang="zh-CN" altLang="en-US" dirty="0"/>
              <a:t>只对病人姓名匿名化是不够的。医学研究中，如果使用的记录数据不够适当匿名化，必须遵循更严格的规则来处理数据，这会增加研究成本。</a:t>
            </a:r>
            <a:endParaRPr lang="en-US" altLang="zh-CN" dirty="0"/>
          </a:p>
          <a:p>
            <a:pPr marL="344487" lvl="1" indent="0">
              <a:lnSpc>
                <a:spcPct val="150000"/>
              </a:lnSpc>
              <a:buNone/>
            </a:pPr>
            <a:endParaRPr lang="en-US" altLang="zh-CN" dirty="0"/>
          </a:p>
          <a:p>
            <a:pPr marL="671512" lvl="2" indent="0">
              <a:lnSpc>
                <a:spcPct val="150000"/>
              </a:lnSpc>
              <a:buNone/>
            </a:pPr>
            <a:endParaRPr lang="en-US" altLang="zh-CN" dirty="0"/>
          </a:p>
        </p:txBody>
      </p:sp>
    </p:spTree>
    <p:extLst>
      <p:ext uri="{BB962C8B-B14F-4D97-AF65-F5344CB8AC3E}">
        <p14:creationId xmlns:p14="http://schemas.microsoft.com/office/powerpoint/2010/main" val="2055599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162739DC-B106-4AE3-8C32-08654AD33EF0}"/>
              </a:ext>
            </a:extLst>
          </p:cNvPr>
          <p:cNvSpPr>
            <a:spLocks noGrp="1" noChangeArrowheads="1"/>
          </p:cNvSpPr>
          <p:nvPr>
            <p:ph type="title"/>
          </p:nvPr>
        </p:nvSpPr>
        <p:spPr/>
        <p:txBody>
          <a:bodyPr/>
          <a:lstStyle/>
          <a:p>
            <a:r>
              <a:rPr lang="en-US" altLang="zh-CN" b="1" dirty="0"/>
              <a:t>1.3 </a:t>
            </a:r>
            <a:r>
              <a:rPr lang="zh-CN" altLang="en-US" b="1" dirty="0"/>
              <a:t>实例</a:t>
            </a:r>
          </a:p>
        </p:txBody>
      </p:sp>
      <p:sp>
        <p:nvSpPr>
          <p:cNvPr id="8195" name="内容占位符 2">
            <a:extLst>
              <a:ext uri="{FF2B5EF4-FFF2-40B4-BE49-F238E27FC236}">
                <a16:creationId xmlns:a16="http://schemas.microsoft.com/office/drawing/2014/main" id="{686CD008-4790-4E97-B80C-50AA3532DA12}"/>
              </a:ext>
            </a:extLst>
          </p:cNvPr>
          <p:cNvSpPr>
            <a:spLocks noGrp="1" noChangeArrowheads="1"/>
          </p:cNvSpPr>
          <p:nvPr>
            <p:ph idx="1"/>
          </p:nvPr>
        </p:nvSpPr>
        <p:spPr>
          <a:xfrm>
            <a:off x="609600" y="1340768"/>
            <a:ext cx="10972800" cy="4790157"/>
          </a:xfrm>
        </p:spPr>
        <p:txBody>
          <a:bodyPr/>
          <a:lstStyle/>
          <a:p>
            <a:pPr>
              <a:lnSpc>
                <a:spcPct val="200000"/>
              </a:lnSpc>
            </a:pPr>
            <a:r>
              <a:rPr lang="zh-CN" altLang="en-US" dirty="0"/>
              <a:t>实例</a:t>
            </a:r>
            <a:r>
              <a:rPr lang="en-US" altLang="zh-CN" dirty="0"/>
              <a:t>3——</a:t>
            </a:r>
            <a:r>
              <a:rPr lang="zh-CN" altLang="en-US" dirty="0"/>
              <a:t>医院</a:t>
            </a:r>
            <a:endParaRPr lang="en-US" altLang="zh-CN" dirty="0"/>
          </a:p>
          <a:p>
            <a:pPr lvl="1"/>
            <a:r>
              <a:rPr lang="en-US" altLang="zh-CN" dirty="0"/>
              <a:t>Web</a:t>
            </a:r>
            <a:r>
              <a:rPr lang="zh-CN" altLang="en-US" dirty="0"/>
              <a:t>技术带来安全问题</a:t>
            </a:r>
            <a:endParaRPr lang="en-US" altLang="zh-CN" dirty="0"/>
          </a:p>
          <a:p>
            <a:pPr lvl="2">
              <a:lnSpc>
                <a:spcPct val="150000"/>
              </a:lnSpc>
            </a:pPr>
            <a:r>
              <a:rPr lang="zh-CN" altLang="en-US" dirty="0"/>
              <a:t>药物目录等参考书移到了网络上，医生必须保证这些性命攸关的数据（如体重的剂量数据）没有被篡改。</a:t>
            </a:r>
            <a:endParaRPr lang="en-US" altLang="zh-CN" dirty="0"/>
          </a:p>
          <a:p>
            <a:pPr lvl="1">
              <a:lnSpc>
                <a:spcPct val="150000"/>
              </a:lnSpc>
            </a:pPr>
            <a:r>
              <a:rPr lang="zh-CN" altLang="en-US" dirty="0"/>
              <a:t>新技术带来安全挑战</a:t>
            </a:r>
            <a:endParaRPr lang="en-US" altLang="zh-CN" dirty="0"/>
          </a:p>
          <a:p>
            <a:pPr lvl="2">
              <a:lnSpc>
                <a:spcPct val="150000"/>
              </a:lnSpc>
            </a:pPr>
            <a:r>
              <a:rPr lang="zh-CN" altLang="en-US" dirty="0"/>
              <a:t>医疗手段越来越依赖于网络，例如通过低时延网络远程进行医疗手术等成为现实，如果网络故障则会导致手术中断。此时</a:t>
            </a:r>
            <a:r>
              <a:rPr lang="en-US" altLang="zh-CN" dirty="0"/>
              <a:t>Internet</a:t>
            </a:r>
            <a:r>
              <a:rPr lang="zh-CN" altLang="en-US" dirty="0"/>
              <a:t>变成了安全关键系统，而拒绝访问攻击也可能杀死一个人。</a:t>
            </a:r>
            <a:endParaRPr lang="en-US" altLang="zh-CN" dirty="0"/>
          </a:p>
          <a:p>
            <a:pPr marL="344487" lvl="1" indent="0">
              <a:lnSpc>
                <a:spcPct val="150000"/>
              </a:lnSpc>
              <a:buNone/>
            </a:pPr>
            <a:endParaRPr lang="en-US" altLang="zh-CN" dirty="0"/>
          </a:p>
          <a:p>
            <a:pPr marL="671512" lvl="2" indent="0">
              <a:lnSpc>
                <a:spcPct val="150000"/>
              </a:lnSpc>
              <a:buNone/>
            </a:pPr>
            <a:endParaRPr lang="en-US" altLang="zh-CN" dirty="0"/>
          </a:p>
        </p:txBody>
      </p:sp>
    </p:spTree>
    <p:extLst>
      <p:ext uri="{BB962C8B-B14F-4D97-AF65-F5344CB8AC3E}">
        <p14:creationId xmlns:p14="http://schemas.microsoft.com/office/powerpoint/2010/main" val="64807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162739DC-B106-4AE3-8C32-08654AD33EF0}"/>
              </a:ext>
            </a:extLst>
          </p:cNvPr>
          <p:cNvSpPr>
            <a:spLocks noGrp="1" noChangeArrowheads="1"/>
          </p:cNvSpPr>
          <p:nvPr>
            <p:ph type="title"/>
          </p:nvPr>
        </p:nvSpPr>
        <p:spPr/>
        <p:txBody>
          <a:bodyPr/>
          <a:lstStyle/>
          <a:p>
            <a:r>
              <a:rPr lang="en-US" altLang="zh-CN" b="1" dirty="0"/>
              <a:t>1.3 </a:t>
            </a:r>
            <a:r>
              <a:rPr lang="zh-CN" altLang="en-US" b="1" dirty="0"/>
              <a:t>实例</a:t>
            </a:r>
          </a:p>
        </p:txBody>
      </p:sp>
      <p:sp>
        <p:nvSpPr>
          <p:cNvPr id="8195" name="内容占位符 2">
            <a:extLst>
              <a:ext uri="{FF2B5EF4-FFF2-40B4-BE49-F238E27FC236}">
                <a16:creationId xmlns:a16="http://schemas.microsoft.com/office/drawing/2014/main" id="{686CD008-4790-4E97-B80C-50AA3532DA12}"/>
              </a:ext>
            </a:extLst>
          </p:cNvPr>
          <p:cNvSpPr>
            <a:spLocks noGrp="1" noChangeArrowheads="1"/>
          </p:cNvSpPr>
          <p:nvPr>
            <p:ph idx="1"/>
          </p:nvPr>
        </p:nvSpPr>
        <p:spPr>
          <a:xfrm>
            <a:off x="609600" y="1340768"/>
            <a:ext cx="10972800" cy="4790157"/>
          </a:xfrm>
        </p:spPr>
        <p:txBody>
          <a:bodyPr/>
          <a:lstStyle/>
          <a:p>
            <a:pPr>
              <a:lnSpc>
                <a:spcPct val="200000"/>
              </a:lnSpc>
            </a:pPr>
            <a:r>
              <a:rPr lang="zh-CN" altLang="en-US" dirty="0"/>
              <a:t>实例</a:t>
            </a:r>
            <a:r>
              <a:rPr lang="en-US" altLang="zh-CN" dirty="0"/>
              <a:t>4——</a:t>
            </a:r>
            <a:r>
              <a:rPr lang="zh-CN" altLang="en-US" dirty="0"/>
              <a:t>家庭</a:t>
            </a:r>
            <a:endParaRPr lang="en-US" altLang="zh-CN" dirty="0"/>
          </a:p>
          <a:p>
            <a:pPr lvl="1">
              <a:lnSpc>
                <a:spcPct val="150000"/>
              </a:lnSpc>
            </a:pPr>
            <a:r>
              <a:rPr lang="zh-CN" altLang="en-US" dirty="0"/>
              <a:t>基于</a:t>
            </a:r>
            <a:r>
              <a:rPr lang="en-US" altLang="zh-CN" dirty="0"/>
              <a:t>Web</a:t>
            </a:r>
            <a:r>
              <a:rPr lang="zh-CN" altLang="en-US" dirty="0"/>
              <a:t>的电子银行系统</a:t>
            </a:r>
            <a:endParaRPr lang="en-US" altLang="zh-CN" dirty="0"/>
          </a:p>
          <a:p>
            <a:pPr lvl="1">
              <a:lnSpc>
                <a:spcPct val="150000"/>
              </a:lnSpc>
            </a:pPr>
            <a:r>
              <a:rPr lang="zh-CN" altLang="en-US" dirty="0"/>
              <a:t>防盗警报器</a:t>
            </a:r>
            <a:endParaRPr lang="en-US" altLang="zh-CN" dirty="0"/>
          </a:p>
          <a:p>
            <a:pPr lvl="1">
              <a:lnSpc>
                <a:spcPct val="150000"/>
              </a:lnSpc>
            </a:pPr>
            <a:r>
              <a:rPr lang="zh-CN" altLang="en-US" dirty="0"/>
              <a:t>汽车电子防盗锁</a:t>
            </a:r>
            <a:endParaRPr lang="en-US" altLang="zh-CN" dirty="0"/>
          </a:p>
          <a:p>
            <a:pPr lvl="1">
              <a:lnSpc>
                <a:spcPct val="150000"/>
              </a:lnSpc>
            </a:pPr>
            <a:r>
              <a:rPr lang="zh-CN" altLang="en-US" dirty="0"/>
              <a:t>电话克隆</a:t>
            </a:r>
            <a:endParaRPr lang="en-US" altLang="zh-CN" dirty="0"/>
          </a:p>
          <a:p>
            <a:pPr lvl="1">
              <a:lnSpc>
                <a:spcPct val="150000"/>
              </a:lnSpc>
            </a:pPr>
            <a:r>
              <a:rPr lang="zh-CN" altLang="en-US" dirty="0"/>
              <a:t>智能家居</a:t>
            </a:r>
            <a:endParaRPr lang="en-US" altLang="zh-CN" dirty="0"/>
          </a:p>
          <a:p>
            <a:pPr marL="671512" lvl="2" indent="0">
              <a:lnSpc>
                <a:spcPct val="150000"/>
              </a:lnSpc>
              <a:buNone/>
            </a:pPr>
            <a:endParaRPr lang="en-US" altLang="zh-CN" dirty="0"/>
          </a:p>
        </p:txBody>
      </p:sp>
    </p:spTree>
    <p:extLst>
      <p:ext uri="{BB962C8B-B14F-4D97-AF65-F5344CB8AC3E}">
        <p14:creationId xmlns:p14="http://schemas.microsoft.com/office/powerpoint/2010/main" val="2254173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1.4 </a:t>
            </a:r>
            <a:r>
              <a:rPr lang="zh-CN" altLang="en-US" sz="4400" b="1" dirty="0"/>
              <a:t>定义</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484784"/>
            <a:ext cx="10972800" cy="4608512"/>
          </a:xfrm>
        </p:spPr>
        <p:txBody>
          <a:bodyPr/>
          <a:lstStyle/>
          <a:p>
            <a:r>
              <a:rPr lang="zh-CN" altLang="en-US" sz="2800" dirty="0"/>
              <a:t>安全工程中大多数术语都比较直观，但也有些术语容易引起误解，相关章节会有详细定义，本节简要指出。</a:t>
            </a:r>
            <a:endParaRPr lang="en-US" altLang="zh-CN" sz="2800" dirty="0"/>
          </a:p>
          <a:p>
            <a:pPr lvl="1">
              <a:lnSpc>
                <a:spcPct val="150000"/>
              </a:lnSpc>
            </a:pPr>
            <a:r>
              <a:rPr lang="zh-CN" altLang="en-US" sz="2400" dirty="0"/>
              <a:t>系统的含义</a:t>
            </a:r>
            <a:endParaRPr lang="en-US" altLang="zh-CN" sz="2400" dirty="0"/>
          </a:p>
          <a:p>
            <a:pPr lvl="1">
              <a:lnSpc>
                <a:spcPct val="150000"/>
              </a:lnSpc>
            </a:pPr>
            <a:r>
              <a:rPr lang="zh-CN" altLang="en-US" sz="2400" dirty="0"/>
              <a:t>信任与可信任的含义</a:t>
            </a:r>
            <a:endParaRPr lang="en-US" altLang="zh-CN" sz="2400" dirty="0"/>
          </a:p>
          <a:p>
            <a:pPr lvl="1">
              <a:lnSpc>
                <a:spcPct val="150000"/>
              </a:lnSpc>
            </a:pPr>
            <a:r>
              <a:rPr lang="zh-CN" altLang="en-US" sz="2400" dirty="0"/>
              <a:t>机密性、隐私、保密之间的比较</a:t>
            </a:r>
            <a:endParaRPr lang="en-US" altLang="zh-CN" sz="2400" dirty="0"/>
          </a:p>
          <a:p>
            <a:pPr lvl="1">
              <a:lnSpc>
                <a:spcPct val="150000"/>
              </a:lnSpc>
            </a:pPr>
            <a:r>
              <a:rPr lang="zh-CN" altLang="en-US" sz="2400" dirty="0"/>
              <a:t>真实性与完整性</a:t>
            </a:r>
            <a:endParaRPr lang="en-US" altLang="zh-CN" sz="2400" dirty="0"/>
          </a:p>
        </p:txBody>
      </p:sp>
    </p:spTree>
    <p:extLst>
      <p:ext uri="{BB962C8B-B14F-4D97-AF65-F5344CB8AC3E}">
        <p14:creationId xmlns:p14="http://schemas.microsoft.com/office/powerpoint/2010/main" val="168467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1.5 </a:t>
            </a:r>
            <a:r>
              <a:rPr lang="zh-CN" altLang="en-US" sz="4400" b="1" dirty="0"/>
              <a:t>小结</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484784"/>
            <a:ext cx="10972800" cy="4608512"/>
          </a:xfrm>
        </p:spPr>
        <p:txBody>
          <a:bodyPr/>
          <a:lstStyle/>
          <a:p>
            <a:pPr>
              <a:lnSpc>
                <a:spcPct val="150000"/>
              </a:lnSpc>
            </a:pPr>
            <a:r>
              <a:rPr lang="zh-CN" altLang="en-US" sz="2400" dirty="0"/>
              <a:t>安全工程领域存在大量的术语混淆，大部分是由于冲突引起。“安全”是一个被频繁使用的词，对不同人群而言，其内涵大相径庭。</a:t>
            </a:r>
            <a:endParaRPr lang="en-US" altLang="zh-CN" sz="2400" dirty="0"/>
          </a:p>
          <a:p>
            <a:pPr>
              <a:lnSpc>
                <a:spcPct val="150000"/>
              </a:lnSpc>
            </a:pPr>
            <a:r>
              <a:rPr lang="zh-CN" altLang="en-US" sz="2400" dirty="0"/>
              <a:t>随着时间的推移，以及安全机制越来越多地被控制系统的设计者用于获取对系统使用者的商业优势，可以预期语言的冲突、混淆与欺骗性使用会日益增多。</a:t>
            </a:r>
            <a:endParaRPr lang="en-US" altLang="zh-CN" sz="2400" dirty="0"/>
          </a:p>
          <a:p>
            <a:pPr>
              <a:lnSpc>
                <a:spcPct val="150000"/>
              </a:lnSpc>
            </a:pPr>
            <a:r>
              <a:rPr lang="zh-CN" altLang="en-US" sz="2400" dirty="0"/>
              <a:t>安全工程师应当提高对不同应用中常用词含义的细微差别的敏感性，并能够将安全策略和目标正式化，因为健壮的安全系统设计要求十分明确的保护目标。</a:t>
            </a:r>
            <a:endParaRPr lang="en-US" altLang="zh-CN" sz="2400" dirty="0"/>
          </a:p>
        </p:txBody>
      </p:sp>
    </p:spTree>
    <p:extLst>
      <p:ext uri="{BB962C8B-B14F-4D97-AF65-F5344CB8AC3E}">
        <p14:creationId xmlns:p14="http://schemas.microsoft.com/office/powerpoint/2010/main" val="3972877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WordArt 5">
            <a:extLst>
              <a:ext uri="{FF2B5EF4-FFF2-40B4-BE49-F238E27FC236}">
                <a16:creationId xmlns:a16="http://schemas.microsoft.com/office/drawing/2014/main" id="{71E72818-3FEE-4C34-9715-22465A11BF23}"/>
              </a:ext>
            </a:extLst>
          </p:cNvPr>
          <p:cNvSpPr>
            <a:spLocks noChangeArrowheads="1" noChangeShapeType="1" noTextEdit="1"/>
          </p:cNvSpPr>
          <p:nvPr/>
        </p:nvSpPr>
        <p:spPr bwMode="auto">
          <a:xfrm>
            <a:off x="4656138" y="2276475"/>
            <a:ext cx="2808287" cy="11525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8000" b="1" kern="10">
                <a:solidFill>
                  <a:srgbClr val="336699"/>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Q&amp;A</a:t>
            </a:r>
            <a:endParaRPr lang="zh-CN" altLang="en-US" sz="8000" b="1" kern="10">
              <a:solidFill>
                <a:srgbClr val="336699"/>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82091FC-A41E-4328-9DD2-3976D102084C}"/>
              </a:ext>
            </a:extLst>
          </p:cNvPr>
          <p:cNvSpPr>
            <a:spLocks noGrp="1" noChangeArrowheads="1"/>
          </p:cNvSpPr>
          <p:nvPr>
            <p:ph type="title"/>
          </p:nvPr>
        </p:nvSpPr>
        <p:spPr/>
        <p:txBody>
          <a:bodyPr/>
          <a:lstStyle/>
          <a:p>
            <a:pPr eaLnBrk="1" hangingPunct="1"/>
            <a:r>
              <a:rPr lang="zh-CN" altLang="en-US" b="1"/>
              <a:t>提纲</a:t>
            </a:r>
          </a:p>
        </p:txBody>
      </p:sp>
      <p:sp>
        <p:nvSpPr>
          <p:cNvPr id="5123" name="内容占位符 1">
            <a:extLst>
              <a:ext uri="{FF2B5EF4-FFF2-40B4-BE49-F238E27FC236}">
                <a16:creationId xmlns:a16="http://schemas.microsoft.com/office/drawing/2014/main" id="{FEA77DA0-3AFA-4FE1-B7A4-FE8721A704B3}"/>
              </a:ext>
            </a:extLst>
          </p:cNvPr>
          <p:cNvSpPr>
            <a:spLocks noGrp="1" noChangeArrowheads="1"/>
          </p:cNvSpPr>
          <p:nvPr>
            <p:ph idx="1"/>
          </p:nvPr>
        </p:nvSpPr>
        <p:spPr>
          <a:xfrm>
            <a:off x="3101181" y="1340643"/>
            <a:ext cx="5989637" cy="4176713"/>
          </a:xfrm>
        </p:spPr>
        <p:txBody>
          <a:bodyPr/>
          <a:lstStyle/>
          <a:p>
            <a:pPr>
              <a:lnSpc>
                <a:spcPct val="150000"/>
              </a:lnSpc>
            </a:pPr>
            <a:r>
              <a:rPr lang="en-US" altLang="zh-CN" sz="3200" b="1" dirty="0"/>
              <a:t>1.1 </a:t>
            </a:r>
            <a:r>
              <a:rPr lang="zh-CN" altLang="en-US" sz="3200" b="1" dirty="0"/>
              <a:t>简介</a:t>
            </a:r>
            <a:endParaRPr lang="en-US" altLang="zh-CN" sz="3200" b="1" dirty="0"/>
          </a:p>
          <a:p>
            <a:pPr>
              <a:lnSpc>
                <a:spcPct val="150000"/>
              </a:lnSpc>
            </a:pPr>
            <a:r>
              <a:rPr lang="en-US" altLang="zh-CN" sz="3200" b="1" dirty="0"/>
              <a:t>1.2</a:t>
            </a:r>
            <a:r>
              <a:rPr lang="zh-CN" altLang="en-US" sz="3200" b="1" dirty="0"/>
              <a:t> 框架</a:t>
            </a:r>
            <a:endParaRPr lang="en-US" altLang="zh-CN" sz="3200" b="1" dirty="0"/>
          </a:p>
          <a:p>
            <a:pPr>
              <a:lnSpc>
                <a:spcPct val="150000"/>
              </a:lnSpc>
            </a:pPr>
            <a:r>
              <a:rPr lang="en-US" altLang="zh-CN" sz="3200" b="1" dirty="0"/>
              <a:t>1.3 </a:t>
            </a:r>
            <a:r>
              <a:rPr lang="zh-CN" altLang="en-US" sz="3200" b="1" dirty="0"/>
              <a:t>实例</a:t>
            </a:r>
            <a:endParaRPr lang="en-US" altLang="zh-CN" sz="3200" b="1" dirty="0"/>
          </a:p>
          <a:p>
            <a:pPr>
              <a:lnSpc>
                <a:spcPct val="150000"/>
              </a:lnSpc>
            </a:pPr>
            <a:r>
              <a:rPr lang="en-US" altLang="zh-CN" sz="3200" b="1" dirty="0"/>
              <a:t>1.4 </a:t>
            </a:r>
            <a:r>
              <a:rPr lang="zh-CN" altLang="en-US" sz="3200" b="1" dirty="0"/>
              <a:t>定义</a:t>
            </a:r>
            <a:endParaRPr lang="en-US" altLang="zh-CN" sz="3200" b="1" dirty="0"/>
          </a:p>
          <a:p>
            <a:pPr>
              <a:lnSpc>
                <a:spcPct val="150000"/>
              </a:lnSpc>
            </a:pPr>
            <a:r>
              <a:rPr lang="en-US" altLang="zh-CN" sz="3200" b="1" dirty="0"/>
              <a:t>1.5 </a:t>
            </a:r>
            <a:r>
              <a:rPr lang="zh-CN" altLang="en-US" sz="3200" b="1" dirty="0"/>
              <a:t>小结</a:t>
            </a:r>
            <a:endParaRPr lang="en-US" altLang="zh-CN" sz="3200" b="1" dirty="0"/>
          </a:p>
          <a:p>
            <a:pPr>
              <a:lnSpc>
                <a:spcPct val="150000"/>
              </a:lnSpc>
            </a:pPr>
            <a:endParaRPr lang="zh-CN" altLang="en-US"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1.1 </a:t>
            </a:r>
            <a:r>
              <a:rPr lang="zh-CN" altLang="en-US" sz="4400" b="1" dirty="0"/>
              <a:t>简介</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417638"/>
            <a:ext cx="10814992" cy="4713287"/>
          </a:xfrm>
        </p:spPr>
        <p:txBody>
          <a:bodyPr/>
          <a:lstStyle/>
          <a:p>
            <a:r>
              <a:rPr lang="zh-CN" altLang="en-US" sz="2800" dirty="0"/>
              <a:t>什么是安全工程</a:t>
            </a:r>
            <a:endParaRPr lang="en-US" altLang="zh-CN" sz="2800" dirty="0"/>
          </a:p>
          <a:p>
            <a:pPr lvl="1"/>
            <a:r>
              <a:rPr lang="zh-CN" altLang="en-US" sz="2400" dirty="0"/>
              <a:t>研究构建安全的系统，使系统在面对恶意攻击、错误及灾难时仍保持可靠性。作为一门学科，它着重设计、实现和测试完备的系统所需的工具、过程和方法，并且随着外部环境的改变而自适应的调整现有系统。</a:t>
            </a:r>
            <a:endParaRPr lang="en-US" altLang="zh-CN" sz="2400" dirty="0"/>
          </a:p>
          <a:p>
            <a:r>
              <a:rPr lang="zh-CN" altLang="en-US" sz="2800" dirty="0"/>
              <a:t>安全工程的重要性</a:t>
            </a:r>
            <a:endParaRPr lang="en-US" altLang="zh-CN" sz="2800" dirty="0"/>
          </a:p>
          <a:p>
            <a:pPr marL="0" indent="0">
              <a:buNone/>
            </a:pPr>
            <a:r>
              <a:rPr lang="en-US" altLang="zh-CN" sz="2400" dirty="0"/>
              <a:t>    </a:t>
            </a:r>
            <a:r>
              <a:rPr lang="zh-CN" altLang="en-US" sz="2400" dirty="0"/>
              <a:t>很多系统有严格的安全保证要求，一旦失效会造成严重的后果：</a:t>
            </a:r>
            <a:endParaRPr lang="en-US" altLang="zh-CN" sz="2400" dirty="0"/>
          </a:p>
          <a:p>
            <a:pPr lvl="1">
              <a:defRPr/>
            </a:pPr>
            <a:r>
              <a:rPr lang="zh-CN" altLang="en-US" sz="2400" dirty="0">
                <a:cs typeface="+mn-cs"/>
              </a:rPr>
              <a:t>危及人类生活与环境（核安全与控制系统）</a:t>
            </a:r>
            <a:endParaRPr lang="en-US" altLang="zh-CN" sz="2400" dirty="0">
              <a:cs typeface="+mn-cs"/>
            </a:endParaRPr>
          </a:p>
          <a:p>
            <a:pPr lvl="1">
              <a:defRPr/>
            </a:pPr>
            <a:r>
              <a:rPr lang="zh-CN" altLang="en-US" sz="2400" dirty="0">
                <a:cs typeface="+mn-cs"/>
              </a:rPr>
              <a:t>对主要经济基础结构造成危害（银行信息系统）</a:t>
            </a:r>
            <a:endParaRPr lang="en-US" altLang="zh-CN" sz="2400" dirty="0">
              <a:cs typeface="+mn-cs"/>
            </a:endParaRPr>
          </a:p>
          <a:p>
            <a:pPr lvl="1">
              <a:defRPr/>
            </a:pPr>
            <a:r>
              <a:rPr lang="zh-CN" altLang="en-US" sz="2400" dirty="0">
                <a:cs typeface="+mn-cs"/>
              </a:rPr>
              <a:t>危及个人隐私（医疗记录系统）</a:t>
            </a:r>
            <a:endParaRPr lang="en-US" altLang="zh-CN" sz="2400" dirty="0">
              <a:cs typeface="+mn-cs"/>
            </a:endParaRPr>
          </a:p>
          <a:p>
            <a:pPr lvl="1">
              <a:defRPr/>
            </a:pPr>
            <a:r>
              <a:rPr lang="zh-CN" altLang="en-US" sz="2400" dirty="0">
                <a:cs typeface="+mn-cs"/>
              </a:rPr>
              <a:t>促进犯罪行为（防盗报警系统）</a:t>
            </a:r>
            <a:endParaRPr lang="en-US" altLang="zh-CN" sz="2400" dirty="0">
              <a:cs typeface="+mn-cs"/>
            </a:endParaRPr>
          </a:p>
          <a:p>
            <a:pPr lvl="1">
              <a:defRPr/>
            </a:pPr>
            <a:endParaRPr lang="en-US" altLang="zh-CN" sz="2400" dirty="0">
              <a:effectLst>
                <a:outerShdw blurRad="38100" dist="38100" dir="2700000" algn="tl">
                  <a:srgbClr val="C0C0C0"/>
                </a:outerShdw>
              </a:effectLst>
              <a:latin typeface="宋体" panose="02010600030101010101" pitchFamily="2" charset="-122"/>
              <a:ea typeface="宋体" panose="02010600030101010101" pitchFamily="2" charset="-122"/>
            </a:endParaRPr>
          </a:p>
          <a:p>
            <a:pPr marL="0" indent="0">
              <a:buNone/>
            </a:pPr>
            <a:r>
              <a:rPr lang="en-US" altLang="zh-CN" sz="2600"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1.1 </a:t>
            </a:r>
            <a:r>
              <a:rPr lang="zh-CN" altLang="en-US" sz="4400" b="1" dirty="0"/>
              <a:t>简介</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417638"/>
            <a:ext cx="10972800" cy="4713287"/>
          </a:xfrm>
        </p:spPr>
        <p:txBody>
          <a:bodyPr/>
          <a:lstStyle/>
          <a:p>
            <a:r>
              <a:rPr lang="zh-CN" altLang="en-US" dirty="0"/>
              <a:t>安全工程的跨学科性</a:t>
            </a:r>
            <a:endParaRPr lang="en-US" altLang="zh-CN" dirty="0"/>
          </a:p>
          <a:p>
            <a:pPr marL="17462" indent="0">
              <a:buNone/>
            </a:pPr>
            <a:r>
              <a:rPr lang="zh-CN" altLang="en-US" sz="2600" dirty="0"/>
              <a:t>安全工程涉及学科广泛，包括但不限于：</a:t>
            </a:r>
            <a:endParaRPr lang="en-US" altLang="zh-CN" sz="2600" dirty="0"/>
          </a:p>
          <a:p>
            <a:pPr lvl="1">
              <a:lnSpc>
                <a:spcPct val="200000"/>
              </a:lnSpc>
              <a:defRPr/>
            </a:pPr>
            <a:r>
              <a:rPr lang="zh-CN" altLang="en-US" sz="2400" dirty="0">
                <a:cs typeface="+mn-cs"/>
              </a:rPr>
              <a:t>密码学与计算机安全</a:t>
            </a:r>
            <a:endParaRPr lang="en-US" altLang="zh-CN" sz="2400" dirty="0">
              <a:cs typeface="+mn-cs"/>
            </a:endParaRPr>
          </a:p>
          <a:p>
            <a:pPr lvl="1">
              <a:lnSpc>
                <a:spcPct val="200000"/>
              </a:lnSpc>
              <a:defRPr/>
            </a:pPr>
            <a:r>
              <a:rPr lang="zh-CN" altLang="en-US" sz="2400" dirty="0">
                <a:cs typeface="+mn-cs"/>
              </a:rPr>
              <a:t>硬件防篡改</a:t>
            </a:r>
            <a:endParaRPr lang="en-US" altLang="zh-CN" sz="2400" dirty="0">
              <a:cs typeface="+mn-cs"/>
            </a:endParaRPr>
          </a:p>
          <a:p>
            <a:pPr lvl="1">
              <a:lnSpc>
                <a:spcPct val="200000"/>
              </a:lnSpc>
              <a:defRPr/>
            </a:pPr>
            <a:r>
              <a:rPr lang="zh-CN" altLang="en-US" sz="2400" dirty="0">
                <a:cs typeface="+mn-cs"/>
              </a:rPr>
              <a:t>系统工程技能</a:t>
            </a:r>
            <a:endParaRPr lang="en-US" altLang="zh-CN" sz="2400" dirty="0">
              <a:cs typeface="+mn-cs"/>
            </a:endParaRPr>
          </a:p>
          <a:p>
            <a:pPr lvl="1">
              <a:lnSpc>
                <a:spcPct val="200000"/>
              </a:lnSpc>
              <a:defRPr/>
            </a:pPr>
            <a:r>
              <a:rPr lang="zh-CN" altLang="en-US" sz="2400" dirty="0">
                <a:cs typeface="+mn-cs"/>
              </a:rPr>
              <a:t>经济学、应用心理学、组织行为学、法律等</a:t>
            </a:r>
            <a:endParaRPr lang="en-US" altLang="zh-CN" sz="2400" dirty="0">
              <a:cs typeface="+mn-cs"/>
            </a:endParaRPr>
          </a:p>
          <a:p>
            <a:pPr marL="0" indent="0">
              <a:buNone/>
            </a:pPr>
            <a:r>
              <a:rPr lang="en-US" altLang="zh-CN" sz="2600" dirty="0"/>
              <a:t>	</a:t>
            </a:r>
          </a:p>
        </p:txBody>
      </p:sp>
    </p:spTree>
    <p:extLst>
      <p:ext uri="{BB962C8B-B14F-4D97-AF65-F5344CB8AC3E}">
        <p14:creationId xmlns:p14="http://schemas.microsoft.com/office/powerpoint/2010/main" val="1851908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E54BE7B3-D9BB-4A3F-933A-FC64F8F8CCBB}"/>
              </a:ext>
            </a:extLst>
          </p:cNvPr>
          <p:cNvSpPr>
            <a:spLocks noGrp="1" noChangeArrowheads="1"/>
          </p:cNvSpPr>
          <p:nvPr>
            <p:ph type="title"/>
          </p:nvPr>
        </p:nvSpPr>
        <p:spPr/>
        <p:txBody>
          <a:bodyPr/>
          <a:lstStyle/>
          <a:p>
            <a:r>
              <a:rPr lang="en-US" altLang="zh-CN" b="1" dirty="0"/>
              <a:t>1.2</a:t>
            </a:r>
            <a:r>
              <a:rPr lang="zh-CN" altLang="en-US" b="1" dirty="0"/>
              <a:t> 框架</a:t>
            </a:r>
          </a:p>
        </p:txBody>
      </p:sp>
      <p:sp>
        <p:nvSpPr>
          <p:cNvPr id="3" name="内容占位符 2">
            <a:extLst>
              <a:ext uri="{FF2B5EF4-FFF2-40B4-BE49-F238E27FC236}">
                <a16:creationId xmlns:a16="http://schemas.microsoft.com/office/drawing/2014/main" id="{79DC8633-E476-46B0-869B-63EAB97AEDBC}"/>
              </a:ext>
            </a:extLst>
          </p:cNvPr>
          <p:cNvSpPr>
            <a:spLocks noGrp="1"/>
          </p:cNvSpPr>
          <p:nvPr>
            <p:ph idx="1"/>
          </p:nvPr>
        </p:nvSpPr>
        <p:spPr>
          <a:xfrm>
            <a:off x="609600" y="1484784"/>
            <a:ext cx="10972800" cy="4530725"/>
          </a:xfrm>
        </p:spPr>
        <p:txBody>
          <a:bodyPr/>
          <a:lstStyle/>
          <a:p>
            <a:pPr>
              <a:defRPr/>
            </a:pPr>
            <a:r>
              <a:rPr lang="zh-CN" altLang="en-US" dirty="0"/>
              <a:t>良好的安全工程四要素：</a:t>
            </a:r>
            <a:endParaRPr lang="en-US" altLang="zh-CN" dirty="0"/>
          </a:p>
          <a:p>
            <a:pPr lvl="1">
              <a:lnSpc>
                <a:spcPct val="200000"/>
              </a:lnSpc>
              <a:defRPr/>
            </a:pPr>
            <a:r>
              <a:rPr lang="zh-CN" altLang="en-US" sz="2400" dirty="0">
                <a:cs typeface="+mn-cs"/>
              </a:rPr>
              <a:t>策略：指明假定要达到的目的</a:t>
            </a:r>
            <a:endParaRPr lang="en-US" altLang="zh-CN" sz="2400" dirty="0">
              <a:cs typeface="+mn-cs"/>
            </a:endParaRPr>
          </a:p>
          <a:p>
            <a:pPr lvl="1">
              <a:lnSpc>
                <a:spcPct val="200000"/>
              </a:lnSpc>
              <a:defRPr/>
            </a:pPr>
            <a:r>
              <a:rPr lang="zh-CN" altLang="en-US" sz="2400" dirty="0">
                <a:cs typeface="+mn-cs"/>
              </a:rPr>
              <a:t>机制：密码、访问控制、硬件防篡改等</a:t>
            </a:r>
            <a:endParaRPr lang="en-US" altLang="zh-CN" sz="2400" dirty="0">
              <a:cs typeface="+mn-cs"/>
            </a:endParaRPr>
          </a:p>
          <a:p>
            <a:pPr lvl="1">
              <a:lnSpc>
                <a:spcPct val="200000"/>
              </a:lnSpc>
              <a:defRPr/>
            </a:pPr>
            <a:r>
              <a:rPr lang="zh-CN" altLang="en-US" sz="2400" dirty="0">
                <a:cs typeface="+mn-cs"/>
              </a:rPr>
              <a:t>保证：每种特定机制的可靠程度</a:t>
            </a:r>
            <a:endParaRPr lang="en-US" altLang="zh-CN" sz="2400" dirty="0">
              <a:cs typeface="+mn-cs"/>
            </a:endParaRPr>
          </a:p>
          <a:p>
            <a:pPr lvl="1">
              <a:lnSpc>
                <a:spcPct val="200000"/>
              </a:lnSpc>
              <a:defRPr/>
            </a:pPr>
            <a:r>
              <a:rPr lang="zh-CN" altLang="en-US" sz="2400" dirty="0">
                <a:cs typeface="+mn-cs"/>
              </a:rPr>
              <a:t>动机：系统保护的动力</a:t>
            </a:r>
            <a:endParaRPr lang="en-GB" altLang="zh-CN" sz="2400" dirty="0">
              <a:cs typeface="+mn-cs"/>
            </a:endParaRPr>
          </a:p>
        </p:txBody>
      </p:sp>
      <p:pic>
        <p:nvPicPr>
          <p:cNvPr id="4" name="图片 3">
            <a:extLst>
              <a:ext uri="{FF2B5EF4-FFF2-40B4-BE49-F238E27FC236}">
                <a16:creationId xmlns:a16="http://schemas.microsoft.com/office/drawing/2014/main" id="{3FF02536-BC1E-4443-939C-0578ACE330A8}"/>
              </a:ext>
            </a:extLst>
          </p:cNvPr>
          <p:cNvPicPr>
            <a:picLocks noChangeAspect="1"/>
          </p:cNvPicPr>
          <p:nvPr/>
        </p:nvPicPr>
        <p:blipFill>
          <a:blip r:embed="rId3"/>
          <a:stretch>
            <a:fillRect/>
          </a:stretch>
        </p:blipFill>
        <p:spPr>
          <a:xfrm>
            <a:off x="7032104" y="1916832"/>
            <a:ext cx="4957961" cy="372060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162739DC-B106-4AE3-8C32-08654AD33EF0}"/>
              </a:ext>
            </a:extLst>
          </p:cNvPr>
          <p:cNvSpPr>
            <a:spLocks noGrp="1" noChangeArrowheads="1"/>
          </p:cNvSpPr>
          <p:nvPr>
            <p:ph type="title"/>
          </p:nvPr>
        </p:nvSpPr>
        <p:spPr/>
        <p:txBody>
          <a:bodyPr/>
          <a:lstStyle/>
          <a:p>
            <a:r>
              <a:rPr lang="en-US" altLang="zh-CN" b="1" dirty="0"/>
              <a:t>1.3 </a:t>
            </a:r>
            <a:r>
              <a:rPr lang="zh-CN" altLang="en-US" b="1" dirty="0"/>
              <a:t>实例</a:t>
            </a:r>
          </a:p>
        </p:txBody>
      </p:sp>
      <p:sp>
        <p:nvSpPr>
          <p:cNvPr id="8195" name="内容占位符 2">
            <a:extLst>
              <a:ext uri="{FF2B5EF4-FFF2-40B4-BE49-F238E27FC236}">
                <a16:creationId xmlns:a16="http://schemas.microsoft.com/office/drawing/2014/main" id="{686CD008-4790-4E97-B80C-50AA3532DA12}"/>
              </a:ext>
            </a:extLst>
          </p:cNvPr>
          <p:cNvSpPr>
            <a:spLocks noGrp="1" noChangeArrowheads="1"/>
          </p:cNvSpPr>
          <p:nvPr>
            <p:ph idx="1"/>
          </p:nvPr>
        </p:nvSpPr>
        <p:spPr>
          <a:xfrm>
            <a:off x="609600" y="1484784"/>
            <a:ext cx="10972800" cy="4646141"/>
          </a:xfrm>
        </p:spPr>
        <p:txBody>
          <a:bodyPr/>
          <a:lstStyle/>
          <a:p>
            <a:pPr>
              <a:lnSpc>
                <a:spcPct val="200000"/>
              </a:lnSpc>
            </a:pPr>
            <a:r>
              <a:rPr lang="zh-CN" altLang="en-US" dirty="0"/>
              <a:t>旨在告诉读者怎样设计能够执行保护策略的系统，首先需要了解有哪些系统、这些系统如何工作以及过去这些系统是如何失败的。本小节例举了四种典型环境下相关安全系统。</a:t>
            </a:r>
          </a:p>
          <a:p>
            <a:pPr lvl="2">
              <a:lnSpc>
                <a:spcPct val="200000"/>
              </a:lnSpc>
            </a:pP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162739DC-B106-4AE3-8C32-08654AD33EF0}"/>
              </a:ext>
            </a:extLst>
          </p:cNvPr>
          <p:cNvSpPr>
            <a:spLocks noGrp="1" noChangeArrowheads="1"/>
          </p:cNvSpPr>
          <p:nvPr>
            <p:ph type="title"/>
          </p:nvPr>
        </p:nvSpPr>
        <p:spPr/>
        <p:txBody>
          <a:bodyPr/>
          <a:lstStyle/>
          <a:p>
            <a:r>
              <a:rPr lang="en-US" altLang="zh-CN" b="1" dirty="0"/>
              <a:t>1.3 </a:t>
            </a:r>
            <a:r>
              <a:rPr lang="zh-CN" altLang="en-US" b="1" dirty="0"/>
              <a:t>实例</a:t>
            </a:r>
          </a:p>
        </p:txBody>
      </p:sp>
      <p:sp>
        <p:nvSpPr>
          <p:cNvPr id="8195" name="内容占位符 2">
            <a:extLst>
              <a:ext uri="{FF2B5EF4-FFF2-40B4-BE49-F238E27FC236}">
                <a16:creationId xmlns:a16="http://schemas.microsoft.com/office/drawing/2014/main" id="{686CD008-4790-4E97-B80C-50AA3532DA12}"/>
              </a:ext>
            </a:extLst>
          </p:cNvPr>
          <p:cNvSpPr>
            <a:spLocks noGrp="1" noChangeArrowheads="1"/>
          </p:cNvSpPr>
          <p:nvPr>
            <p:ph idx="1"/>
          </p:nvPr>
        </p:nvSpPr>
        <p:spPr>
          <a:xfrm>
            <a:off x="609600" y="1484784"/>
            <a:ext cx="10972800" cy="4646141"/>
          </a:xfrm>
        </p:spPr>
        <p:txBody>
          <a:bodyPr/>
          <a:lstStyle/>
          <a:p>
            <a:pPr>
              <a:lnSpc>
                <a:spcPct val="200000"/>
              </a:lnSpc>
            </a:pPr>
            <a:r>
              <a:rPr lang="zh-CN" altLang="en-US" dirty="0"/>
              <a:t>实例</a:t>
            </a:r>
            <a:r>
              <a:rPr lang="en-US" altLang="zh-CN" dirty="0"/>
              <a:t>1——</a:t>
            </a:r>
            <a:r>
              <a:rPr lang="zh-CN" altLang="en-US" dirty="0"/>
              <a:t>银行</a:t>
            </a:r>
            <a:endParaRPr lang="en-US" altLang="zh-CN" dirty="0"/>
          </a:p>
          <a:p>
            <a:pPr lvl="1">
              <a:lnSpc>
                <a:spcPct val="200000"/>
              </a:lnSpc>
            </a:pPr>
            <a:r>
              <a:rPr lang="zh-CN" altLang="en-US" dirty="0"/>
              <a:t>分行簿记系统</a:t>
            </a:r>
            <a:endParaRPr lang="en-US" altLang="zh-CN" dirty="0"/>
          </a:p>
          <a:p>
            <a:pPr lvl="2">
              <a:lnSpc>
                <a:spcPct val="200000"/>
              </a:lnSpc>
            </a:pPr>
            <a:r>
              <a:rPr lang="zh-CN" altLang="en-US" dirty="0"/>
              <a:t>保存了客户账目主文件，记录日常交易分类账</a:t>
            </a:r>
            <a:endParaRPr lang="en-US" altLang="zh-CN" dirty="0"/>
          </a:p>
          <a:p>
            <a:pPr lvl="2">
              <a:lnSpc>
                <a:spcPct val="200000"/>
              </a:lnSpc>
            </a:pPr>
            <a:r>
              <a:rPr lang="zh-CN" altLang="en-US" dirty="0"/>
              <a:t>威胁来自银行内部员工的欺诈</a:t>
            </a:r>
            <a:endParaRPr lang="en-US" altLang="zh-CN" dirty="0"/>
          </a:p>
          <a:p>
            <a:pPr lvl="2">
              <a:lnSpc>
                <a:spcPct val="200000"/>
              </a:lnSpc>
            </a:pPr>
            <a:r>
              <a:rPr lang="zh-CN" altLang="en-US" dirty="0"/>
              <a:t>防御措施：规范的簿记流程、大额转账需两人以上共同批准、监控异常交易额度或模式的报警系统</a:t>
            </a:r>
            <a:endParaRPr lang="en-US" altLang="zh-CN" dirty="0"/>
          </a:p>
        </p:txBody>
      </p:sp>
    </p:spTree>
    <p:extLst>
      <p:ext uri="{BB962C8B-B14F-4D97-AF65-F5344CB8AC3E}">
        <p14:creationId xmlns:p14="http://schemas.microsoft.com/office/powerpoint/2010/main" val="2432486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162739DC-B106-4AE3-8C32-08654AD33EF0}"/>
              </a:ext>
            </a:extLst>
          </p:cNvPr>
          <p:cNvSpPr>
            <a:spLocks noGrp="1" noChangeArrowheads="1"/>
          </p:cNvSpPr>
          <p:nvPr>
            <p:ph type="title"/>
          </p:nvPr>
        </p:nvSpPr>
        <p:spPr/>
        <p:txBody>
          <a:bodyPr/>
          <a:lstStyle/>
          <a:p>
            <a:r>
              <a:rPr lang="en-US" altLang="zh-CN" b="1" dirty="0"/>
              <a:t>1.3 </a:t>
            </a:r>
            <a:r>
              <a:rPr lang="zh-CN" altLang="en-US" b="1" dirty="0"/>
              <a:t>实例</a:t>
            </a:r>
          </a:p>
        </p:txBody>
      </p:sp>
      <p:sp>
        <p:nvSpPr>
          <p:cNvPr id="8195" name="内容占位符 2">
            <a:extLst>
              <a:ext uri="{FF2B5EF4-FFF2-40B4-BE49-F238E27FC236}">
                <a16:creationId xmlns:a16="http://schemas.microsoft.com/office/drawing/2014/main" id="{686CD008-4790-4E97-B80C-50AA3532DA12}"/>
              </a:ext>
            </a:extLst>
          </p:cNvPr>
          <p:cNvSpPr>
            <a:spLocks noGrp="1" noChangeArrowheads="1"/>
          </p:cNvSpPr>
          <p:nvPr>
            <p:ph idx="1"/>
          </p:nvPr>
        </p:nvSpPr>
        <p:spPr>
          <a:xfrm>
            <a:off x="609600" y="1484784"/>
            <a:ext cx="10972800" cy="4646141"/>
          </a:xfrm>
        </p:spPr>
        <p:txBody>
          <a:bodyPr/>
          <a:lstStyle/>
          <a:p>
            <a:pPr>
              <a:lnSpc>
                <a:spcPct val="200000"/>
              </a:lnSpc>
            </a:pPr>
            <a:r>
              <a:rPr lang="zh-CN" altLang="en-US" dirty="0"/>
              <a:t>实例</a:t>
            </a:r>
            <a:r>
              <a:rPr lang="en-US" altLang="zh-CN" dirty="0"/>
              <a:t>1——</a:t>
            </a:r>
            <a:r>
              <a:rPr lang="zh-CN" altLang="en-US" dirty="0"/>
              <a:t>银行</a:t>
            </a:r>
            <a:endParaRPr lang="en-US" altLang="zh-CN" dirty="0"/>
          </a:p>
          <a:p>
            <a:pPr lvl="1">
              <a:lnSpc>
                <a:spcPct val="200000"/>
              </a:lnSpc>
            </a:pPr>
            <a:r>
              <a:rPr lang="zh-CN" altLang="en-US" dirty="0"/>
              <a:t>自动取款机（</a:t>
            </a:r>
            <a:r>
              <a:rPr lang="en-US" altLang="zh-CN" dirty="0"/>
              <a:t>ATM</a:t>
            </a:r>
            <a:r>
              <a:rPr lang="zh-CN" altLang="en-US" dirty="0"/>
              <a:t>）</a:t>
            </a:r>
            <a:endParaRPr lang="en-US" altLang="zh-CN" dirty="0"/>
          </a:p>
          <a:p>
            <a:pPr lvl="2">
              <a:lnSpc>
                <a:spcPct val="200000"/>
              </a:lnSpc>
            </a:pPr>
            <a:r>
              <a:rPr lang="zh-CN" altLang="en-US" dirty="0"/>
              <a:t>根据客户银行卡和个人身份证号码进行交易身份验证</a:t>
            </a:r>
            <a:endParaRPr lang="en-US" altLang="zh-CN" dirty="0"/>
          </a:p>
          <a:p>
            <a:pPr lvl="2">
              <a:lnSpc>
                <a:spcPct val="200000"/>
              </a:lnSpc>
            </a:pPr>
            <a:r>
              <a:rPr lang="zh-CN" altLang="en-US" dirty="0"/>
              <a:t>通过身份验证方式防御内部与外部的攻击者</a:t>
            </a:r>
            <a:endParaRPr lang="en-US" altLang="zh-CN" dirty="0"/>
          </a:p>
          <a:p>
            <a:pPr lvl="2">
              <a:lnSpc>
                <a:spcPct val="200000"/>
              </a:lnSpc>
            </a:pPr>
            <a:r>
              <a:rPr lang="zh-CN" altLang="en-US" dirty="0"/>
              <a:t>是密码学在商业上的首次大规模应用，帮助确立了很多加密标准</a:t>
            </a:r>
            <a:endParaRPr lang="en-US" altLang="zh-CN" dirty="0"/>
          </a:p>
        </p:txBody>
      </p:sp>
    </p:spTree>
    <p:extLst>
      <p:ext uri="{BB962C8B-B14F-4D97-AF65-F5344CB8AC3E}">
        <p14:creationId xmlns:p14="http://schemas.microsoft.com/office/powerpoint/2010/main" val="1708907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162739DC-B106-4AE3-8C32-08654AD33EF0}"/>
              </a:ext>
            </a:extLst>
          </p:cNvPr>
          <p:cNvSpPr>
            <a:spLocks noGrp="1" noChangeArrowheads="1"/>
          </p:cNvSpPr>
          <p:nvPr>
            <p:ph type="title"/>
          </p:nvPr>
        </p:nvSpPr>
        <p:spPr/>
        <p:txBody>
          <a:bodyPr/>
          <a:lstStyle/>
          <a:p>
            <a:r>
              <a:rPr lang="en-US" altLang="zh-CN" b="1" dirty="0"/>
              <a:t>1.3 </a:t>
            </a:r>
            <a:r>
              <a:rPr lang="zh-CN" altLang="en-US" b="1" dirty="0"/>
              <a:t>实例</a:t>
            </a:r>
          </a:p>
        </p:txBody>
      </p:sp>
      <p:sp>
        <p:nvSpPr>
          <p:cNvPr id="8195" name="内容占位符 2">
            <a:extLst>
              <a:ext uri="{FF2B5EF4-FFF2-40B4-BE49-F238E27FC236}">
                <a16:creationId xmlns:a16="http://schemas.microsoft.com/office/drawing/2014/main" id="{686CD008-4790-4E97-B80C-50AA3532DA12}"/>
              </a:ext>
            </a:extLst>
          </p:cNvPr>
          <p:cNvSpPr>
            <a:spLocks noGrp="1" noChangeArrowheads="1"/>
          </p:cNvSpPr>
          <p:nvPr>
            <p:ph idx="1"/>
          </p:nvPr>
        </p:nvSpPr>
        <p:spPr>
          <a:xfrm>
            <a:off x="609600" y="1484784"/>
            <a:ext cx="10972800" cy="4646141"/>
          </a:xfrm>
        </p:spPr>
        <p:txBody>
          <a:bodyPr/>
          <a:lstStyle/>
          <a:p>
            <a:pPr>
              <a:lnSpc>
                <a:spcPct val="200000"/>
              </a:lnSpc>
            </a:pPr>
            <a:r>
              <a:rPr lang="zh-CN" altLang="en-US" dirty="0"/>
              <a:t>实例</a:t>
            </a:r>
            <a:r>
              <a:rPr lang="en-US" altLang="zh-CN" dirty="0"/>
              <a:t>1——</a:t>
            </a:r>
            <a:r>
              <a:rPr lang="zh-CN" altLang="en-US" dirty="0"/>
              <a:t>银行</a:t>
            </a:r>
            <a:endParaRPr lang="en-US" altLang="zh-CN" dirty="0"/>
          </a:p>
          <a:p>
            <a:pPr lvl="1"/>
            <a:r>
              <a:rPr lang="zh-CN" altLang="en-US" dirty="0"/>
              <a:t>消息系统</a:t>
            </a:r>
            <a:endParaRPr lang="en-US" altLang="zh-CN" dirty="0"/>
          </a:p>
          <a:p>
            <a:pPr lvl="2">
              <a:lnSpc>
                <a:spcPct val="150000"/>
              </a:lnSpc>
            </a:pPr>
            <a:r>
              <a:rPr lang="zh-CN" altLang="en-US" dirty="0"/>
              <a:t>用于资金调动、进行证券交易、发行信贷和担保信函等</a:t>
            </a:r>
            <a:endParaRPr lang="en-US" altLang="zh-CN" dirty="0"/>
          </a:p>
          <a:p>
            <a:pPr lvl="2">
              <a:lnSpc>
                <a:spcPct val="150000"/>
              </a:lnSpc>
            </a:pPr>
            <a:r>
              <a:rPr lang="zh-CN" altLang="en-US" dirty="0"/>
              <a:t>这些系统，是攻击者理想的目标</a:t>
            </a:r>
            <a:endParaRPr lang="en-US" altLang="zh-CN" dirty="0"/>
          </a:p>
          <a:p>
            <a:pPr lvl="2">
              <a:lnSpc>
                <a:spcPct val="150000"/>
              </a:lnSpc>
            </a:pPr>
            <a:r>
              <a:rPr lang="zh-CN" altLang="en-US" dirty="0"/>
              <a:t>防御：综合使用簿记程序、访问控制和加密技术等</a:t>
            </a:r>
            <a:endParaRPr lang="en-US" altLang="zh-CN" dirty="0"/>
          </a:p>
        </p:txBody>
      </p:sp>
    </p:spTree>
    <p:extLst>
      <p:ext uri="{BB962C8B-B14F-4D97-AF65-F5344CB8AC3E}">
        <p14:creationId xmlns:p14="http://schemas.microsoft.com/office/powerpoint/2010/main" val="4144690468"/>
      </p:ext>
    </p:extLst>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4463</TotalTime>
  <Words>1019</Words>
  <Application>Microsoft Macintosh PowerPoint</Application>
  <PresentationFormat>宽屏</PresentationFormat>
  <Paragraphs>116</Paragraphs>
  <Slides>18</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等线</vt:lpstr>
      <vt:lpstr>宋体</vt:lpstr>
      <vt:lpstr>Arial</vt:lpstr>
      <vt:lpstr>Garamond</vt:lpstr>
      <vt:lpstr>Times New Roman</vt:lpstr>
      <vt:lpstr>Wingdings</vt:lpstr>
      <vt:lpstr>Edge</vt:lpstr>
      <vt:lpstr>第1章   安全工程的含义</vt:lpstr>
      <vt:lpstr>提纲</vt:lpstr>
      <vt:lpstr>1.1 简介</vt:lpstr>
      <vt:lpstr>1.1 简介</vt:lpstr>
      <vt:lpstr>1.2 框架</vt:lpstr>
      <vt:lpstr>1.3 实例</vt:lpstr>
      <vt:lpstr>1.3 实例</vt:lpstr>
      <vt:lpstr>1.3 实例</vt:lpstr>
      <vt:lpstr>1.3 实例</vt:lpstr>
      <vt:lpstr>1.3 实例</vt:lpstr>
      <vt:lpstr>1.3 实例</vt:lpstr>
      <vt:lpstr>1.3 实例</vt:lpstr>
      <vt:lpstr>1.3 实例</vt:lpstr>
      <vt:lpstr>1.3 实例</vt:lpstr>
      <vt:lpstr>1.3 实例</vt:lpstr>
      <vt:lpstr>1.4 定义</vt:lpstr>
      <vt:lpstr>1.5 小结</vt:lpstr>
      <vt:lpstr>PowerPoint 演示文稿</vt:lpstr>
    </vt:vector>
  </TitlesOfParts>
  <Company>szu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zhangpeng</dc:creator>
  <cp:lastModifiedBy>Microsoft Office User</cp:lastModifiedBy>
  <cp:revision>172</cp:revision>
  <dcterms:created xsi:type="dcterms:W3CDTF">2013-02-25T00:41:07Z</dcterms:created>
  <dcterms:modified xsi:type="dcterms:W3CDTF">2021-10-07T14:52:59Z</dcterms:modified>
</cp:coreProperties>
</file>