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8"/>
  </p:notesMasterIdLst>
  <p:handoutMasterIdLst>
    <p:handoutMasterId r:id="rId39"/>
  </p:handoutMasterIdLst>
  <p:sldIdLst>
    <p:sldId id="376" r:id="rId2"/>
    <p:sldId id="378" r:id="rId3"/>
    <p:sldId id="435" r:id="rId4"/>
    <p:sldId id="440" r:id="rId5"/>
    <p:sldId id="441" r:id="rId6"/>
    <p:sldId id="442" r:id="rId7"/>
    <p:sldId id="436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64" r:id="rId16"/>
    <p:sldId id="465" r:id="rId17"/>
    <p:sldId id="466" r:id="rId18"/>
    <p:sldId id="467" r:id="rId19"/>
    <p:sldId id="468" r:id="rId20"/>
    <p:sldId id="437" r:id="rId21"/>
    <p:sldId id="443" r:id="rId22"/>
    <p:sldId id="469" r:id="rId23"/>
    <p:sldId id="470" r:id="rId24"/>
    <p:sldId id="471" r:id="rId25"/>
    <p:sldId id="444" r:id="rId26"/>
    <p:sldId id="439" r:id="rId27"/>
    <p:sldId id="452" r:id="rId28"/>
    <p:sldId id="457" r:id="rId29"/>
    <p:sldId id="458" r:id="rId30"/>
    <p:sldId id="438" r:id="rId31"/>
    <p:sldId id="456" r:id="rId32"/>
    <p:sldId id="459" r:id="rId33"/>
    <p:sldId id="460" r:id="rId34"/>
    <p:sldId id="461" r:id="rId35"/>
    <p:sldId id="462" r:id="rId36"/>
    <p:sldId id="463" r:id="rId3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0099"/>
    <a:srgbClr val="CC0000"/>
    <a:srgbClr val="FF0000"/>
    <a:srgbClr val="0099FF"/>
    <a:srgbClr val="006699"/>
    <a:srgbClr val="33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1" autoAdjust="0"/>
    <p:restoredTop sz="54454" autoAdjust="0"/>
  </p:normalViewPr>
  <p:slideViewPr>
    <p:cSldViewPr>
      <p:cViewPr varScale="1">
        <p:scale>
          <a:sx n="64" d="100"/>
          <a:sy n="64" d="100"/>
        </p:scale>
        <p:origin x="114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2" tIns="48061" rIns="96122" bIns="48061" numCol="1" anchor="t" anchorCtr="0" compatLnSpc="1">
            <a:prstTxWarp prst="textNoShape">
              <a:avLst/>
            </a:prstTxWarp>
          </a:bodyPr>
          <a:lstStyle>
            <a:lvl1pPr defTabSz="96043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2" tIns="48061" rIns="96122" bIns="48061" numCol="1" anchor="t" anchorCtr="0" compatLnSpc="1">
            <a:prstTxWarp prst="textNoShape">
              <a:avLst/>
            </a:prstTxWarp>
          </a:bodyPr>
          <a:lstStyle>
            <a:lvl1pPr algn="r" defTabSz="96043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2" tIns="48061" rIns="96122" bIns="48061" numCol="1" anchor="b" anchorCtr="0" compatLnSpc="1">
            <a:prstTxWarp prst="textNoShape">
              <a:avLst/>
            </a:prstTxWarp>
          </a:bodyPr>
          <a:lstStyle>
            <a:lvl1pPr defTabSz="96043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2" tIns="48061" rIns="96122" bIns="48061" numCol="1" anchor="b" anchorCtr="0" compatLnSpc="1">
            <a:prstTxWarp prst="textNoShape">
              <a:avLst/>
            </a:prstTxWarp>
          </a:bodyPr>
          <a:lstStyle>
            <a:lvl1pPr algn="r" defTabSz="96043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734F6FA-4B4A-4723-8940-5CCE4918C9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070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2" tIns="48061" rIns="96122" bIns="48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963613" y="363538"/>
            <a:ext cx="2981325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122" tIns="48061" rIns="96122" bIns="48061"/>
          <a:lstStyle>
            <a:lvl1pPr defTabSz="9604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300"/>
              <a:t>清华大学</a:t>
            </a:r>
            <a:r>
              <a:rPr lang="en-US" altLang="zh-CN" sz="1300"/>
              <a:t>《</a:t>
            </a:r>
            <a:r>
              <a:rPr lang="zh-CN" altLang="en-US" sz="1300"/>
              <a:t>计算机文化基础</a:t>
            </a:r>
            <a:r>
              <a:rPr lang="en-US" altLang="zh-CN" sz="1300"/>
              <a:t>》</a:t>
            </a:r>
            <a:r>
              <a:rPr lang="zh-CN" altLang="en-US" sz="1300"/>
              <a:t>电子教案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3917950" y="363538"/>
            <a:ext cx="223520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122" tIns="48061" rIns="96122" bIns="48061"/>
          <a:lstStyle>
            <a:lvl1pPr defTabSz="9604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defRPr/>
            </a:pPr>
            <a:r>
              <a:rPr lang="en-US" altLang="zh-CN" sz="1300"/>
              <a:t>2003</a:t>
            </a:r>
            <a:r>
              <a:rPr lang="zh-CN" altLang="en-US" sz="1300"/>
              <a:t>年</a:t>
            </a:r>
            <a:r>
              <a:rPr lang="en-US" altLang="zh-CN" sz="1300"/>
              <a:t>3</a:t>
            </a:r>
            <a:r>
              <a:rPr lang="zh-CN" altLang="en-US" sz="1300"/>
              <a:t>月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946150" y="9553575"/>
            <a:ext cx="52863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122" tIns="48061" rIns="96122" bIns="48061" anchor="b"/>
          <a:lstStyle>
            <a:lvl1pPr defTabSz="9604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fld id="{6CD8A5D3-A3E3-47B7-9BAC-99066E1D5AEF}" type="slidenum">
              <a:rPr lang="en-US" altLang="zh-CN" sz="1300" smtClean="0"/>
              <a:pPr algn="ctr">
                <a:defRPr/>
              </a:pPr>
              <a:t>‹#›</a:t>
            </a:fld>
            <a:r>
              <a:rPr lang="en-US" altLang="zh-CN" sz="1300"/>
              <a:t> </a:t>
            </a:r>
            <a:r>
              <a:rPr lang="zh-CN" altLang="en-US" sz="130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98578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77800"/>
            <a:ext cx="6502400" cy="65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63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1BCD82-6B0D-45CA-B0D4-48DA4DC065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73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99088-D7D2-42CD-BE00-878DD939F3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26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DB546-8974-4CDA-86C7-074C3DAB2F1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368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C9CB0-7D4F-496E-B3D3-718934CD9C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02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C99FE-6102-4711-ABC0-29A6E284BB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4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FB85E-50A2-4098-9061-011E7F6B72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3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EF220-4900-456A-B3AF-6097C8B82E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79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B2A40-EF6D-4A71-8007-543BA48E7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8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C62C6-E653-444A-B4DA-93FF1B2BDE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9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7F9E0-1F4B-415D-A42F-DDE5303500A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7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8432B-E505-4504-B401-1EB80C3D5B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69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3320D-D1BC-45DA-81CD-FBFBF4FE0D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32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IIb6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21388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23137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628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28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28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EC5C52D-FC88-4602-B102-3E1FAE2F6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00113" y="6453188"/>
            <a:ext cx="3441700" cy="39370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B4D9FF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5F5F5F"/>
                </a:solidFill>
                <a:latin typeface="Times New Roman" pitchFamily="18" charset="0"/>
                <a:ea typeface="黑体" pitchFamily="2" charset="-122"/>
              </a:rPr>
              <a:t>数字信号处理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 flipH="1">
            <a:off x="4356100" y="6453188"/>
            <a:ext cx="4751388" cy="393700"/>
          </a:xfrm>
          <a:prstGeom prst="rect">
            <a:avLst/>
          </a:prstGeom>
          <a:gradFill rotWithShape="0">
            <a:gsLst>
              <a:gs pos="0">
                <a:srgbClr val="BEDFFF"/>
              </a:gs>
              <a:gs pos="100000">
                <a:srgbClr val="99CCFF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5F5F5F"/>
                </a:solidFill>
                <a:latin typeface="Times New Roman" pitchFamily="18" charset="0"/>
                <a:ea typeface="黑体" pitchFamily="2" charset="-122"/>
              </a:rPr>
              <a:t>©</a:t>
            </a:r>
            <a:r>
              <a:rPr lang="en-US" altLang="zh-CN" sz="2400" b="1" dirty="0">
                <a:solidFill>
                  <a:srgbClr val="5F5F5F"/>
                </a:solidFill>
              </a:rPr>
              <a:t> </a:t>
            </a:r>
            <a:r>
              <a:rPr lang="en-US" altLang="zh-CN" sz="2000" dirty="0">
                <a:solidFill>
                  <a:srgbClr val="5F5F5F"/>
                </a:solidFill>
                <a:latin typeface="Times New Roman" pitchFamily="18" charset="0"/>
                <a:ea typeface="黑体" pitchFamily="2" charset="-122"/>
              </a:rPr>
              <a:t>YANG </a:t>
            </a:r>
            <a:r>
              <a:rPr lang="en-US" altLang="zh-CN" sz="2000" dirty="0" err="1">
                <a:solidFill>
                  <a:srgbClr val="5F5F5F"/>
                </a:solidFill>
                <a:latin typeface="Times New Roman" pitchFamily="18" charset="0"/>
                <a:ea typeface="黑体" pitchFamily="2" charset="-122"/>
              </a:rPr>
              <a:t>Zhaocheng</a:t>
            </a:r>
            <a:r>
              <a:rPr lang="en-US" altLang="zh-CN" sz="2000" b="1" dirty="0">
                <a:solidFill>
                  <a:srgbClr val="5F5F5F"/>
                </a:solidFill>
                <a:latin typeface="Times New Roman" pitchFamily="18" charset="0"/>
                <a:ea typeface="黑体" pitchFamily="2" charset="-122"/>
              </a:rPr>
              <a:t>  </a:t>
            </a:r>
            <a:fld id="{91158AD8-B21D-41B7-ACFA-5DEA76CCC10B}" type="datetime3">
              <a:rPr lang="zh-CN" altLang="en-US">
                <a:solidFill>
                  <a:srgbClr val="3366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eaLnBrk="1" hangingPunct="1"/>
              <a:t>2021年11月18日星期四</a:t>
            </a:fld>
            <a:r>
              <a:rPr lang="en-US" altLang="zh-CN" b="1" dirty="0">
                <a:solidFill>
                  <a:srgbClr val="5F5F5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fld id="{99275BC9-5AE0-423C-AA52-2C7895FC6739}" type="slidenum">
              <a:rPr lang="en-US" altLang="zh-CN" sz="2000" b="1">
                <a:solidFill>
                  <a:srgbClr val="5F5F5F"/>
                </a:solidFill>
                <a:latin typeface="Times New Roman" pitchFamily="18" charset="0"/>
                <a:ea typeface="黑体" pitchFamily="2" charset="-122"/>
              </a:rPr>
              <a:pPr eaLnBrk="1" hangingPunct="1"/>
              <a:t>‹#›</a:t>
            </a:fld>
            <a:endParaRPr lang="en-US" altLang="zh-CN" sz="2000" b="1" dirty="0">
              <a:solidFill>
                <a:srgbClr val="5F5F5F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hpei@sz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11560" y="1412776"/>
            <a:ext cx="7772400" cy="1800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数字信号处理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b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Signal Processing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99592" y="3886200"/>
            <a:ext cx="7344816" cy="213508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阳召成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信息工程学院南区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N908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Email: yangzhaocheng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@szu.edu.cn</a:t>
            </a:r>
            <a:r>
              <a:rPr lang="en-US" altLang="zh-CN" sz="28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、具有有理功率谱的平稳随机过程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7064CC-A7BA-44AD-ADD2-E82A1F00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01" y="980728"/>
            <a:ext cx="7121798" cy="53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650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、具有有理功率谱的平稳随机过程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2EC550-EC6B-4E54-8CF1-F9106981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80728"/>
            <a:ext cx="7059315" cy="53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0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、具有有理功率谱的平稳随机过程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FA3D4B-E906-4679-90CC-7A1F3125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63" y="1094915"/>
            <a:ext cx="7112273" cy="52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23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、具有有理功率谱的平稳随机过程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F4FA0E-47FB-40A1-990F-2F425307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52736"/>
            <a:ext cx="6968508" cy="530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862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、具有有理功率谱的平稳随机过程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B40015-4233-40A3-A185-C2FD0E95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96752"/>
            <a:ext cx="7074173" cy="50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05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、具有有理功率谱的平稳随机过程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008B3B-87F5-4A8A-BDFC-3F947985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11548"/>
            <a:ext cx="74295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350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、具有有理功率谱的平稳随机过程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B1B555-7914-4CBF-B36C-9EF30E33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52736"/>
            <a:ext cx="7416824" cy="53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902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、具有有理功率谱的平稳随机过程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0A5387-12DB-4F71-9C67-DDDDD901A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65" y="1052736"/>
            <a:ext cx="6915869" cy="52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059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、具有有理功率谱的平稳随机过程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7EB35C-DEEA-4F62-B810-CC6221CF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05" y="1111548"/>
            <a:ext cx="7125990" cy="522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157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、具有有理功率谱的平稳随机过程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AFDCF4-43FF-4933-8D3D-698C8399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77914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875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pPr eaLnBrk="1" hangingPunct="1"/>
            <a:r>
              <a:rPr kumimoji="1" lang="zh-CN" altLang="en-US" sz="36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566AB3-E6D9-4A20-B222-0ADC8505B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2132856"/>
            <a:ext cx="8126560" cy="41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FIR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滤波器格形结构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具有有理功率谱的平稳随机过程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前向和后向线性预测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AR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随机过程与线性预测的关系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Yule-Walker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方程</a:t>
            </a: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/Wiener-</a:t>
            </a:r>
            <a:r>
              <a:rPr lang="en-US" altLang="zh-CN" sz="2800" b="1" kern="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Hopf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方程的求解</a:t>
            </a:r>
          </a:p>
        </p:txBody>
      </p:sp>
    </p:spTree>
    <p:extLst>
      <p:ext uri="{BB962C8B-B14F-4D97-AF65-F5344CB8AC3E}">
        <p14:creationId xmlns:p14="http://schemas.microsoft.com/office/powerpoint/2010/main" val="4195434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、前向和后向线性预测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2A02F-F198-4E27-BAFC-587D9A2FB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2439988"/>
            <a:ext cx="4652962" cy="243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65812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、前向和后向线性预测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5B86E50-4ABC-49A0-86BF-4A12342E0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944688"/>
            <a:ext cx="6316662" cy="34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96961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、前向和后向线性预测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C542E9-011C-438E-AF21-AC582591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96752"/>
            <a:ext cx="6905203" cy="50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478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、前向和后向线性预测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3AEDB-5233-4632-A9FF-394684E0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11548"/>
            <a:ext cx="7034932" cy="51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676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、前向和后向线性预测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C32CED-FC93-4ED4-8360-2F5E81BE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2736"/>
            <a:ext cx="76390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5886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、前向和后向线性预测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B160FA1-EFDB-4E07-BA47-C5DED29C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1939925"/>
            <a:ext cx="6900862" cy="343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1815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2081C6-A90D-4581-9A9E-4088A17D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31629"/>
            <a:ext cx="7351539" cy="504811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99FFAF7-250C-44C2-A6B2-200AFB7BE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随机过程与线性预测的关系</a:t>
            </a:r>
          </a:p>
        </p:txBody>
      </p:sp>
    </p:spTree>
    <p:extLst>
      <p:ext uri="{BB962C8B-B14F-4D97-AF65-F5344CB8AC3E}">
        <p14:creationId xmlns:p14="http://schemas.microsoft.com/office/powerpoint/2010/main" val="132995745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AFB698-E475-47E5-856D-E90F22D9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0728"/>
            <a:ext cx="7591425" cy="532447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01A4BB5-B913-4EF5-9D8B-1DD4B6DBD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随机过程与线性预测的关系</a:t>
            </a:r>
          </a:p>
        </p:txBody>
      </p:sp>
    </p:spTree>
    <p:extLst>
      <p:ext uri="{BB962C8B-B14F-4D97-AF65-F5344CB8AC3E}">
        <p14:creationId xmlns:p14="http://schemas.microsoft.com/office/powerpoint/2010/main" val="334914934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B3ADAF-9237-441E-AA98-AFE6D61F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0728"/>
            <a:ext cx="7644333" cy="536203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C8C995C-1A44-47B9-B13B-B62B458D4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随机过程与线性预测的关系</a:t>
            </a:r>
          </a:p>
        </p:txBody>
      </p:sp>
    </p:spTree>
    <p:extLst>
      <p:ext uri="{BB962C8B-B14F-4D97-AF65-F5344CB8AC3E}">
        <p14:creationId xmlns:p14="http://schemas.microsoft.com/office/powerpoint/2010/main" val="23790297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EED1B1-F4AC-49B5-907F-D439A549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80728"/>
            <a:ext cx="7026548" cy="539143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7186286-3E9F-42FC-A090-5576590F9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随机过程与线性预测的关系</a:t>
            </a:r>
          </a:p>
        </p:txBody>
      </p:sp>
    </p:spTree>
    <p:extLst>
      <p:ext uri="{BB962C8B-B14F-4D97-AF65-F5344CB8AC3E}">
        <p14:creationId xmlns:p14="http://schemas.microsoft.com/office/powerpoint/2010/main" val="20817154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FIR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滤波器格形结构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A1F70A4-9FFC-4F94-AEC5-99D700C05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708150"/>
            <a:ext cx="7321550" cy="38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104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随机过程与线性预测的关系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E49982-1FD2-4530-9C7D-A72718010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84976"/>
            <a:ext cx="6977782" cy="521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3517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随机过程与线性预测的关系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4EF6A1-6146-491C-BC48-CB1793D2B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46" y="1111548"/>
            <a:ext cx="6834907" cy="517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1573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1440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Yule-Walker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方程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/Wiener-</a:t>
            </a:r>
            <a:r>
              <a:rPr lang="en-US" altLang="zh-CN" sz="3200" b="1" dirty="0" err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Hopf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方程的求解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234A56-C61D-4685-8719-ED6057F0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11548"/>
            <a:ext cx="7087890" cy="508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3890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1440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Yule-Walker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方程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/Wiener-</a:t>
            </a:r>
            <a:r>
              <a:rPr lang="en-US" altLang="zh-CN" sz="3200" b="1" dirty="0" err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Hopf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方程的求解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0AAC82-BE23-431A-B346-E0CB3106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0728"/>
            <a:ext cx="7222381" cy="535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1219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1440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Yule-Walker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方程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/Wiener-</a:t>
            </a:r>
            <a:r>
              <a:rPr lang="en-US" altLang="zh-CN" sz="3200" b="1" dirty="0" err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Hopf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方程的求解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B790B5-C35F-431F-A1A0-60F252BC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52736"/>
            <a:ext cx="6973019" cy="53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5256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1440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Yule-Walker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方程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/Wiener-</a:t>
            </a:r>
            <a:r>
              <a:rPr lang="en-US" altLang="zh-CN" sz="3200" b="1" dirty="0" err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Hopf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方程的求解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2E0A90-CFA0-41F8-8300-3BB77A49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1067012"/>
            <a:ext cx="6616844" cy="53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153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1440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Yule-Walker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方程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/Wiener-</a:t>
            </a:r>
            <a:r>
              <a:rPr lang="en-US" altLang="zh-CN" sz="3200" b="1" dirty="0" err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Hopf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方程的求解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C4B60F-E472-4F3C-AAEE-CC36192C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75" y="1084570"/>
            <a:ext cx="6743849" cy="525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443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FIR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滤波器格形结构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5A9357-5087-4336-AAF3-0F86AF230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905000"/>
            <a:ext cx="6078538" cy="35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680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FIR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滤波器格形结构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F0476DB-EE7F-4AE4-98EA-1707F991A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2622550"/>
            <a:ext cx="7304088" cy="206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1785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FIR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滤波器格形结构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C67989-82F4-429A-A550-A3AFAD73E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878013"/>
            <a:ext cx="7304088" cy="35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3269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、具有有理功率谱的平稳随机过程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58F118-DF0F-4C6A-9669-C38FE3D3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52736"/>
            <a:ext cx="7048649" cy="51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233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、具有有理功率谱的平稳随机过程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FF5CB4-DB44-4CC3-8F7D-6790BB39A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00" y="1111548"/>
            <a:ext cx="7029599" cy="52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97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、具有有理功率谱的平稳随机过程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3A5FF0-F7E3-4850-A945-E74BD7F3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90" y="1111548"/>
            <a:ext cx="6973019" cy="52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9373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SPTMP-W">
  <a:themeElements>
    <a:clrScheme name="DSPTMP-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SPTMP-W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DSPTMP-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PTMP-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PTMP-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PTMP-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PTMP-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PTMP-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PTMP-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PTMP-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PTMP-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PTMP-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PTMP-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PTMP-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DSPTMP-W</Template>
  <TotalTime>2814</TotalTime>
  <Words>314</Words>
  <Application>Microsoft Office PowerPoint</Application>
  <PresentationFormat>全屏显示(4:3)</PresentationFormat>
  <Paragraphs>44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Arial Unicode MS</vt:lpstr>
      <vt:lpstr>微软雅黑</vt:lpstr>
      <vt:lpstr>Arial</vt:lpstr>
      <vt:lpstr>Times New Roman</vt:lpstr>
      <vt:lpstr>Wingdings</vt:lpstr>
      <vt:lpstr>DSPTMP-W</vt:lpstr>
      <vt:lpstr>数字信号处理II Digital Signal Processing</vt:lpstr>
      <vt:lpstr>主要内容</vt:lpstr>
      <vt:lpstr>1、FIR滤波器格形结构</vt:lpstr>
      <vt:lpstr>1、FIR滤波器格形结构</vt:lpstr>
      <vt:lpstr>1、FIR滤波器格形结构</vt:lpstr>
      <vt:lpstr>1、FIR滤波器格形结构</vt:lpstr>
      <vt:lpstr>2、具有有理功率谱的平稳随机过程</vt:lpstr>
      <vt:lpstr>2、具有有理功率谱的平稳随机过程</vt:lpstr>
      <vt:lpstr>2、具有有理功率谱的平稳随机过程</vt:lpstr>
      <vt:lpstr>2、具有有理功率谱的平稳随机过程</vt:lpstr>
      <vt:lpstr>2、具有有理功率谱的平稳随机过程</vt:lpstr>
      <vt:lpstr>2、具有有理功率谱的平稳随机过程</vt:lpstr>
      <vt:lpstr>2、具有有理功率谱的平稳随机过程</vt:lpstr>
      <vt:lpstr>2、具有有理功率谱的平稳随机过程</vt:lpstr>
      <vt:lpstr>2、具有有理功率谱的平稳随机过程</vt:lpstr>
      <vt:lpstr>2、具有有理功率谱的平稳随机过程</vt:lpstr>
      <vt:lpstr>2、具有有理功率谱的平稳随机过程</vt:lpstr>
      <vt:lpstr>2、具有有理功率谱的平稳随机过程</vt:lpstr>
      <vt:lpstr>2、具有有理功率谱的平稳随机过程</vt:lpstr>
      <vt:lpstr>3、前向和后向线性预测</vt:lpstr>
      <vt:lpstr>3、前向和后向线性预测</vt:lpstr>
      <vt:lpstr>3、前向和后向线性预测</vt:lpstr>
      <vt:lpstr>3、前向和后向线性预测</vt:lpstr>
      <vt:lpstr>3、前向和后向线性预测</vt:lpstr>
      <vt:lpstr>3、前向和后向线性预测</vt:lpstr>
      <vt:lpstr>4、AR随机过程与线性预测的关系</vt:lpstr>
      <vt:lpstr>4、AR随机过程与线性预测的关系</vt:lpstr>
      <vt:lpstr>4、AR随机过程与线性预测的关系</vt:lpstr>
      <vt:lpstr>4、AR随机过程与线性预测的关系</vt:lpstr>
      <vt:lpstr>4、AR随机过程与线性预测的关系</vt:lpstr>
      <vt:lpstr>4、AR随机过程与线性预测的关系</vt:lpstr>
      <vt:lpstr>5、Yule-Walker方程/Wiener-Hopf方程的求解</vt:lpstr>
      <vt:lpstr>5、Yule-Walker方程/Wiener-Hopf方程的求解</vt:lpstr>
      <vt:lpstr>5、Yule-Walker方程/Wiener-Hopf方程的求解</vt:lpstr>
      <vt:lpstr>5、Yule-Walker方程/Wiener-Hopf方程的求解</vt:lpstr>
      <vt:lpstr>5、Yule-Walker方程/Wiener-Hopf方程的求解</vt:lpstr>
    </vt:vector>
  </TitlesOfParts>
  <Company>bit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PJH</dc:creator>
  <cp:keywords>数字信号处理电子教案</cp:keywords>
  <cp:lastModifiedBy>oyzc</cp:lastModifiedBy>
  <cp:revision>297</cp:revision>
  <dcterms:created xsi:type="dcterms:W3CDTF">2005-09-08T00:12:49Z</dcterms:created>
  <dcterms:modified xsi:type="dcterms:W3CDTF">2021-11-18T02:20:59Z</dcterms:modified>
</cp:coreProperties>
</file>