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43"/>
  </p:notesMasterIdLst>
  <p:handoutMasterIdLst>
    <p:handoutMasterId r:id="rId44"/>
  </p:handoutMasterIdLst>
  <p:sldIdLst>
    <p:sldId id="561" r:id="rId2"/>
    <p:sldId id="562" r:id="rId3"/>
    <p:sldId id="563" r:id="rId4"/>
    <p:sldId id="564" r:id="rId5"/>
    <p:sldId id="565" r:id="rId6"/>
    <p:sldId id="566" r:id="rId7"/>
    <p:sldId id="567" r:id="rId8"/>
    <p:sldId id="568" r:id="rId9"/>
    <p:sldId id="569" r:id="rId10"/>
    <p:sldId id="570" r:id="rId11"/>
    <p:sldId id="572" r:id="rId12"/>
    <p:sldId id="576" r:id="rId13"/>
    <p:sldId id="585" r:id="rId14"/>
    <p:sldId id="586" r:id="rId15"/>
    <p:sldId id="587" r:id="rId16"/>
    <p:sldId id="588" r:id="rId17"/>
    <p:sldId id="589" r:id="rId18"/>
    <p:sldId id="590" r:id="rId19"/>
    <p:sldId id="591" r:id="rId20"/>
    <p:sldId id="592" r:id="rId21"/>
    <p:sldId id="593" r:id="rId22"/>
    <p:sldId id="594" r:id="rId23"/>
    <p:sldId id="597" r:id="rId24"/>
    <p:sldId id="598" r:id="rId25"/>
    <p:sldId id="602" r:id="rId26"/>
    <p:sldId id="603" r:id="rId27"/>
    <p:sldId id="604" r:id="rId28"/>
    <p:sldId id="605" r:id="rId29"/>
    <p:sldId id="606" r:id="rId30"/>
    <p:sldId id="607" r:id="rId31"/>
    <p:sldId id="608" r:id="rId32"/>
    <p:sldId id="683" r:id="rId33"/>
    <p:sldId id="610" r:id="rId34"/>
    <p:sldId id="611" r:id="rId35"/>
    <p:sldId id="615" r:id="rId36"/>
    <p:sldId id="619" r:id="rId37"/>
    <p:sldId id="620" r:id="rId38"/>
    <p:sldId id="621" r:id="rId39"/>
    <p:sldId id="622" r:id="rId40"/>
    <p:sldId id="623" r:id="rId41"/>
    <p:sldId id="624" r:id="rId4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0" autoAdjust="0"/>
    <p:restoredTop sz="94660" autoAdjust="0"/>
  </p:normalViewPr>
  <p:slideViewPr>
    <p:cSldViewPr>
      <p:cViewPr varScale="1">
        <p:scale>
          <a:sx n="64" d="100"/>
          <a:sy n="64" d="100"/>
        </p:scale>
        <p:origin x="1312" y="4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26" d="100"/>
          <a:sy n="26" d="100"/>
        </p:scale>
        <p:origin x="-1248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5" Type="http://schemas.openxmlformats.org/officeDocument/2006/relationships/image" Target="../media/image51.emf"/><Relationship Id="rId4" Type="http://schemas.openxmlformats.org/officeDocument/2006/relationships/image" Target="../media/image50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image" Target="../media/image52.emf"/><Relationship Id="rId6" Type="http://schemas.openxmlformats.org/officeDocument/2006/relationships/image" Target="../media/image57.emf"/><Relationship Id="rId5" Type="http://schemas.openxmlformats.org/officeDocument/2006/relationships/image" Target="../media/image56.emf"/><Relationship Id="rId4" Type="http://schemas.openxmlformats.org/officeDocument/2006/relationships/image" Target="../media/image55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4" Type="http://schemas.openxmlformats.org/officeDocument/2006/relationships/image" Target="../media/image61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4" Type="http://schemas.openxmlformats.org/officeDocument/2006/relationships/image" Target="../media/image6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0.emf"/><Relationship Id="rId4" Type="http://schemas.openxmlformats.org/officeDocument/2006/relationships/image" Target="../media/image1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7" Type="http://schemas.openxmlformats.org/officeDocument/2006/relationships/image" Target="../media/image84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image" Target="../media/image87.wmf"/><Relationship Id="rId7" Type="http://schemas.openxmlformats.org/officeDocument/2006/relationships/image" Target="../media/image90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96.wmf"/><Relationship Id="rId5" Type="http://schemas.openxmlformats.org/officeDocument/2006/relationships/image" Target="../media/image95.wmf"/><Relationship Id="rId4" Type="http://schemas.openxmlformats.org/officeDocument/2006/relationships/image" Target="../media/image87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7" Type="http://schemas.openxmlformats.org/officeDocument/2006/relationships/image" Target="../media/image99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6" Type="http://schemas.openxmlformats.org/officeDocument/2006/relationships/image" Target="../media/image107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7.wmf"/><Relationship Id="rId1" Type="http://schemas.openxmlformats.org/officeDocument/2006/relationships/image" Target="../media/image103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8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3" Type="http://schemas.openxmlformats.org/officeDocument/2006/relationships/image" Target="../media/image115.wmf"/><Relationship Id="rId7" Type="http://schemas.openxmlformats.org/officeDocument/2006/relationships/image" Target="../media/image119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6" Type="http://schemas.openxmlformats.org/officeDocument/2006/relationships/image" Target="../media/image118.wmf"/><Relationship Id="rId5" Type="http://schemas.openxmlformats.org/officeDocument/2006/relationships/image" Target="../media/image117.wmf"/><Relationship Id="rId4" Type="http://schemas.openxmlformats.org/officeDocument/2006/relationships/image" Target="../media/image11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13" Type="http://schemas.openxmlformats.org/officeDocument/2006/relationships/image" Target="../media/image133.wmf"/><Relationship Id="rId3" Type="http://schemas.openxmlformats.org/officeDocument/2006/relationships/image" Target="../media/image123.wmf"/><Relationship Id="rId7" Type="http://schemas.openxmlformats.org/officeDocument/2006/relationships/image" Target="../media/image127.wmf"/><Relationship Id="rId12" Type="http://schemas.openxmlformats.org/officeDocument/2006/relationships/image" Target="../media/image132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6" Type="http://schemas.openxmlformats.org/officeDocument/2006/relationships/image" Target="../media/image126.wmf"/><Relationship Id="rId11" Type="http://schemas.openxmlformats.org/officeDocument/2006/relationships/image" Target="../media/image131.wmf"/><Relationship Id="rId5" Type="http://schemas.openxmlformats.org/officeDocument/2006/relationships/image" Target="../media/image125.wmf"/><Relationship Id="rId10" Type="http://schemas.openxmlformats.org/officeDocument/2006/relationships/image" Target="../media/image130.wmf"/><Relationship Id="rId4" Type="http://schemas.openxmlformats.org/officeDocument/2006/relationships/image" Target="../media/image124.wmf"/><Relationship Id="rId9" Type="http://schemas.openxmlformats.org/officeDocument/2006/relationships/image" Target="../media/image129.wmf"/><Relationship Id="rId14" Type="http://schemas.openxmlformats.org/officeDocument/2006/relationships/image" Target="../media/image134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Relationship Id="rId4" Type="http://schemas.openxmlformats.org/officeDocument/2006/relationships/image" Target="../media/image138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Relationship Id="rId5" Type="http://schemas.openxmlformats.org/officeDocument/2006/relationships/image" Target="../media/image141.wmf"/><Relationship Id="rId4" Type="http://schemas.openxmlformats.org/officeDocument/2006/relationships/image" Target="../media/image7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2" Type="http://schemas.openxmlformats.org/officeDocument/2006/relationships/image" Target="../media/image92.wmf"/><Relationship Id="rId1" Type="http://schemas.openxmlformats.org/officeDocument/2006/relationships/image" Target="../media/image71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wmf"/><Relationship Id="rId1" Type="http://schemas.openxmlformats.org/officeDocument/2006/relationships/image" Target="../media/image142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3" Type="http://schemas.openxmlformats.org/officeDocument/2006/relationships/image" Target="../media/image145.wmf"/><Relationship Id="rId7" Type="http://schemas.openxmlformats.org/officeDocument/2006/relationships/image" Target="../media/image149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Relationship Id="rId6" Type="http://schemas.openxmlformats.org/officeDocument/2006/relationships/image" Target="../media/image148.wmf"/><Relationship Id="rId5" Type="http://schemas.openxmlformats.org/officeDocument/2006/relationships/image" Target="../media/image147.wmf"/><Relationship Id="rId4" Type="http://schemas.openxmlformats.org/officeDocument/2006/relationships/image" Target="../media/image146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wmf"/><Relationship Id="rId1" Type="http://schemas.openxmlformats.org/officeDocument/2006/relationships/image" Target="../media/image15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e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AB862F6-1234-4ED3-AA9E-0F64A77CDA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5477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71904AB-E61C-41CA-B527-7C8877EB40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13525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T0" fmla="*/ 0 w 21600"/>
                <a:gd name="T1" fmla="*/ 0 h 21231"/>
                <a:gd name="T2" fmla="*/ 0 w 21600"/>
                <a:gd name="T3" fmla="*/ 0 h 21231"/>
                <a:gd name="T4" fmla="*/ 0 w 21600"/>
                <a:gd name="T5" fmla="*/ 0 h 2123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lnTo>
                    <a:pt x="3976" y="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6261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6BA7FC-9567-456A-8967-363C94A5F3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3839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10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0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0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D7FFFA-16EA-41A7-BCC4-93B5E135DB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8820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10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0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0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ABBB2F-4CA0-468F-A88D-82E27DBA57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6840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10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0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0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E4A8C2-FE75-4556-AF2D-C070C25B47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768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10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0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0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EFAA7-B803-4936-8D54-079CA1E039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4752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10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0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10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7EE10-3AFD-4D75-A262-30083BC84C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0108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10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10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10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6B83E-652C-4011-B2DF-83CA3C18FC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753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10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10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0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B5FF2-1432-4767-8902-2F27541067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990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10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10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10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B177D3-6B22-4857-8A89-D00E6A92C3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2843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10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0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10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177A0C-0C21-4302-A15B-C79DAC96A6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3645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10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0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10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07DA12-0163-42EF-9195-4C368F6243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10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A8"/>
            </a:gs>
            <a:gs pos="100000">
              <a:srgbClr val="0000A8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098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95235" name="Freeform 4099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033" name="Arc 4100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5237" name="Rectangle 410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5238" name="Rectangle 410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5239" name="Rectangle 410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5240" name="Rectangle 410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C221D4E6-CB75-4195-9C54-EABF20B48D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410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39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48.bin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6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49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45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50.e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53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13" Type="http://schemas.openxmlformats.org/officeDocument/2006/relationships/oleObject" Target="../embeddings/oleObject60.bin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5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3.e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55.emf"/><Relationship Id="rId4" Type="http://schemas.openxmlformats.org/officeDocument/2006/relationships/image" Target="../media/image52.e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57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64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6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68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70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69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7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5.bin"/><Relationship Id="rId10" Type="http://schemas.openxmlformats.org/officeDocument/2006/relationships/image" Target="../media/image75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77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image" Target="../media/image82.wmf"/><Relationship Id="rId18" Type="http://schemas.openxmlformats.org/officeDocument/2006/relationships/image" Target="../media/image84.w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12" Type="http://schemas.openxmlformats.org/officeDocument/2006/relationships/oleObject" Target="../embeddings/oleObject84.bin"/><Relationship Id="rId17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6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80.bin"/><Relationship Id="rId15" Type="http://schemas.openxmlformats.org/officeDocument/2006/relationships/image" Target="../media/image83.wmf"/><Relationship Id="rId10" Type="http://schemas.openxmlformats.org/officeDocument/2006/relationships/image" Target="../media/image81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82.bin"/><Relationship Id="rId14" Type="http://schemas.openxmlformats.org/officeDocument/2006/relationships/oleObject" Target="../embeddings/oleObject85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oleObject" Target="../embeddings/oleObject93.bin"/><Relationship Id="rId18" Type="http://schemas.openxmlformats.org/officeDocument/2006/relationships/image" Target="../media/image91.wmf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88.wmf"/><Relationship Id="rId17" Type="http://schemas.openxmlformats.org/officeDocument/2006/relationships/oleObject" Target="../embeddings/oleObject9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0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5" Type="http://schemas.openxmlformats.org/officeDocument/2006/relationships/oleObject" Target="../embeddings/oleObject94.bin"/><Relationship Id="rId10" Type="http://schemas.openxmlformats.org/officeDocument/2006/relationships/image" Target="../media/image82.wmf"/><Relationship Id="rId4" Type="http://schemas.openxmlformats.org/officeDocument/2006/relationships/image" Target="../media/image85.w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89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oleObject" Target="../embeddings/oleObject101.bin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9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100.bin"/><Relationship Id="rId5" Type="http://schemas.openxmlformats.org/officeDocument/2006/relationships/oleObject" Target="../embeddings/oleObject97.bin"/><Relationship Id="rId15" Type="http://schemas.openxmlformats.org/officeDocument/2006/relationships/image" Target="../media/image96.wmf"/><Relationship Id="rId10" Type="http://schemas.openxmlformats.org/officeDocument/2006/relationships/image" Target="../media/image87.wmf"/><Relationship Id="rId4" Type="http://schemas.openxmlformats.org/officeDocument/2006/relationships/image" Target="../media/image92.wmf"/><Relationship Id="rId9" Type="http://schemas.openxmlformats.org/officeDocument/2006/relationships/oleObject" Target="../embeddings/oleObject99.bin"/><Relationship Id="rId14" Type="http://schemas.openxmlformats.org/officeDocument/2006/relationships/oleObject" Target="../embeddings/oleObject102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10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98.wmf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oleObject104.bin"/><Relationship Id="rId10" Type="http://schemas.openxmlformats.org/officeDocument/2006/relationships/image" Target="../media/image100.wmf"/><Relationship Id="rId4" Type="http://schemas.openxmlformats.org/officeDocument/2006/relationships/image" Target="../media/image97.wmf"/><Relationship Id="rId9" Type="http://schemas.openxmlformats.org/officeDocument/2006/relationships/oleObject" Target="../embeddings/oleObject106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13" Type="http://schemas.openxmlformats.org/officeDocument/2006/relationships/oleObject" Target="../embeddings/oleObject113.bin"/><Relationship Id="rId18" Type="http://schemas.openxmlformats.org/officeDocument/2006/relationships/image" Target="../media/image99.wmf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106.wmf"/><Relationship Id="rId17" Type="http://schemas.openxmlformats.org/officeDocument/2006/relationships/oleObject" Target="../embeddings/oleObject11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5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03.wmf"/><Relationship Id="rId11" Type="http://schemas.openxmlformats.org/officeDocument/2006/relationships/oleObject" Target="../embeddings/oleObject112.bin"/><Relationship Id="rId5" Type="http://schemas.openxmlformats.org/officeDocument/2006/relationships/oleObject" Target="../embeddings/oleObject109.bin"/><Relationship Id="rId15" Type="http://schemas.openxmlformats.org/officeDocument/2006/relationships/oleObject" Target="../embeddings/oleObject114.bin"/><Relationship Id="rId10" Type="http://schemas.openxmlformats.org/officeDocument/2006/relationships/image" Target="../media/image105.wmf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111.bin"/><Relationship Id="rId14" Type="http://schemas.openxmlformats.org/officeDocument/2006/relationships/image" Target="../media/image107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6.wmf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7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7" Type="http://schemas.openxmlformats.org/officeDocument/2006/relationships/image" Target="../media/image8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18.bin"/><Relationship Id="rId5" Type="http://schemas.openxmlformats.org/officeDocument/2006/relationships/image" Target="../media/image103.wmf"/><Relationship Id="rId4" Type="http://schemas.openxmlformats.org/officeDocument/2006/relationships/oleObject" Target="../embeddings/oleObject117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87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108.wmf"/><Relationship Id="rId4" Type="http://schemas.openxmlformats.org/officeDocument/2006/relationships/oleObject" Target="../embeddings/oleObject120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oleObject" Target="../embeddings/oleObject121.bin"/><Relationship Id="rId7" Type="http://schemas.openxmlformats.org/officeDocument/2006/relationships/oleObject" Target="../embeddings/oleObject1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11.wmf"/><Relationship Id="rId5" Type="http://schemas.openxmlformats.org/officeDocument/2006/relationships/oleObject" Target="../embeddings/oleObject122.bin"/><Relationship Id="rId4" Type="http://schemas.openxmlformats.org/officeDocument/2006/relationships/image" Target="../media/image110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13" Type="http://schemas.openxmlformats.org/officeDocument/2006/relationships/oleObject" Target="../embeddings/oleObject129.bin"/><Relationship Id="rId18" Type="http://schemas.openxmlformats.org/officeDocument/2006/relationships/oleObject" Target="../embeddings/oleObject132.bin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12" Type="http://schemas.openxmlformats.org/officeDocument/2006/relationships/image" Target="../media/image117.wmf"/><Relationship Id="rId17" Type="http://schemas.openxmlformats.org/officeDocument/2006/relationships/image" Target="../media/image11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1.bin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14.wmf"/><Relationship Id="rId11" Type="http://schemas.openxmlformats.org/officeDocument/2006/relationships/oleObject" Target="../embeddings/oleObject128.bin"/><Relationship Id="rId5" Type="http://schemas.openxmlformats.org/officeDocument/2006/relationships/oleObject" Target="../embeddings/oleObject125.bin"/><Relationship Id="rId15" Type="http://schemas.openxmlformats.org/officeDocument/2006/relationships/oleObject" Target="../embeddings/oleObject130.bin"/><Relationship Id="rId10" Type="http://schemas.openxmlformats.org/officeDocument/2006/relationships/image" Target="../media/image116.wmf"/><Relationship Id="rId19" Type="http://schemas.openxmlformats.org/officeDocument/2006/relationships/image" Target="../media/image120.wmf"/><Relationship Id="rId4" Type="http://schemas.openxmlformats.org/officeDocument/2006/relationships/image" Target="../media/image113.wmf"/><Relationship Id="rId9" Type="http://schemas.openxmlformats.org/officeDocument/2006/relationships/oleObject" Target="../embeddings/oleObject127.bin"/><Relationship Id="rId14" Type="http://schemas.openxmlformats.org/officeDocument/2006/relationships/image" Target="../media/image118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13" Type="http://schemas.openxmlformats.org/officeDocument/2006/relationships/oleObject" Target="../embeddings/oleObject138.bin"/><Relationship Id="rId18" Type="http://schemas.openxmlformats.org/officeDocument/2006/relationships/image" Target="../media/image128.wmf"/><Relationship Id="rId26" Type="http://schemas.openxmlformats.org/officeDocument/2006/relationships/image" Target="../media/image132.wmf"/><Relationship Id="rId3" Type="http://schemas.openxmlformats.org/officeDocument/2006/relationships/oleObject" Target="../embeddings/oleObject133.bin"/><Relationship Id="rId21" Type="http://schemas.openxmlformats.org/officeDocument/2006/relationships/oleObject" Target="../embeddings/oleObject142.bin"/><Relationship Id="rId7" Type="http://schemas.openxmlformats.org/officeDocument/2006/relationships/oleObject" Target="../embeddings/oleObject135.bin"/><Relationship Id="rId12" Type="http://schemas.openxmlformats.org/officeDocument/2006/relationships/image" Target="../media/image125.wmf"/><Relationship Id="rId17" Type="http://schemas.openxmlformats.org/officeDocument/2006/relationships/oleObject" Target="../embeddings/oleObject140.bin"/><Relationship Id="rId25" Type="http://schemas.openxmlformats.org/officeDocument/2006/relationships/oleObject" Target="../embeddings/oleObject14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7.wmf"/><Relationship Id="rId20" Type="http://schemas.openxmlformats.org/officeDocument/2006/relationships/image" Target="../media/image129.wmf"/><Relationship Id="rId29" Type="http://schemas.openxmlformats.org/officeDocument/2006/relationships/oleObject" Target="../embeddings/oleObject146.bin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22.wmf"/><Relationship Id="rId11" Type="http://schemas.openxmlformats.org/officeDocument/2006/relationships/oleObject" Target="../embeddings/oleObject137.bin"/><Relationship Id="rId24" Type="http://schemas.openxmlformats.org/officeDocument/2006/relationships/image" Target="../media/image131.wmf"/><Relationship Id="rId5" Type="http://schemas.openxmlformats.org/officeDocument/2006/relationships/oleObject" Target="../embeddings/oleObject134.bin"/><Relationship Id="rId15" Type="http://schemas.openxmlformats.org/officeDocument/2006/relationships/oleObject" Target="../embeddings/oleObject139.bin"/><Relationship Id="rId23" Type="http://schemas.openxmlformats.org/officeDocument/2006/relationships/oleObject" Target="../embeddings/oleObject143.bin"/><Relationship Id="rId28" Type="http://schemas.openxmlformats.org/officeDocument/2006/relationships/image" Target="../media/image133.wmf"/><Relationship Id="rId10" Type="http://schemas.openxmlformats.org/officeDocument/2006/relationships/image" Target="../media/image124.wmf"/><Relationship Id="rId19" Type="http://schemas.openxmlformats.org/officeDocument/2006/relationships/oleObject" Target="../embeddings/oleObject141.bin"/><Relationship Id="rId4" Type="http://schemas.openxmlformats.org/officeDocument/2006/relationships/image" Target="../media/image121.wmf"/><Relationship Id="rId9" Type="http://schemas.openxmlformats.org/officeDocument/2006/relationships/oleObject" Target="../embeddings/oleObject136.bin"/><Relationship Id="rId14" Type="http://schemas.openxmlformats.org/officeDocument/2006/relationships/image" Target="../media/image126.wmf"/><Relationship Id="rId22" Type="http://schemas.openxmlformats.org/officeDocument/2006/relationships/image" Target="../media/image130.wmf"/><Relationship Id="rId27" Type="http://schemas.openxmlformats.org/officeDocument/2006/relationships/oleObject" Target="../embeddings/oleObject145.bin"/><Relationship Id="rId30" Type="http://schemas.openxmlformats.org/officeDocument/2006/relationships/image" Target="../media/image134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0.bin"/><Relationship Id="rId13" Type="http://schemas.openxmlformats.org/officeDocument/2006/relationships/oleObject" Target="../embeddings/oleObject153.bin"/><Relationship Id="rId3" Type="http://schemas.openxmlformats.org/officeDocument/2006/relationships/oleObject" Target="../embeddings/oleObject147.bin"/><Relationship Id="rId7" Type="http://schemas.openxmlformats.org/officeDocument/2006/relationships/oleObject" Target="../embeddings/oleObject149.bin"/><Relationship Id="rId12" Type="http://schemas.openxmlformats.org/officeDocument/2006/relationships/image" Target="../media/image13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36.wmf"/><Relationship Id="rId11" Type="http://schemas.openxmlformats.org/officeDocument/2006/relationships/oleObject" Target="../embeddings/oleObject152.bin"/><Relationship Id="rId5" Type="http://schemas.openxmlformats.org/officeDocument/2006/relationships/oleObject" Target="../embeddings/oleObject148.bin"/><Relationship Id="rId10" Type="http://schemas.openxmlformats.org/officeDocument/2006/relationships/image" Target="../media/image137.wmf"/><Relationship Id="rId4" Type="http://schemas.openxmlformats.org/officeDocument/2006/relationships/image" Target="../media/image135.wmf"/><Relationship Id="rId9" Type="http://schemas.openxmlformats.org/officeDocument/2006/relationships/oleObject" Target="../embeddings/oleObject151.bin"/><Relationship Id="rId14" Type="http://schemas.openxmlformats.org/officeDocument/2006/relationships/oleObject" Target="../embeddings/oleObject154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161.bin"/><Relationship Id="rId3" Type="http://schemas.openxmlformats.org/officeDocument/2006/relationships/oleObject" Target="../embeddings/oleObject155.bin"/><Relationship Id="rId7" Type="http://schemas.openxmlformats.org/officeDocument/2006/relationships/oleObject" Target="../embeddings/oleObject157.bin"/><Relationship Id="rId12" Type="http://schemas.openxmlformats.org/officeDocument/2006/relationships/oleObject" Target="../embeddings/oleObject16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3.bin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40.wmf"/><Relationship Id="rId11" Type="http://schemas.openxmlformats.org/officeDocument/2006/relationships/oleObject" Target="../embeddings/oleObject159.bin"/><Relationship Id="rId5" Type="http://schemas.openxmlformats.org/officeDocument/2006/relationships/oleObject" Target="../embeddings/oleObject156.bin"/><Relationship Id="rId15" Type="http://schemas.openxmlformats.org/officeDocument/2006/relationships/image" Target="../media/image141.wmf"/><Relationship Id="rId10" Type="http://schemas.openxmlformats.org/officeDocument/2006/relationships/image" Target="../media/image7.wmf"/><Relationship Id="rId4" Type="http://schemas.openxmlformats.org/officeDocument/2006/relationships/image" Target="../media/image139.wmf"/><Relationship Id="rId9" Type="http://schemas.openxmlformats.org/officeDocument/2006/relationships/oleObject" Target="../embeddings/oleObject158.bin"/><Relationship Id="rId14" Type="http://schemas.openxmlformats.org/officeDocument/2006/relationships/oleObject" Target="../embeddings/oleObject162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3" Type="http://schemas.openxmlformats.org/officeDocument/2006/relationships/oleObject" Target="../embeddings/oleObject164.bin"/><Relationship Id="rId7" Type="http://schemas.openxmlformats.org/officeDocument/2006/relationships/oleObject" Target="../embeddings/oleObject1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92.wmf"/><Relationship Id="rId5" Type="http://schemas.openxmlformats.org/officeDocument/2006/relationships/oleObject" Target="../embeddings/oleObject165.bin"/><Relationship Id="rId4" Type="http://schemas.openxmlformats.org/officeDocument/2006/relationships/image" Target="../media/image71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39.wmf"/><Relationship Id="rId5" Type="http://schemas.openxmlformats.org/officeDocument/2006/relationships/oleObject" Target="../embeddings/oleObject168.bin"/><Relationship Id="rId4" Type="http://schemas.openxmlformats.org/officeDocument/2006/relationships/image" Target="../media/image142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2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13" Type="http://schemas.openxmlformats.org/officeDocument/2006/relationships/oleObject" Target="../embeddings/oleObject174.bin"/><Relationship Id="rId18" Type="http://schemas.openxmlformats.org/officeDocument/2006/relationships/oleObject" Target="../embeddings/oleObject179.bin"/><Relationship Id="rId3" Type="http://schemas.openxmlformats.org/officeDocument/2006/relationships/oleObject" Target="../embeddings/oleObject169.bin"/><Relationship Id="rId21" Type="http://schemas.openxmlformats.org/officeDocument/2006/relationships/oleObject" Target="../embeddings/oleObject181.bin"/><Relationship Id="rId7" Type="http://schemas.openxmlformats.org/officeDocument/2006/relationships/oleObject" Target="../embeddings/oleObject171.bin"/><Relationship Id="rId12" Type="http://schemas.openxmlformats.org/officeDocument/2006/relationships/image" Target="../media/image147.wmf"/><Relationship Id="rId17" Type="http://schemas.openxmlformats.org/officeDocument/2006/relationships/oleObject" Target="../embeddings/oleObject178.bin"/><Relationship Id="rId25" Type="http://schemas.openxmlformats.org/officeDocument/2006/relationships/oleObject" Target="../embeddings/oleObject18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7.bin"/><Relationship Id="rId20" Type="http://schemas.openxmlformats.org/officeDocument/2006/relationships/image" Target="../media/image148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44.wmf"/><Relationship Id="rId11" Type="http://schemas.openxmlformats.org/officeDocument/2006/relationships/oleObject" Target="../embeddings/oleObject173.bin"/><Relationship Id="rId24" Type="http://schemas.openxmlformats.org/officeDocument/2006/relationships/image" Target="../media/image140.wmf"/><Relationship Id="rId5" Type="http://schemas.openxmlformats.org/officeDocument/2006/relationships/oleObject" Target="../embeddings/oleObject170.bin"/><Relationship Id="rId15" Type="http://schemas.openxmlformats.org/officeDocument/2006/relationships/oleObject" Target="../embeddings/oleObject176.bin"/><Relationship Id="rId23" Type="http://schemas.openxmlformats.org/officeDocument/2006/relationships/oleObject" Target="../embeddings/oleObject182.bin"/><Relationship Id="rId10" Type="http://schemas.openxmlformats.org/officeDocument/2006/relationships/image" Target="../media/image146.wmf"/><Relationship Id="rId19" Type="http://schemas.openxmlformats.org/officeDocument/2006/relationships/oleObject" Target="../embeddings/oleObject180.bin"/><Relationship Id="rId4" Type="http://schemas.openxmlformats.org/officeDocument/2006/relationships/image" Target="../media/image143.wmf"/><Relationship Id="rId9" Type="http://schemas.openxmlformats.org/officeDocument/2006/relationships/oleObject" Target="../embeddings/oleObject172.bin"/><Relationship Id="rId14" Type="http://schemas.openxmlformats.org/officeDocument/2006/relationships/oleObject" Target="../embeddings/oleObject175.bin"/><Relationship Id="rId22" Type="http://schemas.openxmlformats.org/officeDocument/2006/relationships/image" Target="../media/image149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51.wmf"/><Relationship Id="rId5" Type="http://schemas.openxmlformats.org/officeDocument/2006/relationships/oleObject" Target="../embeddings/oleObject185.bin"/><Relationship Id="rId4" Type="http://schemas.openxmlformats.org/officeDocument/2006/relationships/image" Target="../media/image150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1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23.wmf"/><Relationship Id="rId3" Type="http://schemas.openxmlformats.org/officeDocument/2006/relationships/image" Target="../media/image24.png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29.wmf"/><Relationship Id="rId3" Type="http://schemas.openxmlformats.org/officeDocument/2006/relationships/oleObject" Target="../embeddings/oleObject27.bin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28.wmf"/><Relationship Id="rId5" Type="http://schemas.openxmlformats.org/officeDocument/2006/relationships/image" Target="../media/image24.png"/><Relationship Id="rId10" Type="http://schemas.openxmlformats.org/officeDocument/2006/relationships/oleObject" Target="../embeddings/oleObject30.bin"/><Relationship Id="rId4" Type="http://schemas.openxmlformats.org/officeDocument/2006/relationships/image" Target="../media/image25.emf"/><Relationship Id="rId9" Type="http://schemas.openxmlformats.org/officeDocument/2006/relationships/image" Target="../media/image2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3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30.emf"/><Relationship Id="rId4" Type="http://schemas.openxmlformats.org/officeDocument/2006/relationships/oleObject" Target="../embeddings/oleObject3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2" name="Rectangle 2052"/>
          <p:cNvSpPr>
            <a:spLocks noChangeArrowheads="1"/>
          </p:cNvSpPr>
          <p:nvPr/>
        </p:nvSpPr>
        <p:spPr bwMode="auto">
          <a:xfrm>
            <a:off x="533400" y="381000"/>
            <a:ext cx="815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方正姚体" pitchFamily="2" charset="-122"/>
                <a:ea typeface="方正姚体" pitchFamily="2" charset="-122"/>
              </a:rPr>
              <a:t>参数模型功率谱估计</a:t>
            </a:r>
          </a:p>
        </p:txBody>
      </p:sp>
      <p:sp>
        <p:nvSpPr>
          <p:cNvPr id="167939" name="Text Box 2053"/>
          <p:cNvSpPr txBox="1">
            <a:spLocks noChangeArrowheads="1"/>
          </p:cNvSpPr>
          <p:nvPr/>
        </p:nvSpPr>
        <p:spPr bwMode="auto">
          <a:xfrm>
            <a:off x="1187624" y="1484784"/>
            <a:ext cx="7391400" cy="4050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/>
              <a:t>1 </a:t>
            </a:r>
            <a:r>
              <a:rPr lang="zh-CN" altLang="en-US" sz="2800" dirty="0"/>
              <a:t>平稳随机信号的参数模型</a:t>
            </a:r>
          </a:p>
          <a:p>
            <a:pPr eaLnBrk="1" hangingPunct="1">
              <a:lnSpc>
                <a:spcPct val="2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/>
              <a:t>2 AR</a:t>
            </a:r>
            <a:r>
              <a:rPr lang="zh-CN" altLang="en-US" sz="2800" dirty="0"/>
              <a:t>模型的正则方程与参数计算</a:t>
            </a:r>
          </a:p>
          <a:p>
            <a:pPr eaLnBrk="1" hangingPunct="1">
              <a:lnSpc>
                <a:spcPct val="2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/>
              <a:t>3 AR</a:t>
            </a:r>
            <a:r>
              <a:rPr lang="zh-CN" altLang="en-US" sz="2800" dirty="0"/>
              <a:t>模型谱估计的性质与阶次选择</a:t>
            </a:r>
          </a:p>
          <a:p>
            <a:pPr eaLnBrk="1" hangingPunct="1">
              <a:lnSpc>
                <a:spcPct val="2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/>
              <a:t>4 AR</a:t>
            </a:r>
            <a:r>
              <a:rPr lang="zh-CN" altLang="en-US" sz="2800" dirty="0"/>
              <a:t>模型的稳定性与信号建模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ext Box 3"/>
          <p:cNvSpPr txBox="1">
            <a:spLocks noChangeArrowheads="1"/>
          </p:cNvSpPr>
          <p:nvPr/>
        </p:nvSpPr>
        <p:spPr bwMode="auto">
          <a:xfrm>
            <a:off x="838200" y="457200"/>
            <a:ext cx="7620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/>
              <a:t>AR</a:t>
            </a:r>
            <a:r>
              <a:rPr lang="zh-CN" altLang="en-US" dirty="0"/>
              <a:t>模型</a:t>
            </a:r>
            <a:r>
              <a:rPr lang="en-US" altLang="zh-CN" dirty="0"/>
              <a:t>:    </a:t>
            </a:r>
            <a:r>
              <a:rPr lang="zh-CN" altLang="en-US" dirty="0"/>
              <a:t>全极模型， 线性，用的最多，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/>
              <a:t>                   被研究的也最多，性能很好；</a:t>
            </a:r>
          </a:p>
        </p:txBody>
      </p:sp>
      <p:sp>
        <p:nvSpPr>
          <p:cNvPr id="177155" name="Text Box 4"/>
          <p:cNvSpPr txBox="1">
            <a:spLocks noChangeArrowheads="1"/>
          </p:cNvSpPr>
          <p:nvPr/>
        </p:nvSpPr>
        <p:spPr bwMode="auto">
          <a:xfrm>
            <a:off x="838200" y="2133600"/>
            <a:ext cx="77724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/>
              <a:t>MA</a:t>
            </a:r>
            <a:r>
              <a:rPr lang="zh-CN" altLang="en-US"/>
              <a:t>模型：全零模型，看起来简单；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/>
              <a:t> 		 但是非线性；</a:t>
            </a:r>
          </a:p>
        </p:txBody>
      </p:sp>
      <p:sp>
        <p:nvSpPr>
          <p:cNvPr id="177156" name="Text Box 5"/>
          <p:cNvSpPr txBox="1">
            <a:spLocks noChangeArrowheads="1"/>
          </p:cNvSpPr>
          <p:nvPr/>
        </p:nvSpPr>
        <p:spPr bwMode="auto">
          <a:xfrm>
            <a:off x="609600" y="3733800"/>
            <a:ext cx="7848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/>
              <a:t>ARMA</a:t>
            </a:r>
            <a:r>
              <a:rPr lang="zh-CN" altLang="en-US"/>
              <a:t>模型：极－零模型，二者的综合。</a:t>
            </a:r>
            <a:endParaRPr lang="zh-CN" altLang="en-US" sz="2400"/>
          </a:p>
        </p:txBody>
      </p:sp>
      <p:sp>
        <p:nvSpPr>
          <p:cNvPr id="134150" name="Text Box 6"/>
          <p:cNvSpPr txBox="1">
            <a:spLocks noChangeArrowheads="1"/>
          </p:cNvSpPr>
          <p:nvPr/>
        </p:nvSpPr>
        <p:spPr bwMode="auto">
          <a:xfrm>
            <a:off x="609600" y="4724400"/>
            <a:ext cx="8229600" cy="1765300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>
                <a:solidFill>
                  <a:schemeClr val="tx2"/>
                </a:solidFill>
                <a:ea typeface="隶书" panose="02010509060101010101" pitchFamily="49" charset="-122"/>
              </a:rPr>
              <a:t>        </a:t>
            </a:r>
            <a:r>
              <a:rPr lang="zh-CN" altLang="en-US" sz="3600">
                <a:solidFill>
                  <a:schemeClr val="tx2"/>
                </a:solidFill>
                <a:ea typeface="隶书" panose="02010509060101010101" pitchFamily="49" charset="-122"/>
              </a:rPr>
              <a:t>具体选用那一个模型，一是取决于信号的特点，二是取决于信号处理任务的需要，需区别对待。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50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ext Box 2"/>
          <p:cNvSpPr txBox="1">
            <a:spLocks noChangeArrowheads="1"/>
          </p:cNvSpPr>
          <p:nvPr/>
        </p:nvSpPr>
        <p:spPr bwMode="auto">
          <a:xfrm>
            <a:off x="381000" y="228600"/>
            <a:ext cx="822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4000" dirty="0">
                <a:solidFill>
                  <a:schemeClr val="tx2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 AR</a:t>
            </a:r>
            <a:r>
              <a:rPr lang="zh-CN" altLang="en-US" sz="4000" dirty="0">
                <a:solidFill>
                  <a:schemeClr val="tx2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模型的正则方程与参数计算</a:t>
            </a:r>
          </a:p>
        </p:txBody>
      </p:sp>
      <p:sp>
        <p:nvSpPr>
          <p:cNvPr id="179203" name="Text Box 3"/>
          <p:cNvSpPr txBox="1">
            <a:spLocks noChangeArrowheads="1"/>
          </p:cNvSpPr>
          <p:nvPr/>
        </p:nvSpPr>
        <p:spPr bwMode="auto">
          <a:xfrm>
            <a:off x="609600" y="1066800"/>
            <a:ext cx="806608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/>
              <a:t>目标：找到已知参数和未知参数的关系，	   以便求解未知参数：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827088" y="3360738"/>
            <a:ext cx="5715000" cy="677862"/>
            <a:chOff x="720" y="1632"/>
            <a:chExt cx="3600" cy="427"/>
          </a:xfrm>
        </p:grpSpPr>
        <p:sp>
          <p:nvSpPr>
            <p:cNvPr id="179213" name="Text Box 4"/>
            <p:cNvSpPr txBox="1">
              <a:spLocks noChangeArrowheads="1"/>
            </p:cNvSpPr>
            <p:nvPr/>
          </p:nvSpPr>
          <p:spPr bwMode="auto">
            <a:xfrm>
              <a:off x="720" y="1632"/>
              <a:ext cx="36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/>
                <a:t>已知参数：</a:t>
              </a:r>
            </a:p>
          </p:txBody>
        </p:sp>
        <p:graphicFrame>
          <p:nvGraphicFramePr>
            <p:cNvPr id="179214" name="Object 5"/>
            <p:cNvGraphicFramePr>
              <a:graphicFrameLocks noChangeAspect="1"/>
            </p:cNvGraphicFramePr>
            <p:nvPr/>
          </p:nvGraphicFramePr>
          <p:xfrm>
            <a:off x="2112" y="1632"/>
            <a:ext cx="2208" cy="4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397" name="Equation" r:id="rId3" imgW="1181100" imgH="228600" progId="Equation.DSMT4">
                    <p:embed/>
                  </p:oleObj>
                </mc:Choice>
                <mc:Fallback>
                  <p:oleObj name="Equation" r:id="rId3" imgW="1181100" imgH="2286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1632"/>
                          <a:ext cx="2208" cy="4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755650" y="2362200"/>
            <a:ext cx="7437438" cy="766763"/>
            <a:chOff x="476" y="1488"/>
            <a:chExt cx="4685" cy="483"/>
          </a:xfrm>
        </p:grpSpPr>
        <p:graphicFrame>
          <p:nvGraphicFramePr>
            <p:cNvPr id="179209" name="Object 6"/>
            <p:cNvGraphicFramePr>
              <a:graphicFrameLocks noChangeAspect="1"/>
            </p:cNvGraphicFramePr>
            <p:nvPr/>
          </p:nvGraphicFramePr>
          <p:xfrm>
            <a:off x="2040" y="1488"/>
            <a:ext cx="3121" cy="4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398" name="Equation" r:id="rId5" imgW="1637589" imgH="253890" progId="Equation.DSMT4">
                    <p:embed/>
                  </p:oleObj>
                </mc:Choice>
                <mc:Fallback>
                  <p:oleObj name="Equation" r:id="rId5" imgW="1637589" imgH="25389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0" y="1488"/>
                          <a:ext cx="3121" cy="4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9210" name="Text Box 11"/>
            <p:cNvSpPr txBox="1">
              <a:spLocks noChangeArrowheads="1"/>
            </p:cNvSpPr>
            <p:nvPr/>
          </p:nvSpPr>
          <p:spPr bwMode="auto">
            <a:xfrm>
              <a:off x="476" y="1539"/>
              <a:ext cx="149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/>
                <a:t>未知参数：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3298" name="Object 1024"/>
          <p:cNvGraphicFramePr>
            <a:graphicFrameLocks noChangeAspect="1"/>
          </p:cNvGraphicFramePr>
          <p:nvPr/>
        </p:nvGraphicFramePr>
        <p:xfrm>
          <a:off x="457200" y="381000"/>
          <a:ext cx="8375650" cy="337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98" name="Equation" r:id="rId3" imgW="3352800" imgH="1193800" progId="Equation.DSMT4">
                  <p:embed/>
                </p:oleObj>
              </mc:Choice>
              <mc:Fallback>
                <p:oleObj name="Equation" r:id="rId3" imgW="3352800" imgH="119380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81000"/>
                        <a:ext cx="8375650" cy="337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1" name="Object 1025"/>
          <p:cNvGraphicFramePr>
            <a:graphicFrameLocks noChangeAspect="1"/>
          </p:cNvGraphicFramePr>
          <p:nvPr/>
        </p:nvGraphicFramePr>
        <p:xfrm>
          <a:off x="3300413" y="4546600"/>
          <a:ext cx="1890712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99" name="Equation" r:id="rId5" imgW="723586" imgH="507780" progId="Equation.DSMT4">
                  <p:embed/>
                </p:oleObj>
              </mc:Choice>
              <mc:Fallback>
                <p:oleObj name="Equation" r:id="rId5" imgW="723586" imgH="507780" progId="Equation.DSMT4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546600"/>
                        <a:ext cx="1890712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57200" y="4572000"/>
            <a:ext cx="2667000" cy="1336675"/>
            <a:chOff x="288" y="2880"/>
            <a:chExt cx="1680" cy="842"/>
          </a:xfrm>
        </p:grpSpPr>
        <p:sp>
          <p:nvSpPr>
            <p:cNvPr id="183304" name="Text Box 8"/>
            <p:cNvSpPr txBox="1">
              <a:spLocks noChangeArrowheads="1"/>
            </p:cNvSpPr>
            <p:nvPr/>
          </p:nvSpPr>
          <p:spPr bwMode="auto">
            <a:xfrm>
              <a:off x="288" y="2880"/>
              <a:ext cx="1296" cy="842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/>
                <a:t>Toeplitz    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/>
                <a:t>自相关阵</a:t>
              </a:r>
            </a:p>
          </p:txBody>
        </p:sp>
        <p:sp>
          <p:nvSpPr>
            <p:cNvPr id="183305" name="Line 9"/>
            <p:cNvSpPr>
              <a:spLocks noChangeShapeType="1"/>
            </p:cNvSpPr>
            <p:nvPr/>
          </p:nvSpPr>
          <p:spPr bwMode="auto">
            <a:xfrm>
              <a:off x="1584" y="3312"/>
              <a:ext cx="384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5486400" y="4699000"/>
            <a:ext cx="3429000" cy="1092200"/>
            <a:chOff x="3456" y="2960"/>
            <a:chExt cx="2160" cy="688"/>
          </a:xfrm>
        </p:grpSpPr>
        <p:sp>
          <p:nvSpPr>
            <p:cNvPr id="183302" name="Text Box 10"/>
            <p:cNvSpPr txBox="1">
              <a:spLocks noChangeArrowheads="1"/>
            </p:cNvSpPr>
            <p:nvPr/>
          </p:nvSpPr>
          <p:spPr bwMode="auto">
            <a:xfrm>
              <a:off x="4080" y="2960"/>
              <a:ext cx="1536" cy="688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dirty="0"/>
                <a:t>又称   </a:t>
              </a:r>
              <a:r>
                <a:rPr lang="en-US" altLang="zh-CN" dirty="0"/>
                <a:t>Yule-Walker </a:t>
              </a:r>
              <a:r>
                <a:rPr lang="zh-CN" altLang="en-US" dirty="0"/>
                <a:t>方程</a:t>
              </a:r>
            </a:p>
          </p:txBody>
        </p:sp>
        <p:sp>
          <p:nvSpPr>
            <p:cNvPr id="183303" name="Line 11"/>
            <p:cNvSpPr>
              <a:spLocks noChangeShapeType="1"/>
            </p:cNvSpPr>
            <p:nvPr/>
          </p:nvSpPr>
          <p:spPr bwMode="auto">
            <a:xfrm>
              <a:off x="3456" y="3344"/>
              <a:ext cx="576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Text Box 2"/>
          <p:cNvSpPr txBox="1">
            <a:spLocks noChangeArrowheads="1"/>
          </p:cNvSpPr>
          <p:nvPr/>
        </p:nvSpPr>
        <p:spPr bwMode="auto">
          <a:xfrm>
            <a:off x="914400" y="381000"/>
            <a:ext cx="82296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dirty="0">
                <a:solidFill>
                  <a:schemeClr val="tx2"/>
                </a:solidFill>
              </a:rPr>
              <a:t>Yule-Walker </a:t>
            </a:r>
            <a:r>
              <a:rPr lang="zh-CN" altLang="en-US" sz="3600" dirty="0">
                <a:solidFill>
                  <a:schemeClr val="tx2"/>
                </a:solidFill>
              </a:rPr>
              <a:t>方程的快速计算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/>
              <a:t>                           －</a:t>
            </a:r>
            <a:r>
              <a:rPr lang="en-US" altLang="zh-CN" dirty="0"/>
              <a:t>Levinson-Durbin</a:t>
            </a:r>
            <a:r>
              <a:rPr lang="zh-CN" altLang="en-US" dirty="0"/>
              <a:t>快速算法： </a:t>
            </a:r>
          </a:p>
        </p:txBody>
      </p:sp>
      <p:graphicFrame>
        <p:nvGraphicFramePr>
          <p:cNvPr id="208899" name="Object 3"/>
          <p:cNvGraphicFramePr>
            <a:graphicFrameLocks noChangeAspect="1"/>
          </p:cNvGraphicFramePr>
          <p:nvPr/>
        </p:nvGraphicFramePr>
        <p:xfrm>
          <a:off x="838200" y="5181600"/>
          <a:ext cx="4005263" cy="138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63" name="Equation" r:id="rId3" imgW="1320800" imgH="457200" progId="Equation.DSMT4">
                  <p:embed/>
                </p:oleObj>
              </mc:Choice>
              <mc:Fallback>
                <p:oleObj name="Equation" r:id="rId3" imgW="13208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181600"/>
                        <a:ext cx="4005263" cy="1385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410200" y="5334000"/>
            <a:ext cx="3505200" cy="1092200"/>
            <a:chOff x="3408" y="3360"/>
            <a:chExt cx="2208" cy="688"/>
          </a:xfrm>
        </p:grpSpPr>
        <p:graphicFrame>
          <p:nvGraphicFramePr>
            <p:cNvPr id="192523" name="Object 4"/>
            <p:cNvGraphicFramePr>
              <a:graphicFrameLocks noChangeAspect="1"/>
            </p:cNvGraphicFramePr>
            <p:nvPr/>
          </p:nvGraphicFramePr>
          <p:xfrm>
            <a:off x="3408" y="3552"/>
            <a:ext cx="1440" cy="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664" name="Equation" r:id="rId5" imgW="710891" imgH="241195" progId="Equation.DSMT4">
                    <p:embed/>
                  </p:oleObj>
                </mc:Choice>
                <mc:Fallback>
                  <p:oleObj name="Equation" r:id="rId5" imgW="710891" imgH="241195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3552"/>
                          <a:ext cx="1440" cy="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2524" name="Text Box 5"/>
            <p:cNvSpPr txBox="1">
              <a:spLocks noChangeArrowheads="1"/>
            </p:cNvSpPr>
            <p:nvPr/>
          </p:nvSpPr>
          <p:spPr bwMode="auto">
            <a:xfrm>
              <a:off x="4896" y="3360"/>
              <a:ext cx="720" cy="688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/>
                <a:t>反射系数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609600" y="1828800"/>
            <a:ext cx="8207375" cy="1576388"/>
            <a:chOff x="384" y="1152"/>
            <a:chExt cx="5170" cy="993"/>
          </a:xfrm>
        </p:grpSpPr>
        <p:sp>
          <p:nvSpPr>
            <p:cNvPr id="192521" name="Text Box 6"/>
            <p:cNvSpPr txBox="1">
              <a:spLocks noChangeArrowheads="1"/>
            </p:cNvSpPr>
            <p:nvPr/>
          </p:nvSpPr>
          <p:spPr bwMode="auto">
            <a:xfrm>
              <a:off x="384" y="1152"/>
              <a:ext cx="20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dirty="0"/>
                <a:t>要求解的参数：</a:t>
              </a:r>
            </a:p>
          </p:txBody>
        </p:sp>
        <p:graphicFrame>
          <p:nvGraphicFramePr>
            <p:cNvPr id="192522" name="Object 10"/>
            <p:cNvGraphicFramePr>
              <a:graphicFrameLocks noChangeAspect="1"/>
            </p:cNvGraphicFramePr>
            <p:nvPr/>
          </p:nvGraphicFramePr>
          <p:xfrm>
            <a:off x="720" y="1632"/>
            <a:ext cx="4834" cy="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665" name="Equation" r:id="rId7" imgW="2387600" imgH="254000" progId="Equation.DSMT4">
                    <p:embed/>
                  </p:oleObj>
                </mc:Choice>
                <mc:Fallback>
                  <p:oleObj name="Equation" r:id="rId7" imgW="2387600" imgH="2540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632"/>
                          <a:ext cx="4834" cy="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457200" y="3733800"/>
            <a:ext cx="8686800" cy="1311275"/>
            <a:chOff x="288" y="2352"/>
            <a:chExt cx="5472" cy="826"/>
          </a:xfrm>
        </p:grpSpPr>
        <p:sp>
          <p:nvSpPr>
            <p:cNvPr id="192519" name="Text Box 8"/>
            <p:cNvSpPr txBox="1">
              <a:spLocks noChangeArrowheads="1"/>
            </p:cNvSpPr>
            <p:nvPr/>
          </p:nvSpPr>
          <p:spPr bwMode="auto">
            <a:xfrm>
              <a:off x="288" y="2352"/>
              <a:ext cx="5472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dirty="0"/>
                <a:t>思路：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dirty="0"/>
                <a:t>        利用</a:t>
              </a:r>
              <a:r>
                <a:rPr lang="en-US" altLang="zh-CN" dirty="0" err="1"/>
                <a:t>Toeplitz</a:t>
              </a:r>
              <a:r>
                <a:rPr lang="en-US" altLang="zh-CN" dirty="0"/>
                <a:t> </a:t>
              </a:r>
              <a:r>
                <a:rPr lang="zh-CN" altLang="en-US" dirty="0"/>
                <a:t>矩阵特点，由低阶         高阶</a:t>
              </a:r>
            </a:p>
          </p:txBody>
        </p:sp>
        <p:sp>
          <p:nvSpPr>
            <p:cNvPr id="192520" name="AutoShape 11"/>
            <p:cNvSpPr>
              <a:spLocks noChangeArrowheads="1"/>
            </p:cNvSpPr>
            <p:nvPr/>
          </p:nvSpPr>
          <p:spPr bwMode="auto">
            <a:xfrm>
              <a:off x="4368" y="2880"/>
              <a:ext cx="480" cy="192"/>
            </a:xfrm>
            <a:prstGeom prst="notchedRightArrow">
              <a:avLst>
                <a:gd name="adj1" fmla="val 50000"/>
                <a:gd name="adj2" fmla="val 62500"/>
              </a:avLst>
            </a:prstGeom>
            <a:noFill/>
            <a:ln w="254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8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3538" name="Object 16"/>
          <p:cNvGraphicFramePr>
            <a:graphicFrameLocks noChangeAspect="1"/>
          </p:cNvGraphicFramePr>
          <p:nvPr/>
        </p:nvGraphicFramePr>
        <p:xfrm>
          <a:off x="1752600" y="228600"/>
          <a:ext cx="5999163" cy="265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37" name="Equation" r:id="rId3" imgW="2120900" imgH="939800" progId="Equation.DSMT4">
                  <p:embed/>
                </p:oleObj>
              </mc:Choice>
              <mc:Fallback>
                <p:oleObj name="Equation" r:id="rId3" imgW="2120900" imgH="9398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28600"/>
                        <a:ext cx="5999163" cy="2657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01" name="Object 17"/>
          <p:cNvGraphicFramePr>
            <a:graphicFrameLocks noChangeAspect="1"/>
          </p:cNvGraphicFramePr>
          <p:nvPr/>
        </p:nvGraphicFramePr>
        <p:xfrm>
          <a:off x="457200" y="3124200"/>
          <a:ext cx="8375650" cy="337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38" name="Equation" r:id="rId5" imgW="3352800" imgH="1193800" progId="Equation.DSMT4">
                  <p:embed/>
                </p:oleObj>
              </mc:Choice>
              <mc:Fallback>
                <p:oleObj name="Equation" r:id="rId5" imgW="3352800" imgH="11938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124200"/>
                        <a:ext cx="8375650" cy="337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402" name="Rectangle 18"/>
          <p:cNvSpPr>
            <a:spLocks noChangeArrowheads="1"/>
          </p:cNvSpPr>
          <p:nvPr/>
        </p:nvSpPr>
        <p:spPr bwMode="auto">
          <a:xfrm>
            <a:off x="685800" y="3200400"/>
            <a:ext cx="1981200" cy="1219200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44404" name="Rectangle 20"/>
          <p:cNvSpPr>
            <a:spLocks noChangeArrowheads="1"/>
          </p:cNvSpPr>
          <p:nvPr/>
        </p:nvSpPr>
        <p:spPr bwMode="auto">
          <a:xfrm>
            <a:off x="381000" y="3048000"/>
            <a:ext cx="3733800" cy="2133600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304800" y="2895600"/>
            <a:ext cx="4724400" cy="2895600"/>
            <a:chOff x="192" y="1824"/>
            <a:chExt cx="2976" cy="1824"/>
          </a:xfrm>
        </p:grpSpPr>
        <p:sp>
          <p:nvSpPr>
            <p:cNvPr id="193543" name="Line 21"/>
            <p:cNvSpPr>
              <a:spLocks noChangeShapeType="1"/>
            </p:cNvSpPr>
            <p:nvPr/>
          </p:nvSpPr>
          <p:spPr bwMode="auto">
            <a:xfrm flipV="1">
              <a:off x="192" y="3648"/>
              <a:ext cx="2976" cy="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3544" name="Line 22"/>
            <p:cNvSpPr>
              <a:spLocks noChangeShapeType="1"/>
            </p:cNvSpPr>
            <p:nvPr/>
          </p:nvSpPr>
          <p:spPr bwMode="auto">
            <a:xfrm>
              <a:off x="3168" y="1824"/>
              <a:ext cx="0" cy="1824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4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4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02" grpId="0" animBg="1"/>
      <p:bldP spid="14440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62" name="Object 2048"/>
          <p:cNvGraphicFramePr>
            <a:graphicFrameLocks noChangeAspect="1"/>
          </p:cNvGraphicFramePr>
          <p:nvPr/>
        </p:nvGraphicFramePr>
        <p:xfrm>
          <a:off x="2667000" y="152400"/>
          <a:ext cx="4305300" cy="140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95" name="Equation" r:id="rId3" imgW="1726451" imgH="482391" progId="Equation.DSMT4">
                  <p:embed/>
                </p:oleObj>
              </mc:Choice>
              <mc:Fallback>
                <p:oleObj name="Equation" r:id="rId3" imgW="1726451" imgH="482391" progId="Equation.DSMT4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52400"/>
                        <a:ext cx="4305300" cy="140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63" name="Object 2049"/>
          <p:cNvGraphicFramePr>
            <a:graphicFrameLocks noChangeAspect="1"/>
          </p:cNvGraphicFramePr>
          <p:nvPr/>
        </p:nvGraphicFramePr>
        <p:xfrm>
          <a:off x="533400" y="457200"/>
          <a:ext cx="1524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96" name="Equation" r:id="rId5" imgW="406048" imgH="203024" progId="Equation.DSMT4">
                  <p:embed/>
                </p:oleObj>
              </mc:Choice>
              <mc:Fallback>
                <p:oleObj name="Equation" r:id="rId5" imgW="406048" imgH="203024" progId="Equation.DSMT4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57200"/>
                        <a:ext cx="1524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34" name="Object 2050"/>
          <p:cNvGraphicFramePr>
            <a:graphicFrameLocks noChangeAspect="1"/>
          </p:cNvGraphicFramePr>
          <p:nvPr/>
        </p:nvGraphicFramePr>
        <p:xfrm>
          <a:off x="1905000" y="2590800"/>
          <a:ext cx="619125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97" name="Equation" r:id="rId7" imgW="2451100" imgH="241300" progId="Equation.DSMT4">
                  <p:embed/>
                </p:oleObj>
              </mc:Choice>
              <mc:Fallback>
                <p:oleObj name="Equation" r:id="rId7" imgW="2451100" imgH="241300" progId="Equation.DSMT4">
                  <p:embed/>
                  <p:pic>
                    <p:nvPicPr>
                      <p:cNvPr id="0" name="Object 2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590800"/>
                        <a:ext cx="6191250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35" name="Object 2051"/>
          <p:cNvGraphicFramePr>
            <a:graphicFrameLocks noChangeAspect="1"/>
          </p:cNvGraphicFramePr>
          <p:nvPr/>
        </p:nvGraphicFramePr>
        <p:xfrm>
          <a:off x="2209800" y="4572000"/>
          <a:ext cx="2249488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98" name="Equation" r:id="rId9" imgW="647700" imgH="241300" progId="Equation.DSMT4">
                  <p:embed/>
                </p:oleObj>
              </mc:Choice>
              <mc:Fallback>
                <p:oleObj name="Equation" r:id="rId9" imgW="647700" imgH="241300" progId="Equation.DSMT4">
                  <p:embed/>
                  <p:pic>
                    <p:nvPicPr>
                      <p:cNvPr id="0" name="Object 2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572000"/>
                        <a:ext cx="2249488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061"/>
          <p:cNvGrpSpPr>
            <a:grpSpLocks/>
          </p:cNvGrpSpPr>
          <p:nvPr/>
        </p:nvGrpSpPr>
        <p:grpSpPr bwMode="auto">
          <a:xfrm>
            <a:off x="1371600" y="1752600"/>
            <a:ext cx="5053013" cy="2133600"/>
            <a:chOff x="864" y="1440"/>
            <a:chExt cx="3183" cy="1344"/>
          </a:xfrm>
        </p:grpSpPr>
        <p:sp>
          <p:nvSpPr>
            <p:cNvPr id="194571" name="AutoShape 2054"/>
            <p:cNvSpPr>
              <a:spLocks/>
            </p:cNvSpPr>
            <p:nvPr/>
          </p:nvSpPr>
          <p:spPr bwMode="auto">
            <a:xfrm>
              <a:off x="864" y="1584"/>
              <a:ext cx="240" cy="120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254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graphicFrame>
          <p:nvGraphicFramePr>
            <p:cNvPr id="194572" name="Object 2054"/>
            <p:cNvGraphicFramePr>
              <a:graphicFrameLocks noChangeAspect="1"/>
            </p:cNvGraphicFramePr>
            <p:nvPr/>
          </p:nvGraphicFramePr>
          <p:xfrm>
            <a:off x="1200" y="1440"/>
            <a:ext cx="2847" cy="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99" name="Equation" r:id="rId11" imgW="1459866" imgH="241195" progId="Equation.DSMT4">
                    <p:embed/>
                  </p:oleObj>
                </mc:Choice>
                <mc:Fallback>
                  <p:oleObj name="Equation" r:id="rId11" imgW="1459866" imgH="241195" progId="Equation.DSMT4">
                    <p:embed/>
                    <p:pic>
                      <p:nvPicPr>
                        <p:cNvPr id="0" name="Object 20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1440"/>
                          <a:ext cx="2847" cy="4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3236" name="Object 2052"/>
          <p:cNvGraphicFramePr>
            <a:graphicFrameLocks noChangeAspect="1"/>
          </p:cNvGraphicFramePr>
          <p:nvPr/>
        </p:nvGraphicFramePr>
        <p:xfrm>
          <a:off x="1752600" y="3246438"/>
          <a:ext cx="315277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00" name="Equation" r:id="rId13" imgW="1104900" imgH="254000" progId="Equation.DSMT4">
                  <p:embed/>
                </p:oleObj>
              </mc:Choice>
              <mc:Fallback>
                <p:oleObj name="Equation" r:id="rId13" imgW="1104900" imgH="254000" progId="Equation.DSMT4">
                  <p:embed/>
                  <p:pic>
                    <p:nvPicPr>
                      <p:cNvPr id="0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246438"/>
                        <a:ext cx="315277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67" name="WordArt 2059"/>
          <p:cNvSpPr>
            <a:spLocks noChangeArrowheads="1" noChangeShapeType="1" noTextEdit="1"/>
          </p:cNvSpPr>
          <p:nvPr/>
        </p:nvSpPr>
        <p:spPr bwMode="auto">
          <a:xfrm>
            <a:off x="3124200" y="5638800"/>
            <a:ext cx="457200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EAEAEA"/>
                  </a:solidFill>
                  <a:miter lim="800000"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latin typeface="宋体" panose="02010600030101010101" pitchFamily="2" charset="-122"/>
              </a:rPr>
              <a:t>？</a:t>
            </a:r>
          </a:p>
        </p:txBody>
      </p:sp>
      <p:graphicFrame>
        <p:nvGraphicFramePr>
          <p:cNvPr id="223237" name="Object 2053"/>
          <p:cNvGraphicFramePr>
            <a:graphicFrameLocks noChangeAspect="1"/>
          </p:cNvGraphicFramePr>
          <p:nvPr/>
        </p:nvGraphicFramePr>
        <p:xfrm>
          <a:off x="4800600" y="4572000"/>
          <a:ext cx="4114800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01" name="Equation" r:id="rId15" imgW="1536700" imgH="660400" progId="Equation.DSMT4">
                  <p:embed/>
                </p:oleObj>
              </mc:Choice>
              <mc:Fallback>
                <p:oleObj name="Equation" r:id="rId15" imgW="1536700" imgH="660400" progId="Equation.DSMT4">
                  <p:embed/>
                  <p:pic>
                    <p:nvPicPr>
                      <p:cNvPr id="0" name="Object 2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572000"/>
                        <a:ext cx="4114800" cy="176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70" name="Text Box 2062"/>
          <p:cNvSpPr txBox="1">
            <a:spLocks noChangeArrowheads="1"/>
          </p:cNvSpPr>
          <p:nvPr/>
        </p:nvSpPr>
        <p:spPr bwMode="auto">
          <a:xfrm>
            <a:off x="228600" y="4176713"/>
            <a:ext cx="1447800" cy="2554287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/>
              <a:t>零阶预测器的误差等于信号的功率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3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3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3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70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586" name="Object 1024"/>
          <p:cNvGraphicFramePr>
            <a:graphicFrameLocks noChangeAspect="1"/>
          </p:cNvGraphicFramePr>
          <p:nvPr/>
        </p:nvGraphicFramePr>
        <p:xfrm>
          <a:off x="2286000" y="152400"/>
          <a:ext cx="6189663" cy="131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26" name="Equation" r:id="rId3" imgW="2590800" imgH="457200" progId="Equation.DSMT4">
                  <p:embed/>
                </p:oleObj>
              </mc:Choice>
              <mc:Fallback>
                <p:oleObj name="Equation" r:id="rId3" imgW="2590800" imgH="45720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2400"/>
                        <a:ext cx="6189663" cy="131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87" name="Object 1025"/>
          <p:cNvGraphicFramePr>
            <a:graphicFrameLocks noChangeAspect="1"/>
          </p:cNvGraphicFramePr>
          <p:nvPr/>
        </p:nvGraphicFramePr>
        <p:xfrm>
          <a:off x="2286000" y="1676400"/>
          <a:ext cx="6043613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27" name="Equation" r:id="rId5" imgW="2374900" imgH="457200" progId="Equation.DSMT4">
                  <p:embed/>
                </p:oleObj>
              </mc:Choice>
              <mc:Fallback>
                <p:oleObj name="Equation" r:id="rId5" imgW="2374900" imgH="457200" progId="Equation.DSMT4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676400"/>
                        <a:ext cx="6043613" cy="137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88" name="Object 1026"/>
          <p:cNvGraphicFramePr>
            <a:graphicFrameLocks noChangeAspect="1"/>
          </p:cNvGraphicFramePr>
          <p:nvPr/>
        </p:nvGraphicFramePr>
        <p:xfrm>
          <a:off x="2209800" y="2971800"/>
          <a:ext cx="3281363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28" name="Equation" r:id="rId7" imgW="1066800" imgH="241300" progId="Equation.DSMT4">
                  <p:embed/>
                </p:oleObj>
              </mc:Choice>
              <mc:Fallback>
                <p:oleObj name="Equation" r:id="rId7" imgW="1066800" imgH="241300" progId="Equation.DSMT4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971800"/>
                        <a:ext cx="3281363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589" name="Text Box 11"/>
          <p:cNvSpPr txBox="1">
            <a:spLocks noChangeArrowheads="1"/>
          </p:cNvSpPr>
          <p:nvPr/>
        </p:nvSpPr>
        <p:spPr bwMode="auto">
          <a:xfrm>
            <a:off x="762000" y="685800"/>
            <a:ext cx="762000" cy="2314575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/>
              <a:t>递推公式</a:t>
            </a:r>
          </a:p>
        </p:txBody>
      </p:sp>
      <p:sp>
        <p:nvSpPr>
          <p:cNvPr id="195590" name="AutoShape 12"/>
          <p:cNvSpPr>
            <a:spLocks/>
          </p:cNvSpPr>
          <p:nvPr/>
        </p:nvSpPr>
        <p:spPr bwMode="auto">
          <a:xfrm>
            <a:off x="1676400" y="533400"/>
            <a:ext cx="304800" cy="2971800"/>
          </a:xfrm>
          <a:prstGeom prst="leftBrace">
            <a:avLst>
              <a:gd name="adj1" fmla="val 81250"/>
              <a:gd name="adj2" fmla="val 50000"/>
            </a:avLst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graphicFrame>
        <p:nvGraphicFramePr>
          <p:cNvPr id="224259" name="Object 1027"/>
          <p:cNvGraphicFramePr>
            <a:graphicFrameLocks noChangeAspect="1"/>
          </p:cNvGraphicFramePr>
          <p:nvPr/>
        </p:nvGraphicFramePr>
        <p:xfrm>
          <a:off x="1295400" y="5867400"/>
          <a:ext cx="6026150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29" name="Equation" r:id="rId9" imgW="1933508" imgH="228680" progId="Equation.DSMT4">
                  <p:embed/>
                </p:oleObj>
              </mc:Choice>
              <mc:Fallback>
                <p:oleObj name="Equation" r:id="rId9" imgW="1933508" imgH="228680" progId="Equation.DSMT4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867400"/>
                        <a:ext cx="6026150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914400" y="4114800"/>
            <a:ext cx="5334000" cy="1625600"/>
            <a:chOff x="576" y="2592"/>
            <a:chExt cx="3360" cy="1024"/>
          </a:xfrm>
        </p:grpSpPr>
        <p:sp>
          <p:nvSpPr>
            <p:cNvPr id="195593" name="Text Box 15"/>
            <p:cNvSpPr txBox="1">
              <a:spLocks noChangeArrowheads="1"/>
            </p:cNvSpPr>
            <p:nvPr/>
          </p:nvSpPr>
          <p:spPr bwMode="auto">
            <a:xfrm>
              <a:off x="576" y="2592"/>
              <a:ext cx="336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/>
                <a:t>递推过程中，要始终保持：</a:t>
              </a:r>
            </a:p>
          </p:txBody>
        </p:sp>
        <p:sp>
          <p:nvSpPr>
            <p:cNvPr id="195594" name="WordArt 17"/>
            <p:cNvSpPr>
              <a:spLocks noChangeArrowheads="1" noChangeShapeType="1" noTextEdit="1"/>
            </p:cNvSpPr>
            <p:nvPr/>
          </p:nvSpPr>
          <p:spPr bwMode="auto">
            <a:xfrm>
              <a:off x="2928" y="3168"/>
              <a:ext cx="528" cy="43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rgbClr val="EAEAEA"/>
                    </a:solidFill>
                    <a:miter lim="800000"/>
                    <a:headEnd/>
                    <a:tailEnd/>
                  </a:ln>
                  <a:gradFill rotWithShape="1">
                    <a:gsLst>
                      <a:gs pos="0">
                        <a:srgbClr val="A603AB"/>
                      </a:gs>
                      <a:gs pos="12000">
                        <a:srgbClr val="E81766"/>
                      </a:gs>
                      <a:gs pos="27000">
                        <a:srgbClr val="EE3F17"/>
                      </a:gs>
                      <a:gs pos="48000">
                        <a:srgbClr val="FFFF00"/>
                      </a:gs>
                      <a:gs pos="64999">
                        <a:srgbClr val="1A8D48"/>
                      </a:gs>
                      <a:gs pos="78999">
                        <a:srgbClr val="0819FB"/>
                      </a:gs>
                      <a:gs pos="100000">
                        <a:srgbClr val="A603AB"/>
                      </a:gs>
                    </a:gsLst>
                    <a:lin ang="0" scaled="1"/>
                  </a:gradFill>
                  <a:latin typeface="宋体" panose="02010600030101010101" pitchFamily="2" charset="-122"/>
                </a:rPr>
                <a:t>？</a:t>
              </a:r>
            </a:p>
          </p:txBody>
        </p:sp>
        <p:graphicFrame>
          <p:nvGraphicFramePr>
            <p:cNvPr id="195595" name="Object 1028"/>
            <p:cNvGraphicFramePr>
              <a:graphicFrameLocks noChangeAspect="1"/>
            </p:cNvGraphicFramePr>
            <p:nvPr/>
          </p:nvGraphicFramePr>
          <p:xfrm>
            <a:off x="1872" y="3120"/>
            <a:ext cx="868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830" name="Equation" r:id="rId11" imgW="428513" imgH="237999" progId="Equation.DSMT4">
                    <p:embed/>
                  </p:oleObj>
                </mc:Choice>
                <mc:Fallback>
                  <p:oleObj name="Equation" r:id="rId11" imgW="428513" imgH="237999" progId="Equation.DSMT4">
                    <p:embed/>
                    <p:pic>
                      <p:nvPicPr>
                        <p:cNvPr id="0" name="Object 10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3120"/>
                          <a:ext cx="868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4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ext Box 1026"/>
          <p:cNvSpPr txBox="1">
            <a:spLocks noChangeArrowheads="1"/>
          </p:cNvSpPr>
          <p:nvPr/>
        </p:nvSpPr>
        <p:spPr bwMode="auto">
          <a:xfrm>
            <a:off x="457200" y="228600"/>
            <a:ext cx="838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i="1" dirty="0"/>
              <a:t>P </a:t>
            </a:r>
            <a:r>
              <a:rPr lang="zh-CN" altLang="en-US" dirty="0"/>
              <a:t>阶</a:t>
            </a:r>
            <a:r>
              <a:rPr lang="en-US" altLang="zh-CN" dirty="0"/>
              <a:t>AR</a:t>
            </a:r>
            <a:r>
              <a:rPr lang="zh-CN" altLang="en-US" dirty="0"/>
              <a:t>模型（</a:t>
            </a:r>
            <a:r>
              <a:rPr lang="en-US" altLang="zh-CN" dirty="0"/>
              <a:t>LP</a:t>
            </a:r>
            <a:r>
              <a:rPr lang="zh-CN" altLang="en-US" dirty="0"/>
              <a:t>）有三组参数：</a:t>
            </a:r>
          </a:p>
        </p:txBody>
      </p:sp>
      <p:sp>
        <p:nvSpPr>
          <p:cNvPr id="209923" name="Text Box 1027"/>
          <p:cNvSpPr txBox="1">
            <a:spLocks noChangeArrowheads="1"/>
          </p:cNvSpPr>
          <p:nvPr/>
        </p:nvSpPr>
        <p:spPr bwMode="auto">
          <a:xfrm>
            <a:off x="457200" y="3276600"/>
            <a:ext cx="8458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/>
              <a:t>可互相导出，请给出它们互相导出的公式。</a:t>
            </a:r>
            <a:endParaRPr lang="zh-CN" altLang="en-US" sz="2400" dirty="0"/>
          </a:p>
        </p:txBody>
      </p:sp>
      <p:graphicFrame>
        <p:nvGraphicFramePr>
          <p:cNvPr id="196612" name="Object 1024"/>
          <p:cNvGraphicFramePr>
            <a:graphicFrameLocks noChangeAspect="1"/>
          </p:cNvGraphicFramePr>
          <p:nvPr/>
        </p:nvGraphicFramePr>
        <p:xfrm>
          <a:off x="2514600" y="1066800"/>
          <a:ext cx="2438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04" name="Equation" r:id="rId3" imgW="895395" imgH="209683" progId="Equation.3">
                  <p:embed/>
                </p:oleObj>
              </mc:Choice>
              <mc:Fallback>
                <p:oleObj name="Equation" r:id="rId3" imgW="895395" imgH="209683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066800"/>
                        <a:ext cx="2438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3" name="Object 1025"/>
          <p:cNvGraphicFramePr>
            <a:graphicFrameLocks noChangeAspect="1"/>
          </p:cNvGraphicFramePr>
          <p:nvPr/>
        </p:nvGraphicFramePr>
        <p:xfrm>
          <a:off x="2514600" y="1828800"/>
          <a:ext cx="307657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05" name="Equation" r:id="rId5" imgW="1162184" imgH="228680" progId="Equation.DSMT4">
                  <p:embed/>
                </p:oleObj>
              </mc:Choice>
              <mc:Fallback>
                <p:oleObj name="Equation" r:id="rId5" imgW="1162184" imgH="228680" progId="Equation.DSMT4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828800"/>
                        <a:ext cx="3076575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4" name="Object 1026"/>
          <p:cNvGraphicFramePr>
            <a:graphicFrameLocks noChangeAspect="1"/>
          </p:cNvGraphicFramePr>
          <p:nvPr/>
        </p:nvGraphicFramePr>
        <p:xfrm>
          <a:off x="2590800" y="2590800"/>
          <a:ext cx="22415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06" name="Equation" r:id="rId7" imgW="895395" imgH="228680" progId="Equation.DSMT4">
                  <p:embed/>
                </p:oleObj>
              </mc:Choice>
              <mc:Fallback>
                <p:oleObj name="Equation" r:id="rId7" imgW="895395" imgH="228680" progId="Equation.DSMT4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590800"/>
                        <a:ext cx="22415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615" name="AutoShape 1039"/>
          <p:cNvSpPr>
            <a:spLocks/>
          </p:cNvSpPr>
          <p:nvPr/>
        </p:nvSpPr>
        <p:spPr bwMode="auto">
          <a:xfrm>
            <a:off x="5562600" y="1219200"/>
            <a:ext cx="609600" cy="18288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96616" name="Text Box 1040"/>
          <p:cNvSpPr txBox="1">
            <a:spLocks noChangeArrowheads="1"/>
          </p:cNvSpPr>
          <p:nvPr/>
        </p:nvSpPr>
        <p:spPr bwMode="auto">
          <a:xfrm>
            <a:off x="6248400" y="1833563"/>
            <a:ext cx="2362200" cy="604837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/>
              <a:t>都是 </a:t>
            </a:r>
            <a:r>
              <a:rPr lang="en-US" altLang="zh-CN" dirty="0"/>
              <a:t>p+1 </a:t>
            </a:r>
            <a:r>
              <a:rPr lang="zh-CN" altLang="en-US" dirty="0"/>
              <a:t>个</a:t>
            </a:r>
          </a:p>
        </p:txBody>
      </p:sp>
      <p:grpSp>
        <p:nvGrpSpPr>
          <p:cNvPr id="2" name="Group 1041"/>
          <p:cNvGrpSpPr>
            <a:grpSpLocks/>
          </p:cNvGrpSpPr>
          <p:nvPr/>
        </p:nvGrpSpPr>
        <p:grpSpPr bwMode="auto">
          <a:xfrm>
            <a:off x="1295400" y="3962400"/>
            <a:ext cx="6477000" cy="2800350"/>
            <a:chOff x="864" y="528"/>
            <a:chExt cx="4080" cy="1764"/>
          </a:xfrm>
        </p:grpSpPr>
        <p:graphicFrame>
          <p:nvGraphicFramePr>
            <p:cNvPr id="196618" name="Object 1027"/>
            <p:cNvGraphicFramePr>
              <a:graphicFrameLocks noChangeAspect="1"/>
            </p:cNvGraphicFramePr>
            <p:nvPr/>
          </p:nvGraphicFramePr>
          <p:xfrm>
            <a:off x="1968" y="528"/>
            <a:ext cx="1536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907" name="Equation" r:id="rId9" imgW="895395" imgH="209683" progId="Equation.3">
                    <p:embed/>
                  </p:oleObj>
                </mc:Choice>
                <mc:Fallback>
                  <p:oleObj name="Equation" r:id="rId9" imgW="895395" imgH="209683" progId="Equation.3">
                    <p:embed/>
                    <p:pic>
                      <p:nvPicPr>
                        <p:cNvPr id="0" name="Object 10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528"/>
                          <a:ext cx="1536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6619" name="Object 1028"/>
            <p:cNvGraphicFramePr>
              <a:graphicFrameLocks noChangeAspect="1"/>
            </p:cNvGraphicFramePr>
            <p:nvPr/>
          </p:nvGraphicFramePr>
          <p:xfrm>
            <a:off x="864" y="1872"/>
            <a:ext cx="1584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908" name="Equation" r:id="rId11" imgW="952410" imgH="228680" progId="Equation.3">
                    <p:embed/>
                  </p:oleObj>
                </mc:Choice>
                <mc:Fallback>
                  <p:oleObj name="Equation" r:id="rId11" imgW="952410" imgH="228680" progId="Equation.3">
                    <p:embed/>
                    <p:pic>
                      <p:nvPicPr>
                        <p:cNvPr id="0" name="Object 10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1872"/>
                          <a:ext cx="1584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6620" name="Object 1029"/>
            <p:cNvGraphicFramePr>
              <a:graphicFrameLocks noChangeAspect="1"/>
            </p:cNvGraphicFramePr>
            <p:nvPr/>
          </p:nvGraphicFramePr>
          <p:xfrm>
            <a:off x="3552" y="1920"/>
            <a:ext cx="1392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909" name="Equation" r:id="rId13" imgW="885713" imgH="228680" progId="Equation.3">
                    <p:embed/>
                  </p:oleObj>
                </mc:Choice>
                <mc:Fallback>
                  <p:oleObj name="Equation" r:id="rId13" imgW="885713" imgH="228680" progId="Equation.3">
                    <p:embed/>
                    <p:pic>
                      <p:nvPicPr>
                        <p:cNvPr id="0" name="Object 10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920"/>
                          <a:ext cx="1392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6621" name="Line 1045"/>
            <p:cNvSpPr>
              <a:spLocks noChangeShapeType="1"/>
            </p:cNvSpPr>
            <p:nvPr/>
          </p:nvSpPr>
          <p:spPr bwMode="auto">
            <a:xfrm flipV="1">
              <a:off x="1632" y="960"/>
              <a:ext cx="672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622" name="Line 1046"/>
            <p:cNvSpPr>
              <a:spLocks noChangeShapeType="1"/>
            </p:cNvSpPr>
            <p:nvPr/>
          </p:nvSpPr>
          <p:spPr bwMode="auto">
            <a:xfrm flipH="1">
              <a:off x="1488" y="912"/>
              <a:ext cx="672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623" name="Line 1047"/>
            <p:cNvSpPr>
              <a:spLocks noChangeShapeType="1"/>
            </p:cNvSpPr>
            <p:nvPr/>
          </p:nvSpPr>
          <p:spPr bwMode="auto">
            <a:xfrm>
              <a:off x="2544" y="2016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624" name="Line 1048"/>
            <p:cNvSpPr>
              <a:spLocks noChangeShapeType="1"/>
            </p:cNvSpPr>
            <p:nvPr/>
          </p:nvSpPr>
          <p:spPr bwMode="auto">
            <a:xfrm flipH="1">
              <a:off x="2544" y="2160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625" name="Line 1049"/>
            <p:cNvSpPr>
              <a:spLocks noChangeShapeType="1"/>
            </p:cNvSpPr>
            <p:nvPr/>
          </p:nvSpPr>
          <p:spPr bwMode="auto">
            <a:xfrm>
              <a:off x="3552" y="912"/>
              <a:ext cx="768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626" name="Line 1050"/>
            <p:cNvSpPr>
              <a:spLocks noChangeShapeType="1"/>
            </p:cNvSpPr>
            <p:nvPr/>
          </p:nvSpPr>
          <p:spPr bwMode="auto">
            <a:xfrm flipH="1" flipV="1">
              <a:off x="3456" y="1056"/>
              <a:ext cx="672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627" name="Text Box 1051"/>
            <p:cNvSpPr txBox="1">
              <a:spLocks noChangeArrowheads="1"/>
            </p:cNvSpPr>
            <p:nvPr/>
          </p:nvSpPr>
          <p:spPr bwMode="auto">
            <a:xfrm>
              <a:off x="2400" y="1296"/>
              <a:ext cx="8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chemeClr val="folHlink"/>
                  </a:solidFill>
                  <a:latin typeface="楷体_GB2312"/>
                  <a:ea typeface="楷体_GB2312"/>
                  <a:cs typeface="楷体_GB2312"/>
                </a:rPr>
                <a:t>AR</a:t>
              </a:r>
              <a:r>
                <a:rPr lang="zh-CN" altLang="en-US" b="1">
                  <a:solidFill>
                    <a:schemeClr val="folHlink"/>
                  </a:solidFill>
                  <a:latin typeface="楷体_GB2312"/>
                  <a:ea typeface="楷体_GB2312"/>
                  <a:cs typeface="楷体_GB2312"/>
                </a:rPr>
                <a:t>模型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3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Text Box 13"/>
          <p:cNvSpPr txBox="1">
            <a:spLocks noChangeArrowheads="1"/>
          </p:cNvSpPr>
          <p:nvPr/>
        </p:nvSpPr>
        <p:spPr bwMode="auto">
          <a:xfrm>
            <a:off x="1828800" y="304800"/>
            <a:ext cx="6280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基于</a:t>
            </a:r>
            <a:r>
              <a:rPr lang="en-US" altLang="zh-CN" sz="40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AR</a:t>
            </a:r>
            <a:r>
              <a:rPr lang="zh-CN" altLang="en-US" sz="40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模型谱估计的实现：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1066800" y="1828800"/>
            <a:ext cx="7542213" cy="609600"/>
            <a:chOff x="672" y="1152"/>
            <a:chExt cx="4751" cy="384"/>
          </a:xfrm>
        </p:grpSpPr>
        <p:sp>
          <p:nvSpPr>
            <p:cNvPr id="197649" name="Text Box 15"/>
            <p:cNvSpPr txBox="1">
              <a:spLocks noChangeArrowheads="1"/>
            </p:cNvSpPr>
            <p:nvPr/>
          </p:nvSpPr>
          <p:spPr bwMode="auto">
            <a:xfrm>
              <a:off x="672" y="1152"/>
              <a:ext cx="45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/>
                <a:t>   </a:t>
              </a:r>
              <a:r>
                <a:rPr lang="zh-CN" altLang="en-US"/>
                <a:t>由                               估计</a:t>
              </a:r>
            </a:p>
          </p:txBody>
        </p:sp>
        <p:graphicFrame>
          <p:nvGraphicFramePr>
            <p:cNvPr id="197650" name="Object 2"/>
            <p:cNvGraphicFramePr>
              <a:graphicFrameLocks noChangeAspect="1"/>
            </p:cNvGraphicFramePr>
            <p:nvPr/>
          </p:nvGraphicFramePr>
          <p:xfrm>
            <a:off x="1200" y="1200"/>
            <a:ext cx="1825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836" name="Equation" r:id="rId3" imgW="1231366" imgH="203112" progId="Equation.3">
                    <p:embed/>
                  </p:oleObj>
                </mc:Choice>
                <mc:Fallback>
                  <p:oleObj name="Equation" r:id="rId3" imgW="1231366" imgH="203112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1200"/>
                          <a:ext cx="1825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7651" name="Object 3"/>
            <p:cNvGraphicFramePr>
              <a:graphicFrameLocks noChangeAspect="1"/>
            </p:cNvGraphicFramePr>
            <p:nvPr/>
          </p:nvGraphicFramePr>
          <p:xfrm>
            <a:off x="3744" y="1197"/>
            <a:ext cx="1679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837" name="Equation" r:id="rId5" imgW="1130300" imgH="228600" progId="Equation.3">
                    <p:embed/>
                  </p:oleObj>
                </mc:Choice>
                <mc:Fallback>
                  <p:oleObj name="Equation" r:id="rId5" imgW="1130300" imgH="2286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1197"/>
                          <a:ext cx="1679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7636" name="AutoShape 19"/>
          <p:cNvSpPr>
            <a:spLocks noChangeArrowheads="1"/>
          </p:cNvSpPr>
          <p:nvPr/>
        </p:nvSpPr>
        <p:spPr bwMode="auto">
          <a:xfrm>
            <a:off x="381000" y="1219200"/>
            <a:ext cx="1752600" cy="609600"/>
          </a:xfrm>
          <a:prstGeom prst="homePlate">
            <a:avLst>
              <a:gd name="adj" fmla="val 718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DA0217"/>
                </a:solidFill>
                <a:latin typeface="楷体_GB2312"/>
                <a:ea typeface="楷体_GB2312"/>
                <a:cs typeface="楷体_GB2312"/>
              </a:rPr>
              <a:t>步骤</a:t>
            </a:r>
            <a:r>
              <a:rPr lang="en-US" altLang="zh-CN" sz="3600" b="1">
                <a:solidFill>
                  <a:srgbClr val="DA0217"/>
                </a:solidFill>
                <a:latin typeface="楷体_GB2312"/>
                <a:ea typeface="楷体_GB2312"/>
                <a:cs typeface="楷体_GB2312"/>
              </a:rPr>
              <a:t>1</a:t>
            </a:r>
          </a:p>
        </p:txBody>
      </p:sp>
      <p:sp>
        <p:nvSpPr>
          <p:cNvPr id="75796" name="AutoShape 20"/>
          <p:cNvSpPr>
            <a:spLocks noChangeArrowheads="1"/>
          </p:cNvSpPr>
          <p:nvPr/>
        </p:nvSpPr>
        <p:spPr bwMode="auto">
          <a:xfrm>
            <a:off x="457200" y="2819400"/>
            <a:ext cx="1752600" cy="609600"/>
          </a:xfrm>
          <a:prstGeom prst="homePlate">
            <a:avLst>
              <a:gd name="adj" fmla="val 718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DA0217"/>
                </a:solidFill>
                <a:latin typeface="楷体_GB2312"/>
                <a:ea typeface="楷体_GB2312"/>
                <a:cs typeface="楷体_GB2312"/>
              </a:rPr>
              <a:t>步骤</a:t>
            </a:r>
            <a:r>
              <a:rPr lang="en-US" altLang="zh-CN" sz="3600" b="1">
                <a:solidFill>
                  <a:srgbClr val="DA0217"/>
                </a:solidFill>
                <a:latin typeface="楷体_GB2312"/>
                <a:ea typeface="楷体_GB2312"/>
                <a:cs typeface="楷体_GB2312"/>
              </a:rPr>
              <a:t>2</a:t>
            </a:r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1295400" y="3352800"/>
            <a:ext cx="7489825" cy="1112838"/>
            <a:chOff x="816" y="2112"/>
            <a:chExt cx="4718" cy="701"/>
          </a:xfrm>
        </p:grpSpPr>
        <p:sp>
          <p:nvSpPr>
            <p:cNvPr id="197647" name="Text Box 21"/>
            <p:cNvSpPr txBox="1">
              <a:spLocks noChangeArrowheads="1"/>
            </p:cNvSpPr>
            <p:nvPr/>
          </p:nvSpPr>
          <p:spPr bwMode="auto">
            <a:xfrm>
              <a:off x="816" y="2448"/>
              <a:ext cx="471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/>
                <a:t>解</a:t>
              </a:r>
              <a:r>
                <a:rPr lang="en-US" altLang="zh-CN"/>
                <a:t>Yule-walker</a:t>
              </a:r>
              <a:r>
                <a:rPr lang="zh-CN" altLang="en-US"/>
                <a:t>方程，得估计的模型参数</a:t>
              </a:r>
            </a:p>
          </p:txBody>
        </p:sp>
        <p:graphicFrame>
          <p:nvGraphicFramePr>
            <p:cNvPr id="197648" name="Object 1"/>
            <p:cNvGraphicFramePr>
              <a:graphicFrameLocks noChangeAspect="1"/>
            </p:cNvGraphicFramePr>
            <p:nvPr/>
          </p:nvGraphicFramePr>
          <p:xfrm>
            <a:off x="1851" y="2112"/>
            <a:ext cx="1307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838" name="Equation" r:id="rId7" imgW="914400" imgH="228600" progId="Equation.DSMT4">
                    <p:embed/>
                  </p:oleObj>
                </mc:Choice>
                <mc:Fallback>
                  <p:oleObj name="Equation" r:id="rId7" imgW="914400" imgH="228600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1" y="2112"/>
                          <a:ext cx="1307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5799" name="AutoShape 23"/>
          <p:cNvSpPr>
            <a:spLocks noChangeArrowheads="1"/>
          </p:cNvSpPr>
          <p:nvPr/>
        </p:nvSpPr>
        <p:spPr bwMode="auto">
          <a:xfrm>
            <a:off x="457200" y="4572000"/>
            <a:ext cx="1752600" cy="609600"/>
          </a:xfrm>
          <a:prstGeom prst="homePlate">
            <a:avLst>
              <a:gd name="adj" fmla="val 718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DA0217"/>
                </a:solidFill>
                <a:latin typeface="楷体_GB2312"/>
                <a:ea typeface="楷体_GB2312"/>
                <a:cs typeface="楷体_GB2312"/>
              </a:rPr>
              <a:t>步骤</a:t>
            </a:r>
            <a:r>
              <a:rPr lang="en-US" altLang="zh-CN" sz="3600" b="1">
                <a:solidFill>
                  <a:srgbClr val="DA0217"/>
                </a:solidFill>
                <a:latin typeface="楷体_GB2312"/>
                <a:ea typeface="楷体_GB2312"/>
                <a:cs typeface="楷体_GB2312"/>
              </a:rPr>
              <a:t>3</a:t>
            </a:r>
          </a:p>
        </p:txBody>
      </p:sp>
      <p:graphicFrame>
        <p:nvGraphicFramePr>
          <p:cNvPr id="226304" name="Object 0"/>
          <p:cNvGraphicFramePr>
            <a:graphicFrameLocks noChangeAspect="1"/>
          </p:cNvGraphicFramePr>
          <p:nvPr/>
        </p:nvGraphicFramePr>
        <p:xfrm>
          <a:off x="2455863" y="4827588"/>
          <a:ext cx="4249737" cy="187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839" name="Equation" r:id="rId9" imgW="1637589" imgH="723586" progId="Equation.3">
                  <p:embed/>
                </p:oleObj>
              </mc:Choice>
              <mc:Fallback>
                <p:oleObj name="Equation" r:id="rId9" imgW="1637589" imgH="723586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5863" y="4827588"/>
                        <a:ext cx="4249737" cy="187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2514600" y="4800600"/>
            <a:ext cx="6553200" cy="1905000"/>
            <a:chOff x="1584" y="3024"/>
            <a:chExt cx="4128" cy="1200"/>
          </a:xfrm>
        </p:grpSpPr>
        <p:sp>
          <p:nvSpPr>
            <p:cNvPr id="197642" name="Line 27"/>
            <p:cNvSpPr>
              <a:spLocks noChangeShapeType="1"/>
            </p:cNvSpPr>
            <p:nvPr/>
          </p:nvSpPr>
          <p:spPr bwMode="auto">
            <a:xfrm>
              <a:off x="1584" y="3648"/>
              <a:ext cx="816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97643" name="Line 28"/>
            <p:cNvSpPr>
              <a:spLocks noChangeShapeType="1"/>
            </p:cNvSpPr>
            <p:nvPr/>
          </p:nvSpPr>
          <p:spPr bwMode="auto">
            <a:xfrm>
              <a:off x="2400" y="3648"/>
              <a:ext cx="0" cy="57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97644" name="Line 29"/>
            <p:cNvSpPr>
              <a:spLocks noChangeShapeType="1"/>
            </p:cNvSpPr>
            <p:nvPr/>
          </p:nvSpPr>
          <p:spPr bwMode="auto">
            <a:xfrm>
              <a:off x="2400" y="4224"/>
              <a:ext cx="1872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97645" name="Text Box 30"/>
            <p:cNvSpPr txBox="1">
              <a:spLocks noChangeArrowheads="1"/>
            </p:cNvSpPr>
            <p:nvPr/>
          </p:nvSpPr>
          <p:spPr bwMode="auto">
            <a:xfrm>
              <a:off x="4512" y="3024"/>
              <a:ext cx="1200" cy="918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4400"/>
                <a:t>尚需离散化</a:t>
              </a:r>
            </a:p>
          </p:txBody>
        </p:sp>
        <p:sp>
          <p:nvSpPr>
            <p:cNvPr id="197646" name="Line 31"/>
            <p:cNvSpPr>
              <a:spLocks noChangeShapeType="1"/>
            </p:cNvSpPr>
            <p:nvPr/>
          </p:nvSpPr>
          <p:spPr bwMode="auto">
            <a:xfrm flipH="1">
              <a:off x="4224" y="3552"/>
              <a:ext cx="288" cy="67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5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5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6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96" grpId="0" animBg="1" autoUpdateAnimBg="0"/>
      <p:bldP spid="75799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8658" name="Object 10"/>
          <p:cNvGraphicFramePr>
            <a:graphicFrameLocks noChangeAspect="1"/>
          </p:cNvGraphicFramePr>
          <p:nvPr/>
        </p:nvGraphicFramePr>
        <p:xfrm>
          <a:off x="1219200" y="1600200"/>
          <a:ext cx="6456363" cy="218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54" name="Equation" r:id="rId3" imgW="2209800" imgH="749300" progId="Equation.DSMT4">
                  <p:embed/>
                </p:oleObj>
              </mc:Choice>
              <mc:Fallback>
                <p:oleObj name="Equation" r:id="rId3" imgW="2209800" imgH="7493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600200"/>
                        <a:ext cx="6456363" cy="218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59" name="Object 11"/>
          <p:cNvGraphicFramePr>
            <a:graphicFrameLocks noChangeAspect="1"/>
          </p:cNvGraphicFramePr>
          <p:nvPr/>
        </p:nvGraphicFramePr>
        <p:xfrm>
          <a:off x="2209800" y="4191000"/>
          <a:ext cx="43434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55" name="Equation" r:id="rId5" imgW="1193800" imgH="241300" progId="Equation.DSMT4">
                  <p:embed/>
                </p:oleObj>
              </mc:Choice>
              <mc:Fallback>
                <p:oleObj name="Equation" r:id="rId5" imgW="1193800" imgH="2413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191000"/>
                        <a:ext cx="43434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660" name="Text Box 12"/>
          <p:cNvSpPr txBox="1">
            <a:spLocks noChangeArrowheads="1"/>
          </p:cNvSpPr>
          <p:nvPr/>
        </p:nvSpPr>
        <p:spPr bwMode="auto">
          <a:xfrm>
            <a:off x="2133600" y="5657850"/>
            <a:ext cx="4953000" cy="666750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/>
              <a:t>离散谱，用</a:t>
            </a:r>
            <a:r>
              <a:rPr lang="en-US" altLang="zh-CN" sz="3600"/>
              <a:t>FFT</a:t>
            </a:r>
            <a:r>
              <a:rPr lang="zh-CN" altLang="en-US" sz="3600"/>
              <a:t>计算</a:t>
            </a:r>
          </a:p>
        </p:txBody>
      </p:sp>
      <p:sp>
        <p:nvSpPr>
          <p:cNvPr id="198661" name="Text Box 15"/>
          <p:cNvSpPr txBox="1">
            <a:spLocks noChangeArrowheads="1"/>
          </p:cNvSpPr>
          <p:nvPr/>
        </p:nvSpPr>
        <p:spPr bwMode="auto">
          <a:xfrm>
            <a:off x="2971800" y="228600"/>
            <a:ext cx="5105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000">
                <a:solidFill>
                  <a:schemeClr val="tx2"/>
                </a:solidFill>
                <a:ea typeface="隶书" panose="02010509060101010101" pitchFamily="49" charset="-122"/>
              </a:rPr>
              <a:t>实际计算：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990600" y="457200"/>
            <a:ext cx="659667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dirty="0">
                <a:solidFill>
                  <a:schemeClr val="tx2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7.1 </a:t>
            </a:r>
            <a:r>
              <a:rPr lang="zh-CN" altLang="en-US" sz="4000" dirty="0">
                <a:solidFill>
                  <a:schemeClr val="tx2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平稳随机信号的参数模型</a:t>
            </a:r>
          </a:p>
        </p:txBody>
      </p:sp>
      <p:sp>
        <p:nvSpPr>
          <p:cNvPr id="168963" name="Rectangle 3"/>
          <p:cNvSpPr>
            <a:spLocks noChangeArrowheads="1"/>
          </p:cNvSpPr>
          <p:nvPr/>
        </p:nvSpPr>
        <p:spPr bwMode="auto">
          <a:xfrm>
            <a:off x="609600" y="1371600"/>
            <a:ext cx="8153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经典谱估计：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  分辨率低（受窗函数长度的限制）</a:t>
            </a:r>
            <a:r>
              <a:rPr lang="en-US" altLang="zh-CN" sz="2400" dirty="0">
                <a:latin typeface="楷体_GB2312"/>
                <a:ea typeface="楷体_GB2312"/>
                <a:cs typeface="楷体_GB2312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楷体_GB2312"/>
                <a:ea typeface="楷体_GB2312"/>
                <a:cs typeface="楷体_GB2312"/>
              </a:rPr>
              <a:t>  </a:t>
            </a: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方差性能不好；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  方差和分辨率之间的矛盾。</a:t>
            </a:r>
            <a:endParaRPr lang="zh-CN" altLang="en-US" sz="2400" dirty="0">
              <a:solidFill>
                <a:srgbClr val="341AF4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204804" name="Text Box 4"/>
          <p:cNvSpPr txBox="1">
            <a:spLocks noChangeArrowheads="1"/>
          </p:cNvSpPr>
          <p:nvPr/>
        </p:nvSpPr>
        <p:spPr bwMode="auto">
          <a:xfrm>
            <a:off x="533400" y="3886200"/>
            <a:ext cx="8431213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对平稳信号建模</a:t>
            </a:r>
            <a:r>
              <a:rPr lang="en-US" altLang="zh-CN" sz="2400" dirty="0">
                <a:latin typeface="楷体_GB2312"/>
                <a:ea typeface="楷体_GB2312"/>
                <a:cs typeface="楷体_GB2312"/>
              </a:rPr>
              <a:t>: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楷体_GB2312"/>
                <a:ea typeface="楷体_GB2312"/>
                <a:cs typeface="楷体_GB2312"/>
              </a:rPr>
              <a:t>  </a:t>
            </a: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用于功率谱估计</a:t>
            </a:r>
            <a:r>
              <a:rPr lang="en-US" altLang="zh-CN" sz="2400" dirty="0">
                <a:latin typeface="楷体_GB2312"/>
                <a:ea typeface="楷体_GB2312"/>
                <a:cs typeface="楷体_GB2312"/>
              </a:rPr>
              <a:t>:</a:t>
            </a: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提高分辨率，减小方差；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  也可用于信号的特征提取，预测，编码及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  数据压缩 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4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4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48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4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Text Box 2"/>
          <p:cNvSpPr txBox="1">
            <a:spLocks noChangeArrowheads="1"/>
          </p:cNvSpPr>
          <p:nvPr/>
        </p:nvSpPr>
        <p:spPr bwMode="auto">
          <a:xfrm>
            <a:off x="1371600" y="152400"/>
            <a:ext cx="68897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400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7.3  AR</a:t>
            </a:r>
            <a:r>
              <a:rPr lang="zh-CN" altLang="en-US" sz="4400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模型谱估计的性质</a:t>
            </a:r>
          </a:p>
        </p:txBody>
      </p:sp>
      <p:sp>
        <p:nvSpPr>
          <p:cNvPr id="199683" name="Text Box 3"/>
          <p:cNvSpPr txBox="1">
            <a:spLocks noChangeArrowheads="1"/>
          </p:cNvSpPr>
          <p:nvPr/>
        </p:nvSpPr>
        <p:spPr bwMode="auto">
          <a:xfrm>
            <a:off x="762000" y="990600"/>
            <a:ext cx="3810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/>
              <a:t>1. AR</a:t>
            </a:r>
            <a:r>
              <a:rPr lang="zh-CN" altLang="en-US"/>
              <a:t>谱的平滑特性</a:t>
            </a:r>
          </a:p>
        </p:txBody>
      </p:sp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381000" y="1676400"/>
            <a:ext cx="2514600" cy="4991100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/>
              <a:t>AR</a:t>
            </a:r>
            <a:r>
              <a:rPr lang="zh-CN" altLang="en-US" dirty="0"/>
              <a:t>模型是一有理分式，估计出的谱平滑，不需要像周期图那样再做平滑或平均，因此，不需要为此去牺牲分辨率。</a:t>
            </a:r>
          </a:p>
        </p:txBody>
      </p:sp>
      <p:pic>
        <p:nvPicPr>
          <p:cNvPr id="199685" name="Picture 5" descr="12-3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981200"/>
            <a:ext cx="60198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Text Box 2"/>
          <p:cNvSpPr txBox="1">
            <a:spLocks noChangeArrowheads="1"/>
          </p:cNvSpPr>
          <p:nvPr/>
        </p:nvSpPr>
        <p:spPr bwMode="auto">
          <a:xfrm>
            <a:off x="457200" y="228600"/>
            <a:ext cx="3232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宋体" panose="02010600030101010101" pitchFamily="2" charset="-122"/>
              </a:rPr>
              <a:t>2. AR</a:t>
            </a:r>
            <a:r>
              <a:rPr lang="zh-CN" altLang="en-US">
                <a:latin typeface="宋体" panose="02010600030101010101" pitchFamily="2" charset="-122"/>
              </a:rPr>
              <a:t>谱的分辨率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684213" y="977900"/>
            <a:ext cx="6019800" cy="2687638"/>
            <a:chOff x="431" y="616"/>
            <a:chExt cx="3792" cy="1693"/>
          </a:xfrm>
        </p:grpSpPr>
        <p:sp>
          <p:nvSpPr>
            <p:cNvPr id="200716" name="Text Box 3"/>
            <p:cNvSpPr txBox="1">
              <a:spLocks noChangeArrowheads="1"/>
            </p:cNvSpPr>
            <p:nvPr/>
          </p:nvSpPr>
          <p:spPr bwMode="auto">
            <a:xfrm>
              <a:off x="672" y="616"/>
              <a:ext cx="165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>
                  <a:ea typeface="华文中宋" panose="02010600040101010101" pitchFamily="2" charset="-122"/>
                </a:rPr>
                <a:t>经典谱估计：</a:t>
              </a:r>
            </a:p>
          </p:txBody>
        </p:sp>
        <p:sp>
          <p:nvSpPr>
            <p:cNvPr id="200717" name="Text Box 7"/>
            <p:cNvSpPr txBox="1">
              <a:spLocks noChangeArrowheads="1"/>
            </p:cNvSpPr>
            <p:nvPr/>
          </p:nvSpPr>
          <p:spPr bwMode="auto">
            <a:xfrm>
              <a:off x="431" y="1200"/>
              <a:ext cx="107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/>
                <a:t>假定：</a:t>
              </a:r>
            </a:p>
          </p:txBody>
        </p:sp>
        <p:graphicFrame>
          <p:nvGraphicFramePr>
            <p:cNvPr id="200718" name="Object 8"/>
            <p:cNvGraphicFramePr>
              <a:graphicFrameLocks noChangeAspect="1"/>
            </p:cNvGraphicFramePr>
            <p:nvPr/>
          </p:nvGraphicFramePr>
          <p:xfrm>
            <a:off x="1728" y="1248"/>
            <a:ext cx="2495" cy="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904" name="Equation" r:id="rId3" imgW="1307532" imgH="203112" progId="Equation.3">
                    <p:embed/>
                  </p:oleObj>
                </mc:Choice>
                <mc:Fallback>
                  <p:oleObj name="Equation" r:id="rId3" imgW="1307532" imgH="203112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1248"/>
                          <a:ext cx="2495" cy="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0719" name="Object 9"/>
            <p:cNvGraphicFramePr>
              <a:graphicFrameLocks noChangeAspect="1"/>
            </p:cNvGraphicFramePr>
            <p:nvPr/>
          </p:nvGraphicFramePr>
          <p:xfrm>
            <a:off x="1776" y="1824"/>
            <a:ext cx="2426" cy="4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905" name="Equation" r:id="rId5" imgW="1269449" imgH="253890" progId="Equation.DSMT4">
                    <p:embed/>
                  </p:oleObj>
                </mc:Choice>
                <mc:Fallback>
                  <p:oleObj name="Equation" r:id="rId5" imgW="1269449" imgH="25389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1824"/>
                          <a:ext cx="2426" cy="4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066800" y="3733800"/>
            <a:ext cx="7010400" cy="1525588"/>
            <a:chOff x="672" y="2352"/>
            <a:chExt cx="4416" cy="961"/>
          </a:xfrm>
        </p:grpSpPr>
        <p:graphicFrame>
          <p:nvGraphicFramePr>
            <p:cNvPr id="200714" name="Object 4"/>
            <p:cNvGraphicFramePr>
              <a:graphicFrameLocks noChangeAspect="1"/>
            </p:cNvGraphicFramePr>
            <p:nvPr/>
          </p:nvGraphicFramePr>
          <p:xfrm>
            <a:off x="1896" y="2880"/>
            <a:ext cx="1948" cy="4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906" name="Equation" r:id="rId7" imgW="1028700" imgH="228600" progId="Equation.DSMT4">
                    <p:embed/>
                  </p:oleObj>
                </mc:Choice>
                <mc:Fallback>
                  <p:oleObj name="Equation" r:id="rId7" imgW="1028700" imgH="2286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6" y="2880"/>
                          <a:ext cx="1948" cy="4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0715" name="Text Box 13"/>
            <p:cNvSpPr txBox="1">
              <a:spLocks noChangeArrowheads="1"/>
            </p:cNvSpPr>
            <p:nvPr/>
          </p:nvSpPr>
          <p:spPr bwMode="auto">
            <a:xfrm>
              <a:off x="672" y="2352"/>
              <a:ext cx="44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/>
                <a:t>分辨率反比于 </a:t>
              </a:r>
              <a:r>
                <a:rPr lang="en-US" altLang="zh-CN" i="1"/>
                <a:t>N</a:t>
              </a:r>
              <a:r>
                <a:rPr lang="en-US" altLang="zh-CN"/>
                <a:t> </a:t>
              </a:r>
              <a:r>
                <a:rPr lang="zh-CN" altLang="en-US"/>
                <a:t>，即</a:t>
              </a: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395288" y="5638800"/>
            <a:ext cx="8596312" cy="1092200"/>
            <a:chOff x="249" y="3552"/>
            <a:chExt cx="5415" cy="688"/>
          </a:xfrm>
        </p:grpSpPr>
        <p:graphicFrame>
          <p:nvGraphicFramePr>
            <p:cNvPr id="200710" name="Object 12"/>
            <p:cNvGraphicFramePr>
              <a:graphicFrameLocks noChangeAspect="1"/>
            </p:cNvGraphicFramePr>
            <p:nvPr/>
          </p:nvGraphicFramePr>
          <p:xfrm>
            <a:off x="1824" y="3552"/>
            <a:ext cx="2474" cy="4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907" name="Equation" r:id="rId9" imgW="1295400" imgH="254000" progId="Equation.3">
                    <p:embed/>
                  </p:oleObj>
                </mc:Choice>
                <mc:Fallback>
                  <p:oleObj name="Equation" r:id="rId9" imgW="1295400" imgH="2540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3552"/>
                          <a:ext cx="2474" cy="4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0711" name="Text Box 14"/>
            <p:cNvSpPr txBox="1">
              <a:spLocks noChangeArrowheads="1"/>
            </p:cNvSpPr>
            <p:nvPr/>
          </p:nvSpPr>
          <p:spPr bwMode="auto">
            <a:xfrm>
              <a:off x="249" y="3600"/>
              <a:ext cx="143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/>
                <a:t>对间接法：</a:t>
              </a:r>
            </a:p>
          </p:txBody>
        </p:sp>
        <p:sp>
          <p:nvSpPr>
            <p:cNvPr id="200712" name="Text Box 15"/>
            <p:cNvSpPr txBox="1">
              <a:spLocks noChangeArrowheads="1"/>
            </p:cNvSpPr>
            <p:nvPr/>
          </p:nvSpPr>
          <p:spPr bwMode="auto">
            <a:xfrm>
              <a:off x="4464" y="3552"/>
              <a:ext cx="1200" cy="688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/>
                <a:t>分辨率还要降低</a:t>
              </a:r>
            </a:p>
          </p:txBody>
        </p:sp>
        <p:sp>
          <p:nvSpPr>
            <p:cNvPr id="200713" name="AutoShape 16"/>
            <p:cNvSpPr>
              <a:spLocks noChangeArrowheads="1"/>
            </p:cNvSpPr>
            <p:nvPr/>
          </p:nvSpPr>
          <p:spPr bwMode="auto">
            <a:xfrm>
              <a:off x="3936" y="4080"/>
              <a:ext cx="528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5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noFill/>
            <a:ln w="254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7328" name="Object 1024"/>
          <p:cNvGraphicFramePr>
            <a:graphicFrameLocks noChangeAspect="1"/>
          </p:cNvGraphicFramePr>
          <p:nvPr/>
        </p:nvGraphicFramePr>
        <p:xfrm>
          <a:off x="1143000" y="1371600"/>
          <a:ext cx="6770688" cy="178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83" name="Equation" r:id="rId3" imgW="2692400" imgH="711200" progId="Equation.DSMT4">
                  <p:embed/>
                </p:oleObj>
              </mc:Choice>
              <mc:Fallback>
                <p:oleObj name="Equation" r:id="rId3" imgW="2692400" imgH="71120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371600"/>
                        <a:ext cx="6770688" cy="178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31" name="Text Box 10"/>
          <p:cNvSpPr txBox="1">
            <a:spLocks noChangeArrowheads="1"/>
          </p:cNvSpPr>
          <p:nvPr/>
        </p:nvSpPr>
        <p:spPr bwMode="auto">
          <a:xfrm>
            <a:off x="685800" y="1524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/>
              <a:t>AR</a:t>
            </a:r>
            <a:r>
              <a:rPr lang="zh-CN" altLang="en-US"/>
              <a:t>模型包含了对          的“预测”或“外推”。实际上，这包含着自相关函数的“外推”。令：</a:t>
            </a:r>
          </a:p>
        </p:txBody>
      </p:sp>
      <p:graphicFrame>
        <p:nvGraphicFramePr>
          <p:cNvPr id="201732" name="Object 1025"/>
          <p:cNvGraphicFramePr>
            <a:graphicFrameLocks noChangeAspect="1"/>
          </p:cNvGraphicFramePr>
          <p:nvPr/>
        </p:nvGraphicFramePr>
        <p:xfrm>
          <a:off x="3886200" y="185738"/>
          <a:ext cx="8318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84" name="Equation" r:id="rId5" imgW="317225" imgH="203024" progId="Equation.DSMT4">
                  <p:embed/>
                </p:oleObj>
              </mc:Choice>
              <mc:Fallback>
                <p:oleObj name="Equation" r:id="rId5" imgW="317225" imgH="203024" progId="Equation.DSMT4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85738"/>
                        <a:ext cx="8318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914400" y="2209800"/>
            <a:ext cx="1219200" cy="1062038"/>
            <a:chOff x="576" y="1392"/>
            <a:chExt cx="768" cy="669"/>
          </a:xfrm>
        </p:grpSpPr>
        <p:sp>
          <p:nvSpPr>
            <p:cNvPr id="201743" name="Text Box 12"/>
            <p:cNvSpPr txBox="1">
              <a:spLocks noChangeArrowheads="1"/>
            </p:cNvSpPr>
            <p:nvPr/>
          </p:nvSpPr>
          <p:spPr bwMode="auto">
            <a:xfrm>
              <a:off x="576" y="1680"/>
              <a:ext cx="768" cy="381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/>
                <a:t>AR</a:t>
              </a:r>
              <a:r>
                <a:rPr lang="zh-CN" altLang="en-US"/>
                <a:t>谱</a:t>
              </a:r>
            </a:p>
          </p:txBody>
        </p:sp>
        <p:sp>
          <p:nvSpPr>
            <p:cNvPr id="201744" name="AutoShape 13"/>
            <p:cNvSpPr>
              <a:spLocks noChangeArrowheads="1"/>
            </p:cNvSpPr>
            <p:nvPr/>
          </p:nvSpPr>
          <p:spPr bwMode="auto">
            <a:xfrm>
              <a:off x="960" y="1392"/>
              <a:ext cx="144" cy="240"/>
            </a:xfrm>
            <a:prstGeom prst="downArrow">
              <a:avLst>
                <a:gd name="adj1" fmla="val 50000"/>
                <a:gd name="adj2" fmla="val 41667"/>
              </a:avLst>
            </a:prstGeom>
            <a:noFill/>
            <a:ln w="254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5334000" y="2286000"/>
            <a:ext cx="3276600" cy="1473200"/>
            <a:chOff x="3360" y="1440"/>
            <a:chExt cx="2064" cy="928"/>
          </a:xfrm>
        </p:grpSpPr>
        <p:sp>
          <p:nvSpPr>
            <p:cNvPr id="201741" name="AutoShape 14"/>
            <p:cNvSpPr>
              <a:spLocks noChangeArrowheads="1"/>
            </p:cNvSpPr>
            <p:nvPr/>
          </p:nvSpPr>
          <p:spPr bwMode="auto">
            <a:xfrm>
              <a:off x="4032" y="1440"/>
              <a:ext cx="144" cy="240"/>
            </a:xfrm>
            <a:prstGeom prst="downArrow">
              <a:avLst>
                <a:gd name="adj1" fmla="val 50000"/>
                <a:gd name="adj2" fmla="val 41667"/>
              </a:avLst>
            </a:prstGeom>
            <a:noFill/>
            <a:ln w="254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01742" name="Text Box 15"/>
            <p:cNvSpPr txBox="1">
              <a:spLocks noChangeArrowheads="1"/>
            </p:cNvSpPr>
            <p:nvPr/>
          </p:nvSpPr>
          <p:spPr bwMode="auto">
            <a:xfrm>
              <a:off x="3360" y="1680"/>
              <a:ext cx="2064" cy="688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/>
                <a:t>AR</a:t>
              </a:r>
              <a:r>
                <a:rPr lang="zh-CN" altLang="en-US"/>
                <a:t>谱对应的自相关函数</a:t>
              </a: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457200" y="3581400"/>
            <a:ext cx="5410200" cy="2667000"/>
            <a:chOff x="288" y="2256"/>
            <a:chExt cx="3408" cy="1680"/>
          </a:xfrm>
        </p:grpSpPr>
        <p:graphicFrame>
          <p:nvGraphicFramePr>
            <p:cNvPr id="201739" name="Object 1026"/>
            <p:cNvGraphicFramePr>
              <a:graphicFrameLocks noChangeAspect="1"/>
            </p:cNvGraphicFramePr>
            <p:nvPr/>
          </p:nvGraphicFramePr>
          <p:xfrm>
            <a:off x="576" y="2688"/>
            <a:ext cx="3120" cy="1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885" name="Equation" r:id="rId7" imgW="2032000" imgH="812800" progId="Equation.DSMT4">
                    <p:embed/>
                  </p:oleObj>
                </mc:Choice>
                <mc:Fallback>
                  <p:oleObj name="Equation" r:id="rId7" imgW="2032000" imgH="812800" progId="Equation.DSMT4">
                    <p:embed/>
                    <p:pic>
                      <p:nvPicPr>
                        <p:cNvPr id="0" name="Object 10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2688"/>
                          <a:ext cx="3120" cy="1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1740" name="Text Box 16"/>
            <p:cNvSpPr txBox="1">
              <a:spLocks noChangeArrowheads="1"/>
            </p:cNvSpPr>
            <p:nvPr/>
          </p:nvSpPr>
          <p:spPr bwMode="auto">
            <a:xfrm>
              <a:off x="288" y="2256"/>
              <a:ext cx="163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/>
                <a:t>可以证明：</a:t>
              </a:r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5257800" y="4953000"/>
            <a:ext cx="3733800" cy="1563688"/>
            <a:chOff x="3312" y="3120"/>
            <a:chExt cx="2352" cy="985"/>
          </a:xfrm>
        </p:grpSpPr>
        <p:sp>
          <p:nvSpPr>
            <p:cNvPr id="201737" name="Text Box 17"/>
            <p:cNvSpPr txBox="1">
              <a:spLocks noChangeArrowheads="1"/>
            </p:cNvSpPr>
            <p:nvPr/>
          </p:nvSpPr>
          <p:spPr bwMode="auto">
            <a:xfrm>
              <a:off x="4368" y="3120"/>
              <a:ext cx="1296" cy="985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/>
                <a:t>AR</a:t>
              </a:r>
              <a:r>
                <a:rPr lang="zh-CN" altLang="en-US"/>
                <a:t>模型自相关函数匹配性质</a:t>
              </a:r>
            </a:p>
          </p:txBody>
        </p:sp>
        <p:sp>
          <p:nvSpPr>
            <p:cNvPr id="201738" name="AutoShape 18"/>
            <p:cNvSpPr>
              <a:spLocks noChangeArrowheads="1"/>
            </p:cNvSpPr>
            <p:nvPr/>
          </p:nvSpPr>
          <p:spPr bwMode="auto">
            <a:xfrm>
              <a:off x="3312" y="3792"/>
              <a:ext cx="960" cy="240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0 h 21600"/>
                <a:gd name="T4" fmla="*/ 1 w 21600"/>
                <a:gd name="T5" fmla="*/ 0 h 21600"/>
                <a:gd name="T6" fmla="*/ 2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noFill/>
            <a:ln w="254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7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02" name="Object 0"/>
          <p:cNvGraphicFramePr>
            <a:graphicFrameLocks noChangeAspect="1"/>
          </p:cNvGraphicFramePr>
          <p:nvPr/>
        </p:nvGraphicFramePr>
        <p:xfrm>
          <a:off x="1752600" y="1219200"/>
          <a:ext cx="4198938" cy="122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44" name="Equation" r:id="rId3" imgW="1574800" imgH="457200" progId="Equation.3">
                  <p:embed/>
                </p:oleObj>
              </mc:Choice>
              <mc:Fallback>
                <p:oleObj name="Equation" r:id="rId3" imgW="1574800" imgH="4572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219200"/>
                        <a:ext cx="4198938" cy="1220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03" name="Text Box 10"/>
          <p:cNvSpPr txBox="1">
            <a:spLocks noChangeArrowheads="1"/>
          </p:cNvSpPr>
          <p:nvPr/>
        </p:nvSpPr>
        <p:spPr bwMode="auto">
          <a:xfrm>
            <a:off x="533400" y="152400"/>
            <a:ext cx="8001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/>
              <a:t>外推后的           对应</a:t>
            </a:r>
            <a:r>
              <a:rPr lang="en-US" altLang="zh-CN"/>
              <a:t>AR</a:t>
            </a:r>
            <a:r>
              <a:rPr lang="zh-CN" altLang="en-US"/>
              <a:t>谱，因此</a:t>
            </a:r>
            <a:r>
              <a:rPr lang="en-US" altLang="zh-CN"/>
              <a:t>AR</a:t>
            </a:r>
            <a:r>
              <a:rPr lang="zh-CN" altLang="en-US"/>
              <a:t>谱有较高的分辨率。而经典谱估计中无外推，即：            </a:t>
            </a:r>
          </a:p>
        </p:txBody>
      </p:sp>
      <p:graphicFrame>
        <p:nvGraphicFramePr>
          <p:cNvPr id="204804" name="Object 1"/>
          <p:cNvGraphicFramePr>
            <a:graphicFrameLocks noChangeAspect="1"/>
          </p:cNvGraphicFramePr>
          <p:nvPr/>
        </p:nvGraphicFramePr>
        <p:xfrm>
          <a:off x="2362200" y="152400"/>
          <a:ext cx="928688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45" name="Equation" r:id="rId5" imgW="381000" imgH="228600" progId="Equation.DSMT4">
                  <p:embed/>
                </p:oleObj>
              </mc:Choice>
              <mc:Fallback>
                <p:oleObj name="Equation" r:id="rId5" imgW="38100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52400"/>
                        <a:ext cx="928688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05" name="Text Box 15"/>
          <p:cNvSpPr txBox="1">
            <a:spLocks noChangeArrowheads="1"/>
          </p:cNvSpPr>
          <p:nvPr/>
        </p:nvSpPr>
        <p:spPr bwMode="auto">
          <a:xfrm>
            <a:off x="7010400" y="1295400"/>
            <a:ext cx="1066800" cy="1092200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/>
              <a:t>分辨率低</a:t>
            </a:r>
          </a:p>
        </p:txBody>
      </p:sp>
      <p:sp>
        <p:nvSpPr>
          <p:cNvPr id="204806" name="AutoShape 16"/>
          <p:cNvSpPr>
            <a:spLocks noChangeArrowheads="1"/>
          </p:cNvSpPr>
          <p:nvPr/>
        </p:nvSpPr>
        <p:spPr bwMode="auto">
          <a:xfrm>
            <a:off x="5638800" y="1981200"/>
            <a:ext cx="1219200" cy="3048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30346410 h 21600"/>
              <a:gd name="T4" fmla="*/ 2147483646 w 21600"/>
              <a:gd name="T5" fmla="*/ 60692834 h 21600"/>
              <a:gd name="T6" fmla="*/ 2147483646 w 21600"/>
              <a:gd name="T7" fmla="*/ 3034641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254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533400" y="2819400"/>
            <a:ext cx="8077200" cy="2347913"/>
            <a:chOff x="336" y="1776"/>
            <a:chExt cx="5088" cy="1479"/>
          </a:xfrm>
        </p:grpSpPr>
        <p:sp>
          <p:nvSpPr>
            <p:cNvPr id="204811" name="Text Box 17"/>
            <p:cNvSpPr txBox="1">
              <a:spLocks noChangeArrowheads="1"/>
            </p:cNvSpPr>
            <p:nvPr/>
          </p:nvSpPr>
          <p:spPr bwMode="auto">
            <a:xfrm>
              <a:off x="336" y="1776"/>
              <a:ext cx="50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/>
                <a:t>注意到</a:t>
              </a:r>
              <a:r>
                <a:rPr lang="en-US" altLang="zh-CN"/>
                <a:t>AR</a:t>
              </a:r>
              <a:r>
                <a:rPr lang="zh-CN" altLang="en-US"/>
                <a:t>模型自相关函数的匹配：</a:t>
              </a:r>
            </a:p>
          </p:txBody>
        </p:sp>
        <p:graphicFrame>
          <p:nvGraphicFramePr>
            <p:cNvPr id="204812" name="Object 3"/>
            <p:cNvGraphicFramePr>
              <a:graphicFrameLocks noChangeAspect="1"/>
            </p:cNvGraphicFramePr>
            <p:nvPr/>
          </p:nvGraphicFramePr>
          <p:xfrm>
            <a:off x="1536" y="2208"/>
            <a:ext cx="2106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46" name="Equation" r:id="rId7" imgW="1371600" imgH="254000" progId="Equation.DSMT4">
                    <p:embed/>
                  </p:oleObj>
                </mc:Choice>
                <mc:Fallback>
                  <p:oleObj name="Equation" r:id="rId7" imgW="1371600" imgH="2540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208"/>
                          <a:ext cx="2106" cy="3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13" name="Object 4"/>
            <p:cNvGraphicFramePr>
              <a:graphicFrameLocks noChangeAspect="1"/>
            </p:cNvGraphicFramePr>
            <p:nvPr/>
          </p:nvGraphicFramePr>
          <p:xfrm>
            <a:off x="1536" y="2592"/>
            <a:ext cx="3003" cy="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47" name="Equation" r:id="rId9" imgW="1955800" imgH="431800" progId="Equation.DSMT4">
                    <p:embed/>
                  </p:oleObj>
                </mc:Choice>
                <mc:Fallback>
                  <p:oleObj name="Equation" r:id="rId9" imgW="1955800" imgH="4318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592"/>
                          <a:ext cx="3003" cy="6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152400" y="5410200"/>
            <a:ext cx="8915400" cy="1066800"/>
            <a:chOff x="96" y="3408"/>
            <a:chExt cx="5616" cy="672"/>
          </a:xfrm>
        </p:grpSpPr>
        <p:sp>
          <p:nvSpPr>
            <p:cNvPr id="204809" name="Text Box 26"/>
            <p:cNvSpPr txBox="1">
              <a:spLocks noChangeArrowheads="1"/>
            </p:cNvSpPr>
            <p:nvPr/>
          </p:nvSpPr>
          <p:spPr bwMode="auto">
            <a:xfrm>
              <a:off x="96" y="3408"/>
              <a:ext cx="5616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/>
                <a:t>设想：如果阶次              </a:t>
              </a:r>
              <a:r>
                <a:rPr lang="en-US" altLang="zh-CN"/>
                <a:t>, </a:t>
              </a:r>
              <a:r>
                <a:rPr lang="zh-CN" altLang="en-US"/>
                <a:t>则</a:t>
              </a:r>
              <a:r>
                <a:rPr lang="en-US" altLang="zh-CN"/>
                <a:t>AR</a:t>
              </a:r>
              <a:r>
                <a:rPr lang="zh-CN" altLang="en-US"/>
                <a:t>谱对应的自相关函数完全等于信号的自相关函数，</a:t>
              </a:r>
              <a:r>
                <a:rPr lang="en-US" altLang="zh-CN"/>
                <a:t>AR</a:t>
              </a:r>
              <a:r>
                <a:rPr lang="zh-CN" altLang="en-US"/>
                <a:t>谱等于真谱。</a:t>
              </a:r>
            </a:p>
          </p:txBody>
        </p:sp>
        <p:graphicFrame>
          <p:nvGraphicFramePr>
            <p:cNvPr id="204810" name="Object 2"/>
            <p:cNvGraphicFramePr>
              <a:graphicFrameLocks noChangeAspect="1"/>
            </p:cNvGraphicFramePr>
            <p:nvPr/>
          </p:nvGraphicFramePr>
          <p:xfrm>
            <a:off x="2064" y="3456"/>
            <a:ext cx="722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48" name="Equation" r:id="rId11" imgW="469696" imgH="177723" progId="Equation.DSMT4">
                    <p:embed/>
                  </p:oleObj>
                </mc:Choice>
                <mc:Fallback>
                  <p:oleObj name="Equation" r:id="rId11" imgW="469696" imgH="177723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3456"/>
                          <a:ext cx="722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Text Box 8"/>
          <p:cNvSpPr txBox="1">
            <a:spLocks noChangeArrowheads="1"/>
          </p:cNvSpPr>
          <p:nvPr/>
        </p:nvSpPr>
        <p:spPr bwMode="auto">
          <a:xfrm>
            <a:off x="1447800" y="5715000"/>
            <a:ext cx="655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pic>
        <p:nvPicPr>
          <p:cNvPr id="205827" name="Picture 9" descr="12-11-1-上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"/>
            <a:ext cx="8134350" cy="563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828" name="Text Box 10"/>
          <p:cNvSpPr txBox="1">
            <a:spLocks noChangeArrowheads="1"/>
          </p:cNvSpPr>
          <p:nvPr/>
        </p:nvSpPr>
        <p:spPr bwMode="auto">
          <a:xfrm>
            <a:off x="2514600" y="6096000"/>
            <a:ext cx="457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/>
              <a:t>（</a:t>
            </a:r>
            <a:r>
              <a:rPr lang="en-US" altLang="zh-CN" sz="2400"/>
              <a:t>b) p=10;  (c) p=20; (d) p=30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488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3. </a:t>
            </a:r>
            <a:r>
              <a:rPr lang="en-US" altLang="zh-CN" sz="3600"/>
              <a:t>AR</a:t>
            </a:r>
            <a:r>
              <a:rPr lang="zh-CN" altLang="en-US" sz="3600"/>
              <a:t>模型谱的匹配性质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152400" y="990600"/>
            <a:ext cx="4953000" cy="4216400"/>
            <a:chOff x="96" y="624"/>
            <a:chExt cx="3120" cy="2656"/>
          </a:xfrm>
        </p:grpSpPr>
        <p:grpSp>
          <p:nvGrpSpPr>
            <p:cNvPr id="209940" name="Group 33"/>
            <p:cNvGrpSpPr>
              <a:grpSpLocks/>
            </p:cNvGrpSpPr>
            <p:nvPr/>
          </p:nvGrpSpPr>
          <p:grpSpPr bwMode="auto">
            <a:xfrm>
              <a:off x="833" y="720"/>
              <a:ext cx="2383" cy="624"/>
              <a:chOff x="1584" y="624"/>
              <a:chExt cx="2383" cy="624"/>
            </a:xfrm>
          </p:grpSpPr>
          <p:grpSp>
            <p:nvGrpSpPr>
              <p:cNvPr id="209944" name="Group 4"/>
              <p:cNvGrpSpPr>
                <a:grpSpLocks/>
              </p:cNvGrpSpPr>
              <p:nvPr/>
            </p:nvGrpSpPr>
            <p:grpSpPr bwMode="auto">
              <a:xfrm>
                <a:off x="1776" y="768"/>
                <a:ext cx="1824" cy="480"/>
                <a:chOff x="1296" y="1488"/>
                <a:chExt cx="1824" cy="480"/>
              </a:xfrm>
            </p:grpSpPr>
            <p:sp>
              <p:nvSpPr>
                <p:cNvPr id="209948" name="AutoShape 5"/>
                <p:cNvSpPr>
                  <a:spLocks noChangeArrowheads="1"/>
                </p:cNvSpPr>
                <p:nvPr/>
              </p:nvSpPr>
              <p:spPr bwMode="auto">
                <a:xfrm>
                  <a:off x="1728" y="1488"/>
                  <a:ext cx="912" cy="480"/>
                </a:xfrm>
                <a:prstGeom prst="flowChartProcess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209949" name="Line 6"/>
                <p:cNvSpPr>
                  <a:spLocks noChangeShapeType="1"/>
                </p:cNvSpPr>
                <p:nvPr/>
              </p:nvSpPr>
              <p:spPr bwMode="auto">
                <a:xfrm>
                  <a:off x="1296" y="1728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9950" name="Line 7"/>
                <p:cNvSpPr>
                  <a:spLocks noChangeShapeType="1"/>
                </p:cNvSpPr>
                <p:nvPr/>
              </p:nvSpPr>
              <p:spPr bwMode="auto">
                <a:xfrm>
                  <a:off x="2640" y="1728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209945" name="Object 2054"/>
              <p:cNvGraphicFramePr>
                <a:graphicFrameLocks noChangeAspect="1"/>
              </p:cNvGraphicFramePr>
              <p:nvPr/>
            </p:nvGraphicFramePr>
            <p:xfrm>
              <a:off x="2352" y="864"/>
              <a:ext cx="576" cy="3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0365" name="Equation" r:id="rId3" imgW="330057" imgH="203112" progId="Equation.3">
                      <p:embed/>
                    </p:oleObj>
                  </mc:Choice>
                  <mc:Fallback>
                    <p:oleObj name="Equation" r:id="rId3" imgW="330057" imgH="203112" progId="Equation.3">
                      <p:embed/>
                      <p:pic>
                        <p:nvPicPr>
                          <p:cNvPr id="0" name="Object 205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lum bright="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52" y="864"/>
                            <a:ext cx="576" cy="35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9946" name="Object 2055"/>
              <p:cNvGraphicFramePr>
                <a:graphicFrameLocks noChangeAspect="1"/>
              </p:cNvGraphicFramePr>
              <p:nvPr/>
            </p:nvGraphicFramePr>
            <p:xfrm>
              <a:off x="1584" y="624"/>
              <a:ext cx="532" cy="3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0366" name="Equation" r:id="rId5" imgW="317225" imgH="203024" progId="Equation.3">
                      <p:embed/>
                    </p:oleObj>
                  </mc:Choice>
                  <mc:Fallback>
                    <p:oleObj name="Equation" r:id="rId5" imgW="317225" imgH="203024" progId="Equation.3">
                      <p:embed/>
                      <p:pic>
                        <p:nvPicPr>
                          <p:cNvPr id="0" name="Object 205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lum bright="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84" y="624"/>
                            <a:ext cx="532" cy="3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9947" name="Object 2056"/>
              <p:cNvGraphicFramePr>
                <a:graphicFrameLocks noChangeAspect="1"/>
              </p:cNvGraphicFramePr>
              <p:nvPr/>
            </p:nvGraphicFramePr>
            <p:xfrm>
              <a:off x="3456" y="672"/>
              <a:ext cx="511" cy="3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0367" name="Equation" r:id="rId7" imgW="304536" imgH="203024" progId="Equation.3">
                      <p:embed/>
                    </p:oleObj>
                  </mc:Choice>
                  <mc:Fallback>
                    <p:oleObj name="Equation" r:id="rId7" imgW="304536" imgH="203024" progId="Equation.3">
                      <p:embed/>
                      <p:pic>
                        <p:nvPicPr>
                          <p:cNvPr id="0" name="Object 20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lum bright="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6" y="672"/>
                            <a:ext cx="511" cy="3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09941" name="Text Box 11"/>
            <p:cNvSpPr txBox="1">
              <a:spLocks noChangeArrowheads="1"/>
            </p:cNvSpPr>
            <p:nvPr/>
          </p:nvSpPr>
          <p:spPr bwMode="auto">
            <a:xfrm>
              <a:off x="96" y="624"/>
              <a:ext cx="672" cy="985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i="1"/>
                <a:t>P  </a:t>
              </a:r>
              <a:r>
                <a:rPr lang="zh-CN" altLang="en-US"/>
                <a:t>阶线性预测</a:t>
              </a:r>
            </a:p>
          </p:txBody>
        </p:sp>
        <p:graphicFrame>
          <p:nvGraphicFramePr>
            <p:cNvPr id="209942" name="Object 2053"/>
            <p:cNvGraphicFramePr>
              <a:graphicFrameLocks noChangeAspect="1"/>
            </p:cNvGraphicFramePr>
            <p:nvPr/>
          </p:nvGraphicFramePr>
          <p:xfrm>
            <a:off x="624" y="1451"/>
            <a:ext cx="2208" cy="9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368" name="Equation" r:id="rId9" imgW="1180588" imgH="533169" progId="Equation.3">
                    <p:embed/>
                  </p:oleObj>
                </mc:Choice>
                <mc:Fallback>
                  <p:oleObj name="Equation" r:id="rId9" imgW="1180588" imgH="533169" progId="Equation.3">
                    <p:embed/>
                    <p:pic>
                      <p:nvPicPr>
                        <p:cNvPr id="0" name="Object 20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451"/>
                          <a:ext cx="2208" cy="9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9943" name="Text Box 15"/>
            <p:cNvSpPr txBox="1">
              <a:spLocks noChangeArrowheads="1"/>
            </p:cNvSpPr>
            <p:nvPr/>
          </p:nvSpPr>
          <p:spPr bwMode="auto">
            <a:xfrm>
              <a:off x="864" y="2592"/>
              <a:ext cx="1680" cy="688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/>
                <a:t>从</a:t>
              </a:r>
              <a:r>
                <a:rPr lang="en-US" altLang="zh-CN"/>
                <a:t>LSI</a:t>
              </a:r>
              <a:r>
                <a:rPr lang="zh-CN" altLang="en-US"/>
                <a:t>系统输入、输出关系</a:t>
              </a:r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323850" y="5610225"/>
            <a:ext cx="8686800" cy="1095375"/>
            <a:chOff x="204" y="3534"/>
            <a:chExt cx="5472" cy="690"/>
          </a:xfrm>
        </p:grpSpPr>
        <p:sp>
          <p:nvSpPr>
            <p:cNvPr id="209938" name="Text Box 19"/>
            <p:cNvSpPr txBox="1">
              <a:spLocks noChangeArrowheads="1"/>
            </p:cNvSpPr>
            <p:nvPr/>
          </p:nvSpPr>
          <p:spPr bwMode="auto">
            <a:xfrm>
              <a:off x="204" y="3534"/>
              <a:ext cx="5472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/>
                <a:t>若用</a:t>
              </a:r>
              <a:r>
                <a:rPr lang="en-US" altLang="zh-CN"/>
                <a:t>AR</a:t>
              </a:r>
              <a:r>
                <a:rPr lang="zh-CN" altLang="en-US"/>
                <a:t>谱去匹配信号的谱，则误差系列的谱应由常数谱来匹配，体现              的白化性质。</a:t>
              </a:r>
            </a:p>
          </p:txBody>
        </p:sp>
        <p:graphicFrame>
          <p:nvGraphicFramePr>
            <p:cNvPr id="209939" name="Object 2052"/>
            <p:cNvGraphicFramePr>
              <a:graphicFrameLocks noChangeAspect="1"/>
            </p:cNvGraphicFramePr>
            <p:nvPr/>
          </p:nvGraphicFramePr>
          <p:xfrm>
            <a:off x="3016" y="3870"/>
            <a:ext cx="592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369" name="Equation" r:id="rId11" imgW="330057" imgH="203112" progId="Equation.3">
                    <p:embed/>
                  </p:oleObj>
                </mc:Choice>
                <mc:Fallback>
                  <p:oleObj name="Equation" r:id="rId11" imgW="330057" imgH="203112" progId="Equation.3">
                    <p:embed/>
                    <p:pic>
                      <p:nvPicPr>
                        <p:cNvPr id="0" name="Object 20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6" y="3870"/>
                          <a:ext cx="592" cy="3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5257800" y="219075"/>
            <a:ext cx="3886200" cy="5140325"/>
            <a:chOff x="3312" y="138"/>
            <a:chExt cx="2448" cy="3238"/>
          </a:xfrm>
        </p:grpSpPr>
        <p:graphicFrame>
          <p:nvGraphicFramePr>
            <p:cNvPr id="209926" name="Object 2048"/>
            <p:cNvGraphicFramePr>
              <a:graphicFrameLocks noChangeAspect="1"/>
            </p:cNvGraphicFramePr>
            <p:nvPr/>
          </p:nvGraphicFramePr>
          <p:xfrm>
            <a:off x="3552" y="1584"/>
            <a:ext cx="2208" cy="8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370" name="Equation" r:id="rId12" imgW="1257300" imgH="508000" progId="Equation.3">
                    <p:embed/>
                  </p:oleObj>
                </mc:Choice>
                <mc:Fallback>
                  <p:oleObj name="Equation" r:id="rId12" imgW="1257300" imgH="508000" progId="Equation.3">
                    <p:embed/>
                    <p:pic>
                      <p:nvPicPr>
                        <p:cNvPr id="0" name="Object 20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584"/>
                          <a:ext cx="2208" cy="8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9927" name="Text Box 17"/>
            <p:cNvSpPr txBox="1">
              <a:spLocks noChangeArrowheads="1"/>
            </p:cNvSpPr>
            <p:nvPr/>
          </p:nvSpPr>
          <p:spPr bwMode="auto">
            <a:xfrm>
              <a:off x="3984" y="2688"/>
              <a:ext cx="1680" cy="688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/>
                <a:t>从</a:t>
              </a:r>
              <a:r>
                <a:rPr lang="en-US" altLang="zh-CN"/>
                <a:t>AR</a:t>
              </a:r>
              <a:r>
                <a:rPr lang="zh-CN" altLang="en-US"/>
                <a:t>模型和</a:t>
              </a:r>
              <a:r>
                <a:rPr lang="en-US" altLang="zh-CN"/>
                <a:t>LP</a:t>
              </a:r>
              <a:r>
                <a:rPr lang="zh-CN" altLang="en-US"/>
                <a:t>等效关系</a:t>
              </a:r>
            </a:p>
          </p:txBody>
        </p:sp>
        <p:grpSp>
          <p:nvGrpSpPr>
            <p:cNvPr id="209928" name="Group 34"/>
            <p:cNvGrpSpPr>
              <a:grpSpLocks/>
            </p:cNvGrpSpPr>
            <p:nvPr/>
          </p:nvGrpSpPr>
          <p:grpSpPr bwMode="auto">
            <a:xfrm>
              <a:off x="3538" y="768"/>
              <a:ext cx="2078" cy="576"/>
              <a:chOff x="3494" y="144"/>
              <a:chExt cx="2078" cy="576"/>
            </a:xfrm>
          </p:grpSpPr>
          <p:grpSp>
            <p:nvGrpSpPr>
              <p:cNvPr id="209931" name="Group 26"/>
              <p:cNvGrpSpPr>
                <a:grpSpLocks/>
              </p:cNvGrpSpPr>
              <p:nvPr/>
            </p:nvGrpSpPr>
            <p:grpSpPr bwMode="auto">
              <a:xfrm>
                <a:off x="3648" y="240"/>
                <a:ext cx="1824" cy="480"/>
                <a:chOff x="1296" y="1488"/>
                <a:chExt cx="1824" cy="480"/>
              </a:xfrm>
            </p:grpSpPr>
            <p:sp>
              <p:nvSpPr>
                <p:cNvPr id="209935" name="AutoShape 27"/>
                <p:cNvSpPr>
                  <a:spLocks noChangeArrowheads="1"/>
                </p:cNvSpPr>
                <p:nvPr/>
              </p:nvSpPr>
              <p:spPr bwMode="auto">
                <a:xfrm>
                  <a:off x="1728" y="1488"/>
                  <a:ext cx="912" cy="480"/>
                </a:xfrm>
                <a:prstGeom prst="flowChartProcess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209936" name="Line 28"/>
                <p:cNvSpPr>
                  <a:spLocks noChangeShapeType="1"/>
                </p:cNvSpPr>
                <p:nvPr/>
              </p:nvSpPr>
              <p:spPr bwMode="auto">
                <a:xfrm>
                  <a:off x="1296" y="1728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9937" name="Line 29"/>
                <p:cNvSpPr>
                  <a:spLocks noChangeShapeType="1"/>
                </p:cNvSpPr>
                <p:nvPr/>
              </p:nvSpPr>
              <p:spPr bwMode="auto">
                <a:xfrm>
                  <a:off x="2640" y="1728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209932" name="Object 2049"/>
              <p:cNvGraphicFramePr>
                <a:graphicFrameLocks noChangeAspect="1"/>
              </p:cNvGraphicFramePr>
              <p:nvPr/>
            </p:nvGraphicFramePr>
            <p:xfrm>
              <a:off x="4128" y="288"/>
              <a:ext cx="819" cy="3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0371" name="Equation" r:id="rId14" imgW="469696" imgH="203112" progId="Equation.DSMT4">
                      <p:embed/>
                    </p:oleObj>
                  </mc:Choice>
                  <mc:Fallback>
                    <p:oleObj name="Equation" r:id="rId14" imgW="469696" imgH="203112" progId="Equation.DSMT4">
                      <p:embed/>
                      <p:pic>
                        <p:nvPicPr>
                          <p:cNvPr id="0" name="Object 20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lum bright="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288"/>
                            <a:ext cx="819" cy="35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9933" name="Object 2050"/>
              <p:cNvGraphicFramePr>
                <a:graphicFrameLocks noChangeAspect="1"/>
              </p:cNvGraphicFramePr>
              <p:nvPr/>
            </p:nvGraphicFramePr>
            <p:xfrm>
              <a:off x="5040" y="144"/>
              <a:ext cx="532" cy="3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0372" name="Equation" r:id="rId16" imgW="317225" imgH="203024" progId="Equation.3">
                      <p:embed/>
                    </p:oleObj>
                  </mc:Choice>
                  <mc:Fallback>
                    <p:oleObj name="Equation" r:id="rId16" imgW="317225" imgH="203024" progId="Equation.3">
                      <p:embed/>
                      <p:pic>
                        <p:nvPicPr>
                          <p:cNvPr id="0" name="Object 20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lum bright="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40" y="144"/>
                            <a:ext cx="532" cy="3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9934" name="Object 2051"/>
              <p:cNvGraphicFramePr>
                <a:graphicFrameLocks noChangeAspect="1"/>
              </p:cNvGraphicFramePr>
              <p:nvPr/>
            </p:nvGraphicFramePr>
            <p:xfrm>
              <a:off x="3494" y="144"/>
              <a:ext cx="532" cy="3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0373" name="Equation" r:id="rId17" imgW="317225" imgH="203024" progId="Equation.DSMT4">
                      <p:embed/>
                    </p:oleObj>
                  </mc:Choice>
                  <mc:Fallback>
                    <p:oleObj name="Equation" r:id="rId17" imgW="317225" imgH="203024" progId="Equation.DSMT4">
                      <p:embed/>
                      <p:pic>
                        <p:nvPicPr>
                          <p:cNvPr id="0" name="Object 20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lum bright="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94" y="144"/>
                            <a:ext cx="532" cy="3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09929" name="Text Box 35"/>
            <p:cNvSpPr txBox="1">
              <a:spLocks noChangeArrowheads="1"/>
            </p:cNvSpPr>
            <p:nvPr/>
          </p:nvSpPr>
          <p:spPr bwMode="auto">
            <a:xfrm>
              <a:off x="4464" y="138"/>
              <a:ext cx="1008" cy="678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i="1"/>
                <a:t> p </a:t>
              </a:r>
              <a:r>
                <a:rPr lang="zh-CN" altLang="en-US"/>
                <a:t>阶</a:t>
              </a:r>
              <a:r>
                <a:rPr lang="en-US" altLang="zh-CN"/>
                <a:t>AR</a:t>
              </a:r>
              <a:r>
                <a:rPr lang="zh-CN" altLang="en-US"/>
                <a:t>模型</a:t>
              </a:r>
            </a:p>
          </p:txBody>
        </p:sp>
        <p:sp>
          <p:nvSpPr>
            <p:cNvPr id="209930" name="Line 36"/>
            <p:cNvSpPr>
              <a:spLocks noChangeShapeType="1"/>
            </p:cNvSpPr>
            <p:nvPr/>
          </p:nvSpPr>
          <p:spPr bwMode="auto">
            <a:xfrm>
              <a:off x="3312" y="768"/>
              <a:ext cx="0" cy="2448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0946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4061337"/>
              </p:ext>
            </p:extLst>
          </p:nvPr>
        </p:nvGraphicFramePr>
        <p:xfrm>
          <a:off x="683568" y="130802"/>
          <a:ext cx="6448425" cy="255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43" name="Equation" r:id="rId3" imgW="2438280" imgH="965160" progId="Equation.DSMT4">
                  <p:embed/>
                </p:oleObj>
              </mc:Choice>
              <mc:Fallback>
                <p:oleObj name="Equation" r:id="rId3" imgW="2438280" imgH="96516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30802"/>
                        <a:ext cx="6448425" cy="2554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3"/>
          <p:cNvGrpSpPr>
            <a:grpSpLocks/>
          </p:cNvGrpSpPr>
          <p:nvPr/>
        </p:nvGrpSpPr>
        <p:grpSpPr bwMode="auto">
          <a:xfrm>
            <a:off x="34925" y="5486400"/>
            <a:ext cx="9172575" cy="1066800"/>
            <a:chOff x="96" y="3456"/>
            <a:chExt cx="5778" cy="672"/>
          </a:xfrm>
        </p:grpSpPr>
        <p:graphicFrame>
          <p:nvGraphicFramePr>
            <p:cNvPr id="210964" name="Object 1030"/>
            <p:cNvGraphicFramePr>
              <a:graphicFrameLocks noChangeAspect="1"/>
            </p:cNvGraphicFramePr>
            <p:nvPr/>
          </p:nvGraphicFramePr>
          <p:xfrm>
            <a:off x="4516" y="3659"/>
            <a:ext cx="175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344" name="Equation" r:id="rId5" imgW="114151" imgH="215619" progId="Equation.3">
                    <p:embed/>
                  </p:oleObj>
                </mc:Choice>
                <mc:Fallback>
                  <p:oleObj name="Equation" r:id="rId5" imgW="114151" imgH="215619" progId="Equation.3">
                    <p:embed/>
                    <p:pic>
                      <p:nvPicPr>
                        <p:cNvPr id="0" name="Object 10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6" y="3659"/>
                          <a:ext cx="175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0965" name="Text Box 77"/>
            <p:cNvSpPr txBox="1">
              <a:spLocks noChangeArrowheads="1"/>
            </p:cNvSpPr>
            <p:nvPr/>
          </p:nvSpPr>
          <p:spPr bwMode="auto">
            <a:xfrm>
              <a:off x="96" y="3456"/>
              <a:ext cx="5778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zh-CN" altLang="en-US">
                  <a:solidFill>
                    <a:schemeClr val="tx2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给定平稳信号    的功率谱，希望用一模型的谱来匹配它，匹配的原则是使二者比值的积分最小。</a:t>
              </a:r>
              <a:endPara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graphicFrame>
          <p:nvGraphicFramePr>
            <p:cNvPr id="210966" name="Object 1031"/>
            <p:cNvGraphicFramePr>
              <a:graphicFrameLocks noChangeAspect="1"/>
            </p:cNvGraphicFramePr>
            <p:nvPr/>
          </p:nvGraphicFramePr>
          <p:xfrm>
            <a:off x="1680" y="3504"/>
            <a:ext cx="528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345" name="Equation" r:id="rId7" imgW="317225" imgH="203024" progId="Equation.3">
                    <p:embed/>
                  </p:oleObj>
                </mc:Choice>
                <mc:Fallback>
                  <p:oleObj name="Equation" r:id="rId7" imgW="317225" imgH="203024" progId="Equation.3">
                    <p:embed/>
                    <p:pic>
                      <p:nvPicPr>
                        <p:cNvPr id="0" name="Object 10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3504"/>
                          <a:ext cx="528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81"/>
          <p:cNvGrpSpPr>
            <a:grpSpLocks/>
          </p:cNvGrpSpPr>
          <p:nvPr/>
        </p:nvGrpSpPr>
        <p:grpSpPr bwMode="auto">
          <a:xfrm>
            <a:off x="4984079" y="2443916"/>
            <a:ext cx="3741739" cy="1533525"/>
            <a:chOff x="3398" y="1018"/>
            <a:chExt cx="2357" cy="966"/>
          </a:xfrm>
        </p:grpSpPr>
        <p:graphicFrame>
          <p:nvGraphicFramePr>
            <p:cNvPr id="210958" name="Object 10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0208224"/>
                </p:ext>
              </p:extLst>
            </p:nvPr>
          </p:nvGraphicFramePr>
          <p:xfrm>
            <a:off x="3910" y="1239"/>
            <a:ext cx="1845" cy="7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346" name="Equation" r:id="rId9" imgW="1257300" imgH="508000" progId="Equation.3">
                    <p:embed/>
                  </p:oleObj>
                </mc:Choice>
                <mc:Fallback>
                  <p:oleObj name="Equation" r:id="rId9" imgW="1257300" imgH="508000" progId="Equation.3">
                    <p:embed/>
                    <p:pic>
                      <p:nvPicPr>
                        <p:cNvPr id="0" name="Object 10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0" y="1239"/>
                          <a:ext cx="1845" cy="7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0963" name="Line 74"/>
            <p:cNvSpPr>
              <a:spLocks noChangeShapeType="1"/>
            </p:cNvSpPr>
            <p:nvPr/>
          </p:nvSpPr>
          <p:spPr bwMode="auto">
            <a:xfrm>
              <a:off x="3398" y="1018"/>
              <a:ext cx="1302" cy="394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82"/>
          <p:cNvGrpSpPr>
            <a:grpSpLocks/>
          </p:cNvGrpSpPr>
          <p:nvPr/>
        </p:nvGrpSpPr>
        <p:grpSpPr bwMode="auto">
          <a:xfrm>
            <a:off x="383580" y="1508710"/>
            <a:ext cx="4281488" cy="2455863"/>
            <a:chOff x="379" y="816"/>
            <a:chExt cx="2697" cy="1547"/>
          </a:xfrm>
        </p:grpSpPr>
        <p:graphicFrame>
          <p:nvGraphicFramePr>
            <p:cNvPr id="210956" name="Object 10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62189309"/>
                </p:ext>
              </p:extLst>
            </p:nvPr>
          </p:nvGraphicFramePr>
          <p:xfrm>
            <a:off x="379" y="1547"/>
            <a:ext cx="2697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347" name="Equation" r:id="rId11" imgW="1511300" imgH="457200" progId="Equation.3">
                    <p:embed/>
                  </p:oleObj>
                </mc:Choice>
                <mc:Fallback>
                  <p:oleObj name="Equation" r:id="rId11" imgW="1511300" imgH="457200" progId="Equation.3">
                    <p:embed/>
                    <p:pic>
                      <p:nvPicPr>
                        <p:cNvPr id="0" name="Object 10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" y="1547"/>
                          <a:ext cx="2697" cy="8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0957" name="AutoShape 76"/>
            <p:cNvSpPr>
              <a:spLocks noChangeArrowheads="1"/>
            </p:cNvSpPr>
            <p:nvPr/>
          </p:nvSpPr>
          <p:spPr bwMode="auto">
            <a:xfrm>
              <a:off x="672" y="816"/>
              <a:ext cx="336" cy="67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tx2"/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</p:grpSp>
      <p:grpSp>
        <p:nvGrpSpPr>
          <p:cNvPr id="6" name="Group 80"/>
          <p:cNvGrpSpPr>
            <a:grpSpLocks/>
          </p:cNvGrpSpPr>
          <p:nvPr/>
        </p:nvGrpSpPr>
        <p:grpSpPr bwMode="auto">
          <a:xfrm>
            <a:off x="827584" y="4114800"/>
            <a:ext cx="7772400" cy="1417638"/>
            <a:chOff x="576" y="2352"/>
            <a:chExt cx="4896" cy="893"/>
          </a:xfrm>
        </p:grpSpPr>
        <p:sp>
          <p:nvSpPr>
            <p:cNvPr id="210951" name="Text Box 45"/>
            <p:cNvSpPr txBox="1">
              <a:spLocks noChangeArrowheads="1"/>
            </p:cNvSpPr>
            <p:nvPr/>
          </p:nvSpPr>
          <p:spPr bwMode="auto">
            <a:xfrm>
              <a:off x="576" y="2352"/>
              <a:ext cx="484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/>
                <a:t>令     相对              中的参数                 最小</a:t>
              </a:r>
              <a:endParaRPr kumimoji="0" lang="zh-CN" altLang="en-US">
                <a:solidFill>
                  <a:schemeClr val="tx2"/>
                </a:solidFill>
              </a:endParaRPr>
            </a:p>
          </p:txBody>
        </p:sp>
        <p:graphicFrame>
          <p:nvGraphicFramePr>
            <p:cNvPr id="210952" name="Object 1025"/>
            <p:cNvGraphicFramePr>
              <a:graphicFrameLocks noChangeAspect="1"/>
            </p:cNvGraphicFramePr>
            <p:nvPr/>
          </p:nvGraphicFramePr>
          <p:xfrm>
            <a:off x="864" y="2400"/>
            <a:ext cx="25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348" name="Equation" r:id="rId13" imgW="152268" imgH="164957" progId="Equation.3">
                    <p:embed/>
                  </p:oleObj>
                </mc:Choice>
                <mc:Fallback>
                  <p:oleObj name="Equation" r:id="rId13" imgW="152268" imgH="164957" progId="Equation.3">
                    <p:embed/>
                    <p:pic>
                      <p:nvPicPr>
                        <p:cNvPr id="0" name="Object 10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400"/>
                          <a:ext cx="251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0953" name="Object 1026"/>
            <p:cNvGraphicFramePr>
              <a:graphicFrameLocks noChangeAspect="1"/>
            </p:cNvGraphicFramePr>
            <p:nvPr/>
          </p:nvGraphicFramePr>
          <p:xfrm>
            <a:off x="1776" y="2352"/>
            <a:ext cx="816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349" name="Equation" r:id="rId15" imgW="558800" imgH="228600" progId="Equation.3">
                    <p:embed/>
                  </p:oleObj>
                </mc:Choice>
                <mc:Fallback>
                  <p:oleObj name="Equation" r:id="rId15" imgW="558800" imgH="228600" progId="Equation.3">
                    <p:embed/>
                    <p:pic>
                      <p:nvPicPr>
                        <p:cNvPr id="0" name="Object 10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2352"/>
                          <a:ext cx="816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0954" name="Object 1027"/>
            <p:cNvGraphicFramePr>
              <a:graphicFrameLocks noChangeAspect="1"/>
            </p:cNvGraphicFramePr>
            <p:nvPr/>
          </p:nvGraphicFramePr>
          <p:xfrm>
            <a:off x="3744" y="2352"/>
            <a:ext cx="862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350" name="Equation" r:id="rId17" imgW="558558" imgH="241195" progId="Equation.3">
                    <p:embed/>
                  </p:oleObj>
                </mc:Choice>
                <mc:Fallback>
                  <p:oleObj name="Equation" r:id="rId17" imgW="558558" imgH="241195" progId="Equation.3">
                    <p:embed/>
                    <p:pic>
                      <p:nvPicPr>
                        <p:cNvPr id="0" name="Object 10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352"/>
                          <a:ext cx="862" cy="3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0955" name="Text Box 78"/>
            <p:cNvSpPr txBox="1">
              <a:spLocks noChangeArrowheads="1"/>
            </p:cNvSpPr>
            <p:nvPr/>
          </p:nvSpPr>
          <p:spPr bwMode="auto">
            <a:xfrm>
              <a:off x="624" y="2880"/>
              <a:ext cx="484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/>
                <a:t>可得到最佳 </a:t>
              </a:r>
              <a:r>
                <a:rPr kumimoji="0" lang="en-US" altLang="zh-CN"/>
                <a:t>Yule-Walker Eq</a:t>
              </a:r>
              <a:r>
                <a:rPr kumimoji="0" lang="zh-CN" altLang="en-US"/>
                <a:t>的又一解释：</a:t>
              </a:r>
              <a:endParaRPr lang="zh-CN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1970" name="Object 2"/>
          <p:cNvGraphicFramePr>
            <a:graphicFrameLocks noChangeAspect="1"/>
          </p:cNvGraphicFramePr>
          <p:nvPr/>
        </p:nvGraphicFramePr>
        <p:xfrm>
          <a:off x="4953000" y="152400"/>
          <a:ext cx="35814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09" name="Equation" r:id="rId3" imgW="1371600" imgH="457200" progId="Equation.3">
                  <p:embed/>
                </p:oleObj>
              </mc:Choice>
              <mc:Fallback>
                <p:oleObj name="Equation" r:id="rId3" imgW="13716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52400"/>
                        <a:ext cx="35814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71" name="Object 63"/>
          <p:cNvGraphicFramePr>
            <a:graphicFrameLocks noChangeAspect="1"/>
          </p:cNvGraphicFramePr>
          <p:nvPr/>
        </p:nvGraphicFramePr>
        <p:xfrm>
          <a:off x="1752600" y="304800"/>
          <a:ext cx="172720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10" name="Equation" r:id="rId5" imgW="609336" imgH="215806" progId="Equation.DSMT4">
                  <p:embed/>
                </p:oleObj>
              </mc:Choice>
              <mc:Fallback>
                <p:oleObj name="Equation" r:id="rId5" imgW="609336" imgH="215806" progId="Equation.DSMT4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04800"/>
                        <a:ext cx="1727200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972" name="Text Box 64"/>
          <p:cNvSpPr txBox="1">
            <a:spLocks noChangeArrowheads="1"/>
          </p:cNvSpPr>
          <p:nvPr/>
        </p:nvSpPr>
        <p:spPr bwMode="auto">
          <a:xfrm>
            <a:off x="914400" y="228600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/>
              <a:t>当</a:t>
            </a:r>
          </a:p>
        </p:txBody>
      </p:sp>
      <p:sp>
        <p:nvSpPr>
          <p:cNvPr id="211973" name="Text Box 65"/>
          <p:cNvSpPr txBox="1">
            <a:spLocks noChangeArrowheads="1"/>
          </p:cNvSpPr>
          <p:nvPr/>
        </p:nvSpPr>
        <p:spPr bwMode="auto">
          <a:xfrm>
            <a:off x="3581400" y="228600"/>
            <a:ext cx="10620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/>
              <a:t>有：</a:t>
            </a:r>
          </a:p>
        </p:txBody>
      </p:sp>
      <p:grpSp>
        <p:nvGrpSpPr>
          <p:cNvPr id="2" name="Group 73"/>
          <p:cNvGrpSpPr>
            <a:grpSpLocks/>
          </p:cNvGrpSpPr>
          <p:nvPr/>
        </p:nvGrpSpPr>
        <p:grpSpPr bwMode="auto">
          <a:xfrm>
            <a:off x="304800" y="1600200"/>
            <a:ext cx="6831013" cy="1127125"/>
            <a:chOff x="192" y="1008"/>
            <a:chExt cx="4303" cy="710"/>
          </a:xfrm>
        </p:grpSpPr>
        <p:graphicFrame>
          <p:nvGraphicFramePr>
            <p:cNvPr id="211983" name="Object 59"/>
            <p:cNvGraphicFramePr>
              <a:graphicFrameLocks noChangeAspect="1"/>
            </p:cNvGraphicFramePr>
            <p:nvPr/>
          </p:nvGraphicFramePr>
          <p:xfrm>
            <a:off x="1968" y="1008"/>
            <a:ext cx="2527" cy="7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311" name="Equation" r:id="rId7" imgW="1536700" imgH="431800" progId="Equation.DSMT4">
                    <p:embed/>
                  </p:oleObj>
                </mc:Choice>
                <mc:Fallback>
                  <p:oleObj name="Equation" r:id="rId7" imgW="1536700" imgH="431800" progId="Equation.DSMT4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1008"/>
                          <a:ext cx="2527" cy="7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1984" name="Text Box 60"/>
            <p:cNvSpPr txBox="1">
              <a:spLocks noChangeArrowheads="1"/>
            </p:cNvSpPr>
            <p:nvPr/>
          </p:nvSpPr>
          <p:spPr bwMode="auto">
            <a:xfrm>
              <a:off x="192" y="1008"/>
              <a:ext cx="1248" cy="678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/>
                <a:t>         </a:t>
              </a:r>
              <a:r>
                <a:rPr lang="zh-CN" altLang="en-US"/>
                <a:t>的真实功率谱</a:t>
              </a:r>
            </a:p>
          </p:txBody>
        </p:sp>
        <p:graphicFrame>
          <p:nvGraphicFramePr>
            <p:cNvPr id="211985" name="Object 66"/>
            <p:cNvGraphicFramePr>
              <a:graphicFrameLocks noChangeAspect="1"/>
            </p:cNvGraphicFramePr>
            <p:nvPr/>
          </p:nvGraphicFramePr>
          <p:xfrm>
            <a:off x="240" y="1008"/>
            <a:ext cx="528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312" name="Equation" r:id="rId9" imgW="317225" imgH="203024" progId="Equation.3">
                    <p:embed/>
                  </p:oleObj>
                </mc:Choice>
                <mc:Fallback>
                  <p:oleObj name="Equation" r:id="rId9" imgW="317225" imgH="203024" progId="Equation.3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1008"/>
                          <a:ext cx="528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1986" name="AutoShape 69"/>
            <p:cNvSpPr>
              <a:spLocks noChangeArrowheads="1"/>
            </p:cNvSpPr>
            <p:nvPr/>
          </p:nvSpPr>
          <p:spPr bwMode="auto">
            <a:xfrm>
              <a:off x="1440" y="1296"/>
              <a:ext cx="463" cy="192"/>
            </a:xfrm>
            <a:prstGeom prst="notchedRightArrow">
              <a:avLst>
                <a:gd name="adj1" fmla="val 50000"/>
                <a:gd name="adj2" fmla="val 60286"/>
              </a:avLst>
            </a:prstGeom>
            <a:noFill/>
            <a:ln w="254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</p:grpSp>
      <p:grpSp>
        <p:nvGrpSpPr>
          <p:cNvPr id="3" name="Group 74"/>
          <p:cNvGrpSpPr>
            <a:grpSpLocks/>
          </p:cNvGrpSpPr>
          <p:nvPr/>
        </p:nvGrpSpPr>
        <p:grpSpPr bwMode="auto">
          <a:xfrm>
            <a:off x="304800" y="2819400"/>
            <a:ext cx="6954838" cy="1127125"/>
            <a:chOff x="192" y="1776"/>
            <a:chExt cx="4381" cy="710"/>
          </a:xfrm>
        </p:grpSpPr>
        <p:graphicFrame>
          <p:nvGraphicFramePr>
            <p:cNvPr id="211979" name="Object 61"/>
            <p:cNvGraphicFramePr>
              <a:graphicFrameLocks noChangeAspect="1"/>
            </p:cNvGraphicFramePr>
            <p:nvPr/>
          </p:nvGraphicFramePr>
          <p:xfrm>
            <a:off x="1920" y="1776"/>
            <a:ext cx="2653" cy="7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313" name="Equation" r:id="rId11" imgW="1612900" imgH="431800" progId="Equation.DSMT4">
                    <p:embed/>
                  </p:oleObj>
                </mc:Choice>
                <mc:Fallback>
                  <p:oleObj name="Equation" r:id="rId11" imgW="1612900" imgH="431800" progId="Equation.DSMT4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1776"/>
                          <a:ext cx="2653" cy="7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1980" name="Text Box 67"/>
            <p:cNvSpPr txBox="1">
              <a:spLocks noChangeArrowheads="1"/>
            </p:cNvSpPr>
            <p:nvPr/>
          </p:nvSpPr>
          <p:spPr bwMode="auto">
            <a:xfrm>
              <a:off x="192" y="1920"/>
              <a:ext cx="1344" cy="371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/>
                <a:t>        AR</a:t>
              </a:r>
              <a:r>
                <a:rPr lang="zh-CN" altLang="en-US"/>
                <a:t>谱</a:t>
              </a:r>
            </a:p>
          </p:txBody>
        </p:sp>
        <p:graphicFrame>
          <p:nvGraphicFramePr>
            <p:cNvPr id="211981" name="Object 68"/>
            <p:cNvGraphicFramePr>
              <a:graphicFrameLocks noChangeAspect="1"/>
            </p:cNvGraphicFramePr>
            <p:nvPr/>
          </p:nvGraphicFramePr>
          <p:xfrm>
            <a:off x="240" y="1968"/>
            <a:ext cx="528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314" name="Equation" r:id="rId13" imgW="317225" imgH="203024" progId="Equation.3">
                    <p:embed/>
                  </p:oleObj>
                </mc:Choice>
                <mc:Fallback>
                  <p:oleObj name="Equation" r:id="rId13" imgW="317225" imgH="203024" progId="Equation.3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1968"/>
                          <a:ext cx="528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1982" name="AutoShape 70"/>
            <p:cNvSpPr>
              <a:spLocks noChangeArrowheads="1"/>
            </p:cNvSpPr>
            <p:nvPr/>
          </p:nvSpPr>
          <p:spPr bwMode="auto">
            <a:xfrm>
              <a:off x="1536" y="2016"/>
              <a:ext cx="288" cy="192"/>
            </a:xfrm>
            <a:prstGeom prst="notchedRightArrow">
              <a:avLst>
                <a:gd name="adj1" fmla="val 50000"/>
                <a:gd name="adj2" fmla="val 37500"/>
              </a:avLst>
            </a:prstGeom>
            <a:noFill/>
            <a:ln w="254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</p:grpSp>
      <p:grpSp>
        <p:nvGrpSpPr>
          <p:cNvPr id="4" name="Group 72"/>
          <p:cNvGrpSpPr>
            <a:grpSpLocks/>
          </p:cNvGrpSpPr>
          <p:nvPr/>
        </p:nvGrpSpPr>
        <p:grpSpPr bwMode="auto">
          <a:xfrm>
            <a:off x="1524000" y="4038600"/>
            <a:ext cx="7315200" cy="2100263"/>
            <a:chOff x="960" y="2544"/>
            <a:chExt cx="4608" cy="1323"/>
          </a:xfrm>
        </p:grpSpPr>
        <p:graphicFrame>
          <p:nvGraphicFramePr>
            <p:cNvPr id="211977" name="Object 4"/>
            <p:cNvGraphicFramePr>
              <a:graphicFrameLocks noChangeAspect="1"/>
            </p:cNvGraphicFramePr>
            <p:nvPr/>
          </p:nvGraphicFramePr>
          <p:xfrm>
            <a:off x="960" y="2544"/>
            <a:ext cx="3024" cy="1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315" name="Equation" r:id="rId14" imgW="2032000" imgH="889000" progId="Equation.3">
                    <p:embed/>
                  </p:oleObj>
                </mc:Choice>
                <mc:Fallback>
                  <p:oleObj name="Equation" r:id="rId14" imgW="2032000" imgH="8890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544"/>
                          <a:ext cx="3024" cy="1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1978" name="Text Box 71"/>
            <p:cNvSpPr txBox="1">
              <a:spLocks noChangeArrowheads="1"/>
            </p:cNvSpPr>
            <p:nvPr/>
          </p:nvSpPr>
          <p:spPr bwMode="auto">
            <a:xfrm>
              <a:off x="4272" y="2759"/>
              <a:ext cx="1296" cy="985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/>
                <a:t>AR</a:t>
              </a:r>
              <a:r>
                <a:rPr lang="zh-CN" altLang="en-US"/>
                <a:t>模型自相关函数匹配性质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2994" name="Object 0"/>
          <p:cNvGraphicFramePr>
            <a:graphicFrameLocks noChangeAspect="1"/>
          </p:cNvGraphicFramePr>
          <p:nvPr/>
        </p:nvGraphicFramePr>
        <p:xfrm>
          <a:off x="2609850" y="1066800"/>
          <a:ext cx="4248150" cy="189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33" name="Equation" r:id="rId3" imgW="1536700" imgH="685800" progId="Equation.DSMT4">
                  <p:embed/>
                </p:oleObj>
              </mc:Choice>
              <mc:Fallback>
                <p:oleObj name="Equation" r:id="rId3" imgW="1536700" imgH="68580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850" y="1066800"/>
                        <a:ext cx="4248150" cy="189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2995" name="Text Box 5"/>
          <p:cNvSpPr txBox="1">
            <a:spLocks noChangeArrowheads="1"/>
          </p:cNvSpPr>
          <p:nvPr/>
        </p:nvSpPr>
        <p:spPr bwMode="auto">
          <a:xfrm>
            <a:off x="533400" y="3276600"/>
            <a:ext cx="86106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/>
              <a:t>所以，理论上：我们可用一个全极点模型来近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/>
              <a:t>似已知谱               ，达到任意精度。</a:t>
            </a:r>
          </a:p>
        </p:txBody>
      </p:sp>
      <p:graphicFrame>
        <p:nvGraphicFramePr>
          <p:cNvPr id="212996" name="Object 1"/>
          <p:cNvGraphicFramePr>
            <a:graphicFrameLocks noChangeAspect="1"/>
          </p:cNvGraphicFramePr>
          <p:nvPr/>
        </p:nvGraphicFramePr>
        <p:xfrm>
          <a:off x="2286000" y="3962400"/>
          <a:ext cx="136842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34" name="Equation" r:id="rId5" imgW="495085" imgH="241195" progId="Equation.3">
                  <p:embed/>
                </p:oleObj>
              </mc:Choice>
              <mc:Fallback>
                <p:oleObj name="Equation" r:id="rId5" imgW="495085" imgH="241195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962400"/>
                        <a:ext cx="1368425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187450" y="5105400"/>
            <a:ext cx="4986338" cy="1193800"/>
            <a:chOff x="748" y="3216"/>
            <a:chExt cx="3141" cy="752"/>
          </a:xfrm>
        </p:grpSpPr>
        <p:graphicFrame>
          <p:nvGraphicFramePr>
            <p:cNvPr id="213001" name="Object 4"/>
            <p:cNvGraphicFramePr>
              <a:graphicFrameLocks noChangeAspect="1"/>
            </p:cNvGraphicFramePr>
            <p:nvPr/>
          </p:nvGraphicFramePr>
          <p:xfrm>
            <a:off x="1632" y="3216"/>
            <a:ext cx="2257" cy="7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235" name="Equation" r:id="rId7" imgW="1371600" imgH="457200" progId="Equation.3">
                    <p:embed/>
                  </p:oleObj>
                </mc:Choice>
                <mc:Fallback>
                  <p:oleObj name="Equation" r:id="rId7" imgW="1371600" imgH="4572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3216"/>
                          <a:ext cx="2257" cy="7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3002" name="Text Box 7"/>
            <p:cNvSpPr txBox="1">
              <a:spLocks noChangeArrowheads="1"/>
            </p:cNvSpPr>
            <p:nvPr/>
          </p:nvSpPr>
          <p:spPr bwMode="auto">
            <a:xfrm>
              <a:off x="748" y="3385"/>
              <a:ext cx="176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/>
                <a:t>由：</a:t>
              </a:r>
            </a:p>
          </p:txBody>
        </p:sp>
      </p:grpSp>
      <p:sp>
        <p:nvSpPr>
          <p:cNvPr id="212998" name="Text Box 8"/>
          <p:cNvSpPr txBox="1">
            <a:spLocks noChangeArrowheads="1"/>
          </p:cNvSpPr>
          <p:nvPr/>
        </p:nvSpPr>
        <p:spPr bwMode="auto">
          <a:xfrm>
            <a:off x="609600" y="228600"/>
            <a:ext cx="853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/>
              <a:t>增加     ，等效地扩大了                    相等的部分</a:t>
            </a:r>
          </a:p>
        </p:txBody>
      </p:sp>
      <p:graphicFrame>
        <p:nvGraphicFramePr>
          <p:cNvPr id="212999" name="Object 2"/>
          <p:cNvGraphicFramePr>
            <a:graphicFrameLocks noChangeAspect="1"/>
          </p:cNvGraphicFramePr>
          <p:nvPr/>
        </p:nvGraphicFramePr>
        <p:xfrm>
          <a:off x="1524000" y="228600"/>
          <a:ext cx="46513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36" name="Equation" r:id="rId9" imgW="152268" imgH="164957" progId="Equation.DSMT4">
                  <p:embed/>
                </p:oleObj>
              </mc:Choice>
              <mc:Fallback>
                <p:oleObj name="Equation" r:id="rId9" imgW="152268" imgH="164957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28600"/>
                        <a:ext cx="465138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000" name="Object 3"/>
          <p:cNvGraphicFramePr>
            <a:graphicFrameLocks noChangeAspect="1"/>
          </p:cNvGraphicFramePr>
          <p:nvPr/>
        </p:nvGraphicFramePr>
        <p:xfrm>
          <a:off x="4876800" y="242888"/>
          <a:ext cx="198120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37" name="Equation" r:id="rId11" imgW="761669" imgH="228501" progId="Equation.3">
                  <p:embed/>
                </p:oleObj>
              </mc:Choice>
              <mc:Fallback>
                <p:oleObj name="Equation" r:id="rId11" imgW="761669" imgH="22850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42888"/>
                        <a:ext cx="1981200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Text Box 32"/>
          <p:cNvSpPr txBox="1">
            <a:spLocks noChangeArrowheads="1"/>
          </p:cNvSpPr>
          <p:nvPr/>
        </p:nvSpPr>
        <p:spPr bwMode="auto">
          <a:xfrm>
            <a:off x="2362200" y="990600"/>
            <a:ext cx="46085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/>
              <a:t>在               内紧随</a:t>
            </a:r>
          </a:p>
        </p:txBody>
      </p:sp>
      <p:sp>
        <p:nvSpPr>
          <p:cNvPr id="214019" name="Text Box 3"/>
          <p:cNvSpPr txBox="1">
            <a:spLocks noChangeArrowheads="1"/>
          </p:cNvSpPr>
          <p:nvPr/>
        </p:nvSpPr>
        <p:spPr bwMode="auto">
          <a:xfrm>
            <a:off x="381000" y="228600"/>
            <a:ext cx="5822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/>
              <a:t>（</a:t>
            </a:r>
            <a:r>
              <a:rPr lang="en-US" altLang="zh-CN" sz="3600"/>
              <a:t>1</a:t>
            </a:r>
            <a:r>
              <a:rPr lang="zh-CN" altLang="en-US" sz="3600"/>
              <a:t>）全局跟随性质（</a:t>
            </a:r>
            <a:r>
              <a:rPr lang="en-US" altLang="zh-CN" sz="3600"/>
              <a:t>global)</a:t>
            </a:r>
          </a:p>
        </p:txBody>
      </p:sp>
      <p:graphicFrame>
        <p:nvGraphicFramePr>
          <p:cNvPr id="235520" name="Object 0"/>
          <p:cNvGraphicFramePr>
            <a:graphicFrameLocks noChangeAspect="1"/>
          </p:cNvGraphicFramePr>
          <p:nvPr/>
        </p:nvGraphicFramePr>
        <p:xfrm>
          <a:off x="2286000" y="3505200"/>
          <a:ext cx="2022475" cy="238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454" name="Equation" r:id="rId3" imgW="774700" imgH="914400" progId="Equation.DSMT4">
                  <p:embed/>
                </p:oleObj>
              </mc:Choice>
              <mc:Fallback>
                <p:oleObj name="Equation" r:id="rId3" imgW="774700" imgH="91440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505200"/>
                        <a:ext cx="2022475" cy="2389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1" name="Object 1"/>
          <p:cNvGraphicFramePr>
            <a:graphicFrameLocks noChangeAspect="1"/>
          </p:cNvGraphicFramePr>
          <p:nvPr/>
        </p:nvGraphicFramePr>
        <p:xfrm>
          <a:off x="1219200" y="990600"/>
          <a:ext cx="115252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455" name="Equation" r:id="rId5" imgW="558800" imgH="228600" progId="Equation.3">
                  <p:embed/>
                </p:oleObj>
              </mc:Choice>
              <mc:Fallback>
                <p:oleObj name="Equation" r:id="rId5" imgW="55880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990600"/>
                        <a:ext cx="115252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2" name="Object 2"/>
          <p:cNvGraphicFramePr>
            <a:graphicFrameLocks noChangeAspect="1"/>
          </p:cNvGraphicFramePr>
          <p:nvPr/>
        </p:nvGraphicFramePr>
        <p:xfrm>
          <a:off x="2819400" y="1066800"/>
          <a:ext cx="1512888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456" name="Equation" r:id="rId7" imgW="508000" imgH="139700" progId="Equation.3">
                  <p:embed/>
                </p:oleObj>
              </mc:Choice>
              <mc:Fallback>
                <p:oleObj name="Equation" r:id="rId7" imgW="508000" imgH="139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066800"/>
                        <a:ext cx="1512888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3" name="Object 3"/>
          <p:cNvGraphicFramePr>
            <a:graphicFrameLocks noChangeAspect="1"/>
          </p:cNvGraphicFramePr>
          <p:nvPr/>
        </p:nvGraphicFramePr>
        <p:xfrm>
          <a:off x="5715000" y="990600"/>
          <a:ext cx="1081088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457" name="Equation" r:id="rId9" imgW="495085" imgH="241195" progId="Equation.3">
                  <p:embed/>
                </p:oleObj>
              </mc:Choice>
              <mc:Fallback>
                <p:oleObj name="Equation" r:id="rId9" imgW="495085" imgH="24119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990600"/>
                        <a:ext cx="1081088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4024" name="Group 50"/>
          <p:cNvGrpSpPr>
            <a:grpSpLocks/>
          </p:cNvGrpSpPr>
          <p:nvPr/>
        </p:nvGrpSpPr>
        <p:grpSpPr bwMode="auto">
          <a:xfrm>
            <a:off x="457200" y="2057400"/>
            <a:ext cx="8382000" cy="1295400"/>
            <a:chOff x="288" y="1296"/>
            <a:chExt cx="5280" cy="816"/>
          </a:xfrm>
        </p:grpSpPr>
        <p:sp>
          <p:nvSpPr>
            <p:cNvPr id="214036" name="Text Box 35"/>
            <p:cNvSpPr txBox="1">
              <a:spLocks noChangeArrowheads="1"/>
            </p:cNvSpPr>
            <p:nvPr/>
          </p:nvSpPr>
          <p:spPr bwMode="auto">
            <a:xfrm>
              <a:off x="986" y="1725"/>
              <a:ext cx="458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/>
                <a:t>因为均值为</a:t>
              </a:r>
              <a:r>
                <a:rPr lang="en-US" altLang="zh-CN"/>
                <a:t>1</a:t>
              </a:r>
              <a:r>
                <a:rPr lang="zh-CN" altLang="en-US"/>
                <a:t>，所以      在      上下波动</a:t>
              </a:r>
            </a:p>
          </p:txBody>
        </p:sp>
        <p:sp>
          <p:nvSpPr>
            <p:cNvPr id="214037" name="Text Box 6"/>
            <p:cNvSpPr txBox="1">
              <a:spLocks noChangeArrowheads="1"/>
            </p:cNvSpPr>
            <p:nvPr/>
          </p:nvSpPr>
          <p:spPr bwMode="auto">
            <a:xfrm>
              <a:off x="288" y="1296"/>
              <a:ext cx="403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3600"/>
                <a:t>（</a:t>
              </a:r>
              <a:r>
                <a:rPr lang="en-US" altLang="zh-CN" sz="3600"/>
                <a:t>2</a:t>
              </a:r>
              <a:r>
                <a:rPr lang="zh-CN" altLang="en-US" sz="3600"/>
                <a:t>）局部跟随性质（</a:t>
              </a:r>
              <a:r>
                <a:rPr lang="en-US" altLang="zh-CN" sz="3600"/>
                <a:t>local)</a:t>
              </a:r>
            </a:p>
          </p:txBody>
        </p:sp>
        <p:graphicFrame>
          <p:nvGraphicFramePr>
            <p:cNvPr id="214038" name="Object 7"/>
            <p:cNvGraphicFramePr>
              <a:graphicFrameLocks noChangeAspect="1"/>
            </p:cNvGraphicFramePr>
            <p:nvPr/>
          </p:nvGraphicFramePr>
          <p:xfrm>
            <a:off x="3216" y="1728"/>
            <a:ext cx="383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458" name="Equation" r:id="rId11" imgW="241091" imgH="215713" progId="Equation.3">
                    <p:embed/>
                  </p:oleObj>
                </mc:Choice>
                <mc:Fallback>
                  <p:oleObj name="Equation" r:id="rId11" imgW="241091" imgH="215713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1728"/>
                          <a:ext cx="383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4039" name="Object 8"/>
            <p:cNvGraphicFramePr>
              <a:graphicFrameLocks noChangeAspect="1"/>
            </p:cNvGraphicFramePr>
            <p:nvPr/>
          </p:nvGraphicFramePr>
          <p:xfrm>
            <a:off x="3888" y="1749"/>
            <a:ext cx="282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459" name="Equation" r:id="rId13" imgW="177646" imgH="228402" progId="Equation.3">
                    <p:embed/>
                  </p:oleObj>
                </mc:Choice>
                <mc:Fallback>
                  <p:oleObj name="Equation" r:id="rId13" imgW="177646" imgH="228402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1749"/>
                          <a:ext cx="282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714500" y="6019800"/>
            <a:ext cx="7200900" cy="579438"/>
            <a:chOff x="793" y="3748"/>
            <a:chExt cx="4536" cy="365"/>
          </a:xfrm>
        </p:grpSpPr>
        <p:sp>
          <p:nvSpPr>
            <p:cNvPr id="214033" name="Text Box 36"/>
            <p:cNvSpPr txBox="1">
              <a:spLocks noChangeArrowheads="1"/>
            </p:cNvSpPr>
            <p:nvPr/>
          </p:nvSpPr>
          <p:spPr bwMode="auto">
            <a:xfrm>
              <a:off x="793" y="3748"/>
              <a:ext cx="45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/>
                <a:t>总效果：           紧随          的峰值</a:t>
              </a:r>
            </a:p>
          </p:txBody>
        </p:sp>
        <p:graphicFrame>
          <p:nvGraphicFramePr>
            <p:cNvPr id="214034" name="Object 5"/>
            <p:cNvGraphicFramePr>
              <a:graphicFrameLocks noChangeAspect="1"/>
            </p:cNvGraphicFramePr>
            <p:nvPr/>
          </p:nvGraphicFramePr>
          <p:xfrm>
            <a:off x="1776" y="3792"/>
            <a:ext cx="726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460" name="Equation" r:id="rId15" imgW="558800" imgH="228600" progId="Equation.3">
                    <p:embed/>
                  </p:oleObj>
                </mc:Choice>
                <mc:Fallback>
                  <p:oleObj name="Equation" r:id="rId15" imgW="558800" imgH="2286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3792"/>
                          <a:ext cx="726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4035" name="Object 6"/>
            <p:cNvGraphicFramePr>
              <a:graphicFrameLocks noChangeAspect="1"/>
            </p:cNvGraphicFramePr>
            <p:nvPr/>
          </p:nvGraphicFramePr>
          <p:xfrm>
            <a:off x="3107" y="3778"/>
            <a:ext cx="681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461" name="Equation" r:id="rId16" imgW="495085" imgH="241195" progId="Equation.3">
                    <p:embed/>
                  </p:oleObj>
                </mc:Choice>
                <mc:Fallback>
                  <p:oleObj name="Equation" r:id="rId16" imgW="495085" imgH="241195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3778"/>
                          <a:ext cx="681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4572000" y="3657600"/>
            <a:ext cx="4419600" cy="1798638"/>
            <a:chOff x="2880" y="2400"/>
            <a:chExt cx="2784" cy="1133"/>
          </a:xfrm>
        </p:grpSpPr>
        <p:sp>
          <p:nvSpPr>
            <p:cNvPr id="214028" name="AutoShape 39"/>
            <p:cNvSpPr>
              <a:spLocks/>
            </p:cNvSpPr>
            <p:nvPr/>
          </p:nvSpPr>
          <p:spPr bwMode="auto">
            <a:xfrm>
              <a:off x="3840" y="2400"/>
              <a:ext cx="480" cy="1104"/>
            </a:xfrm>
            <a:prstGeom prst="rightBrace">
              <a:avLst>
                <a:gd name="adj1" fmla="val 19167"/>
                <a:gd name="adj2" fmla="val 50000"/>
              </a:avLst>
            </a:prstGeom>
            <a:noFill/>
            <a:ln w="254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14029" name="Text Box 40"/>
            <p:cNvSpPr txBox="1">
              <a:spLocks noChangeArrowheads="1"/>
            </p:cNvSpPr>
            <p:nvPr/>
          </p:nvSpPr>
          <p:spPr bwMode="auto">
            <a:xfrm>
              <a:off x="4368" y="2448"/>
              <a:ext cx="1296" cy="995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/>
                <a:t>从对整个积分的贡献来考虑</a:t>
              </a:r>
            </a:p>
          </p:txBody>
        </p:sp>
        <p:grpSp>
          <p:nvGrpSpPr>
            <p:cNvPr id="214030" name="Group 43"/>
            <p:cNvGrpSpPr>
              <a:grpSpLocks/>
            </p:cNvGrpSpPr>
            <p:nvPr/>
          </p:nvGrpSpPr>
          <p:grpSpPr bwMode="auto">
            <a:xfrm>
              <a:off x="2880" y="2400"/>
              <a:ext cx="960" cy="1133"/>
              <a:chOff x="2880" y="2400"/>
              <a:chExt cx="960" cy="1133"/>
            </a:xfrm>
          </p:grpSpPr>
          <p:sp>
            <p:nvSpPr>
              <p:cNvPr id="214031" name="Text Box 41"/>
              <p:cNvSpPr txBox="1">
                <a:spLocks noChangeArrowheads="1"/>
              </p:cNvSpPr>
              <p:nvPr/>
            </p:nvSpPr>
            <p:spPr bwMode="auto">
              <a:xfrm>
                <a:off x="2880" y="2400"/>
                <a:ext cx="91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dirty="0"/>
                  <a:t>情况多</a:t>
                </a:r>
              </a:p>
            </p:txBody>
          </p:sp>
          <p:sp>
            <p:nvSpPr>
              <p:cNvPr id="214032" name="Text Box 42"/>
              <p:cNvSpPr txBox="1">
                <a:spLocks noChangeArrowheads="1"/>
              </p:cNvSpPr>
              <p:nvPr/>
            </p:nvSpPr>
            <p:spPr bwMode="auto">
              <a:xfrm>
                <a:off x="2880" y="3168"/>
                <a:ext cx="96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dirty="0"/>
                  <a:t>情况少</a:t>
                </a:r>
              </a:p>
            </p:txBody>
          </p:sp>
        </p:grpSp>
      </p:grpSp>
      <p:graphicFrame>
        <p:nvGraphicFramePr>
          <p:cNvPr id="214027" name="Object 4"/>
          <p:cNvGraphicFramePr>
            <a:graphicFrameLocks noChangeAspect="1"/>
          </p:cNvGraphicFramePr>
          <p:nvPr/>
        </p:nvGraphicFramePr>
        <p:xfrm>
          <a:off x="6248400" y="1600200"/>
          <a:ext cx="2743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462" name="Equation" r:id="rId17" imgW="1371600" imgH="457200" progId="Equation.3">
                  <p:embed/>
                </p:oleObj>
              </mc:Choice>
              <mc:Fallback>
                <p:oleObj name="Equation" r:id="rId17" imgW="13716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600200"/>
                        <a:ext cx="2743200" cy="914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32" name="AutoShape 24"/>
          <p:cNvSpPr>
            <a:spLocks noChangeArrowheads="1"/>
          </p:cNvSpPr>
          <p:nvPr/>
        </p:nvSpPr>
        <p:spPr bwMode="auto">
          <a:xfrm>
            <a:off x="457200" y="4495800"/>
            <a:ext cx="1752600" cy="609600"/>
          </a:xfrm>
          <a:prstGeom prst="homePlate">
            <a:avLst>
              <a:gd name="adj" fmla="val 718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DA0217"/>
                </a:solidFill>
                <a:latin typeface="楷体_GB2312"/>
                <a:ea typeface="楷体_GB2312"/>
                <a:cs typeface="楷体_GB2312"/>
              </a:rPr>
              <a:t>步骤</a:t>
            </a:r>
            <a:r>
              <a:rPr lang="en-US" altLang="zh-CN" sz="3600" b="1">
                <a:solidFill>
                  <a:srgbClr val="DA0217"/>
                </a:solidFill>
                <a:latin typeface="楷体_GB2312"/>
                <a:ea typeface="楷体_GB2312"/>
                <a:cs typeface="楷体_GB2312"/>
              </a:rPr>
              <a:t>2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990600" y="5410200"/>
            <a:ext cx="7885113" cy="1066800"/>
            <a:chOff x="624" y="3408"/>
            <a:chExt cx="4967" cy="672"/>
          </a:xfrm>
        </p:grpSpPr>
        <p:grpSp>
          <p:nvGrpSpPr>
            <p:cNvPr id="170001" name="Group 30"/>
            <p:cNvGrpSpPr>
              <a:grpSpLocks/>
            </p:cNvGrpSpPr>
            <p:nvPr/>
          </p:nvGrpSpPr>
          <p:grpSpPr bwMode="auto">
            <a:xfrm>
              <a:off x="624" y="3408"/>
              <a:ext cx="4967" cy="672"/>
              <a:chOff x="624" y="3408"/>
              <a:chExt cx="4967" cy="672"/>
            </a:xfrm>
          </p:grpSpPr>
          <p:sp>
            <p:nvSpPr>
              <p:cNvPr id="170003" name="Text Box 25"/>
              <p:cNvSpPr txBox="1">
                <a:spLocks noChangeArrowheads="1"/>
              </p:cNvSpPr>
              <p:nvPr/>
            </p:nvSpPr>
            <p:spPr bwMode="auto">
              <a:xfrm>
                <a:off x="624" y="3408"/>
                <a:ext cx="4848" cy="6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>
                    <a:latin typeface="宋体" panose="02010600030101010101" pitchFamily="2" charset="-122"/>
                  </a:rPr>
                  <a:t>由      的先验知识，如      </a:t>
                </a:r>
                <a:r>
                  <a:rPr lang="en-US" altLang="zh-CN">
                    <a:latin typeface="宋体" panose="02010600030101010101" pitchFamily="2" charset="-122"/>
                  </a:rPr>
                  <a:t>,</a:t>
                </a:r>
                <a:r>
                  <a:rPr lang="zh-CN" altLang="en-US">
                    <a:latin typeface="宋体" panose="02010600030101010101" pitchFamily="2" charset="-122"/>
                  </a:rPr>
                  <a:t>估计    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>
                    <a:latin typeface="宋体" panose="02010600030101010101" pitchFamily="2" charset="-122"/>
                  </a:rPr>
                  <a:t>的参数：</a:t>
                </a:r>
              </a:p>
            </p:txBody>
          </p:sp>
          <p:graphicFrame>
            <p:nvGraphicFramePr>
              <p:cNvPr id="170004" name="Object 26"/>
              <p:cNvGraphicFramePr>
                <a:graphicFrameLocks noChangeAspect="1"/>
              </p:cNvGraphicFramePr>
              <p:nvPr/>
            </p:nvGraphicFramePr>
            <p:xfrm>
              <a:off x="1056" y="3456"/>
              <a:ext cx="576" cy="3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0374" name="Equation" r:id="rId3" imgW="317225" imgH="203024" progId="Equation.DSMT4">
                      <p:embed/>
                    </p:oleObj>
                  </mc:Choice>
                  <mc:Fallback>
                    <p:oleObj name="Equation" r:id="rId3" imgW="317225" imgH="203024" progId="Equation.DSMT4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56" y="3456"/>
                            <a:ext cx="576" cy="36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0005" name="Object 28"/>
              <p:cNvGraphicFramePr>
                <a:graphicFrameLocks noChangeAspect="1"/>
              </p:cNvGraphicFramePr>
              <p:nvPr/>
            </p:nvGraphicFramePr>
            <p:xfrm>
              <a:off x="4944" y="3483"/>
              <a:ext cx="647" cy="3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0375" name="Equation" r:id="rId5" imgW="368140" imgH="203112" progId="Equation.DSMT4">
                      <p:embed/>
                    </p:oleObj>
                  </mc:Choice>
                  <mc:Fallback>
                    <p:oleObj name="Equation" r:id="rId5" imgW="368140" imgH="203112" progId="Equation.DSMT4">
                      <p:embed/>
                      <p:pic>
                        <p:nvPicPr>
                          <p:cNvPr id="0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44" y="3483"/>
                            <a:ext cx="647" cy="3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70002" name="Object 27"/>
            <p:cNvGraphicFramePr>
              <a:graphicFrameLocks noChangeAspect="1"/>
            </p:cNvGraphicFramePr>
            <p:nvPr/>
          </p:nvGraphicFramePr>
          <p:xfrm>
            <a:off x="3600" y="3408"/>
            <a:ext cx="624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376" name="Equation" r:id="rId7" imgW="368300" imgH="228600" progId="Equation.DSMT4">
                    <p:embed/>
                  </p:oleObj>
                </mc:Choice>
                <mc:Fallback>
                  <p:oleObj name="Equation" r:id="rId7" imgW="368300" imgH="22860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3408"/>
                          <a:ext cx="624" cy="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9988" name="AutoShape 12"/>
          <p:cNvSpPr>
            <a:spLocks noChangeArrowheads="1"/>
          </p:cNvSpPr>
          <p:nvPr/>
        </p:nvSpPr>
        <p:spPr bwMode="auto">
          <a:xfrm>
            <a:off x="533400" y="1143000"/>
            <a:ext cx="1752600" cy="609600"/>
          </a:xfrm>
          <a:prstGeom prst="homePlate">
            <a:avLst>
              <a:gd name="adj" fmla="val 718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DA0217"/>
                </a:solidFill>
                <a:latin typeface="楷体_GB2312"/>
                <a:ea typeface="楷体_GB2312"/>
                <a:cs typeface="楷体_GB2312"/>
              </a:rPr>
              <a:t>步骤</a:t>
            </a:r>
            <a:r>
              <a:rPr lang="en-US" altLang="zh-CN" sz="3600" b="1">
                <a:solidFill>
                  <a:srgbClr val="DA0217"/>
                </a:solidFill>
                <a:latin typeface="楷体_GB2312"/>
                <a:ea typeface="楷体_GB2312"/>
                <a:cs typeface="楷体_GB2312"/>
              </a:rPr>
              <a:t>1</a:t>
            </a:r>
          </a:p>
        </p:txBody>
      </p:sp>
      <p:sp>
        <p:nvSpPr>
          <p:cNvPr id="169989" name="Text Box 2"/>
          <p:cNvSpPr txBox="1">
            <a:spLocks noChangeArrowheads="1"/>
          </p:cNvSpPr>
          <p:nvPr/>
        </p:nvSpPr>
        <p:spPr bwMode="auto">
          <a:xfrm>
            <a:off x="1127125" y="19494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169990" name="Text Box 15"/>
          <p:cNvSpPr txBox="1">
            <a:spLocks noChangeArrowheads="1"/>
          </p:cNvSpPr>
          <p:nvPr/>
        </p:nvSpPr>
        <p:spPr bwMode="auto">
          <a:xfrm>
            <a:off x="762000" y="1928813"/>
            <a:ext cx="8077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宋体" panose="02010600030101010101" pitchFamily="2" charset="-122"/>
              </a:rPr>
              <a:t>假定所研究的平稳过程     是由一白噪声序列      激励一线性系统所产生的输出；</a:t>
            </a:r>
          </a:p>
        </p:txBody>
      </p:sp>
      <p:graphicFrame>
        <p:nvGraphicFramePr>
          <p:cNvPr id="169991" name="Object 16"/>
          <p:cNvGraphicFramePr>
            <a:graphicFrameLocks noChangeAspect="1"/>
          </p:cNvGraphicFramePr>
          <p:nvPr/>
        </p:nvGraphicFramePr>
        <p:xfrm>
          <a:off x="1828800" y="2462213"/>
          <a:ext cx="914400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377" name="Equation" r:id="rId9" imgW="317225" imgH="203024" progId="Equation.DSMT4">
                  <p:embed/>
                </p:oleObj>
              </mc:Choice>
              <mc:Fallback>
                <p:oleObj name="Equation" r:id="rId9" imgW="317225" imgH="203024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462213"/>
                        <a:ext cx="914400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2" name="Object 17"/>
          <p:cNvGraphicFramePr>
            <a:graphicFrameLocks noChangeAspect="1"/>
          </p:cNvGraphicFramePr>
          <p:nvPr/>
        </p:nvGraphicFramePr>
        <p:xfrm>
          <a:off x="4953000" y="1952625"/>
          <a:ext cx="91440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378" name="Equation" r:id="rId11" imgW="317225" imgH="203024" progId="Equation.DSMT4">
                  <p:embed/>
                </p:oleObj>
              </mc:Choice>
              <mc:Fallback>
                <p:oleObj name="Equation" r:id="rId11" imgW="317225" imgH="203024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952625"/>
                        <a:ext cx="914400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9993" name="Group 21"/>
          <p:cNvGrpSpPr>
            <a:grpSpLocks/>
          </p:cNvGrpSpPr>
          <p:nvPr/>
        </p:nvGrpSpPr>
        <p:grpSpPr bwMode="auto">
          <a:xfrm>
            <a:off x="2133600" y="3429000"/>
            <a:ext cx="5105400" cy="1066800"/>
            <a:chOff x="1056" y="1584"/>
            <a:chExt cx="3216" cy="672"/>
          </a:xfrm>
        </p:grpSpPr>
        <p:graphicFrame>
          <p:nvGraphicFramePr>
            <p:cNvPr id="169995" name="Object 7"/>
            <p:cNvGraphicFramePr>
              <a:graphicFrameLocks noChangeAspect="1"/>
            </p:cNvGraphicFramePr>
            <p:nvPr/>
          </p:nvGraphicFramePr>
          <p:xfrm>
            <a:off x="2153" y="1623"/>
            <a:ext cx="949" cy="6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379" name="Equation" r:id="rId12" imgW="837836" imgH="431613" progId="Equation.DSMT4">
                    <p:embed/>
                  </p:oleObj>
                </mc:Choice>
                <mc:Fallback>
                  <p:oleObj name="Equation" r:id="rId12" imgW="837836" imgH="431613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3" y="1623"/>
                          <a:ext cx="949" cy="6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9996" name="Object 8"/>
            <p:cNvGraphicFramePr>
              <a:graphicFrameLocks noChangeAspect="1"/>
            </p:cNvGraphicFramePr>
            <p:nvPr/>
          </p:nvGraphicFramePr>
          <p:xfrm>
            <a:off x="1152" y="1584"/>
            <a:ext cx="410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380" name="Equation" r:id="rId14" imgW="317225" imgH="203024" progId="Equation.3">
                    <p:embed/>
                  </p:oleObj>
                </mc:Choice>
                <mc:Fallback>
                  <p:oleObj name="Equation" r:id="rId14" imgW="317225" imgH="203024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1584"/>
                          <a:ext cx="410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9997" name="Object 9"/>
            <p:cNvGraphicFramePr>
              <a:graphicFrameLocks noChangeAspect="1"/>
            </p:cNvGraphicFramePr>
            <p:nvPr/>
          </p:nvGraphicFramePr>
          <p:xfrm>
            <a:off x="3696" y="1584"/>
            <a:ext cx="410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381" name="Equation" r:id="rId16" imgW="317225" imgH="203024" progId="Equation.3">
                    <p:embed/>
                  </p:oleObj>
                </mc:Choice>
                <mc:Fallback>
                  <p:oleObj name="Equation" r:id="rId16" imgW="317225" imgH="203024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584"/>
                          <a:ext cx="410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9998" name="Rectangle 18"/>
            <p:cNvSpPr>
              <a:spLocks noChangeArrowheads="1"/>
            </p:cNvSpPr>
            <p:nvPr/>
          </p:nvSpPr>
          <p:spPr bwMode="auto">
            <a:xfrm>
              <a:off x="1872" y="1584"/>
              <a:ext cx="1584" cy="672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69999" name="Line 19"/>
            <p:cNvSpPr>
              <a:spLocks noChangeShapeType="1"/>
            </p:cNvSpPr>
            <p:nvPr/>
          </p:nvSpPr>
          <p:spPr bwMode="auto">
            <a:xfrm>
              <a:off x="1056" y="1920"/>
              <a:ext cx="816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0000" name="Line 20"/>
            <p:cNvSpPr>
              <a:spLocks noChangeShapeType="1"/>
            </p:cNvSpPr>
            <p:nvPr/>
          </p:nvSpPr>
          <p:spPr bwMode="auto">
            <a:xfrm>
              <a:off x="3456" y="1920"/>
              <a:ext cx="816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9994" name="Text Box 23"/>
          <p:cNvSpPr txBox="1">
            <a:spLocks noChangeArrowheads="1"/>
          </p:cNvSpPr>
          <p:nvPr/>
        </p:nvSpPr>
        <p:spPr bwMode="auto">
          <a:xfrm>
            <a:off x="34925" y="381000"/>
            <a:ext cx="8839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chemeClr val="tx2"/>
                </a:solidFill>
                <a:ea typeface="隶书" panose="02010509060101010101" pitchFamily="49" charset="-122"/>
              </a:rPr>
              <a:t>从功率谱估计的角度，对平稳信号建模的步骤：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32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42" name="Picture 2" descr="12-3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1000"/>
            <a:ext cx="7086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15043" name="Object 0"/>
          <p:cNvGraphicFramePr>
            <a:graphicFrameLocks noChangeAspect="1"/>
          </p:cNvGraphicFramePr>
          <p:nvPr/>
        </p:nvGraphicFramePr>
        <p:xfrm>
          <a:off x="1666875" y="5943600"/>
          <a:ext cx="115252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8" name="Equation" r:id="rId4" imgW="558800" imgH="228600" progId="Equation.3">
                  <p:embed/>
                </p:oleObj>
              </mc:Choice>
              <mc:Fallback>
                <p:oleObj name="Equation" r:id="rId4" imgW="558800" imgH="2286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75" y="5943600"/>
                        <a:ext cx="115252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44" name="Text Box 4"/>
          <p:cNvSpPr txBox="1">
            <a:spLocks noChangeArrowheads="1"/>
          </p:cNvSpPr>
          <p:nvPr/>
        </p:nvSpPr>
        <p:spPr bwMode="auto">
          <a:xfrm>
            <a:off x="2895600" y="5943600"/>
            <a:ext cx="5410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/>
              <a:t>紧跟          谱的峰值</a:t>
            </a:r>
          </a:p>
        </p:txBody>
      </p:sp>
      <p:graphicFrame>
        <p:nvGraphicFramePr>
          <p:cNvPr id="215045" name="Object 1"/>
          <p:cNvGraphicFramePr>
            <a:graphicFrameLocks noChangeAspect="1"/>
          </p:cNvGraphicFramePr>
          <p:nvPr/>
        </p:nvGraphicFramePr>
        <p:xfrm>
          <a:off x="3886200" y="5943600"/>
          <a:ext cx="8382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9" name="Equation" r:id="rId6" imgW="317225" imgH="203024" progId="Equation.3">
                  <p:embed/>
                </p:oleObj>
              </mc:Choice>
              <mc:Fallback>
                <p:oleObj name="Equation" r:id="rId6" imgW="317225" imgH="203024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943600"/>
                        <a:ext cx="8382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Text Box 2"/>
          <p:cNvSpPr txBox="1">
            <a:spLocks noChangeArrowheads="1"/>
          </p:cNvSpPr>
          <p:nvPr/>
        </p:nvSpPr>
        <p:spPr bwMode="auto">
          <a:xfrm>
            <a:off x="533400" y="228600"/>
            <a:ext cx="3594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4. AR</a:t>
            </a:r>
            <a:r>
              <a:rPr lang="zh-CN" altLang="en-US" dirty="0"/>
              <a:t>谱的统计性质</a:t>
            </a:r>
          </a:p>
        </p:txBody>
      </p:sp>
      <p:sp>
        <p:nvSpPr>
          <p:cNvPr id="216067" name="Text Box 3"/>
          <p:cNvSpPr txBox="1">
            <a:spLocks noChangeArrowheads="1"/>
          </p:cNvSpPr>
          <p:nvPr/>
        </p:nvSpPr>
        <p:spPr bwMode="auto">
          <a:xfrm>
            <a:off x="1066800" y="990600"/>
            <a:ext cx="78279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AR</a:t>
            </a:r>
            <a:r>
              <a:rPr lang="zh-CN" altLang="en-US"/>
              <a:t>谱估计的方差反比于       的长度</a:t>
            </a:r>
            <a:r>
              <a:rPr lang="en-US" altLang="zh-CN"/>
              <a:t>N</a:t>
            </a:r>
            <a:r>
              <a:rPr lang="zh-CN" altLang="en-US"/>
              <a:t>和</a:t>
            </a:r>
            <a:r>
              <a:rPr lang="en-US" altLang="zh-CN"/>
              <a:t>SNR</a:t>
            </a:r>
          </a:p>
        </p:txBody>
      </p:sp>
      <p:graphicFrame>
        <p:nvGraphicFramePr>
          <p:cNvPr id="216069" name="Object 0"/>
          <p:cNvGraphicFramePr>
            <a:graphicFrameLocks noChangeAspect="1"/>
          </p:cNvGraphicFramePr>
          <p:nvPr/>
        </p:nvGraphicFramePr>
        <p:xfrm>
          <a:off x="5257800" y="990600"/>
          <a:ext cx="8382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07" name="Equation" r:id="rId3" imgW="317225" imgH="203024" progId="Equation.3">
                  <p:embed/>
                </p:oleObj>
              </mc:Choice>
              <mc:Fallback>
                <p:oleObj name="Equation" r:id="rId3" imgW="317225" imgH="203024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990600"/>
                        <a:ext cx="8382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75" name="Text Box 4"/>
          <p:cNvSpPr txBox="1">
            <a:spLocks noChangeArrowheads="1"/>
          </p:cNvSpPr>
          <p:nvPr/>
        </p:nvSpPr>
        <p:spPr bwMode="auto">
          <a:xfrm>
            <a:off x="410403" y="2222401"/>
            <a:ext cx="850741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/>
              <a:t>当</a:t>
            </a:r>
            <a:r>
              <a:rPr lang="en-US" altLang="zh-CN" dirty="0"/>
              <a:t>x(n)</a:t>
            </a:r>
            <a:r>
              <a:rPr lang="zh-CN" altLang="en-US" dirty="0"/>
              <a:t>的信噪比较低时，</a:t>
            </a:r>
            <a:r>
              <a:rPr lang="en-US" altLang="zh-CN" dirty="0"/>
              <a:t>AR</a:t>
            </a:r>
            <a:r>
              <a:rPr lang="zh-CN" altLang="en-US" dirty="0"/>
              <a:t>谱估计不准确，此时应采用经典谱估计法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92" t="52188" r="51945" b="5193"/>
          <a:stretch>
            <a:fillRect/>
          </a:stretch>
        </p:blipFill>
        <p:spPr bwMode="auto">
          <a:xfrm>
            <a:off x="-179537" y="1772816"/>
            <a:ext cx="6335713" cy="507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Rectangle 5"/>
          <p:cNvSpPr>
            <a:spLocks noGrp="1" noRot="1" noChangeArrowheads="1"/>
          </p:cNvSpPr>
          <p:nvPr>
            <p:ph type="title"/>
          </p:nvPr>
        </p:nvSpPr>
        <p:spPr>
          <a:xfrm>
            <a:off x="251520" y="25782"/>
            <a:ext cx="8540750" cy="731837"/>
          </a:xfrm>
          <a:noFill/>
        </p:spPr>
        <p:txBody>
          <a:bodyPr/>
          <a:lstStyle/>
          <a:p>
            <a:pPr eaLnBrk="1" hangingPunct="1"/>
            <a:r>
              <a:rPr lang="en-US" altLang="zh-CN" sz="3200" b="1" dirty="0">
                <a:solidFill>
                  <a:schemeClr val="tx1"/>
                </a:solidFill>
                <a:latin typeface="+mn-lt"/>
                <a:ea typeface="+mn-ea"/>
              </a:rPr>
              <a:t>5. </a:t>
            </a:r>
            <a:r>
              <a:rPr lang="zh-CN" altLang="en-US" sz="3200" b="1" dirty="0">
                <a:solidFill>
                  <a:schemeClr val="tx1"/>
                </a:solidFill>
                <a:latin typeface="+mn-lt"/>
                <a:ea typeface="+mn-ea"/>
              </a:rPr>
              <a:t>阶数</a:t>
            </a:r>
            <a:r>
              <a:rPr lang="en-US" altLang="zh-CN" sz="3200" b="1" dirty="0">
                <a:solidFill>
                  <a:schemeClr val="tx1"/>
                </a:solidFill>
                <a:latin typeface="+mn-lt"/>
                <a:ea typeface="+mn-ea"/>
              </a:rPr>
              <a:t>p</a:t>
            </a:r>
            <a:r>
              <a:rPr lang="zh-CN" altLang="en-US" sz="3200" b="1" dirty="0">
                <a:solidFill>
                  <a:schemeClr val="tx1"/>
                </a:solidFill>
                <a:latin typeface="+mn-lt"/>
                <a:ea typeface="+mn-ea"/>
              </a:rPr>
              <a:t>的选择对谱估计的影响</a:t>
            </a:r>
          </a:p>
        </p:txBody>
      </p:sp>
      <p:sp>
        <p:nvSpPr>
          <p:cNvPr id="32772" name="Text Box 6"/>
          <p:cNvSpPr txBox="1">
            <a:spLocks noChangeArrowheads="1"/>
          </p:cNvSpPr>
          <p:nvPr/>
        </p:nvSpPr>
        <p:spPr bwMode="auto">
          <a:xfrm>
            <a:off x="5282699" y="2136717"/>
            <a:ext cx="1017493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rgbClr val="000000"/>
                </a:solidFill>
              </a:rPr>
              <a:t>傅立叶谱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</a:rPr>
              <a:t>p=2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</a:rPr>
              <a:t>p=4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</a:rPr>
              <a:t>p=8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</a:rPr>
              <a:t>p=12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251520" y="756302"/>
            <a:ext cx="37290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/>
              <a:t>Levinson</a:t>
            </a:r>
            <a:r>
              <a:rPr lang="zh-CN" altLang="en-US" dirty="0"/>
              <a:t>递推给出：</a:t>
            </a:r>
          </a:p>
        </p:txBody>
      </p:sp>
      <p:graphicFrame>
        <p:nvGraphicFramePr>
          <p:cNvPr id="12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6015963"/>
              </p:ext>
            </p:extLst>
          </p:nvPr>
        </p:nvGraphicFramePr>
        <p:xfrm>
          <a:off x="827584" y="1245065"/>
          <a:ext cx="3422650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93" name="Equation" r:id="rId4" imgW="1206500" imgH="241300" progId="Equation.3">
                  <p:embed/>
                </p:oleObj>
              </mc:Choice>
              <mc:Fallback>
                <p:oleObj name="Equation" r:id="rId4" imgW="1206500" imgH="241300" progId="Equation.3">
                  <p:embed/>
                  <p:pic>
                    <p:nvPicPr>
                      <p:cNvPr id="217092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245065"/>
                        <a:ext cx="3422650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4523397" y="1338741"/>
            <a:ext cx="2590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/>
              <a:t>递减、恒正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363634" y="2182415"/>
            <a:ext cx="5531840" cy="3178769"/>
            <a:chOff x="363634" y="2182415"/>
            <a:chExt cx="5531840" cy="3178769"/>
          </a:xfrm>
        </p:grpSpPr>
        <p:grpSp>
          <p:nvGrpSpPr>
            <p:cNvPr id="2" name="Group 2"/>
            <p:cNvGrpSpPr>
              <a:grpSpLocks/>
            </p:cNvGrpSpPr>
            <p:nvPr/>
          </p:nvGrpSpPr>
          <p:grpSpPr bwMode="auto">
            <a:xfrm>
              <a:off x="363634" y="2624880"/>
              <a:ext cx="5531840" cy="2736304"/>
              <a:chOff x="1587" y="13862"/>
              <a:chExt cx="2876" cy="1569"/>
            </a:xfrm>
          </p:grpSpPr>
          <p:sp>
            <p:nvSpPr>
              <p:cNvPr id="3" name="Freeform 3"/>
              <p:cNvSpPr>
                <a:spLocks/>
              </p:cNvSpPr>
              <p:nvPr/>
            </p:nvSpPr>
            <p:spPr bwMode="auto">
              <a:xfrm>
                <a:off x="3025" y="14243"/>
                <a:ext cx="1438" cy="1188"/>
              </a:xfrm>
              <a:custGeom>
                <a:avLst/>
                <a:gdLst>
                  <a:gd name="T0" fmla="*/ 20 w 1438"/>
                  <a:gd name="T1" fmla="*/ 142 h 1188"/>
                  <a:gd name="T2" fmla="*/ 54 w 1438"/>
                  <a:gd name="T3" fmla="*/ 243 h 1188"/>
                  <a:gd name="T4" fmla="*/ 88 w 1438"/>
                  <a:gd name="T5" fmla="*/ 250 h 1188"/>
                  <a:gd name="T6" fmla="*/ 122 w 1438"/>
                  <a:gd name="T7" fmla="*/ 162 h 1188"/>
                  <a:gd name="T8" fmla="*/ 155 w 1438"/>
                  <a:gd name="T9" fmla="*/ 54 h 1188"/>
                  <a:gd name="T10" fmla="*/ 189 w 1438"/>
                  <a:gd name="T11" fmla="*/ 223 h 1188"/>
                  <a:gd name="T12" fmla="*/ 230 w 1438"/>
                  <a:gd name="T13" fmla="*/ 317 h 1188"/>
                  <a:gd name="T14" fmla="*/ 263 w 1438"/>
                  <a:gd name="T15" fmla="*/ 331 h 1188"/>
                  <a:gd name="T16" fmla="*/ 297 w 1438"/>
                  <a:gd name="T17" fmla="*/ 256 h 1188"/>
                  <a:gd name="T18" fmla="*/ 331 w 1438"/>
                  <a:gd name="T19" fmla="*/ 175 h 1188"/>
                  <a:gd name="T20" fmla="*/ 365 w 1438"/>
                  <a:gd name="T21" fmla="*/ 331 h 1188"/>
                  <a:gd name="T22" fmla="*/ 398 w 1438"/>
                  <a:gd name="T23" fmla="*/ 439 h 1188"/>
                  <a:gd name="T24" fmla="*/ 432 w 1438"/>
                  <a:gd name="T25" fmla="*/ 479 h 1188"/>
                  <a:gd name="T26" fmla="*/ 466 w 1438"/>
                  <a:gd name="T27" fmla="*/ 466 h 1188"/>
                  <a:gd name="T28" fmla="*/ 500 w 1438"/>
                  <a:gd name="T29" fmla="*/ 439 h 1188"/>
                  <a:gd name="T30" fmla="*/ 533 w 1438"/>
                  <a:gd name="T31" fmla="*/ 513 h 1188"/>
                  <a:gd name="T32" fmla="*/ 567 w 1438"/>
                  <a:gd name="T33" fmla="*/ 614 h 1188"/>
                  <a:gd name="T34" fmla="*/ 601 w 1438"/>
                  <a:gd name="T35" fmla="*/ 682 h 1188"/>
                  <a:gd name="T36" fmla="*/ 635 w 1438"/>
                  <a:gd name="T37" fmla="*/ 715 h 1188"/>
                  <a:gd name="T38" fmla="*/ 668 w 1438"/>
                  <a:gd name="T39" fmla="*/ 709 h 1188"/>
                  <a:gd name="T40" fmla="*/ 702 w 1438"/>
                  <a:gd name="T41" fmla="*/ 661 h 1188"/>
                  <a:gd name="T42" fmla="*/ 736 w 1438"/>
                  <a:gd name="T43" fmla="*/ 621 h 1188"/>
                  <a:gd name="T44" fmla="*/ 770 w 1438"/>
                  <a:gd name="T45" fmla="*/ 655 h 1188"/>
                  <a:gd name="T46" fmla="*/ 803 w 1438"/>
                  <a:gd name="T47" fmla="*/ 722 h 1188"/>
                  <a:gd name="T48" fmla="*/ 837 w 1438"/>
                  <a:gd name="T49" fmla="*/ 763 h 1188"/>
                  <a:gd name="T50" fmla="*/ 871 w 1438"/>
                  <a:gd name="T51" fmla="*/ 763 h 1188"/>
                  <a:gd name="T52" fmla="*/ 905 w 1438"/>
                  <a:gd name="T53" fmla="*/ 742 h 1188"/>
                  <a:gd name="T54" fmla="*/ 938 w 1438"/>
                  <a:gd name="T55" fmla="*/ 722 h 1188"/>
                  <a:gd name="T56" fmla="*/ 972 w 1438"/>
                  <a:gd name="T57" fmla="*/ 749 h 1188"/>
                  <a:gd name="T58" fmla="*/ 1006 w 1438"/>
                  <a:gd name="T59" fmla="*/ 796 h 1188"/>
                  <a:gd name="T60" fmla="*/ 1040 w 1438"/>
                  <a:gd name="T61" fmla="*/ 810 h 1188"/>
                  <a:gd name="T62" fmla="*/ 1073 w 1438"/>
                  <a:gd name="T63" fmla="*/ 763 h 1188"/>
                  <a:gd name="T64" fmla="*/ 1107 w 1438"/>
                  <a:gd name="T65" fmla="*/ 648 h 1188"/>
                  <a:gd name="T66" fmla="*/ 1141 w 1438"/>
                  <a:gd name="T67" fmla="*/ 803 h 1188"/>
                  <a:gd name="T68" fmla="*/ 1175 w 1438"/>
                  <a:gd name="T69" fmla="*/ 972 h 1188"/>
                  <a:gd name="T70" fmla="*/ 1208 w 1438"/>
                  <a:gd name="T71" fmla="*/ 1073 h 1188"/>
                  <a:gd name="T72" fmla="*/ 1242 w 1438"/>
                  <a:gd name="T73" fmla="*/ 1141 h 1188"/>
                  <a:gd name="T74" fmla="*/ 1276 w 1438"/>
                  <a:gd name="T75" fmla="*/ 1181 h 1188"/>
                  <a:gd name="T76" fmla="*/ 1310 w 1438"/>
                  <a:gd name="T77" fmla="*/ 1188 h 1188"/>
                  <a:gd name="T78" fmla="*/ 1343 w 1438"/>
                  <a:gd name="T79" fmla="*/ 1181 h 1188"/>
                  <a:gd name="T80" fmla="*/ 1377 w 1438"/>
                  <a:gd name="T81" fmla="*/ 1154 h 1188"/>
                  <a:gd name="T82" fmla="*/ 1411 w 1438"/>
                  <a:gd name="T83" fmla="*/ 1114 h 1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438" h="1188">
                    <a:moveTo>
                      <a:pt x="0" y="0"/>
                    </a:moveTo>
                    <a:lnTo>
                      <a:pt x="14" y="81"/>
                    </a:lnTo>
                    <a:lnTo>
                      <a:pt x="20" y="142"/>
                    </a:lnTo>
                    <a:lnTo>
                      <a:pt x="34" y="189"/>
                    </a:lnTo>
                    <a:lnTo>
                      <a:pt x="47" y="223"/>
                    </a:lnTo>
                    <a:lnTo>
                      <a:pt x="54" y="243"/>
                    </a:lnTo>
                    <a:lnTo>
                      <a:pt x="68" y="256"/>
                    </a:lnTo>
                    <a:lnTo>
                      <a:pt x="81" y="256"/>
                    </a:lnTo>
                    <a:lnTo>
                      <a:pt x="88" y="250"/>
                    </a:lnTo>
                    <a:lnTo>
                      <a:pt x="101" y="229"/>
                    </a:lnTo>
                    <a:lnTo>
                      <a:pt x="115" y="202"/>
                    </a:lnTo>
                    <a:lnTo>
                      <a:pt x="122" y="162"/>
                    </a:lnTo>
                    <a:lnTo>
                      <a:pt x="135" y="115"/>
                    </a:lnTo>
                    <a:lnTo>
                      <a:pt x="149" y="67"/>
                    </a:lnTo>
                    <a:lnTo>
                      <a:pt x="155" y="54"/>
                    </a:lnTo>
                    <a:lnTo>
                      <a:pt x="169" y="101"/>
                    </a:lnTo>
                    <a:lnTo>
                      <a:pt x="182" y="162"/>
                    </a:lnTo>
                    <a:lnTo>
                      <a:pt x="189" y="223"/>
                    </a:lnTo>
                    <a:lnTo>
                      <a:pt x="203" y="263"/>
                    </a:lnTo>
                    <a:lnTo>
                      <a:pt x="216" y="297"/>
                    </a:lnTo>
                    <a:lnTo>
                      <a:pt x="230" y="317"/>
                    </a:lnTo>
                    <a:lnTo>
                      <a:pt x="236" y="331"/>
                    </a:lnTo>
                    <a:lnTo>
                      <a:pt x="250" y="331"/>
                    </a:lnTo>
                    <a:lnTo>
                      <a:pt x="263" y="331"/>
                    </a:lnTo>
                    <a:lnTo>
                      <a:pt x="270" y="317"/>
                    </a:lnTo>
                    <a:lnTo>
                      <a:pt x="284" y="290"/>
                    </a:lnTo>
                    <a:lnTo>
                      <a:pt x="297" y="256"/>
                    </a:lnTo>
                    <a:lnTo>
                      <a:pt x="304" y="216"/>
                    </a:lnTo>
                    <a:lnTo>
                      <a:pt x="317" y="182"/>
                    </a:lnTo>
                    <a:lnTo>
                      <a:pt x="331" y="175"/>
                    </a:lnTo>
                    <a:lnTo>
                      <a:pt x="338" y="216"/>
                    </a:lnTo>
                    <a:lnTo>
                      <a:pt x="351" y="277"/>
                    </a:lnTo>
                    <a:lnTo>
                      <a:pt x="365" y="331"/>
                    </a:lnTo>
                    <a:lnTo>
                      <a:pt x="371" y="378"/>
                    </a:lnTo>
                    <a:lnTo>
                      <a:pt x="385" y="412"/>
                    </a:lnTo>
                    <a:lnTo>
                      <a:pt x="398" y="439"/>
                    </a:lnTo>
                    <a:lnTo>
                      <a:pt x="405" y="459"/>
                    </a:lnTo>
                    <a:lnTo>
                      <a:pt x="419" y="472"/>
                    </a:lnTo>
                    <a:lnTo>
                      <a:pt x="432" y="479"/>
                    </a:lnTo>
                    <a:lnTo>
                      <a:pt x="439" y="479"/>
                    </a:lnTo>
                    <a:lnTo>
                      <a:pt x="452" y="479"/>
                    </a:lnTo>
                    <a:lnTo>
                      <a:pt x="466" y="466"/>
                    </a:lnTo>
                    <a:lnTo>
                      <a:pt x="473" y="459"/>
                    </a:lnTo>
                    <a:lnTo>
                      <a:pt x="486" y="445"/>
                    </a:lnTo>
                    <a:lnTo>
                      <a:pt x="500" y="439"/>
                    </a:lnTo>
                    <a:lnTo>
                      <a:pt x="506" y="452"/>
                    </a:lnTo>
                    <a:lnTo>
                      <a:pt x="520" y="479"/>
                    </a:lnTo>
                    <a:lnTo>
                      <a:pt x="533" y="513"/>
                    </a:lnTo>
                    <a:lnTo>
                      <a:pt x="540" y="547"/>
                    </a:lnTo>
                    <a:lnTo>
                      <a:pt x="554" y="580"/>
                    </a:lnTo>
                    <a:lnTo>
                      <a:pt x="567" y="614"/>
                    </a:lnTo>
                    <a:lnTo>
                      <a:pt x="574" y="641"/>
                    </a:lnTo>
                    <a:lnTo>
                      <a:pt x="587" y="661"/>
                    </a:lnTo>
                    <a:lnTo>
                      <a:pt x="601" y="682"/>
                    </a:lnTo>
                    <a:lnTo>
                      <a:pt x="608" y="695"/>
                    </a:lnTo>
                    <a:lnTo>
                      <a:pt x="621" y="709"/>
                    </a:lnTo>
                    <a:lnTo>
                      <a:pt x="635" y="715"/>
                    </a:lnTo>
                    <a:lnTo>
                      <a:pt x="648" y="715"/>
                    </a:lnTo>
                    <a:lnTo>
                      <a:pt x="655" y="715"/>
                    </a:lnTo>
                    <a:lnTo>
                      <a:pt x="668" y="709"/>
                    </a:lnTo>
                    <a:lnTo>
                      <a:pt x="682" y="695"/>
                    </a:lnTo>
                    <a:lnTo>
                      <a:pt x="689" y="682"/>
                    </a:lnTo>
                    <a:lnTo>
                      <a:pt x="702" y="661"/>
                    </a:lnTo>
                    <a:lnTo>
                      <a:pt x="716" y="648"/>
                    </a:lnTo>
                    <a:lnTo>
                      <a:pt x="722" y="628"/>
                    </a:lnTo>
                    <a:lnTo>
                      <a:pt x="736" y="621"/>
                    </a:lnTo>
                    <a:lnTo>
                      <a:pt x="749" y="621"/>
                    </a:lnTo>
                    <a:lnTo>
                      <a:pt x="756" y="634"/>
                    </a:lnTo>
                    <a:lnTo>
                      <a:pt x="770" y="655"/>
                    </a:lnTo>
                    <a:lnTo>
                      <a:pt x="783" y="675"/>
                    </a:lnTo>
                    <a:lnTo>
                      <a:pt x="790" y="702"/>
                    </a:lnTo>
                    <a:lnTo>
                      <a:pt x="803" y="722"/>
                    </a:lnTo>
                    <a:lnTo>
                      <a:pt x="817" y="736"/>
                    </a:lnTo>
                    <a:lnTo>
                      <a:pt x="824" y="749"/>
                    </a:lnTo>
                    <a:lnTo>
                      <a:pt x="837" y="763"/>
                    </a:lnTo>
                    <a:lnTo>
                      <a:pt x="851" y="763"/>
                    </a:lnTo>
                    <a:lnTo>
                      <a:pt x="857" y="769"/>
                    </a:lnTo>
                    <a:lnTo>
                      <a:pt x="871" y="763"/>
                    </a:lnTo>
                    <a:lnTo>
                      <a:pt x="884" y="756"/>
                    </a:lnTo>
                    <a:lnTo>
                      <a:pt x="891" y="749"/>
                    </a:lnTo>
                    <a:lnTo>
                      <a:pt x="905" y="742"/>
                    </a:lnTo>
                    <a:lnTo>
                      <a:pt x="918" y="729"/>
                    </a:lnTo>
                    <a:lnTo>
                      <a:pt x="925" y="722"/>
                    </a:lnTo>
                    <a:lnTo>
                      <a:pt x="938" y="722"/>
                    </a:lnTo>
                    <a:lnTo>
                      <a:pt x="952" y="722"/>
                    </a:lnTo>
                    <a:lnTo>
                      <a:pt x="959" y="736"/>
                    </a:lnTo>
                    <a:lnTo>
                      <a:pt x="972" y="749"/>
                    </a:lnTo>
                    <a:lnTo>
                      <a:pt x="986" y="769"/>
                    </a:lnTo>
                    <a:lnTo>
                      <a:pt x="992" y="783"/>
                    </a:lnTo>
                    <a:lnTo>
                      <a:pt x="1006" y="796"/>
                    </a:lnTo>
                    <a:lnTo>
                      <a:pt x="1019" y="803"/>
                    </a:lnTo>
                    <a:lnTo>
                      <a:pt x="1026" y="810"/>
                    </a:lnTo>
                    <a:lnTo>
                      <a:pt x="1040" y="810"/>
                    </a:lnTo>
                    <a:lnTo>
                      <a:pt x="1053" y="803"/>
                    </a:lnTo>
                    <a:lnTo>
                      <a:pt x="1067" y="783"/>
                    </a:lnTo>
                    <a:lnTo>
                      <a:pt x="1073" y="763"/>
                    </a:lnTo>
                    <a:lnTo>
                      <a:pt x="1087" y="722"/>
                    </a:lnTo>
                    <a:lnTo>
                      <a:pt x="1100" y="682"/>
                    </a:lnTo>
                    <a:lnTo>
                      <a:pt x="1107" y="648"/>
                    </a:lnTo>
                    <a:lnTo>
                      <a:pt x="1121" y="668"/>
                    </a:lnTo>
                    <a:lnTo>
                      <a:pt x="1134" y="729"/>
                    </a:lnTo>
                    <a:lnTo>
                      <a:pt x="1141" y="803"/>
                    </a:lnTo>
                    <a:lnTo>
                      <a:pt x="1154" y="864"/>
                    </a:lnTo>
                    <a:lnTo>
                      <a:pt x="1168" y="925"/>
                    </a:lnTo>
                    <a:lnTo>
                      <a:pt x="1175" y="972"/>
                    </a:lnTo>
                    <a:lnTo>
                      <a:pt x="1188" y="1012"/>
                    </a:lnTo>
                    <a:lnTo>
                      <a:pt x="1202" y="1046"/>
                    </a:lnTo>
                    <a:lnTo>
                      <a:pt x="1208" y="1073"/>
                    </a:lnTo>
                    <a:lnTo>
                      <a:pt x="1222" y="1100"/>
                    </a:lnTo>
                    <a:lnTo>
                      <a:pt x="1235" y="1120"/>
                    </a:lnTo>
                    <a:lnTo>
                      <a:pt x="1242" y="1141"/>
                    </a:lnTo>
                    <a:lnTo>
                      <a:pt x="1256" y="1154"/>
                    </a:lnTo>
                    <a:lnTo>
                      <a:pt x="1269" y="1168"/>
                    </a:lnTo>
                    <a:lnTo>
                      <a:pt x="1276" y="1181"/>
                    </a:lnTo>
                    <a:lnTo>
                      <a:pt x="1289" y="1188"/>
                    </a:lnTo>
                    <a:lnTo>
                      <a:pt x="1303" y="1188"/>
                    </a:lnTo>
                    <a:lnTo>
                      <a:pt x="1310" y="1188"/>
                    </a:lnTo>
                    <a:lnTo>
                      <a:pt x="1323" y="1188"/>
                    </a:lnTo>
                    <a:lnTo>
                      <a:pt x="1337" y="1188"/>
                    </a:lnTo>
                    <a:lnTo>
                      <a:pt x="1343" y="1181"/>
                    </a:lnTo>
                    <a:lnTo>
                      <a:pt x="1357" y="1175"/>
                    </a:lnTo>
                    <a:lnTo>
                      <a:pt x="1370" y="1168"/>
                    </a:lnTo>
                    <a:lnTo>
                      <a:pt x="1377" y="1154"/>
                    </a:lnTo>
                    <a:lnTo>
                      <a:pt x="1391" y="1141"/>
                    </a:lnTo>
                    <a:lnTo>
                      <a:pt x="1404" y="1127"/>
                    </a:lnTo>
                    <a:lnTo>
                      <a:pt x="1411" y="1114"/>
                    </a:lnTo>
                    <a:lnTo>
                      <a:pt x="1424" y="1100"/>
                    </a:lnTo>
                    <a:lnTo>
                      <a:pt x="1438" y="1093"/>
                    </a:lnTo>
                  </a:path>
                </a:pathLst>
              </a:custGeom>
              <a:noFill/>
              <a:ln w="28575" cap="flat">
                <a:solidFill>
                  <a:srgbClr val="00B0F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" name="Freeform 4"/>
              <p:cNvSpPr>
                <a:spLocks/>
              </p:cNvSpPr>
              <p:nvPr/>
            </p:nvSpPr>
            <p:spPr bwMode="auto">
              <a:xfrm>
                <a:off x="1587" y="13862"/>
                <a:ext cx="1438" cy="992"/>
              </a:xfrm>
              <a:custGeom>
                <a:avLst/>
                <a:gdLst>
                  <a:gd name="T0" fmla="*/ 27 w 1438"/>
                  <a:gd name="T1" fmla="*/ 985 h 992"/>
                  <a:gd name="T2" fmla="*/ 61 w 1438"/>
                  <a:gd name="T3" fmla="*/ 945 h 992"/>
                  <a:gd name="T4" fmla="*/ 95 w 1438"/>
                  <a:gd name="T5" fmla="*/ 857 h 992"/>
                  <a:gd name="T6" fmla="*/ 129 w 1438"/>
                  <a:gd name="T7" fmla="*/ 688 h 992"/>
                  <a:gd name="T8" fmla="*/ 162 w 1438"/>
                  <a:gd name="T9" fmla="*/ 94 h 992"/>
                  <a:gd name="T10" fmla="*/ 196 w 1438"/>
                  <a:gd name="T11" fmla="*/ 600 h 992"/>
                  <a:gd name="T12" fmla="*/ 230 w 1438"/>
                  <a:gd name="T13" fmla="*/ 675 h 992"/>
                  <a:gd name="T14" fmla="*/ 264 w 1438"/>
                  <a:gd name="T15" fmla="*/ 634 h 992"/>
                  <a:gd name="T16" fmla="*/ 297 w 1438"/>
                  <a:gd name="T17" fmla="*/ 459 h 992"/>
                  <a:gd name="T18" fmla="*/ 331 w 1438"/>
                  <a:gd name="T19" fmla="*/ 256 h 992"/>
                  <a:gd name="T20" fmla="*/ 365 w 1438"/>
                  <a:gd name="T21" fmla="*/ 553 h 992"/>
                  <a:gd name="T22" fmla="*/ 399 w 1438"/>
                  <a:gd name="T23" fmla="*/ 614 h 992"/>
                  <a:gd name="T24" fmla="*/ 432 w 1438"/>
                  <a:gd name="T25" fmla="*/ 567 h 992"/>
                  <a:gd name="T26" fmla="*/ 466 w 1438"/>
                  <a:gd name="T27" fmla="*/ 344 h 992"/>
                  <a:gd name="T28" fmla="*/ 500 w 1438"/>
                  <a:gd name="T29" fmla="*/ 371 h 992"/>
                  <a:gd name="T30" fmla="*/ 534 w 1438"/>
                  <a:gd name="T31" fmla="*/ 587 h 992"/>
                  <a:gd name="T32" fmla="*/ 567 w 1438"/>
                  <a:gd name="T33" fmla="*/ 641 h 992"/>
                  <a:gd name="T34" fmla="*/ 601 w 1438"/>
                  <a:gd name="T35" fmla="*/ 600 h 992"/>
                  <a:gd name="T36" fmla="*/ 635 w 1438"/>
                  <a:gd name="T37" fmla="*/ 459 h 992"/>
                  <a:gd name="T38" fmla="*/ 669 w 1438"/>
                  <a:gd name="T39" fmla="*/ 526 h 992"/>
                  <a:gd name="T40" fmla="*/ 702 w 1438"/>
                  <a:gd name="T41" fmla="*/ 688 h 992"/>
                  <a:gd name="T42" fmla="*/ 736 w 1438"/>
                  <a:gd name="T43" fmla="*/ 756 h 992"/>
                  <a:gd name="T44" fmla="*/ 770 w 1438"/>
                  <a:gd name="T45" fmla="*/ 756 h 992"/>
                  <a:gd name="T46" fmla="*/ 804 w 1438"/>
                  <a:gd name="T47" fmla="*/ 695 h 992"/>
                  <a:gd name="T48" fmla="*/ 837 w 1438"/>
                  <a:gd name="T49" fmla="*/ 587 h 992"/>
                  <a:gd name="T50" fmla="*/ 871 w 1438"/>
                  <a:gd name="T51" fmla="*/ 688 h 992"/>
                  <a:gd name="T52" fmla="*/ 905 w 1438"/>
                  <a:gd name="T53" fmla="*/ 810 h 992"/>
                  <a:gd name="T54" fmla="*/ 939 w 1438"/>
                  <a:gd name="T55" fmla="*/ 864 h 992"/>
                  <a:gd name="T56" fmla="*/ 972 w 1438"/>
                  <a:gd name="T57" fmla="*/ 877 h 992"/>
                  <a:gd name="T58" fmla="*/ 1006 w 1438"/>
                  <a:gd name="T59" fmla="*/ 843 h 992"/>
                  <a:gd name="T60" fmla="*/ 1040 w 1438"/>
                  <a:gd name="T61" fmla="*/ 749 h 992"/>
                  <a:gd name="T62" fmla="*/ 1074 w 1438"/>
                  <a:gd name="T63" fmla="*/ 546 h 992"/>
                  <a:gd name="T64" fmla="*/ 1107 w 1438"/>
                  <a:gd name="T65" fmla="*/ 506 h 992"/>
                  <a:gd name="T66" fmla="*/ 1141 w 1438"/>
                  <a:gd name="T67" fmla="*/ 661 h 992"/>
                  <a:gd name="T68" fmla="*/ 1175 w 1438"/>
                  <a:gd name="T69" fmla="*/ 695 h 992"/>
                  <a:gd name="T70" fmla="*/ 1209 w 1438"/>
                  <a:gd name="T71" fmla="*/ 648 h 992"/>
                  <a:gd name="T72" fmla="*/ 1249 w 1438"/>
                  <a:gd name="T73" fmla="*/ 472 h 992"/>
                  <a:gd name="T74" fmla="*/ 1283 w 1438"/>
                  <a:gd name="T75" fmla="*/ 256 h 992"/>
                  <a:gd name="T76" fmla="*/ 1317 w 1438"/>
                  <a:gd name="T77" fmla="*/ 546 h 992"/>
                  <a:gd name="T78" fmla="*/ 1350 w 1438"/>
                  <a:gd name="T79" fmla="*/ 600 h 992"/>
                  <a:gd name="T80" fmla="*/ 1384 w 1438"/>
                  <a:gd name="T81" fmla="*/ 546 h 992"/>
                  <a:gd name="T82" fmla="*/ 1418 w 1438"/>
                  <a:gd name="T83" fmla="*/ 357 h 9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438" h="992">
                    <a:moveTo>
                      <a:pt x="0" y="992"/>
                    </a:moveTo>
                    <a:lnTo>
                      <a:pt x="14" y="992"/>
                    </a:lnTo>
                    <a:lnTo>
                      <a:pt x="27" y="985"/>
                    </a:lnTo>
                    <a:lnTo>
                      <a:pt x="34" y="978"/>
                    </a:lnTo>
                    <a:lnTo>
                      <a:pt x="48" y="965"/>
                    </a:lnTo>
                    <a:lnTo>
                      <a:pt x="61" y="945"/>
                    </a:lnTo>
                    <a:lnTo>
                      <a:pt x="68" y="918"/>
                    </a:lnTo>
                    <a:lnTo>
                      <a:pt x="81" y="891"/>
                    </a:lnTo>
                    <a:lnTo>
                      <a:pt x="95" y="857"/>
                    </a:lnTo>
                    <a:lnTo>
                      <a:pt x="102" y="810"/>
                    </a:lnTo>
                    <a:lnTo>
                      <a:pt x="115" y="756"/>
                    </a:lnTo>
                    <a:lnTo>
                      <a:pt x="129" y="688"/>
                    </a:lnTo>
                    <a:lnTo>
                      <a:pt x="135" y="587"/>
                    </a:lnTo>
                    <a:lnTo>
                      <a:pt x="149" y="418"/>
                    </a:lnTo>
                    <a:lnTo>
                      <a:pt x="162" y="94"/>
                    </a:lnTo>
                    <a:lnTo>
                      <a:pt x="169" y="391"/>
                    </a:lnTo>
                    <a:lnTo>
                      <a:pt x="183" y="526"/>
                    </a:lnTo>
                    <a:lnTo>
                      <a:pt x="196" y="600"/>
                    </a:lnTo>
                    <a:lnTo>
                      <a:pt x="203" y="641"/>
                    </a:lnTo>
                    <a:lnTo>
                      <a:pt x="216" y="661"/>
                    </a:lnTo>
                    <a:lnTo>
                      <a:pt x="230" y="675"/>
                    </a:lnTo>
                    <a:lnTo>
                      <a:pt x="237" y="668"/>
                    </a:lnTo>
                    <a:lnTo>
                      <a:pt x="250" y="661"/>
                    </a:lnTo>
                    <a:lnTo>
                      <a:pt x="264" y="634"/>
                    </a:lnTo>
                    <a:lnTo>
                      <a:pt x="270" y="594"/>
                    </a:lnTo>
                    <a:lnTo>
                      <a:pt x="284" y="540"/>
                    </a:lnTo>
                    <a:lnTo>
                      <a:pt x="297" y="459"/>
                    </a:lnTo>
                    <a:lnTo>
                      <a:pt x="304" y="317"/>
                    </a:lnTo>
                    <a:lnTo>
                      <a:pt x="318" y="0"/>
                    </a:lnTo>
                    <a:lnTo>
                      <a:pt x="331" y="256"/>
                    </a:lnTo>
                    <a:lnTo>
                      <a:pt x="338" y="411"/>
                    </a:lnTo>
                    <a:lnTo>
                      <a:pt x="351" y="499"/>
                    </a:lnTo>
                    <a:lnTo>
                      <a:pt x="365" y="553"/>
                    </a:lnTo>
                    <a:lnTo>
                      <a:pt x="372" y="587"/>
                    </a:lnTo>
                    <a:lnTo>
                      <a:pt x="385" y="607"/>
                    </a:lnTo>
                    <a:lnTo>
                      <a:pt x="399" y="614"/>
                    </a:lnTo>
                    <a:lnTo>
                      <a:pt x="412" y="607"/>
                    </a:lnTo>
                    <a:lnTo>
                      <a:pt x="419" y="594"/>
                    </a:lnTo>
                    <a:lnTo>
                      <a:pt x="432" y="567"/>
                    </a:lnTo>
                    <a:lnTo>
                      <a:pt x="446" y="519"/>
                    </a:lnTo>
                    <a:lnTo>
                      <a:pt x="453" y="452"/>
                    </a:lnTo>
                    <a:lnTo>
                      <a:pt x="466" y="344"/>
                    </a:lnTo>
                    <a:lnTo>
                      <a:pt x="480" y="101"/>
                    </a:lnTo>
                    <a:lnTo>
                      <a:pt x="486" y="162"/>
                    </a:lnTo>
                    <a:lnTo>
                      <a:pt x="500" y="371"/>
                    </a:lnTo>
                    <a:lnTo>
                      <a:pt x="513" y="479"/>
                    </a:lnTo>
                    <a:lnTo>
                      <a:pt x="520" y="540"/>
                    </a:lnTo>
                    <a:lnTo>
                      <a:pt x="534" y="587"/>
                    </a:lnTo>
                    <a:lnTo>
                      <a:pt x="547" y="614"/>
                    </a:lnTo>
                    <a:lnTo>
                      <a:pt x="554" y="634"/>
                    </a:lnTo>
                    <a:lnTo>
                      <a:pt x="567" y="641"/>
                    </a:lnTo>
                    <a:lnTo>
                      <a:pt x="581" y="641"/>
                    </a:lnTo>
                    <a:lnTo>
                      <a:pt x="588" y="627"/>
                    </a:lnTo>
                    <a:lnTo>
                      <a:pt x="601" y="600"/>
                    </a:lnTo>
                    <a:lnTo>
                      <a:pt x="615" y="567"/>
                    </a:lnTo>
                    <a:lnTo>
                      <a:pt x="621" y="519"/>
                    </a:lnTo>
                    <a:lnTo>
                      <a:pt x="635" y="459"/>
                    </a:lnTo>
                    <a:lnTo>
                      <a:pt x="648" y="418"/>
                    </a:lnTo>
                    <a:lnTo>
                      <a:pt x="655" y="452"/>
                    </a:lnTo>
                    <a:lnTo>
                      <a:pt x="669" y="526"/>
                    </a:lnTo>
                    <a:lnTo>
                      <a:pt x="682" y="594"/>
                    </a:lnTo>
                    <a:lnTo>
                      <a:pt x="689" y="648"/>
                    </a:lnTo>
                    <a:lnTo>
                      <a:pt x="702" y="688"/>
                    </a:lnTo>
                    <a:lnTo>
                      <a:pt x="716" y="715"/>
                    </a:lnTo>
                    <a:lnTo>
                      <a:pt x="723" y="742"/>
                    </a:lnTo>
                    <a:lnTo>
                      <a:pt x="736" y="756"/>
                    </a:lnTo>
                    <a:lnTo>
                      <a:pt x="750" y="762"/>
                    </a:lnTo>
                    <a:lnTo>
                      <a:pt x="756" y="762"/>
                    </a:lnTo>
                    <a:lnTo>
                      <a:pt x="770" y="756"/>
                    </a:lnTo>
                    <a:lnTo>
                      <a:pt x="783" y="742"/>
                    </a:lnTo>
                    <a:lnTo>
                      <a:pt x="790" y="722"/>
                    </a:lnTo>
                    <a:lnTo>
                      <a:pt x="804" y="695"/>
                    </a:lnTo>
                    <a:lnTo>
                      <a:pt x="817" y="654"/>
                    </a:lnTo>
                    <a:lnTo>
                      <a:pt x="831" y="621"/>
                    </a:lnTo>
                    <a:lnTo>
                      <a:pt x="837" y="587"/>
                    </a:lnTo>
                    <a:lnTo>
                      <a:pt x="851" y="594"/>
                    </a:lnTo>
                    <a:lnTo>
                      <a:pt x="864" y="634"/>
                    </a:lnTo>
                    <a:lnTo>
                      <a:pt x="871" y="688"/>
                    </a:lnTo>
                    <a:lnTo>
                      <a:pt x="885" y="735"/>
                    </a:lnTo>
                    <a:lnTo>
                      <a:pt x="898" y="776"/>
                    </a:lnTo>
                    <a:lnTo>
                      <a:pt x="905" y="810"/>
                    </a:lnTo>
                    <a:lnTo>
                      <a:pt x="918" y="830"/>
                    </a:lnTo>
                    <a:lnTo>
                      <a:pt x="932" y="850"/>
                    </a:lnTo>
                    <a:lnTo>
                      <a:pt x="939" y="864"/>
                    </a:lnTo>
                    <a:lnTo>
                      <a:pt x="952" y="877"/>
                    </a:lnTo>
                    <a:lnTo>
                      <a:pt x="966" y="877"/>
                    </a:lnTo>
                    <a:lnTo>
                      <a:pt x="972" y="877"/>
                    </a:lnTo>
                    <a:lnTo>
                      <a:pt x="986" y="870"/>
                    </a:lnTo>
                    <a:lnTo>
                      <a:pt x="999" y="857"/>
                    </a:lnTo>
                    <a:lnTo>
                      <a:pt x="1006" y="843"/>
                    </a:lnTo>
                    <a:lnTo>
                      <a:pt x="1020" y="816"/>
                    </a:lnTo>
                    <a:lnTo>
                      <a:pt x="1033" y="789"/>
                    </a:lnTo>
                    <a:lnTo>
                      <a:pt x="1040" y="749"/>
                    </a:lnTo>
                    <a:lnTo>
                      <a:pt x="1053" y="695"/>
                    </a:lnTo>
                    <a:lnTo>
                      <a:pt x="1067" y="634"/>
                    </a:lnTo>
                    <a:lnTo>
                      <a:pt x="1074" y="546"/>
                    </a:lnTo>
                    <a:lnTo>
                      <a:pt x="1087" y="452"/>
                    </a:lnTo>
                    <a:lnTo>
                      <a:pt x="1101" y="432"/>
                    </a:lnTo>
                    <a:lnTo>
                      <a:pt x="1107" y="506"/>
                    </a:lnTo>
                    <a:lnTo>
                      <a:pt x="1121" y="573"/>
                    </a:lnTo>
                    <a:lnTo>
                      <a:pt x="1134" y="627"/>
                    </a:lnTo>
                    <a:lnTo>
                      <a:pt x="1141" y="661"/>
                    </a:lnTo>
                    <a:lnTo>
                      <a:pt x="1155" y="681"/>
                    </a:lnTo>
                    <a:lnTo>
                      <a:pt x="1168" y="695"/>
                    </a:lnTo>
                    <a:lnTo>
                      <a:pt x="1175" y="695"/>
                    </a:lnTo>
                    <a:lnTo>
                      <a:pt x="1188" y="688"/>
                    </a:lnTo>
                    <a:lnTo>
                      <a:pt x="1202" y="675"/>
                    </a:lnTo>
                    <a:lnTo>
                      <a:pt x="1209" y="648"/>
                    </a:lnTo>
                    <a:lnTo>
                      <a:pt x="1222" y="607"/>
                    </a:lnTo>
                    <a:lnTo>
                      <a:pt x="1236" y="553"/>
                    </a:lnTo>
                    <a:lnTo>
                      <a:pt x="1249" y="472"/>
                    </a:lnTo>
                    <a:lnTo>
                      <a:pt x="1256" y="351"/>
                    </a:lnTo>
                    <a:lnTo>
                      <a:pt x="1269" y="135"/>
                    </a:lnTo>
                    <a:lnTo>
                      <a:pt x="1283" y="256"/>
                    </a:lnTo>
                    <a:lnTo>
                      <a:pt x="1290" y="405"/>
                    </a:lnTo>
                    <a:lnTo>
                      <a:pt x="1303" y="492"/>
                    </a:lnTo>
                    <a:lnTo>
                      <a:pt x="1317" y="546"/>
                    </a:lnTo>
                    <a:lnTo>
                      <a:pt x="1323" y="573"/>
                    </a:lnTo>
                    <a:lnTo>
                      <a:pt x="1337" y="594"/>
                    </a:lnTo>
                    <a:lnTo>
                      <a:pt x="1350" y="600"/>
                    </a:lnTo>
                    <a:lnTo>
                      <a:pt x="1357" y="594"/>
                    </a:lnTo>
                    <a:lnTo>
                      <a:pt x="1371" y="580"/>
                    </a:lnTo>
                    <a:lnTo>
                      <a:pt x="1384" y="546"/>
                    </a:lnTo>
                    <a:lnTo>
                      <a:pt x="1391" y="499"/>
                    </a:lnTo>
                    <a:lnTo>
                      <a:pt x="1404" y="438"/>
                    </a:lnTo>
                    <a:lnTo>
                      <a:pt x="1418" y="357"/>
                    </a:lnTo>
                    <a:lnTo>
                      <a:pt x="1425" y="330"/>
                    </a:lnTo>
                    <a:lnTo>
                      <a:pt x="1438" y="398"/>
                    </a:lnTo>
                  </a:path>
                </a:pathLst>
              </a:custGeom>
              <a:noFill/>
              <a:ln w="28575" cap="flat">
                <a:solidFill>
                  <a:srgbClr val="00B0F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3499293" y="2182415"/>
              <a:ext cx="85472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b="1" dirty="0">
                  <a:solidFill>
                    <a:srgbClr val="000000"/>
                  </a:solidFill>
                </a:rPr>
                <a:t>p=32</a:t>
              </a:r>
            </a:p>
          </p:txBody>
        </p:sp>
        <p:cxnSp>
          <p:nvCxnSpPr>
            <p:cNvPr id="7" name="直接箭头连接符 6"/>
            <p:cNvCxnSpPr/>
            <p:nvPr/>
          </p:nvCxnSpPr>
          <p:spPr bwMode="auto">
            <a:xfrm flipH="1">
              <a:off x="3491880" y="2636912"/>
              <a:ext cx="360040" cy="852982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11" t="52188" r="7661" b="5193"/>
          <a:stretch>
            <a:fillRect/>
          </a:stretch>
        </p:blipFill>
        <p:spPr bwMode="auto">
          <a:xfrm>
            <a:off x="5946917" y="3929175"/>
            <a:ext cx="3238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6574946" y="270561"/>
            <a:ext cx="275242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 dirty="0">
                <a:solidFill>
                  <a:srgbClr val="FFFF00"/>
                </a:solidFill>
              </a:rPr>
              <a:t>p</a:t>
            </a:r>
            <a:r>
              <a:rPr lang="zh-CN" altLang="en-US" sz="3600" b="1" dirty="0">
                <a:solidFill>
                  <a:srgbClr val="FFFF00"/>
                </a:solidFill>
              </a:rPr>
              <a:t>太小：？</a:t>
            </a:r>
            <a:endParaRPr lang="en-US" altLang="zh-CN" sz="3600" b="1" dirty="0">
              <a:solidFill>
                <a:srgbClr val="FFFF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 dirty="0">
                <a:solidFill>
                  <a:srgbClr val="FFFF00"/>
                </a:solidFill>
              </a:rPr>
              <a:t>p</a:t>
            </a:r>
            <a:r>
              <a:rPr lang="zh-CN" altLang="en-US" sz="3600" b="1" dirty="0">
                <a:solidFill>
                  <a:srgbClr val="FFFF00"/>
                </a:solidFill>
              </a:rPr>
              <a:t>太大：？</a:t>
            </a:r>
          </a:p>
        </p:txBody>
      </p:sp>
    </p:spTree>
    <p:extLst>
      <p:ext uri="{BB962C8B-B14F-4D97-AF65-F5344CB8AC3E}">
        <p14:creationId xmlns:p14="http://schemas.microsoft.com/office/powerpoint/2010/main" val="407053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Text Box 2"/>
          <p:cNvSpPr txBox="1">
            <a:spLocks noChangeArrowheads="1"/>
          </p:cNvSpPr>
          <p:nvPr/>
        </p:nvSpPr>
        <p:spPr bwMode="auto">
          <a:xfrm>
            <a:off x="2611340" y="240576"/>
            <a:ext cx="424507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4000" dirty="0">
                <a:solidFill>
                  <a:schemeClr val="tx2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4 AR</a:t>
            </a:r>
            <a:r>
              <a:rPr lang="zh-CN" altLang="en-US" sz="4000" dirty="0">
                <a:solidFill>
                  <a:schemeClr val="tx2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模型的稳定性</a:t>
            </a:r>
          </a:p>
        </p:txBody>
      </p:sp>
      <p:sp>
        <p:nvSpPr>
          <p:cNvPr id="218115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4248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/>
              <a:t>为什么有稳定性问题？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533400" y="1981200"/>
            <a:ext cx="5562600" cy="3048000"/>
            <a:chOff x="336" y="1248"/>
            <a:chExt cx="3504" cy="1920"/>
          </a:xfrm>
        </p:grpSpPr>
        <p:sp>
          <p:nvSpPr>
            <p:cNvPr id="218125" name="Text Box 6"/>
            <p:cNvSpPr txBox="1">
              <a:spLocks noChangeArrowheads="1"/>
            </p:cNvSpPr>
            <p:nvPr/>
          </p:nvSpPr>
          <p:spPr bwMode="auto">
            <a:xfrm>
              <a:off x="336" y="2803"/>
              <a:ext cx="350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/>
                <a:t>式中自相关函数是估计出的，</a:t>
              </a:r>
            </a:p>
          </p:txBody>
        </p:sp>
        <p:sp>
          <p:nvSpPr>
            <p:cNvPr id="218126" name="Text Box 8"/>
            <p:cNvSpPr txBox="1">
              <a:spLocks noChangeArrowheads="1"/>
            </p:cNvSpPr>
            <p:nvPr/>
          </p:nvSpPr>
          <p:spPr bwMode="auto">
            <a:xfrm>
              <a:off x="1008" y="1392"/>
              <a:ext cx="45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/>
                <a:t>由</a:t>
              </a:r>
            </a:p>
          </p:txBody>
        </p:sp>
        <p:graphicFrame>
          <p:nvGraphicFramePr>
            <p:cNvPr id="218127" name="Object 1"/>
            <p:cNvGraphicFramePr>
              <a:graphicFrameLocks noChangeAspect="1"/>
            </p:cNvGraphicFramePr>
            <p:nvPr/>
          </p:nvGraphicFramePr>
          <p:xfrm>
            <a:off x="1948" y="2151"/>
            <a:ext cx="1867" cy="4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271" name="Equation" r:id="rId3" imgW="1219200" imgH="279400" progId="Equation.DSMT4">
                    <p:embed/>
                  </p:oleObj>
                </mc:Choice>
                <mc:Fallback>
                  <p:oleObj name="Equation" r:id="rId3" imgW="1219200" imgH="279400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8" y="2151"/>
                          <a:ext cx="1867" cy="4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8128" name="Object 2"/>
            <p:cNvGraphicFramePr>
              <a:graphicFrameLocks noChangeAspect="1"/>
            </p:cNvGraphicFramePr>
            <p:nvPr/>
          </p:nvGraphicFramePr>
          <p:xfrm>
            <a:off x="2208" y="1248"/>
            <a:ext cx="1056" cy="7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272" name="Equation" r:id="rId5" imgW="685800" imgH="508000" progId="Equation.3">
                    <p:embed/>
                  </p:oleObj>
                </mc:Choice>
                <mc:Fallback>
                  <p:oleObj name="Equation" r:id="rId5" imgW="685800" imgH="5080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1248"/>
                          <a:ext cx="1056" cy="7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8129" name="Text Box 11"/>
            <p:cNvSpPr txBox="1">
              <a:spLocks noChangeArrowheads="1"/>
            </p:cNvSpPr>
            <p:nvPr/>
          </p:nvSpPr>
          <p:spPr bwMode="auto">
            <a:xfrm>
              <a:off x="703" y="2136"/>
              <a:ext cx="97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/>
                <a:t>解出：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914400" y="5181600"/>
            <a:ext cx="5486400" cy="1676400"/>
            <a:chOff x="576" y="3264"/>
            <a:chExt cx="3456" cy="1056"/>
          </a:xfrm>
        </p:grpSpPr>
        <p:graphicFrame>
          <p:nvGraphicFramePr>
            <p:cNvPr id="218121" name="Object 0"/>
            <p:cNvGraphicFramePr>
              <a:graphicFrameLocks noChangeAspect="1"/>
            </p:cNvGraphicFramePr>
            <p:nvPr/>
          </p:nvGraphicFramePr>
          <p:xfrm>
            <a:off x="1968" y="3264"/>
            <a:ext cx="1392" cy="7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273" name="Equation" r:id="rId7" imgW="825500" imgH="419100" progId="Equation.3">
                    <p:embed/>
                  </p:oleObj>
                </mc:Choice>
                <mc:Fallback>
                  <p:oleObj name="Equation" r:id="rId7" imgW="825500" imgH="419100" progId="Equation.3">
                    <p:embed/>
                    <p:pic>
                      <p:nvPicPr>
                        <p:cNvPr id="0" name="Object 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3264"/>
                          <a:ext cx="1392" cy="7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8122" name="Text Box 12"/>
            <p:cNvSpPr txBox="1">
              <a:spLocks noChangeArrowheads="1"/>
            </p:cNvSpPr>
            <p:nvPr/>
          </p:nvSpPr>
          <p:spPr bwMode="auto">
            <a:xfrm>
              <a:off x="1920" y="3955"/>
              <a:ext cx="20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/>
                <a:t>始终是稳定的</a:t>
              </a:r>
              <a:endParaRPr lang="zh-CN" altLang="en-US" sz="2400"/>
            </a:p>
          </p:txBody>
        </p:sp>
        <p:sp>
          <p:nvSpPr>
            <p:cNvPr id="218123" name="WordArt 14"/>
            <p:cNvSpPr>
              <a:spLocks noChangeArrowheads="1" noChangeShapeType="1" noTextEdit="1"/>
            </p:cNvSpPr>
            <p:nvPr/>
          </p:nvSpPr>
          <p:spPr bwMode="auto">
            <a:xfrm>
              <a:off x="3552" y="3840"/>
              <a:ext cx="480" cy="4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rgbClr val="EAEAEA"/>
                    </a:solidFill>
                    <a:miter lim="800000"/>
                    <a:headEnd/>
                    <a:tailEnd/>
                  </a:ln>
                  <a:gradFill rotWithShape="1">
                    <a:gsLst>
                      <a:gs pos="0">
                        <a:srgbClr val="A603AB"/>
                      </a:gs>
                      <a:gs pos="12000">
                        <a:srgbClr val="E81766"/>
                      </a:gs>
                      <a:gs pos="27000">
                        <a:srgbClr val="EE3F17"/>
                      </a:gs>
                      <a:gs pos="48000">
                        <a:srgbClr val="FFFF00"/>
                      </a:gs>
                      <a:gs pos="64999">
                        <a:srgbClr val="1A8D48"/>
                      </a:gs>
                      <a:gs pos="78999">
                        <a:srgbClr val="0819FB"/>
                      </a:gs>
                      <a:gs pos="100000">
                        <a:srgbClr val="A603AB"/>
                      </a:gs>
                    </a:gsLst>
                    <a:lin ang="0" scaled="1"/>
                  </a:gradFill>
                  <a:latin typeface="宋体" panose="02010600030101010101" pitchFamily="2" charset="-122"/>
                </a:rPr>
                <a:t>？</a:t>
              </a:r>
            </a:p>
          </p:txBody>
        </p:sp>
        <p:sp>
          <p:nvSpPr>
            <p:cNvPr id="218124" name="Text Box 15"/>
            <p:cNvSpPr txBox="1">
              <a:spLocks noChangeArrowheads="1"/>
            </p:cNvSpPr>
            <p:nvPr/>
          </p:nvSpPr>
          <p:spPr bwMode="auto">
            <a:xfrm>
              <a:off x="576" y="3408"/>
              <a:ext cx="129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/>
                <a:t>能否保证</a:t>
              </a: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5332413" y="4572000"/>
            <a:ext cx="3582987" cy="1216025"/>
            <a:chOff x="3359" y="2880"/>
            <a:chExt cx="2257" cy="766"/>
          </a:xfrm>
        </p:grpSpPr>
        <p:sp>
          <p:nvSpPr>
            <p:cNvPr id="218119" name="Text Box 13"/>
            <p:cNvSpPr txBox="1">
              <a:spLocks noChangeArrowheads="1"/>
            </p:cNvSpPr>
            <p:nvPr/>
          </p:nvSpPr>
          <p:spPr bwMode="auto">
            <a:xfrm>
              <a:off x="4320" y="2880"/>
              <a:ext cx="1296" cy="766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3600"/>
                <a:t>取决于 </a:t>
              </a:r>
              <a:r>
                <a:rPr lang="en-US" altLang="zh-CN" sz="3600" b="1" i="1"/>
                <a:t>R </a:t>
              </a:r>
              <a:r>
                <a:rPr lang="zh-CN" altLang="en-US" sz="3600"/>
                <a:t>的性质</a:t>
              </a:r>
            </a:p>
          </p:txBody>
        </p:sp>
        <p:sp>
          <p:nvSpPr>
            <p:cNvPr id="218120" name="Line 16"/>
            <p:cNvSpPr>
              <a:spLocks noChangeShapeType="1"/>
            </p:cNvSpPr>
            <p:nvPr/>
          </p:nvSpPr>
          <p:spPr bwMode="auto">
            <a:xfrm flipH="1">
              <a:off x="3359" y="3264"/>
              <a:ext cx="960" cy="33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1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1978080"/>
              </p:ext>
            </p:extLst>
          </p:nvPr>
        </p:nvGraphicFramePr>
        <p:xfrm>
          <a:off x="755576" y="116632"/>
          <a:ext cx="5557656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38" name="Equation" r:id="rId3" imgW="2463800" imgH="939800" progId="Equation.3">
                  <p:embed/>
                </p:oleObj>
              </mc:Choice>
              <mc:Fallback>
                <p:oleObj name="Equation" r:id="rId3" imgW="2463800" imgH="939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16632"/>
                        <a:ext cx="5557656" cy="212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1977162"/>
              </p:ext>
            </p:extLst>
          </p:nvPr>
        </p:nvGraphicFramePr>
        <p:xfrm>
          <a:off x="6732240" y="692696"/>
          <a:ext cx="213677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39" name="Equation" r:id="rId5" imgW="812447" imgH="241195" progId="Equation.DSMT4">
                  <p:embed/>
                </p:oleObj>
              </mc:Choice>
              <mc:Fallback>
                <p:oleObj name="Equation" r:id="rId5" imgW="812447" imgH="24119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240" y="692696"/>
                        <a:ext cx="2136775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33028" y="2479502"/>
            <a:ext cx="8831263" cy="2128838"/>
            <a:chOff x="264" y="2525"/>
            <a:chExt cx="5563" cy="1341"/>
          </a:xfrm>
        </p:grpSpPr>
        <p:sp>
          <p:nvSpPr>
            <p:cNvPr id="219142" name="Text Box 5"/>
            <p:cNvSpPr txBox="1">
              <a:spLocks noChangeArrowheads="1"/>
            </p:cNvSpPr>
            <p:nvPr/>
          </p:nvSpPr>
          <p:spPr bwMode="auto">
            <a:xfrm>
              <a:off x="1019" y="2579"/>
              <a:ext cx="4808" cy="1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dirty="0"/>
                <a:t>       </a:t>
              </a:r>
              <a:r>
                <a:rPr lang="zh-CN" altLang="en-US" dirty="0"/>
                <a:t>若       正定，则求出的                  保证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dirty="0"/>
                <a:t>        的根都在单位圆内，且唯一。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dirty="0"/>
                <a:t>		</a:t>
              </a:r>
              <a:r>
                <a:rPr lang="en-US" altLang="zh-CN" dirty="0"/>
                <a:t>——AR</a:t>
              </a:r>
              <a:r>
                <a:rPr lang="zh-CN" altLang="en-US" dirty="0"/>
                <a:t>模型的最小相位性质</a:t>
              </a:r>
            </a:p>
          </p:txBody>
        </p:sp>
        <p:graphicFrame>
          <p:nvGraphicFramePr>
            <p:cNvPr id="219143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94493101"/>
                </p:ext>
              </p:extLst>
            </p:nvPr>
          </p:nvGraphicFramePr>
          <p:xfrm>
            <a:off x="1808" y="2595"/>
            <a:ext cx="409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440" name="Equation" r:id="rId7" imgW="291973" imgH="241195" progId="Equation.3">
                    <p:embed/>
                  </p:oleObj>
                </mc:Choice>
                <mc:Fallback>
                  <p:oleObj name="Equation" r:id="rId7" imgW="291973" imgH="241195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8" y="2595"/>
                          <a:ext cx="409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9144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6599136"/>
                </p:ext>
              </p:extLst>
            </p:nvPr>
          </p:nvGraphicFramePr>
          <p:xfrm>
            <a:off x="4115" y="2525"/>
            <a:ext cx="996" cy="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441" name="Equation" r:id="rId9" imgW="469696" imgH="241195" progId="Equation.3">
                    <p:embed/>
                  </p:oleObj>
                </mc:Choice>
                <mc:Fallback>
                  <p:oleObj name="Equation" r:id="rId9" imgW="469696" imgH="241195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5" y="2525"/>
                          <a:ext cx="996" cy="5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9145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63326933"/>
                </p:ext>
              </p:extLst>
            </p:nvPr>
          </p:nvGraphicFramePr>
          <p:xfrm>
            <a:off x="883" y="3032"/>
            <a:ext cx="646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442" name="Equation" r:id="rId11" imgW="330057" imgH="203112" progId="Equation.3">
                    <p:embed/>
                  </p:oleObj>
                </mc:Choice>
                <mc:Fallback>
                  <p:oleObj name="Equation" r:id="rId11" imgW="330057" imgH="203112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3" y="3032"/>
                          <a:ext cx="646" cy="3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9146" name="AutoShape 9"/>
            <p:cNvSpPr>
              <a:spLocks noChangeArrowheads="1"/>
            </p:cNvSpPr>
            <p:nvPr/>
          </p:nvSpPr>
          <p:spPr bwMode="auto">
            <a:xfrm>
              <a:off x="264" y="2549"/>
              <a:ext cx="1104" cy="384"/>
            </a:xfrm>
            <a:prstGeom prst="homePlate">
              <a:avLst>
                <a:gd name="adj" fmla="val 7187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3600" b="1" dirty="0">
                  <a:solidFill>
                    <a:srgbClr val="DA0217"/>
                  </a:solidFill>
                  <a:latin typeface="楷体_GB2312"/>
                  <a:ea typeface="楷体_GB2312"/>
                  <a:cs typeface="楷体_GB2312"/>
                </a:rPr>
                <a:t>结论</a:t>
              </a:r>
              <a:r>
                <a:rPr lang="en-US" altLang="zh-CN" sz="3600" b="1" dirty="0">
                  <a:solidFill>
                    <a:srgbClr val="DA0217"/>
                  </a:solidFill>
                  <a:latin typeface="楷体_GB2312"/>
                  <a:ea typeface="楷体_GB2312"/>
                  <a:cs typeface="楷体_GB2312"/>
                </a:rPr>
                <a:t>1</a:t>
              </a:r>
            </a:p>
          </p:txBody>
        </p:sp>
      </p:grpSp>
      <p:sp>
        <p:nvSpPr>
          <p:cNvPr id="11" name="Text Box 34"/>
          <p:cNvSpPr txBox="1">
            <a:spLocks noChangeArrowheads="1"/>
          </p:cNvSpPr>
          <p:nvPr/>
        </p:nvSpPr>
        <p:spPr bwMode="auto">
          <a:xfrm>
            <a:off x="251520" y="5023941"/>
            <a:ext cx="8610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/>
              <a:t>        是非负定的，但结论</a:t>
            </a:r>
            <a:r>
              <a:rPr lang="en-US" altLang="zh-CN" dirty="0"/>
              <a:t>1</a:t>
            </a:r>
            <a:r>
              <a:rPr lang="zh-CN" altLang="en-US" dirty="0"/>
              <a:t>要求        是正定的。         </a:t>
            </a:r>
          </a:p>
        </p:txBody>
      </p:sp>
      <p:graphicFrame>
        <p:nvGraphicFramePr>
          <p:cNvPr id="12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5467775"/>
              </p:ext>
            </p:extLst>
          </p:nvPr>
        </p:nvGraphicFramePr>
        <p:xfrm>
          <a:off x="390426" y="4985358"/>
          <a:ext cx="76676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43" name="Equation" r:id="rId13" imgW="291973" imgH="241195" progId="Equation.DSMT4">
                  <p:embed/>
                </p:oleObj>
              </mc:Choice>
              <mc:Fallback>
                <p:oleObj name="Equation" r:id="rId13" imgW="291973" imgH="241195" progId="Equation.DSMT4">
                  <p:embed/>
                  <p:pic>
                    <p:nvPicPr>
                      <p:cNvPr id="223236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426" y="4985358"/>
                        <a:ext cx="766763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7078947"/>
              </p:ext>
            </p:extLst>
          </p:nvPr>
        </p:nvGraphicFramePr>
        <p:xfrm>
          <a:off x="5814864" y="5044578"/>
          <a:ext cx="76835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44" name="Equation" r:id="rId15" imgW="291973" imgH="241195" progId="Equation.DSMT4">
                  <p:embed/>
                </p:oleObj>
              </mc:Choice>
              <mc:Fallback>
                <p:oleObj name="Equation" r:id="rId15" imgW="291973" imgH="241195" progId="Equation.DSMT4">
                  <p:embed/>
                  <p:pic>
                    <p:nvPicPr>
                      <p:cNvPr id="223237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4864" y="5044578"/>
                        <a:ext cx="76835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37"/>
          <p:cNvSpPr txBox="1">
            <a:spLocks noChangeArrowheads="1"/>
          </p:cNvSpPr>
          <p:nvPr/>
        </p:nvSpPr>
        <p:spPr bwMode="auto">
          <a:xfrm>
            <a:off x="797315" y="5779201"/>
            <a:ext cx="502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/>
              <a:t>何时                          ，何时</a:t>
            </a:r>
          </a:p>
        </p:txBody>
      </p:sp>
      <p:graphicFrame>
        <p:nvGraphicFramePr>
          <p:cNvPr id="15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4347497"/>
              </p:ext>
            </p:extLst>
          </p:nvPr>
        </p:nvGraphicFramePr>
        <p:xfrm>
          <a:off x="1638400" y="5759529"/>
          <a:ext cx="213677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45" name="Equation" r:id="rId16" imgW="812447" imgH="241195" progId="Equation.DSMT4">
                  <p:embed/>
                </p:oleObj>
              </mc:Choice>
              <mc:Fallback>
                <p:oleObj name="Equation" r:id="rId16" imgW="812447" imgH="241195" progId="Equation.DSMT4">
                  <p:embed/>
                  <p:pic>
                    <p:nvPicPr>
                      <p:cNvPr id="223239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400" y="5759529"/>
                        <a:ext cx="2136775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8843349"/>
              </p:ext>
            </p:extLst>
          </p:nvPr>
        </p:nvGraphicFramePr>
        <p:xfrm>
          <a:off x="5022776" y="5755778"/>
          <a:ext cx="213677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46" name="Equation" r:id="rId18" imgW="812447" imgH="241195" progId="Equation.DSMT4">
                  <p:embed/>
                </p:oleObj>
              </mc:Choice>
              <mc:Fallback>
                <p:oleObj name="Equation" r:id="rId18" imgW="812447" imgH="241195" progId="Equation.DSMT4">
                  <p:embed/>
                  <p:pic>
                    <p:nvPicPr>
                      <p:cNvPr id="22324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2776" y="5755778"/>
                        <a:ext cx="2136775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WordArt 42"/>
          <p:cNvSpPr>
            <a:spLocks noChangeArrowheads="1" noChangeShapeType="1" noTextEdit="1"/>
          </p:cNvSpPr>
          <p:nvPr/>
        </p:nvSpPr>
        <p:spPr bwMode="auto">
          <a:xfrm>
            <a:off x="7568952" y="5845871"/>
            <a:ext cx="838200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rgbClr val="EAEAEA"/>
                  </a:solidFill>
                  <a:miter lim="800000"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latin typeface="宋体" panose="02010600030101010101" pitchFamily="2" charset="-122"/>
              </a:rPr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1691680" y="126232"/>
            <a:ext cx="7848600" cy="3278187"/>
            <a:chOff x="432" y="1823"/>
            <a:chExt cx="4944" cy="2065"/>
          </a:xfrm>
        </p:grpSpPr>
        <p:sp>
          <p:nvSpPr>
            <p:cNvPr id="223243" name="Line 7"/>
            <p:cNvSpPr>
              <a:spLocks noChangeShapeType="1"/>
            </p:cNvSpPr>
            <p:nvPr/>
          </p:nvSpPr>
          <p:spPr bwMode="auto">
            <a:xfrm flipV="1">
              <a:off x="1392" y="3408"/>
              <a:ext cx="48" cy="48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3244" name="Text Box 23"/>
            <p:cNvSpPr txBox="1">
              <a:spLocks noChangeArrowheads="1"/>
            </p:cNvSpPr>
            <p:nvPr/>
          </p:nvSpPr>
          <p:spPr bwMode="auto">
            <a:xfrm>
              <a:off x="432" y="1824"/>
              <a:ext cx="49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/>
                <a:t>  </a:t>
              </a:r>
              <a:r>
                <a:rPr lang="zh-CN" altLang="en-US"/>
                <a:t>若          由      个复正弦组成，即</a:t>
              </a:r>
            </a:p>
          </p:txBody>
        </p:sp>
        <p:graphicFrame>
          <p:nvGraphicFramePr>
            <p:cNvPr id="223245" name="Object 24"/>
            <p:cNvGraphicFramePr>
              <a:graphicFrameLocks noChangeAspect="1"/>
            </p:cNvGraphicFramePr>
            <p:nvPr/>
          </p:nvGraphicFramePr>
          <p:xfrm>
            <a:off x="912" y="1823"/>
            <a:ext cx="602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712" name="Equation" r:id="rId3" imgW="317225" imgH="203024" progId="Equation.3">
                    <p:embed/>
                  </p:oleObj>
                </mc:Choice>
                <mc:Fallback>
                  <p:oleObj name="Equation" r:id="rId3" imgW="317225" imgH="203024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1823"/>
                          <a:ext cx="602" cy="3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3246" name="Object 25"/>
            <p:cNvGraphicFramePr>
              <a:graphicFrameLocks noChangeAspect="1"/>
            </p:cNvGraphicFramePr>
            <p:nvPr/>
          </p:nvGraphicFramePr>
          <p:xfrm>
            <a:off x="1861" y="1871"/>
            <a:ext cx="294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713" name="Equation" r:id="rId5" imgW="152268" imgH="164957" progId="Equation.3">
                    <p:embed/>
                  </p:oleObj>
                </mc:Choice>
                <mc:Fallback>
                  <p:oleObj name="Equation" r:id="rId5" imgW="152268" imgH="164957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1" y="1871"/>
                          <a:ext cx="294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3247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85560072"/>
                </p:ext>
              </p:extLst>
            </p:nvPr>
          </p:nvGraphicFramePr>
          <p:xfrm>
            <a:off x="896" y="2206"/>
            <a:ext cx="2948" cy="7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714" name="Equation" r:id="rId7" imgW="1841500" imgH="444500" progId="Equation.3">
                    <p:embed/>
                  </p:oleObj>
                </mc:Choice>
                <mc:Fallback>
                  <p:oleObj name="Equation" r:id="rId7" imgW="1841500" imgH="4445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6" y="2206"/>
                          <a:ext cx="2948" cy="7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3248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33389012"/>
                </p:ext>
              </p:extLst>
            </p:nvPr>
          </p:nvGraphicFramePr>
          <p:xfrm>
            <a:off x="793" y="2974"/>
            <a:ext cx="2429" cy="7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715" name="Equation" r:id="rId9" imgW="1536700" imgH="457200" progId="Equation.DSMT4">
                    <p:embed/>
                  </p:oleObj>
                </mc:Choice>
                <mc:Fallback>
                  <p:oleObj name="Equation" r:id="rId9" imgW="1536700" imgH="45720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2974"/>
                          <a:ext cx="2429" cy="7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3249" name="Text Box 28"/>
            <p:cNvSpPr txBox="1">
              <a:spLocks noChangeArrowheads="1"/>
            </p:cNvSpPr>
            <p:nvPr/>
          </p:nvSpPr>
          <p:spPr bwMode="auto">
            <a:xfrm>
              <a:off x="432" y="2918"/>
              <a:ext cx="63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dirty="0"/>
                <a:t>则：</a:t>
              </a:r>
            </a:p>
          </p:txBody>
        </p:sp>
        <p:sp>
          <p:nvSpPr>
            <p:cNvPr id="223250" name="Text Box 29"/>
            <p:cNvSpPr txBox="1">
              <a:spLocks noChangeArrowheads="1"/>
            </p:cNvSpPr>
            <p:nvPr/>
          </p:nvSpPr>
          <p:spPr bwMode="auto">
            <a:xfrm>
              <a:off x="4242" y="3008"/>
              <a:ext cx="768" cy="688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/>
                <a:t>矩阵奇异</a:t>
              </a:r>
            </a:p>
          </p:txBody>
        </p:sp>
        <p:sp>
          <p:nvSpPr>
            <p:cNvPr id="223251" name="AutoShape 30"/>
            <p:cNvSpPr>
              <a:spLocks noChangeArrowheads="1"/>
            </p:cNvSpPr>
            <p:nvPr/>
          </p:nvSpPr>
          <p:spPr bwMode="auto">
            <a:xfrm>
              <a:off x="3207" y="3220"/>
              <a:ext cx="970" cy="192"/>
            </a:xfrm>
            <a:custGeom>
              <a:avLst/>
              <a:gdLst>
                <a:gd name="T0" fmla="*/ 3 w 21600"/>
                <a:gd name="T1" fmla="*/ 0 h 21600"/>
                <a:gd name="T2" fmla="*/ 0 w 21600"/>
                <a:gd name="T3" fmla="*/ 0 h 21600"/>
                <a:gd name="T4" fmla="*/ 3 w 21600"/>
                <a:gd name="T5" fmla="*/ 0 h 21600"/>
                <a:gd name="T6" fmla="*/ 5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67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noFill/>
            <a:ln w="254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5273" name="AutoShape 41"/>
          <p:cNvSpPr>
            <a:spLocks noChangeArrowheads="1"/>
          </p:cNvSpPr>
          <p:nvPr/>
        </p:nvSpPr>
        <p:spPr bwMode="auto">
          <a:xfrm>
            <a:off x="152376" y="126232"/>
            <a:ext cx="1752600" cy="609600"/>
          </a:xfrm>
          <a:prstGeom prst="homePlate">
            <a:avLst>
              <a:gd name="adj" fmla="val 718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DA0217"/>
                </a:solidFill>
                <a:latin typeface="楷体_GB2312"/>
                <a:ea typeface="楷体_GB2312"/>
                <a:cs typeface="楷体_GB2312"/>
              </a:rPr>
              <a:t>结论</a:t>
            </a:r>
            <a:r>
              <a:rPr lang="en-US" altLang="zh-CN" sz="3600" b="1">
                <a:solidFill>
                  <a:srgbClr val="DA0217"/>
                </a:solidFill>
                <a:latin typeface="楷体_GB2312"/>
                <a:ea typeface="楷体_GB2312"/>
                <a:cs typeface="楷体_GB2312"/>
              </a:rPr>
              <a:t>2</a:t>
            </a:r>
          </a:p>
        </p:txBody>
      </p:sp>
      <p:sp>
        <p:nvSpPr>
          <p:cNvPr id="20" name="Text Box 29"/>
          <p:cNvSpPr txBox="1">
            <a:spLocks noChangeArrowheads="1"/>
          </p:cNvSpPr>
          <p:nvPr/>
        </p:nvSpPr>
        <p:spPr bwMode="auto">
          <a:xfrm>
            <a:off x="6629400" y="4006552"/>
            <a:ext cx="2057400" cy="727075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000"/>
              <a:t>纯线谱</a:t>
            </a:r>
          </a:p>
        </p:txBody>
      </p:sp>
      <p:grpSp>
        <p:nvGrpSpPr>
          <p:cNvPr id="21" name="Group 32"/>
          <p:cNvGrpSpPr>
            <a:grpSpLocks/>
          </p:cNvGrpSpPr>
          <p:nvPr/>
        </p:nvGrpSpPr>
        <p:grpSpPr bwMode="auto">
          <a:xfrm>
            <a:off x="533400" y="3777952"/>
            <a:ext cx="8305800" cy="2819400"/>
            <a:chOff x="336" y="144"/>
            <a:chExt cx="5232" cy="1776"/>
          </a:xfrm>
        </p:grpSpPr>
        <p:grpSp>
          <p:nvGrpSpPr>
            <p:cNvPr id="22" name="Group 28"/>
            <p:cNvGrpSpPr>
              <a:grpSpLocks/>
            </p:cNvGrpSpPr>
            <p:nvPr/>
          </p:nvGrpSpPr>
          <p:grpSpPr bwMode="auto">
            <a:xfrm>
              <a:off x="336" y="144"/>
              <a:ext cx="5232" cy="1776"/>
              <a:chOff x="48" y="96"/>
              <a:chExt cx="5232" cy="1776"/>
            </a:xfrm>
          </p:grpSpPr>
          <p:sp>
            <p:nvSpPr>
              <p:cNvPr id="25" name="Line 5"/>
              <p:cNvSpPr>
                <a:spLocks noChangeShapeType="1"/>
              </p:cNvSpPr>
              <p:nvPr/>
            </p:nvSpPr>
            <p:spPr bwMode="auto">
              <a:xfrm>
                <a:off x="816" y="1525"/>
                <a:ext cx="3984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" name="Line 6"/>
              <p:cNvSpPr>
                <a:spLocks noChangeShapeType="1"/>
              </p:cNvSpPr>
              <p:nvPr/>
            </p:nvSpPr>
            <p:spPr bwMode="auto">
              <a:xfrm flipV="1">
                <a:off x="912" y="277"/>
                <a:ext cx="0" cy="1248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27" name="Object 13"/>
              <p:cNvGraphicFramePr>
                <a:graphicFrameLocks noChangeAspect="1"/>
              </p:cNvGraphicFramePr>
              <p:nvPr/>
            </p:nvGraphicFramePr>
            <p:xfrm>
              <a:off x="1099" y="1468"/>
              <a:ext cx="293" cy="3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3716" name="Equation" r:id="rId11" imgW="177569" imgH="215619" progId="Equation.3">
                      <p:embed/>
                    </p:oleObj>
                  </mc:Choice>
                  <mc:Fallback>
                    <p:oleObj name="Equation" r:id="rId11" imgW="177569" imgH="215619" progId="Equation.3">
                      <p:embed/>
                      <p:pic>
                        <p:nvPicPr>
                          <p:cNvPr id="224271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lum bright="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99" y="1468"/>
                            <a:ext cx="293" cy="3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" name="Object 14"/>
              <p:cNvGraphicFramePr>
                <a:graphicFrameLocks noChangeAspect="1"/>
              </p:cNvGraphicFramePr>
              <p:nvPr/>
            </p:nvGraphicFramePr>
            <p:xfrm>
              <a:off x="1392" y="1468"/>
              <a:ext cx="335" cy="3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3717" name="Equation" r:id="rId13" imgW="203024" imgH="215713" progId="Equation.3">
                      <p:embed/>
                    </p:oleObj>
                  </mc:Choice>
                  <mc:Fallback>
                    <p:oleObj name="Equation" r:id="rId13" imgW="203024" imgH="215713" progId="Equation.3">
                      <p:embed/>
                      <p:pic>
                        <p:nvPicPr>
                          <p:cNvPr id="224272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lum bright="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92" y="1468"/>
                            <a:ext cx="335" cy="3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" name="Object 15"/>
              <p:cNvGraphicFramePr>
                <a:graphicFrameLocks noChangeAspect="1"/>
              </p:cNvGraphicFramePr>
              <p:nvPr/>
            </p:nvGraphicFramePr>
            <p:xfrm>
              <a:off x="1766" y="1447"/>
              <a:ext cx="314" cy="3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3718" name="Equation" r:id="rId15" imgW="190500" imgH="228600" progId="Equation.3">
                      <p:embed/>
                    </p:oleObj>
                  </mc:Choice>
                  <mc:Fallback>
                    <p:oleObj name="Equation" r:id="rId15" imgW="190500" imgH="228600" progId="Equation.3">
                      <p:embed/>
                      <p:pic>
                        <p:nvPicPr>
                          <p:cNvPr id="224273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lum bright="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66" y="1447"/>
                            <a:ext cx="314" cy="3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" name="Object 16"/>
              <p:cNvGraphicFramePr>
                <a:graphicFrameLocks noChangeAspect="1"/>
              </p:cNvGraphicFramePr>
              <p:nvPr/>
            </p:nvGraphicFramePr>
            <p:xfrm>
              <a:off x="2160" y="1440"/>
              <a:ext cx="334" cy="3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3719" name="Equation" r:id="rId17" imgW="203024" imgH="215713" progId="Equation.3">
                      <p:embed/>
                    </p:oleObj>
                  </mc:Choice>
                  <mc:Fallback>
                    <p:oleObj name="Equation" r:id="rId17" imgW="203024" imgH="215713" progId="Equation.3">
                      <p:embed/>
                      <p:pic>
                        <p:nvPicPr>
                          <p:cNvPr id="224274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lum bright="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60" y="1440"/>
                            <a:ext cx="334" cy="3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" name="Object 17"/>
              <p:cNvGraphicFramePr>
                <a:graphicFrameLocks noChangeAspect="1"/>
              </p:cNvGraphicFramePr>
              <p:nvPr/>
            </p:nvGraphicFramePr>
            <p:xfrm>
              <a:off x="3713" y="1474"/>
              <a:ext cx="356" cy="3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3720" name="Equation" r:id="rId19" imgW="215713" imgH="241091" progId="Equation.3">
                      <p:embed/>
                    </p:oleObj>
                  </mc:Choice>
                  <mc:Fallback>
                    <p:oleObj name="Equation" r:id="rId19" imgW="215713" imgH="241091" progId="Equation.3">
                      <p:embed/>
                      <p:pic>
                        <p:nvPicPr>
                          <p:cNvPr id="224275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lum bright="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13" y="1474"/>
                            <a:ext cx="356" cy="39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" name="Object 18"/>
              <p:cNvGraphicFramePr>
                <a:graphicFrameLocks noChangeAspect="1"/>
              </p:cNvGraphicFramePr>
              <p:nvPr/>
            </p:nvGraphicFramePr>
            <p:xfrm>
              <a:off x="2470" y="1447"/>
              <a:ext cx="314" cy="3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3721" name="Equation" r:id="rId21" imgW="190500" imgH="228600" progId="Equation.3">
                      <p:embed/>
                    </p:oleObj>
                  </mc:Choice>
                  <mc:Fallback>
                    <p:oleObj name="Equation" r:id="rId21" imgW="190500" imgH="228600" progId="Equation.3">
                      <p:embed/>
                      <p:pic>
                        <p:nvPicPr>
                          <p:cNvPr id="224276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lum bright="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70" y="1447"/>
                            <a:ext cx="314" cy="3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" name="Object 19"/>
              <p:cNvGraphicFramePr>
                <a:graphicFrameLocks noChangeAspect="1"/>
              </p:cNvGraphicFramePr>
              <p:nvPr/>
            </p:nvGraphicFramePr>
            <p:xfrm>
              <a:off x="4944" y="1361"/>
              <a:ext cx="336" cy="3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3722" name="Equation" r:id="rId23" imgW="152334" imgH="139639" progId="Equation.DSMT4">
                      <p:embed/>
                    </p:oleObj>
                  </mc:Choice>
                  <mc:Fallback>
                    <p:oleObj name="Equation" r:id="rId23" imgW="152334" imgH="139639" progId="Equation.DSMT4">
                      <p:embed/>
                      <p:pic>
                        <p:nvPicPr>
                          <p:cNvPr id="224277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44" y="1361"/>
                            <a:ext cx="336" cy="3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" name="Line 20"/>
              <p:cNvSpPr>
                <a:spLocks noChangeShapeType="1"/>
              </p:cNvSpPr>
              <p:nvPr/>
            </p:nvSpPr>
            <p:spPr bwMode="auto">
              <a:xfrm>
                <a:off x="1200" y="816"/>
                <a:ext cx="0" cy="72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" name="Line 21"/>
              <p:cNvSpPr>
                <a:spLocks noChangeShapeType="1"/>
              </p:cNvSpPr>
              <p:nvPr/>
            </p:nvSpPr>
            <p:spPr bwMode="auto">
              <a:xfrm>
                <a:off x="1488" y="624"/>
                <a:ext cx="0" cy="912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" name="Line 22"/>
              <p:cNvSpPr>
                <a:spLocks noChangeShapeType="1"/>
              </p:cNvSpPr>
              <p:nvPr/>
            </p:nvSpPr>
            <p:spPr bwMode="auto">
              <a:xfrm>
                <a:off x="1872" y="1008"/>
                <a:ext cx="0" cy="528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" name="Line 23"/>
              <p:cNvSpPr>
                <a:spLocks noChangeShapeType="1"/>
              </p:cNvSpPr>
              <p:nvPr/>
            </p:nvSpPr>
            <p:spPr bwMode="auto">
              <a:xfrm>
                <a:off x="2256" y="816"/>
                <a:ext cx="0" cy="72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" name="Line 24"/>
              <p:cNvSpPr>
                <a:spLocks noChangeShapeType="1"/>
              </p:cNvSpPr>
              <p:nvPr/>
            </p:nvSpPr>
            <p:spPr bwMode="auto">
              <a:xfrm>
                <a:off x="2592" y="1200"/>
                <a:ext cx="0" cy="336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" name="Line 25"/>
              <p:cNvSpPr>
                <a:spLocks noChangeShapeType="1"/>
              </p:cNvSpPr>
              <p:nvPr/>
            </p:nvSpPr>
            <p:spPr bwMode="auto">
              <a:xfrm>
                <a:off x="3840" y="816"/>
                <a:ext cx="0" cy="72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40" name="Object 26"/>
              <p:cNvGraphicFramePr>
                <a:graphicFrameLocks noChangeAspect="1"/>
              </p:cNvGraphicFramePr>
              <p:nvPr/>
            </p:nvGraphicFramePr>
            <p:xfrm>
              <a:off x="3019" y="1200"/>
              <a:ext cx="437" cy="2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3723" name="Equation" r:id="rId25" imgW="177569" imgH="101468" progId="Equation.DSMT4">
                      <p:embed/>
                    </p:oleObj>
                  </mc:Choice>
                  <mc:Fallback>
                    <p:oleObj name="Equation" r:id="rId25" imgW="177569" imgH="101468" progId="Equation.DSMT4">
                      <p:embed/>
                      <p:pic>
                        <p:nvPicPr>
                          <p:cNvPr id="224284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lum bright="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19" y="1200"/>
                            <a:ext cx="437" cy="2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" name="Object 27"/>
              <p:cNvGraphicFramePr>
                <a:graphicFrameLocks noChangeAspect="1"/>
              </p:cNvGraphicFramePr>
              <p:nvPr/>
            </p:nvGraphicFramePr>
            <p:xfrm>
              <a:off x="48" y="96"/>
              <a:ext cx="795" cy="3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3724" name="Equation" r:id="rId27" imgW="482391" imgH="241195" progId="Equation.DSMT4">
                      <p:embed/>
                    </p:oleObj>
                  </mc:Choice>
                  <mc:Fallback>
                    <p:oleObj name="Equation" r:id="rId27" imgW="482391" imgH="241195" progId="Equation.DSMT4">
                      <p:embed/>
                      <p:pic>
                        <p:nvPicPr>
                          <p:cNvPr id="224285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lum bright="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" y="96"/>
                            <a:ext cx="795" cy="39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3" name="Line 30"/>
            <p:cNvSpPr>
              <a:spLocks noChangeShapeType="1"/>
            </p:cNvSpPr>
            <p:nvPr/>
          </p:nvSpPr>
          <p:spPr bwMode="auto">
            <a:xfrm>
              <a:off x="4656" y="1488"/>
              <a:ext cx="0" cy="96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4" name="Object 31"/>
            <p:cNvGraphicFramePr>
              <a:graphicFrameLocks noChangeAspect="1"/>
            </p:cNvGraphicFramePr>
            <p:nvPr/>
          </p:nvGraphicFramePr>
          <p:xfrm>
            <a:off x="4560" y="1632"/>
            <a:ext cx="24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725" name="Equation" r:id="rId29" imgW="139700" imgH="139700" progId="Equation.DSMT4">
                    <p:embed/>
                  </p:oleObj>
                </mc:Choice>
                <mc:Fallback>
                  <p:oleObj name="Equation" r:id="rId29" imgW="139700" imgH="139700" progId="Equation.DSMT4">
                    <p:embed/>
                    <p:pic>
                      <p:nvPicPr>
                        <p:cNvPr id="224268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1632"/>
                          <a:ext cx="24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5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73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Text Box 2"/>
          <p:cNvSpPr txBox="1">
            <a:spLocks noChangeArrowheads="1"/>
          </p:cNvSpPr>
          <p:nvPr/>
        </p:nvSpPr>
        <p:spPr bwMode="auto">
          <a:xfrm>
            <a:off x="381000" y="685800"/>
            <a:ext cx="894397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/>
              <a:t>         </a:t>
            </a:r>
            <a:r>
              <a:rPr lang="zh-CN" altLang="en-US"/>
              <a:t>若        由      个正弦组成，      又称纯谐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/>
              <a:t>波过程，则         是完全可预测的，即可以做到：</a:t>
            </a:r>
          </a:p>
        </p:txBody>
      </p:sp>
      <p:graphicFrame>
        <p:nvGraphicFramePr>
          <p:cNvPr id="227331" name="Object 3"/>
          <p:cNvGraphicFramePr>
            <a:graphicFrameLocks noChangeAspect="1"/>
          </p:cNvGraphicFramePr>
          <p:nvPr/>
        </p:nvGraphicFramePr>
        <p:xfrm>
          <a:off x="1828800" y="685800"/>
          <a:ext cx="792163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10" name="Equation" r:id="rId3" imgW="317225" imgH="203024" progId="Equation.3">
                  <p:embed/>
                </p:oleObj>
              </mc:Choice>
              <mc:Fallback>
                <p:oleObj name="Equation" r:id="rId3" imgW="317225" imgH="20302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685800"/>
                        <a:ext cx="792163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2" name="Object 4"/>
          <p:cNvGraphicFramePr>
            <a:graphicFrameLocks noChangeAspect="1"/>
          </p:cNvGraphicFramePr>
          <p:nvPr/>
        </p:nvGraphicFramePr>
        <p:xfrm>
          <a:off x="3048000" y="762000"/>
          <a:ext cx="3984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11" name="Equation" r:id="rId5" imgW="152268" imgH="164957" progId="Equation.3">
                  <p:embed/>
                </p:oleObj>
              </mc:Choice>
              <mc:Fallback>
                <p:oleObj name="Equation" r:id="rId5" imgW="152268" imgH="16495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39846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3" name="Object 5"/>
          <p:cNvGraphicFramePr>
            <a:graphicFrameLocks noChangeAspect="1"/>
          </p:cNvGraphicFramePr>
          <p:nvPr/>
        </p:nvGraphicFramePr>
        <p:xfrm>
          <a:off x="5867400" y="685800"/>
          <a:ext cx="792163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12" name="Equation" r:id="rId7" imgW="317225" imgH="203024" progId="Equation.3">
                  <p:embed/>
                </p:oleObj>
              </mc:Choice>
              <mc:Fallback>
                <p:oleObj name="Equation" r:id="rId7" imgW="317225" imgH="20302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685800"/>
                        <a:ext cx="792163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4" name="Object 6"/>
          <p:cNvGraphicFramePr>
            <a:graphicFrameLocks noChangeAspect="1"/>
          </p:cNvGraphicFramePr>
          <p:nvPr/>
        </p:nvGraphicFramePr>
        <p:xfrm>
          <a:off x="2590800" y="1447800"/>
          <a:ext cx="792163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13" name="Equation" r:id="rId8" imgW="317225" imgH="203024" progId="Equation.3">
                  <p:embed/>
                </p:oleObj>
              </mc:Choice>
              <mc:Fallback>
                <p:oleObj name="Equation" r:id="rId8" imgW="317225" imgH="20302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447800"/>
                        <a:ext cx="792163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5" name="Object 7"/>
          <p:cNvGraphicFramePr>
            <a:graphicFrameLocks noChangeAspect="1"/>
          </p:cNvGraphicFramePr>
          <p:nvPr/>
        </p:nvGraphicFramePr>
        <p:xfrm>
          <a:off x="3276600" y="2209800"/>
          <a:ext cx="16764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14" name="Equation" r:id="rId9" imgW="494870" imgH="215713" progId="Equation.3">
                  <p:embed/>
                </p:oleObj>
              </mc:Choice>
              <mc:Fallback>
                <p:oleObj name="Equation" r:id="rId9" imgW="494870" imgH="21571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209800"/>
                        <a:ext cx="167640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395288" y="3429000"/>
            <a:ext cx="8458200" cy="3016250"/>
            <a:chOff x="432" y="2276"/>
            <a:chExt cx="5328" cy="1900"/>
          </a:xfrm>
        </p:grpSpPr>
        <p:sp>
          <p:nvSpPr>
            <p:cNvPr id="227338" name="Text Box 8"/>
            <p:cNvSpPr txBox="1">
              <a:spLocks noChangeArrowheads="1"/>
            </p:cNvSpPr>
            <p:nvPr/>
          </p:nvSpPr>
          <p:spPr bwMode="auto">
            <a:xfrm>
              <a:off x="432" y="2276"/>
              <a:ext cx="5328" cy="1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/>
                <a:t>结论 </a:t>
              </a:r>
              <a:r>
                <a:rPr lang="en-US" altLang="zh-CN"/>
                <a:t>2 </a:t>
              </a:r>
              <a:r>
                <a:rPr lang="zh-CN" altLang="en-US"/>
                <a:t>和 </a:t>
              </a:r>
              <a:r>
                <a:rPr lang="en-US" altLang="zh-CN"/>
                <a:t>3 </a:t>
              </a:r>
              <a:r>
                <a:rPr lang="zh-CN" altLang="en-US"/>
                <a:t>对信号建模有着重要的指导作用。对         个复正弦，其自相关矩阵的秩为        ，因此模型的阶次最大只能为                ，否则，将出现矩阵奇异的现象，当然，所求出的模型是不稳定的。对纯正弦建模时，一般要人为的加入一些噪声，防止自相关阵奇异。</a:t>
              </a:r>
            </a:p>
          </p:txBody>
        </p:sp>
        <p:graphicFrame>
          <p:nvGraphicFramePr>
            <p:cNvPr id="227339" name="Object 9"/>
            <p:cNvGraphicFramePr>
              <a:graphicFrameLocks noChangeAspect="1"/>
            </p:cNvGraphicFramePr>
            <p:nvPr/>
          </p:nvGraphicFramePr>
          <p:xfrm>
            <a:off x="3632" y="2917"/>
            <a:ext cx="54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715" name="Equation" r:id="rId11" imgW="330057" imgH="203112" progId="Equation.DSMT4">
                    <p:embed/>
                  </p:oleObj>
                </mc:Choice>
                <mc:Fallback>
                  <p:oleObj name="Equation" r:id="rId11" imgW="330057" imgH="203112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2" y="2917"/>
                          <a:ext cx="544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7340" name="Object 10"/>
            <p:cNvGraphicFramePr>
              <a:graphicFrameLocks noChangeAspect="1"/>
            </p:cNvGraphicFramePr>
            <p:nvPr/>
          </p:nvGraphicFramePr>
          <p:xfrm>
            <a:off x="4992" y="2612"/>
            <a:ext cx="25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716" name="Equation" r:id="rId13" imgW="152268" imgH="164957" progId="Equation.3">
                    <p:embed/>
                  </p:oleObj>
                </mc:Choice>
                <mc:Fallback>
                  <p:oleObj name="Equation" r:id="rId13" imgW="152268" imgH="164957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2612"/>
                          <a:ext cx="251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7341" name="Object 11"/>
            <p:cNvGraphicFramePr>
              <a:graphicFrameLocks noChangeAspect="1"/>
            </p:cNvGraphicFramePr>
            <p:nvPr/>
          </p:nvGraphicFramePr>
          <p:xfrm>
            <a:off x="912" y="2612"/>
            <a:ext cx="25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717" name="Equation" r:id="rId14" imgW="152268" imgH="164957" progId="Equation.3">
                    <p:embed/>
                  </p:oleObj>
                </mc:Choice>
                <mc:Fallback>
                  <p:oleObj name="Equation" r:id="rId14" imgW="152268" imgH="164957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612"/>
                          <a:ext cx="251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7337" name="AutoShape 12"/>
          <p:cNvSpPr>
            <a:spLocks noChangeArrowheads="1"/>
          </p:cNvSpPr>
          <p:nvPr/>
        </p:nvSpPr>
        <p:spPr bwMode="auto">
          <a:xfrm>
            <a:off x="304800" y="152400"/>
            <a:ext cx="1752600" cy="609600"/>
          </a:xfrm>
          <a:prstGeom prst="homePlate">
            <a:avLst>
              <a:gd name="adj" fmla="val 718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DA0217"/>
                </a:solidFill>
                <a:latin typeface="楷体_GB2312"/>
                <a:ea typeface="楷体_GB2312"/>
                <a:cs typeface="楷体_GB2312"/>
              </a:rPr>
              <a:t>结论</a:t>
            </a:r>
            <a:r>
              <a:rPr lang="en-US" altLang="zh-CN" sz="3600" b="1">
                <a:solidFill>
                  <a:srgbClr val="DA0217"/>
                </a:solidFill>
                <a:latin typeface="楷体_GB2312"/>
                <a:ea typeface="楷体_GB2312"/>
                <a:cs typeface="楷体_GB2312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Text Box 3"/>
          <p:cNvSpPr txBox="1">
            <a:spLocks noChangeArrowheads="1"/>
          </p:cNvSpPr>
          <p:nvPr/>
        </p:nvSpPr>
        <p:spPr bwMode="auto">
          <a:xfrm>
            <a:off x="457200" y="200025"/>
            <a:ext cx="46987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chemeClr val="tx2"/>
                </a:solidFill>
                <a:ea typeface="楷体_GB2312"/>
                <a:cs typeface="楷体_GB2312"/>
              </a:rPr>
              <a:t>关于信号建模本质的讨论</a:t>
            </a:r>
          </a:p>
        </p:txBody>
      </p:sp>
      <p:sp>
        <p:nvSpPr>
          <p:cNvPr id="228355" name="AutoShape 6"/>
          <p:cNvSpPr>
            <a:spLocks noChangeArrowheads="1"/>
          </p:cNvSpPr>
          <p:nvPr/>
        </p:nvSpPr>
        <p:spPr bwMode="auto">
          <a:xfrm>
            <a:off x="3124200" y="5275263"/>
            <a:ext cx="1905000" cy="1143000"/>
          </a:xfrm>
          <a:prstGeom prst="flowChartProces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graphicFrame>
        <p:nvGraphicFramePr>
          <p:cNvPr id="228356" name="Object 23"/>
          <p:cNvGraphicFramePr>
            <a:graphicFrameLocks noChangeAspect="1"/>
          </p:cNvGraphicFramePr>
          <p:nvPr/>
        </p:nvGraphicFramePr>
        <p:xfrm>
          <a:off x="3429000" y="6064250"/>
          <a:ext cx="201612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91" name="Equation" r:id="rId3" imgW="723586" imgH="203112" progId="Equation.3">
                  <p:embed/>
                </p:oleObj>
              </mc:Choice>
              <mc:Fallback>
                <p:oleObj name="Equation" r:id="rId3" imgW="723586" imgH="203112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6064250"/>
                        <a:ext cx="2016125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8357" name="Group 48"/>
          <p:cNvGrpSpPr>
            <a:grpSpLocks/>
          </p:cNvGrpSpPr>
          <p:nvPr/>
        </p:nvGrpSpPr>
        <p:grpSpPr bwMode="auto">
          <a:xfrm>
            <a:off x="2133600" y="990600"/>
            <a:ext cx="4308475" cy="1295400"/>
            <a:chOff x="1344" y="720"/>
            <a:chExt cx="2714" cy="816"/>
          </a:xfrm>
        </p:grpSpPr>
        <p:sp>
          <p:nvSpPr>
            <p:cNvPr id="228371" name="AutoShape 27"/>
            <p:cNvSpPr>
              <a:spLocks noChangeArrowheads="1"/>
            </p:cNvSpPr>
            <p:nvPr/>
          </p:nvSpPr>
          <p:spPr bwMode="auto">
            <a:xfrm>
              <a:off x="2004" y="912"/>
              <a:ext cx="1167" cy="624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28372" name="Line 28"/>
            <p:cNvSpPr>
              <a:spLocks noChangeShapeType="1"/>
            </p:cNvSpPr>
            <p:nvPr/>
          </p:nvSpPr>
          <p:spPr bwMode="auto">
            <a:xfrm>
              <a:off x="1699" y="1224"/>
              <a:ext cx="3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8373" name="Line 29"/>
            <p:cNvSpPr>
              <a:spLocks noChangeShapeType="1"/>
            </p:cNvSpPr>
            <p:nvPr/>
          </p:nvSpPr>
          <p:spPr bwMode="auto">
            <a:xfrm>
              <a:off x="3171" y="1224"/>
              <a:ext cx="3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28374" name="Object 30"/>
            <p:cNvGraphicFramePr>
              <a:graphicFrameLocks noChangeAspect="1"/>
            </p:cNvGraphicFramePr>
            <p:nvPr/>
          </p:nvGraphicFramePr>
          <p:xfrm>
            <a:off x="2256" y="1008"/>
            <a:ext cx="606" cy="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792" name="Equation" r:id="rId5" imgW="368140" imgH="203112" progId="Equation.DSMT4">
                    <p:embed/>
                  </p:oleObj>
                </mc:Choice>
                <mc:Fallback>
                  <p:oleObj name="Equation" r:id="rId5" imgW="368140" imgH="203112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1008"/>
                          <a:ext cx="606" cy="4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8375" name="Object 31"/>
            <p:cNvGraphicFramePr>
              <a:graphicFrameLocks noChangeAspect="1"/>
            </p:cNvGraphicFramePr>
            <p:nvPr/>
          </p:nvGraphicFramePr>
          <p:xfrm>
            <a:off x="1344" y="768"/>
            <a:ext cx="576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793" name="Equation" r:id="rId7" imgW="317225" imgH="203024" progId="Equation.3">
                    <p:embed/>
                  </p:oleObj>
                </mc:Choice>
                <mc:Fallback>
                  <p:oleObj name="Equation" r:id="rId7" imgW="317225" imgH="203024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768"/>
                          <a:ext cx="576" cy="4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8376" name="Object 32"/>
            <p:cNvGraphicFramePr>
              <a:graphicFrameLocks noChangeAspect="1"/>
            </p:cNvGraphicFramePr>
            <p:nvPr/>
          </p:nvGraphicFramePr>
          <p:xfrm>
            <a:off x="3408" y="720"/>
            <a:ext cx="650" cy="5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794" name="Equation" r:id="rId9" imgW="317225" imgH="203024" progId="Equation.3">
                    <p:embed/>
                  </p:oleObj>
                </mc:Choice>
                <mc:Fallback>
                  <p:oleObj name="Equation" r:id="rId9" imgW="317225" imgH="203024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720"/>
                          <a:ext cx="650" cy="5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8358" name="Text Box 33"/>
          <p:cNvSpPr txBox="1">
            <a:spLocks noChangeArrowheads="1"/>
          </p:cNvSpPr>
          <p:nvPr/>
        </p:nvSpPr>
        <p:spPr bwMode="auto">
          <a:xfrm>
            <a:off x="838200" y="2590800"/>
            <a:ext cx="83058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/>
              <a:t>用白噪声          激励一个线性系统，真的能产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/>
              <a:t>生我们所研究的随机信号</a:t>
            </a:r>
          </a:p>
        </p:txBody>
      </p:sp>
      <p:graphicFrame>
        <p:nvGraphicFramePr>
          <p:cNvPr id="228359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4342557"/>
              </p:ext>
            </p:extLst>
          </p:nvPr>
        </p:nvGraphicFramePr>
        <p:xfrm>
          <a:off x="2362200" y="2509898"/>
          <a:ext cx="9144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95" name="Equation" r:id="rId11" imgW="317225" imgH="203024" progId="Equation.3">
                  <p:embed/>
                </p:oleObj>
              </mc:Choice>
              <mc:Fallback>
                <p:oleObj name="Equation" r:id="rId11" imgW="317225" imgH="203024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509898"/>
                        <a:ext cx="9144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60" name="Object 35"/>
          <p:cNvGraphicFramePr>
            <a:graphicFrameLocks noChangeAspect="1"/>
          </p:cNvGraphicFramePr>
          <p:nvPr/>
        </p:nvGraphicFramePr>
        <p:xfrm>
          <a:off x="5410200" y="3276600"/>
          <a:ext cx="91440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96" name="Equation" r:id="rId12" imgW="317225" imgH="203024" progId="Equation.3">
                  <p:embed/>
                </p:oleObj>
              </mc:Choice>
              <mc:Fallback>
                <p:oleObj name="Equation" r:id="rId12" imgW="317225" imgH="203024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276600"/>
                        <a:ext cx="914400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61" name="Text Box 37"/>
          <p:cNvSpPr txBox="1">
            <a:spLocks noChangeArrowheads="1"/>
          </p:cNvSpPr>
          <p:nvPr/>
        </p:nvSpPr>
        <p:spPr bwMode="auto">
          <a:xfrm>
            <a:off x="762000" y="4495800"/>
            <a:ext cx="1600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/>
              <a:t>或者：</a:t>
            </a:r>
          </a:p>
        </p:txBody>
      </p:sp>
      <p:grpSp>
        <p:nvGrpSpPr>
          <p:cNvPr id="228362" name="Group 49"/>
          <p:cNvGrpSpPr>
            <a:grpSpLocks/>
          </p:cNvGrpSpPr>
          <p:nvPr/>
        </p:nvGrpSpPr>
        <p:grpSpPr bwMode="auto">
          <a:xfrm>
            <a:off x="2438400" y="4495800"/>
            <a:ext cx="4308475" cy="1295400"/>
            <a:chOff x="1536" y="2640"/>
            <a:chExt cx="2714" cy="816"/>
          </a:xfrm>
        </p:grpSpPr>
        <p:sp>
          <p:nvSpPr>
            <p:cNvPr id="228365" name="AutoShape 38"/>
            <p:cNvSpPr>
              <a:spLocks noChangeArrowheads="1"/>
            </p:cNvSpPr>
            <p:nvPr/>
          </p:nvSpPr>
          <p:spPr bwMode="auto">
            <a:xfrm>
              <a:off x="2196" y="2832"/>
              <a:ext cx="1167" cy="624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28366" name="Line 39"/>
            <p:cNvSpPr>
              <a:spLocks noChangeShapeType="1"/>
            </p:cNvSpPr>
            <p:nvPr/>
          </p:nvSpPr>
          <p:spPr bwMode="auto">
            <a:xfrm>
              <a:off x="3363" y="3144"/>
              <a:ext cx="3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28367" name="Object 41"/>
            <p:cNvGraphicFramePr>
              <a:graphicFrameLocks noChangeAspect="1"/>
            </p:cNvGraphicFramePr>
            <p:nvPr/>
          </p:nvGraphicFramePr>
          <p:xfrm>
            <a:off x="1536" y="2688"/>
            <a:ext cx="576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797" name="Equation" r:id="rId13" imgW="317225" imgH="203024" progId="Equation.3">
                    <p:embed/>
                  </p:oleObj>
                </mc:Choice>
                <mc:Fallback>
                  <p:oleObj name="Equation" r:id="rId13" imgW="317225" imgH="203024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688"/>
                          <a:ext cx="576" cy="4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8368" name="Object 42"/>
            <p:cNvGraphicFramePr>
              <a:graphicFrameLocks noChangeAspect="1"/>
            </p:cNvGraphicFramePr>
            <p:nvPr/>
          </p:nvGraphicFramePr>
          <p:xfrm>
            <a:off x="3600" y="2640"/>
            <a:ext cx="650" cy="5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798" name="Equation" r:id="rId14" imgW="317225" imgH="203024" progId="Equation.DSMT4">
                    <p:embed/>
                  </p:oleObj>
                </mc:Choice>
                <mc:Fallback>
                  <p:oleObj name="Equation" r:id="rId14" imgW="317225" imgH="203024" progId="Equation.DSMT4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2640"/>
                          <a:ext cx="650" cy="5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8369" name="Line 43"/>
            <p:cNvSpPr>
              <a:spLocks noChangeShapeType="1"/>
            </p:cNvSpPr>
            <p:nvPr/>
          </p:nvSpPr>
          <p:spPr bwMode="auto">
            <a:xfrm>
              <a:off x="1872" y="3168"/>
              <a:ext cx="3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28370" name="Object 45"/>
            <p:cNvGraphicFramePr>
              <a:graphicFrameLocks noChangeAspect="1"/>
            </p:cNvGraphicFramePr>
            <p:nvPr/>
          </p:nvGraphicFramePr>
          <p:xfrm>
            <a:off x="2448" y="2976"/>
            <a:ext cx="606" cy="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799" name="Equation" r:id="rId16" imgW="368140" imgH="203112" progId="Equation.DSMT4">
                    <p:embed/>
                  </p:oleObj>
                </mc:Choice>
                <mc:Fallback>
                  <p:oleObj name="Equation" r:id="rId16" imgW="368140" imgH="203112" progId="Equation.DSMT4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2976"/>
                          <a:ext cx="606" cy="4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8363" name="WordArt 46"/>
          <p:cNvSpPr>
            <a:spLocks noChangeArrowheads="1" noChangeShapeType="1" noTextEdit="1"/>
          </p:cNvSpPr>
          <p:nvPr/>
        </p:nvSpPr>
        <p:spPr bwMode="auto">
          <a:xfrm>
            <a:off x="6629400" y="3200400"/>
            <a:ext cx="685800" cy="914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2700">
                  <a:solidFill>
                    <a:srgbClr val="EAEAEA"/>
                  </a:solidFill>
                  <a:miter lim="800000"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latin typeface="宋体" panose="02010600030101010101" pitchFamily="2" charset="-122"/>
              </a:rPr>
              <a:t>?</a:t>
            </a:r>
            <a:endParaRPr lang="zh-CN" altLang="en-US" sz="3600" kern="10">
              <a:ln w="12700">
                <a:solidFill>
                  <a:srgbClr val="EAEAEA"/>
                </a:solidFill>
                <a:miter lim="800000"/>
                <a:headEnd/>
                <a:tailEnd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latin typeface="宋体" panose="02010600030101010101" pitchFamily="2" charset="-122"/>
            </a:endParaRPr>
          </a:p>
        </p:txBody>
      </p:sp>
      <p:sp>
        <p:nvSpPr>
          <p:cNvPr id="228364" name="WordArt 47"/>
          <p:cNvSpPr>
            <a:spLocks noChangeArrowheads="1" noChangeShapeType="1" noTextEdit="1"/>
          </p:cNvSpPr>
          <p:nvPr/>
        </p:nvSpPr>
        <p:spPr bwMode="auto">
          <a:xfrm>
            <a:off x="5943600" y="5715000"/>
            <a:ext cx="685800" cy="914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2700">
                  <a:solidFill>
                    <a:srgbClr val="EAEAEA"/>
                  </a:solidFill>
                  <a:miter lim="800000"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latin typeface="宋体" panose="02010600030101010101" pitchFamily="2" charset="-122"/>
              </a:rPr>
              <a:t>?</a:t>
            </a:r>
            <a:endParaRPr lang="zh-CN" altLang="en-US" sz="3600" kern="10">
              <a:ln w="12700">
                <a:solidFill>
                  <a:srgbClr val="EAEAEA"/>
                </a:solidFill>
                <a:miter lim="800000"/>
                <a:headEnd/>
                <a:tailEnd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ext Box 2"/>
          <p:cNvSpPr txBox="1">
            <a:spLocks noChangeArrowheads="1"/>
          </p:cNvSpPr>
          <p:nvPr/>
        </p:nvSpPr>
        <p:spPr bwMode="auto">
          <a:xfrm>
            <a:off x="381000" y="5410200"/>
            <a:ext cx="7239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/>
              <a:t>并没讨论过时域信号的匹配性质，即：</a:t>
            </a:r>
          </a:p>
        </p:txBody>
      </p:sp>
      <p:sp>
        <p:nvSpPr>
          <p:cNvPr id="229379" name="Text Box 5"/>
          <p:cNvSpPr txBox="1">
            <a:spLocks noChangeArrowheads="1"/>
          </p:cNvSpPr>
          <p:nvPr/>
        </p:nvSpPr>
        <p:spPr bwMode="auto">
          <a:xfrm>
            <a:off x="381000" y="152400"/>
            <a:ext cx="79248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/>
              <a:t>我们介绍过</a:t>
            </a:r>
            <a:r>
              <a:rPr lang="en-US" altLang="zh-CN"/>
              <a:t>AR</a:t>
            </a:r>
            <a:r>
              <a:rPr lang="zh-CN" altLang="en-US"/>
              <a:t>模型的：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）自相关函数的匹配性质：</a:t>
            </a:r>
          </a:p>
        </p:txBody>
      </p:sp>
      <p:graphicFrame>
        <p:nvGraphicFramePr>
          <p:cNvPr id="229380" name="Object 6"/>
          <p:cNvGraphicFramePr>
            <a:graphicFrameLocks noChangeAspect="1"/>
          </p:cNvGraphicFramePr>
          <p:nvPr/>
        </p:nvGraphicFramePr>
        <p:xfrm>
          <a:off x="1752600" y="1524000"/>
          <a:ext cx="49530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522" name="Equation" r:id="rId3" imgW="2032000" imgH="812800" progId="Equation.DSMT4">
                  <p:embed/>
                </p:oleObj>
              </mc:Choice>
              <mc:Fallback>
                <p:oleObj name="Equation" r:id="rId3" imgW="2032000" imgH="812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524000"/>
                        <a:ext cx="4953000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07" name="Text Box 7"/>
          <p:cNvSpPr txBox="1">
            <a:spLocks noChangeArrowheads="1"/>
          </p:cNvSpPr>
          <p:nvPr/>
        </p:nvSpPr>
        <p:spPr bwMode="auto">
          <a:xfrm>
            <a:off x="457200" y="3535363"/>
            <a:ext cx="7467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）功率谱的匹配性质</a:t>
            </a:r>
            <a:endParaRPr lang="zh-CN" altLang="en-US" sz="2400"/>
          </a:p>
        </p:txBody>
      </p:sp>
      <p:graphicFrame>
        <p:nvGraphicFramePr>
          <p:cNvPr id="153608" name="Object 8"/>
          <p:cNvGraphicFramePr>
            <a:graphicFrameLocks noChangeAspect="1"/>
          </p:cNvGraphicFramePr>
          <p:nvPr/>
        </p:nvGraphicFramePr>
        <p:xfrm>
          <a:off x="2514600" y="4191000"/>
          <a:ext cx="35814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523" name="Equation" r:id="rId5" imgW="1371600" imgH="457200" progId="Equation.3">
                  <p:embed/>
                </p:oleObj>
              </mc:Choice>
              <mc:Fallback>
                <p:oleObj name="Equation" r:id="rId5" imgW="13716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191000"/>
                        <a:ext cx="35814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9" name="Object 9"/>
          <p:cNvGraphicFramePr>
            <a:graphicFrameLocks noChangeAspect="1"/>
          </p:cNvGraphicFramePr>
          <p:nvPr/>
        </p:nvGraphicFramePr>
        <p:xfrm>
          <a:off x="3200400" y="6096000"/>
          <a:ext cx="201612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524" name="Equation" r:id="rId7" imgW="723586" imgH="203112" progId="Equation.3">
                  <p:embed/>
                </p:oleObj>
              </mc:Choice>
              <mc:Fallback>
                <p:oleObj name="Equation" r:id="rId7" imgW="723586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6096000"/>
                        <a:ext cx="2016125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3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2" grpId="0" build="p" autoUpdateAnimBg="0"/>
      <p:bldP spid="153607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Text Box 2"/>
          <p:cNvSpPr txBox="1">
            <a:spLocks noChangeArrowheads="1"/>
          </p:cNvSpPr>
          <p:nvPr/>
        </p:nvSpPr>
        <p:spPr bwMode="auto">
          <a:xfrm>
            <a:off x="457200" y="304800"/>
            <a:ext cx="52562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/>
              <a:t>实际上，我们无法要求：</a:t>
            </a:r>
          </a:p>
        </p:txBody>
      </p:sp>
      <p:graphicFrame>
        <p:nvGraphicFramePr>
          <p:cNvPr id="230403" name="Object 3"/>
          <p:cNvGraphicFramePr>
            <a:graphicFrameLocks noChangeAspect="1"/>
          </p:cNvGraphicFramePr>
          <p:nvPr/>
        </p:nvGraphicFramePr>
        <p:xfrm>
          <a:off x="1752600" y="2438400"/>
          <a:ext cx="60198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99" name="Equation" r:id="rId3" imgW="2082800" imgH="482600" progId="Equation.3">
                  <p:embed/>
                </p:oleObj>
              </mc:Choice>
              <mc:Fallback>
                <p:oleObj name="Equation" r:id="rId3" imgW="2082800" imgH="482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438400"/>
                        <a:ext cx="6019800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04" name="Text Box 4"/>
          <p:cNvSpPr txBox="1">
            <a:spLocks noChangeArrowheads="1"/>
          </p:cNvSpPr>
          <p:nvPr/>
        </p:nvSpPr>
        <p:spPr bwMode="auto">
          <a:xfrm>
            <a:off x="609600" y="4343400"/>
            <a:ext cx="8077200" cy="204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/>
              <a:t>因此，我们讨论过的信号建模是在二阶统计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/>
              <a:t>意义上的建模，要求的是自相关函数和功率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/>
              <a:t>谱这些二阶统计量的匹配。</a:t>
            </a:r>
          </a:p>
        </p:txBody>
      </p:sp>
      <p:graphicFrame>
        <p:nvGraphicFramePr>
          <p:cNvPr id="230405" name="Object 5"/>
          <p:cNvGraphicFramePr>
            <a:graphicFrameLocks noChangeAspect="1"/>
          </p:cNvGraphicFramePr>
          <p:nvPr/>
        </p:nvGraphicFramePr>
        <p:xfrm>
          <a:off x="2971800" y="1066800"/>
          <a:ext cx="201612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500" name="Equation" r:id="rId5" imgW="723586" imgH="203112" progId="Equation.3">
                  <p:embed/>
                </p:oleObj>
              </mc:Choice>
              <mc:Fallback>
                <p:oleObj name="Equation" r:id="rId5" imgW="723586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066800"/>
                        <a:ext cx="2016125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06" name="Text Box 6"/>
          <p:cNvSpPr txBox="1">
            <a:spLocks noChangeArrowheads="1"/>
          </p:cNvSpPr>
          <p:nvPr/>
        </p:nvSpPr>
        <p:spPr bwMode="auto">
          <a:xfrm>
            <a:off x="457200" y="1676400"/>
            <a:ext cx="5715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/>
              <a:t>而只能做到：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2"/>
          <p:cNvSpPr txBox="1">
            <a:spLocks noChangeArrowheads="1"/>
          </p:cNvSpPr>
          <p:nvPr/>
        </p:nvSpPr>
        <p:spPr bwMode="auto">
          <a:xfrm>
            <a:off x="2133600" y="2667000"/>
            <a:ext cx="63992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宋体" panose="02010600030101010101" pitchFamily="2" charset="-122"/>
              </a:rPr>
              <a:t>即是对      建立的数学模型。</a:t>
            </a:r>
          </a:p>
        </p:txBody>
      </p:sp>
      <p:graphicFrame>
        <p:nvGraphicFramePr>
          <p:cNvPr id="171011" name="Object 9"/>
          <p:cNvGraphicFramePr>
            <a:graphicFrameLocks noChangeAspect="1"/>
          </p:cNvGraphicFramePr>
          <p:nvPr/>
        </p:nvGraphicFramePr>
        <p:xfrm>
          <a:off x="1676400" y="457200"/>
          <a:ext cx="2303463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55" name="Equation" r:id="rId3" imgW="825500" imgH="419100" progId="Equation.DSMT4">
                  <p:embed/>
                </p:oleObj>
              </mc:Choice>
              <mc:Fallback>
                <p:oleObj name="Equation" r:id="rId3" imgW="825500" imgH="4191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57200"/>
                        <a:ext cx="2303463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2" name="Object 10"/>
          <p:cNvGraphicFramePr>
            <a:graphicFrameLocks noChangeAspect="1"/>
          </p:cNvGraphicFramePr>
          <p:nvPr/>
        </p:nvGraphicFramePr>
        <p:xfrm>
          <a:off x="4572000" y="304800"/>
          <a:ext cx="2351088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56" name="Equation" r:id="rId5" imgW="748975" imgH="482391" progId="Equation.DSMT4">
                  <p:embed/>
                </p:oleObj>
              </mc:Choice>
              <mc:Fallback>
                <p:oleObj name="Equation" r:id="rId5" imgW="748975" imgH="482391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04800"/>
                        <a:ext cx="2351088" cy="151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3" name="Object 13"/>
          <p:cNvGraphicFramePr>
            <a:graphicFrameLocks noChangeAspect="1"/>
          </p:cNvGraphicFramePr>
          <p:nvPr/>
        </p:nvGraphicFramePr>
        <p:xfrm>
          <a:off x="5638800" y="2133600"/>
          <a:ext cx="1027113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57" name="Equation" r:id="rId7" imgW="368140" imgH="203112" progId="Equation.DSMT4">
                  <p:embed/>
                </p:oleObj>
              </mc:Choice>
              <mc:Fallback>
                <p:oleObj name="Equation" r:id="rId7" imgW="368140" imgH="203112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133600"/>
                        <a:ext cx="1027113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4" name="Object 14"/>
          <p:cNvGraphicFramePr>
            <a:graphicFrameLocks noChangeAspect="1"/>
          </p:cNvGraphicFramePr>
          <p:nvPr/>
        </p:nvGraphicFramePr>
        <p:xfrm>
          <a:off x="3581400" y="2667000"/>
          <a:ext cx="91440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58" name="Equation" r:id="rId9" imgW="317225" imgH="203024" progId="Equation.DSMT4">
                  <p:embed/>
                </p:oleObj>
              </mc:Choice>
              <mc:Fallback>
                <p:oleObj name="Equation" r:id="rId9" imgW="317225" imgH="203024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667000"/>
                        <a:ext cx="914400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15" name="AutoShape 15"/>
          <p:cNvSpPr>
            <a:spLocks/>
          </p:cNvSpPr>
          <p:nvPr/>
        </p:nvSpPr>
        <p:spPr bwMode="auto">
          <a:xfrm>
            <a:off x="4114800" y="457200"/>
            <a:ext cx="152400" cy="1143000"/>
          </a:xfrm>
          <a:prstGeom prst="leftBrace">
            <a:avLst>
              <a:gd name="adj1" fmla="val 62500"/>
              <a:gd name="adj2" fmla="val 50000"/>
            </a:avLst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71016" name="Text Box 16"/>
          <p:cNvSpPr txBox="1">
            <a:spLocks noChangeArrowheads="1"/>
          </p:cNvSpPr>
          <p:nvPr/>
        </p:nvSpPr>
        <p:spPr bwMode="auto">
          <a:xfrm>
            <a:off x="7924800" y="381000"/>
            <a:ext cx="762000" cy="1216025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>
                <a:solidFill>
                  <a:schemeClr val="tx2"/>
                </a:solidFill>
                <a:ea typeface="隶书" panose="02010509060101010101" pitchFamily="49" charset="-122"/>
              </a:rPr>
              <a:t>参数</a:t>
            </a:r>
          </a:p>
        </p:txBody>
      </p:sp>
      <p:sp>
        <p:nvSpPr>
          <p:cNvPr id="171017" name="AutoShape 17"/>
          <p:cNvSpPr>
            <a:spLocks noChangeArrowheads="1"/>
          </p:cNvSpPr>
          <p:nvPr/>
        </p:nvSpPr>
        <p:spPr bwMode="auto">
          <a:xfrm>
            <a:off x="7315200" y="914400"/>
            <a:ext cx="533400" cy="304800"/>
          </a:xfrm>
          <a:prstGeom prst="notchedRightArrow">
            <a:avLst>
              <a:gd name="adj1" fmla="val 50000"/>
              <a:gd name="adj2" fmla="val 43750"/>
            </a:avLst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71018" name="Text Box 18"/>
          <p:cNvSpPr txBox="1">
            <a:spLocks noChangeArrowheads="1"/>
          </p:cNvSpPr>
          <p:nvPr/>
        </p:nvSpPr>
        <p:spPr bwMode="auto">
          <a:xfrm>
            <a:off x="762000" y="2057400"/>
            <a:ext cx="7239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chemeClr val="tx2"/>
                </a:solidFill>
              </a:rPr>
              <a:t>一旦上述系数被求出，则：</a:t>
            </a:r>
            <a:r>
              <a:rPr lang="zh-CN" altLang="en-US">
                <a:latin typeface="宋体" panose="02010600030101010101" pitchFamily="2" charset="-122"/>
              </a:rPr>
              <a:t> </a:t>
            </a:r>
            <a:endParaRPr lang="zh-CN" altLang="en-US" sz="2400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381000" y="3581400"/>
            <a:ext cx="8534400" cy="3025775"/>
            <a:chOff x="240" y="2256"/>
            <a:chExt cx="5376" cy="1906"/>
          </a:xfrm>
        </p:grpSpPr>
        <p:sp>
          <p:nvSpPr>
            <p:cNvPr id="171020" name="Text Box 4"/>
            <p:cNvSpPr txBox="1">
              <a:spLocks noChangeArrowheads="1"/>
            </p:cNvSpPr>
            <p:nvPr/>
          </p:nvSpPr>
          <p:spPr bwMode="auto">
            <a:xfrm>
              <a:off x="336" y="2736"/>
              <a:ext cx="190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宋体" panose="02010600030101010101" pitchFamily="2" charset="-122"/>
                </a:rPr>
                <a:t>  </a:t>
              </a:r>
              <a:r>
                <a:rPr lang="zh-CN" altLang="en-US">
                  <a:latin typeface="宋体" panose="02010600030101010101" pitchFamily="2" charset="-122"/>
                </a:rPr>
                <a:t>功率谱估计：</a:t>
              </a:r>
            </a:p>
          </p:txBody>
        </p:sp>
        <p:graphicFrame>
          <p:nvGraphicFramePr>
            <p:cNvPr id="171021" name="Object 5"/>
            <p:cNvGraphicFramePr>
              <a:graphicFrameLocks noChangeAspect="1"/>
            </p:cNvGraphicFramePr>
            <p:nvPr/>
          </p:nvGraphicFramePr>
          <p:xfrm>
            <a:off x="960" y="2976"/>
            <a:ext cx="3456" cy="9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259" name="Equation" r:id="rId11" imgW="2247990" imgH="600015" progId="Equation.DSMT4">
                    <p:embed/>
                  </p:oleObj>
                </mc:Choice>
                <mc:Fallback>
                  <p:oleObj name="Equation" r:id="rId11" imgW="2247990" imgH="600015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976"/>
                          <a:ext cx="3456" cy="9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1022" name="Text Box 6"/>
            <p:cNvSpPr txBox="1">
              <a:spLocks noChangeArrowheads="1"/>
            </p:cNvSpPr>
            <p:nvPr/>
          </p:nvSpPr>
          <p:spPr bwMode="auto">
            <a:xfrm>
              <a:off x="4608" y="2256"/>
              <a:ext cx="1008" cy="1906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>
                  <a:solidFill>
                    <a:schemeClr val="tx2"/>
                  </a:solidFill>
                  <a:latin typeface="宋体" panose="02010600030101010101" pitchFamily="2" charset="-122"/>
                </a:rPr>
                <a:t>随机信号通过</a:t>
              </a:r>
              <a:r>
                <a:rPr lang="en-US" altLang="zh-CN">
                  <a:solidFill>
                    <a:schemeClr val="tx2"/>
                  </a:solidFill>
                  <a:latin typeface="宋体" panose="02010600030101010101" pitchFamily="2" charset="-122"/>
                </a:rPr>
                <a:t>LSI</a:t>
              </a:r>
              <a:r>
                <a:rPr lang="zh-CN" altLang="en-US">
                  <a:solidFill>
                    <a:schemeClr val="tx2"/>
                  </a:solidFill>
                  <a:latin typeface="宋体" panose="02010600030101010101" pitchFamily="2" charset="-122"/>
                </a:rPr>
                <a:t>系统的输入输出关系</a:t>
              </a:r>
            </a:p>
          </p:txBody>
        </p:sp>
        <p:sp>
          <p:nvSpPr>
            <p:cNvPr id="171023" name="AutoShape 19"/>
            <p:cNvSpPr>
              <a:spLocks noChangeArrowheads="1"/>
            </p:cNvSpPr>
            <p:nvPr/>
          </p:nvSpPr>
          <p:spPr bwMode="auto">
            <a:xfrm>
              <a:off x="240" y="2352"/>
              <a:ext cx="1104" cy="384"/>
            </a:xfrm>
            <a:prstGeom prst="homePlate">
              <a:avLst>
                <a:gd name="adj" fmla="val 7187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3600" b="1">
                  <a:solidFill>
                    <a:srgbClr val="DA0217"/>
                  </a:solidFill>
                  <a:latin typeface="楷体_GB2312"/>
                  <a:ea typeface="楷体_GB2312"/>
                  <a:cs typeface="楷体_GB2312"/>
                </a:rPr>
                <a:t>步骤</a:t>
              </a:r>
              <a:r>
                <a:rPr lang="en-US" altLang="zh-CN" sz="3600" b="1">
                  <a:solidFill>
                    <a:srgbClr val="DA0217"/>
                  </a:solidFill>
                  <a:latin typeface="楷体_GB2312"/>
                  <a:ea typeface="楷体_GB2312"/>
                  <a:cs typeface="楷体_GB2312"/>
                </a:rPr>
                <a:t>3</a:t>
              </a:r>
            </a:p>
          </p:txBody>
        </p:sp>
        <p:sp>
          <p:nvSpPr>
            <p:cNvPr id="171024" name="AutoShape 20"/>
            <p:cNvSpPr>
              <a:spLocks noChangeArrowheads="1"/>
            </p:cNvSpPr>
            <p:nvPr/>
          </p:nvSpPr>
          <p:spPr bwMode="auto">
            <a:xfrm>
              <a:off x="3888" y="3936"/>
              <a:ext cx="672" cy="192"/>
            </a:xfrm>
            <a:prstGeom prst="notchedRightArrow">
              <a:avLst>
                <a:gd name="adj1" fmla="val 50000"/>
                <a:gd name="adj2" fmla="val 87500"/>
              </a:avLst>
            </a:prstGeom>
            <a:solidFill>
              <a:schemeClr val="tx2"/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Text Box 11"/>
          <p:cNvSpPr txBox="1">
            <a:spLocks noChangeArrowheads="1"/>
          </p:cNvSpPr>
          <p:nvPr/>
        </p:nvSpPr>
        <p:spPr bwMode="auto">
          <a:xfrm>
            <a:off x="381000" y="228600"/>
            <a:ext cx="894397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>
                <a:solidFill>
                  <a:schemeClr val="tx2"/>
                </a:solidFill>
                <a:ea typeface="楷体_GB2312"/>
                <a:cs typeface="楷体_GB2312"/>
              </a:rPr>
              <a:t>定义</a:t>
            </a:r>
            <a:r>
              <a:rPr lang="zh-CN" altLang="en-US"/>
              <a:t>：若平稳过程          存在     阶模型，使得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/>
              <a:t>模型的输出          和           在      阶统计意义上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/>
              <a:t>一致，则称         可在     阶统计意义上准确建模。</a:t>
            </a:r>
          </a:p>
        </p:txBody>
      </p:sp>
      <p:graphicFrame>
        <p:nvGraphicFramePr>
          <p:cNvPr id="231427" name="Object 4"/>
          <p:cNvGraphicFramePr>
            <a:graphicFrameLocks noChangeAspect="1"/>
          </p:cNvGraphicFramePr>
          <p:nvPr/>
        </p:nvGraphicFramePr>
        <p:xfrm>
          <a:off x="3886200" y="304800"/>
          <a:ext cx="935038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137" name="Equation" r:id="rId3" imgW="317225" imgH="203024" progId="Equation.3">
                  <p:embed/>
                </p:oleObj>
              </mc:Choice>
              <mc:Fallback>
                <p:oleObj name="Equation" r:id="rId3" imgW="317225" imgH="20302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04800"/>
                        <a:ext cx="935038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28" name="Object 5"/>
          <p:cNvGraphicFramePr>
            <a:graphicFrameLocks noChangeAspect="1"/>
          </p:cNvGraphicFramePr>
          <p:nvPr/>
        </p:nvGraphicFramePr>
        <p:xfrm>
          <a:off x="3657600" y="2590800"/>
          <a:ext cx="37306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138" name="Equation" r:id="rId5" imgW="126780" imgH="164814" progId="Equation.DSMT4">
                  <p:embed/>
                </p:oleObj>
              </mc:Choice>
              <mc:Fallback>
                <p:oleObj name="Equation" r:id="rId5" imgW="126780" imgH="164814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590800"/>
                        <a:ext cx="373063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29" name="Object 6"/>
          <p:cNvGraphicFramePr>
            <a:graphicFrameLocks noChangeAspect="1"/>
          </p:cNvGraphicFramePr>
          <p:nvPr/>
        </p:nvGraphicFramePr>
        <p:xfrm>
          <a:off x="2514600" y="1066800"/>
          <a:ext cx="935038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139" name="Equation" r:id="rId7" imgW="317225" imgH="203024" progId="Equation.3">
                  <p:embed/>
                </p:oleObj>
              </mc:Choice>
              <mc:Fallback>
                <p:oleObj name="Equation" r:id="rId7" imgW="317225" imgH="20302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066800"/>
                        <a:ext cx="935038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30" name="Object 7"/>
          <p:cNvGraphicFramePr>
            <a:graphicFrameLocks noChangeAspect="1"/>
          </p:cNvGraphicFramePr>
          <p:nvPr/>
        </p:nvGraphicFramePr>
        <p:xfrm>
          <a:off x="581025" y="2525713"/>
          <a:ext cx="1085850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140" name="Equation" r:id="rId9" imgW="368140" imgH="203112" progId="Equation.3">
                  <p:embed/>
                </p:oleObj>
              </mc:Choice>
              <mc:Fallback>
                <p:oleObj name="Equation" r:id="rId9" imgW="368140" imgH="2031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5" y="2525713"/>
                        <a:ext cx="1085850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31" name="Object 8"/>
          <p:cNvGraphicFramePr>
            <a:graphicFrameLocks noChangeAspect="1"/>
          </p:cNvGraphicFramePr>
          <p:nvPr/>
        </p:nvGraphicFramePr>
        <p:xfrm>
          <a:off x="1828800" y="3276600"/>
          <a:ext cx="1265238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141" name="Equation" r:id="rId11" imgW="393529" imgH="203112" progId="Equation.DSMT4">
                  <p:embed/>
                </p:oleObj>
              </mc:Choice>
              <mc:Fallback>
                <p:oleObj name="Equation" r:id="rId11" imgW="393529" imgH="203112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276600"/>
                        <a:ext cx="1265238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32" name="Object 13"/>
          <p:cNvGraphicFramePr>
            <a:graphicFrameLocks noChangeAspect="1"/>
          </p:cNvGraphicFramePr>
          <p:nvPr/>
        </p:nvGraphicFramePr>
        <p:xfrm>
          <a:off x="2514600" y="1752600"/>
          <a:ext cx="935038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142" name="Equation" r:id="rId13" imgW="317225" imgH="203024" progId="Equation.3">
                  <p:embed/>
                </p:oleObj>
              </mc:Choice>
              <mc:Fallback>
                <p:oleObj name="Equation" r:id="rId13" imgW="317225" imgH="203024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752600"/>
                        <a:ext cx="935038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1433" name="Text Box 16"/>
          <p:cNvSpPr txBox="1">
            <a:spLocks noChangeArrowheads="1"/>
          </p:cNvSpPr>
          <p:nvPr/>
        </p:nvSpPr>
        <p:spPr bwMode="auto">
          <a:xfrm>
            <a:off x="838200" y="2514600"/>
            <a:ext cx="79200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/>
              <a:t>        </a:t>
            </a:r>
            <a:r>
              <a:rPr lang="zh-CN" altLang="en-US"/>
              <a:t>是          在      阶统计意义上准确模型；         </a:t>
            </a:r>
          </a:p>
        </p:txBody>
      </p:sp>
      <p:graphicFrame>
        <p:nvGraphicFramePr>
          <p:cNvPr id="231434" name="Object 17"/>
          <p:cNvGraphicFramePr>
            <a:graphicFrameLocks noChangeAspect="1"/>
          </p:cNvGraphicFramePr>
          <p:nvPr/>
        </p:nvGraphicFramePr>
        <p:xfrm>
          <a:off x="2133600" y="2441575"/>
          <a:ext cx="10668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143" name="Equation" r:id="rId14" imgW="317225" imgH="203024" progId="Equation.3">
                  <p:embed/>
                </p:oleObj>
              </mc:Choice>
              <mc:Fallback>
                <p:oleObj name="Equation" r:id="rId14" imgW="317225" imgH="203024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441575"/>
                        <a:ext cx="1066800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35" name="Object 22"/>
          <p:cNvGraphicFramePr>
            <a:graphicFrameLocks noChangeAspect="1"/>
          </p:cNvGraphicFramePr>
          <p:nvPr/>
        </p:nvGraphicFramePr>
        <p:xfrm>
          <a:off x="4267200" y="1752600"/>
          <a:ext cx="37306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144" name="Equation" r:id="rId15" imgW="126780" imgH="164814" progId="Equation.DSMT4">
                  <p:embed/>
                </p:oleObj>
              </mc:Choice>
              <mc:Fallback>
                <p:oleObj name="Equation" r:id="rId15" imgW="126780" imgH="164814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752600"/>
                        <a:ext cx="373063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36" name="Object 23"/>
          <p:cNvGraphicFramePr>
            <a:graphicFrameLocks noChangeAspect="1"/>
          </p:cNvGraphicFramePr>
          <p:nvPr/>
        </p:nvGraphicFramePr>
        <p:xfrm>
          <a:off x="5638800" y="1066800"/>
          <a:ext cx="37306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145" name="Equation" r:id="rId16" imgW="126780" imgH="164814" progId="Equation.DSMT4">
                  <p:embed/>
                </p:oleObj>
              </mc:Choice>
              <mc:Fallback>
                <p:oleObj name="Equation" r:id="rId16" imgW="126780" imgH="164814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066800"/>
                        <a:ext cx="373063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37" name="Object 25"/>
          <p:cNvGraphicFramePr>
            <a:graphicFrameLocks noChangeAspect="1"/>
          </p:cNvGraphicFramePr>
          <p:nvPr/>
        </p:nvGraphicFramePr>
        <p:xfrm>
          <a:off x="5715000" y="304800"/>
          <a:ext cx="37306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146" name="Equation" r:id="rId17" imgW="126780" imgH="164814" progId="Equation.DSMT4">
                  <p:embed/>
                </p:oleObj>
              </mc:Choice>
              <mc:Fallback>
                <p:oleObj name="Equation" r:id="rId17" imgW="126780" imgH="164814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04800"/>
                        <a:ext cx="373063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38" name="Object 27"/>
          <p:cNvGraphicFramePr>
            <a:graphicFrameLocks noChangeAspect="1"/>
          </p:cNvGraphicFramePr>
          <p:nvPr/>
        </p:nvGraphicFramePr>
        <p:xfrm>
          <a:off x="3962400" y="1066800"/>
          <a:ext cx="935038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147" name="Equation" r:id="rId18" imgW="317225" imgH="203024" progId="Equation.3">
                  <p:embed/>
                </p:oleObj>
              </mc:Choice>
              <mc:Fallback>
                <p:oleObj name="Equation" r:id="rId18" imgW="317225" imgH="203024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066800"/>
                        <a:ext cx="935038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1439" name="Text Box 28"/>
          <p:cNvSpPr txBox="1">
            <a:spLocks noChangeArrowheads="1"/>
          </p:cNvSpPr>
          <p:nvPr/>
        </p:nvSpPr>
        <p:spPr bwMode="auto">
          <a:xfrm>
            <a:off x="3124200" y="3276600"/>
            <a:ext cx="5181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/>
              <a:t>即是自相关和功率谱匹配；</a:t>
            </a:r>
            <a:endParaRPr lang="zh-CN" altLang="en-US" sz="2400"/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250825" y="3933825"/>
            <a:ext cx="8534400" cy="2667000"/>
            <a:chOff x="192" y="2496"/>
            <a:chExt cx="5376" cy="1680"/>
          </a:xfrm>
        </p:grpSpPr>
        <p:graphicFrame>
          <p:nvGraphicFramePr>
            <p:cNvPr id="231441" name="Object 9"/>
            <p:cNvGraphicFramePr>
              <a:graphicFrameLocks noChangeAspect="1"/>
            </p:cNvGraphicFramePr>
            <p:nvPr/>
          </p:nvGraphicFramePr>
          <p:xfrm>
            <a:off x="1104" y="2976"/>
            <a:ext cx="2635" cy="4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148" name="Equation" r:id="rId19" imgW="1422400" imgH="241300" progId="Equation.3">
                    <p:embed/>
                  </p:oleObj>
                </mc:Choice>
                <mc:Fallback>
                  <p:oleObj name="Equation" r:id="rId19" imgW="1422400" imgH="2413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976"/>
                          <a:ext cx="2635" cy="4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1442" name="Object 10"/>
            <p:cNvGraphicFramePr>
              <a:graphicFrameLocks noChangeAspect="1"/>
            </p:cNvGraphicFramePr>
            <p:nvPr/>
          </p:nvGraphicFramePr>
          <p:xfrm>
            <a:off x="816" y="2496"/>
            <a:ext cx="683" cy="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149" name="Equation" r:id="rId21" imgW="368300" imgH="228600" progId="Equation.3">
                    <p:embed/>
                  </p:oleObj>
                </mc:Choice>
                <mc:Fallback>
                  <p:oleObj name="Equation" r:id="rId21" imgW="368300" imgH="2286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2496"/>
                          <a:ext cx="683" cy="4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1443" name="Text Box 21"/>
            <p:cNvSpPr txBox="1">
              <a:spLocks noChangeArrowheads="1"/>
            </p:cNvSpPr>
            <p:nvPr/>
          </p:nvSpPr>
          <p:spPr bwMode="auto">
            <a:xfrm>
              <a:off x="192" y="3504"/>
              <a:ext cx="5376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/>
                <a:t>做谱分解，可得            ，但由于          失去相位信息，所以模型无穷多</a:t>
              </a:r>
            </a:p>
          </p:txBody>
        </p:sp>
        <p:sp>
          <p:nvSpPr>
            <p:cNvPr id="231444" name="Text Box 26"/>
            <p:cNvSpPr txBox="1">
              <a:spLocks noChangeArrowheads="1"/>
            </p:cNvSpPr>
            <p:nvPr/>
          </p:nvSpPr>
          <p:spPr bwMode="auto">
            <a:xfrm>
              <a:off x="432" y="2496"/>
              <a:ext cx="25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/>
                <a:t>若             已知，由   </a:t>
              </a:r>
            </a:p>
          </p:txBody>
        </p:sp>
        <p:graphicFrame>
          <p:nvGraphicFramePr>
            <p:cNvPr id="231445" name="Object 29"/>
            <p:cNvGraphicFramePr>
              <a:graphicFrameLocks noChangeAspect="1"/>
            </p:cNvGraphicFramePr>
            <p:nvPr/>
          </p:nvGraphicFramePr>
          <p:xfrm>
            <a:off x="2101" y="3552"/>
            <a:ext cx="683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150" name="Equation" r:id="rId23" imgW="368140" imgH="203112" progId="Equation.DSMT4">
                    <p:embed/>
                  </p:oleObj>
                </mc:Choice>
                <mc:Fallback>
                  <p:oleObj name="Equation" r:id="rId23" imgW="368140" imgH="203112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1" y="3552"/>
                          <a:ext cx="683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1446" name="Object 30"/>
            <p:cNvGraphicFramePr>
              <a:graphicFrameLocks noChangeAspect="1"/>
            </p:cNvGraphicFramePr>
            <p:nvPr/>
          </p:nvGraphicFramePr>
          <p:xfrm>
            <a:off x="3792" y="3456"/>
            <a:ext cx="683" cy="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151" name="Equation" r:id="rId25" imgW="368300" imgH="228600" progId="Equation.3">
                    <p:embed/>
                  </p:oleObj>
                </mc:Choice>
                <mc:Fallback>
                  <p:oleObj name="Equation" r:id="rId25" imgW="368300" imgH="2286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3456"/>
                          <a:ext cx="683" cy="4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Text Box 2"/>
          <p:cNvSpPr txBox="1">
            <a:spLocks noChangeArrowheads="1"/>
          </p:cNvSpPr>
          <p:nvPr/>
        </p:nvSpPr>
        <p:spPr bwMode="auto">
          <a:xfrm>
            <a:off x="107950" y="188913"/>
            <a:ext cx="8939213" cy="204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/>
              <a:t>实际上，我们可以在其它阶次的统计量上建模。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/>
              <a:t>阶次大于 </a:t>
            </a:r>
            <a:r>
              <a:rPr lang="en-US" altLang="zh-CN"/>
              <a:t>2 </a:t>
            </a:r>
            <a:r>
              <a:rPr lang="zh-CN" altLang="en-US"/>
              <a:t>的谱称为“多谱（</a:t>
            </a:r>
            <a:r>
              <a:rPr lang="en-US" altLang="zh-CN"/>
              <a:t>Polyspectrum)</a:t>
            </a:r>
            <a:r>
              <a:rPr lang="zh-CN" altLang="en-US"/>
              <a:t>。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/>
              <a:t>        三阶谱定义为</a:t>
            </a:r>
            <a:r>
              <a:rPr lang="en-US" altLang="zh-CN"/>
              <a:t>:</a:t>
            </a:r>
          </a:p>
        </p:txBody>
      </p:sp>
      <p:graphicFrame>
        <p:nvGraphicFramePr>
          <p:cNvPr id="232451" name="Object 3"/>
          <p:cNvGraphicFramePr>
            <a:graphicFrameLocks noChangeAspect="1"/>
          </p:cNvGraphicFramePr>
          <p:nvPr/>
        </p:nvGraphicFramePr>
        <p:xfrm>
          <a:off x="1116013" y="2506663"/>
          <a:ext cx="70866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547" name="Equation" r:id="rId3" imgW="2844800" imgH="241300" progId="Equation.DSMT4">
                  <p:embed/>
                </p:oleObj>
              </mc:Choice>
              <mc:Fallback>
                <p:oleObj name="Equation" r:id="rId3" imgW="2844800" imgH="241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506663"/>
                        <a:ext cx="70866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52" name="Text Box 4"/>
          <p:cNvSpPr txBox="1">
            <a:spLocks noChangeArrowheads="1"/>
          </p:cNvSpPr>
          <p:nvPr/>
        </p:nvSpPr>
        <p:spPr bwMode="auto">
          <a:xfrm>
            <a:off x="250825" y="3154363"/>
            <a:ext cx="85693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/>
              <a:t>三阶谱又称“双谱（</a:t>
            </a:r>
            <a:r>
              <a:rPr lang="en-US" altLang="zh-CN"/>
              <a:t>Bispectrum)”,</a:t>
            </a:r>
            <a:r>
              <a:rPr lang="zh-CN" altLang="en-US"/>
              <a:t>对应的相关函数又称三阶相关：</a:t>
            </a:r>
          </a:p>
        </p:txBody>
      </p:sp>
      <p:graphicFrame>
        <p:nvGraphicFramePr>
          <p:cNvPr id="155653" name="Object 5"/>
          <p:cNvGraphicFramePr>
            <a:graphicFrameLocks noChangeAspect="1"/>
          </p:cNvGraphicFramePr>
          <p:nvPr/>
        </p:nvGraphicFramePr>
        <p:xfrm>
          <a:off x="1371600" y="4259263"/>
          <a:ext cx="71628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548" name="Equation" r:id="rId5" imgW="2400300" imgH="228600" progId="Equation.DSMT4">
                  <p:embed/>
                </p:oleObj>
              </mc:Choice>
              <mc:Fallback>
                <p:oleObj name="Equation" r:id="rId5" imgW="24003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259263"/>
                        <a:ext cx="7162800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54" name="Text Box 6"/>
          <p:cNvSpPr txBox="1">
            <a:spLocks noChangeArrowheads="1"/>
          </p:cNvSpPr>
          <p:nvPr/>
        </p:nvSpPr>
        <p:spPr bwMode="auto">
          <a:xfrm>
            <a:off x="323850" y="5187950"/>
            <a:ext cx="859155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/>
              <a:t>阶次大于</a:t>
            </a:r>
            <a:r>
              <a:rPr lang="en-US" altLang="zh-CN"/>
              <a:t>2</a:t>
            </a:r>
            <a:r>
              <a:rPr lang="zh-CN" altLang="en-US"/>
              <a:t>的统计分析，称为“高阶谱分析（</a:t>
            </a:r>
            <a:r>
              <a:rPr lang="en-US" altLang="zh-CN"/>
              <a:t>High-Order Spectral Analysis)”, MATLAB</a:t>
            </a:r>
            <a:r>
              <a:rPr lang="zh-CN" altLang="en-US"/>
              <a:t>中有专门的工具箱。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2" grpId="0"/>
      <p:bldP spid="1556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034" name="Object 51"/>
          <p:cNvGraphicFramePr>
            <a:graphicFrameLocks noChangeAspect="1"/>
          </p:cNvGraphicFramePr>
          <p:nvPr/>
        </p:nvGraphicFramePr>
        <p:xfrm>
          <a:off x="838200" y="914400"/>
          <a:ext cx="6324600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35" name="Equation" r:id="rId3" imgW="2247900" imgH="444500" progId="Equation.3">
                  <p:embed/>
                </p:oleObj>
              </mc:Choice>
              <mc:Fallback>
                <p:oleObj name="Equation" r:id="rId3" imgW="2247900" imgH="44450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914400"/>
                        <a:ext cx="6324600" cy="125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35" name="Text Box 53"/>
          <p:cNvSpPr txBox="1">
            <a:spLocks noChangeArrowheads="1"/>
          </p:cNvSpPr>
          <p:nvPr/>
        </p:nvSpPr>
        <p:spPr bwMode="auto">
          <a:xfrm>
            <a:off x="609600" y="304800"/>
            <a:ext cx="6858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/>
              <a:t>LSI</a:t>
            </a:r>
            <a:r>
              <a:rPr lang="zh-CN" altLang="en-US"/>
              <a:t>系统的输入、输出关系：</a:t>
            </a:r>
          </a:p>
        </p:txBody>
      </p:sp>
      <p:sp>
        <p:nvSpPr>
          <p:cNvPr id="70710" name="Text Box 54"/>
          <p:cNvSpPr txBox="1">
            <a:spLocks noChangeArrowheads="1"/>
          </p:cNvSpPr>
          <p:nvPr/>
        </p:nvSpPr>
        <p:spPr bwMode="auto">
          <a:xfrm>
            <a:off x="609600" y="4648200"/>
            <a:ext cx="8355013" cy="204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/>
              <a:t>以上两式是</a:t>
            </a:r>
            <a:r>
              <a:rPr lang="en-US" altLang="zh-CN"/>
              <a:t>LSI</a:t>
            </a:r>
            <a:r>
              <a:rPr lang="zh-CN" altLang="en-US"/>
              <a:t>系统的时域表示，无论对确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/>
              <a:t>定性信号还是随机信号都成立。现假定输入、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/>
              <a:t>输出是平稳随机信号（输入是白噪声）。</a:t>
            </a:r>
          </a:p>
        </p:txBody>
      </p:sp>
      <p:sp>
        <p:nvSpPr>
          <p:cNvPr id="172037" name="Text Box 55"/>
          <p:cNvSpPr txBox="1">
            <a:spLocks noChangeArrowheads="1"/>
          </p:cNvSpPr>
          <p:nvPr/>
        </p:nvSpPr>
        <p:spPr bwMode="auto">
          <a:xfrm>
            <a:off x="6858000" y="2230438"/>
            <a:ext cx="1981200" cy="588962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/>
              <a:t>差分方程</a:t>
            </a:r>
          </a:p>
        </p:txBody>
      </p:sp>
      <p:sp>
        <p:nvSpPr>
          <p:cNvPr id="172038" name="AutoShape 57"/>
          <p:cNvSpPr>
            <a:spLocks noChangeArrowheads="1"/>
          </p:cNvSpPr>
          <p:nvPr/>
        </p:nvSpPr>
        <p:spPr bwMode="auto">
          <a:xfrm>
            <a:off x="5791200" y="2535238"/>
            <a:ext cx="914400" cy="228600"/>
          </a:xfrm>
          <a:custGeom>
            <a:avLst/>
            <a:gdLst>
              <a:gd name="T0" fmla="*/ 1229029800 w 21600"/>
              <a:gd name="T1" fmla="*/ 0 h 21600"/>
              <a:gd name="T2" fmla="*/ 0 w 21600"/>
              <a:gd name="T3" fmla="*/ 12802394 h 21600"/>
              <a:gd name="T4" fmla="*/ 1229029800 w 21600"/>
              <a:gd name="T5" fmla="*/ 25604788 h 21600"/>
              <a:gd name="T6" fmla="*/ 1638706400 w 21600"/>
              <a:gd name="T7" fmla="*/ 12802394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838200" y="2667000"/>
            <a:ext cx="8001000" cy="1447800"/>
            <a:chOff x="528" y="1680"/>
            <a:chExt cx="5040" cy="912"/>
          </a:xfrm>
        </p:grpSpPr>
        <p:graphicFrame>
          <p:nvGraphicFramePr>
            <p:cNvPr id="172040" name="Object 52"/>
            <p:cNvGraphicFramePr>
              <a:graphicFrameLocks noChangeAspect="1"/>
            </p:cNvGraphicFramePr>
            <p:nvPr/>
          </p:nvGraphicFramePr>
          <p:xfrm>
            <a:off x="528" y="1680"/>
            <a:ext cx="2736" cy="8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136" name="Equation" r:id="rId5" imgW="1397000" imgH="431800" progId="Equation.3">
                    <p:embed/>
                  </p:oleObj>
                </mc:Choice>
                <mc:Fallback>
                  <p:oleObj name="Equation" r:id="rId5" imgW="1397000" imgH="431800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680"/>
                          <a:ext cx="2736" cy="8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2041" name="Text Box 56"/>
            <p:cNvSpPr txBox="1">
              <a:spLocks noChangeArrowheads="1"/>
            </p:cNvSpPr>
            <p:nvPr/>
          </p:nvSpPr>
          <p:spPr bwMode="auto">
            <a:xfrm>
              <a:off x="4320" y="2221"/>
              <a:ext cx="1248" cy="371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/>
                <a:t>卷积关系</a:t>
              </a:r>
            </a:p>
          </p:txBody>
        </p:sp>
        <p:sp>
          <p:nvSpPr>
            <p:cNvPr id="172042" name="AutoShape 58"/>
            <p:cNvSpPr>
              <a:spLocks noChangeArrowheads="1"/>
            </p:cNvSpPr>
            <p:nvPr/>
          </p:nvSpPr>
          <p:spPr bwMode="auto">
            <a:xfrm>
              <a:off x="3648" y="2365"/>
              <a:ext cx="576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0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07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07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10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3058" name="Object 50"/>
          <p:cNvGraphicFramePr>
            <a:graphicFrameLocks noChangeAspect="1"/>
          </p:cNvGraphicFramePr>
          <p:nvPr/>
        </p:nvGraphicFramePr>
        <p:xfrm>
          <a:off x="2209800" y="1455738"/>
          <a:ext cx="3276600" cy="121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348" name="Equation" r:id="rId3" imgW="1167893" imgH="431613" progId="Equation.DSMT4">
                  <p:embed/>
                </p:oleObj>
              </mc:Choice>
              <mc:Fallback>
                <p:oleObj name="Equation" r:id="rId3" imgW="1167893" imgH="431613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455738"/>
                        <a:ext cx="3276600" cy="1211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59" name="Object 51"/>
          <p:cNvGraphicFramePr>
            <a:graphicFrameLocks noChangeAspect="1"/>
          </p:cNvGraphicFramePr>
          <p:nvPr/>
        </p:nvGraphicFramePr>
        <p:xfrm>
          <a:off x="2667000" y="171450"/>
          <a:ext cx="23622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349" name="Equation" r:id="rId5" imgW="825500" imgH="419100" progId="Equation.DSMT4">
                  <p:embed/>
                </p:oleObj>
              </mc:Choice>
              <mc:Fallback>
                <p:oleObj name="Equation" r:id="rId5" imgW="825500" imgH="419100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71450"/>
                        <a:ext cx="23622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60" name="Text Box 52"/>
          <p:cNvSpPr txBox="1">
            <a:spLocks noChangeArrowheads="1"/>
          </p:cNvSpPr>
          <p:nvPr/>
        </p:nvSpPr>
        <p:spPr bwMode="auto">
          <a:xfrm>
            <a:off x="6019800" y="457200"/>
            <a:ext cx="2667000" cy="1563688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/>
              <a:t>转移函数的两种表示形式，独立于信号。</a:t>
            </a:r>
          </a:p>
        </p:txBody>
      </p:sp>
      <p:graphicFrame>
        <p:nvGraphicFramePr>
          <p:cNvPr id="173061" name="Object 56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350" name="Equation" r:id="rId7" imgW="435285" imgH="677109" progId="Equation.DSMT4">
                  <p:embed/>
                </p:oleObj>
              </mc:Choice>
              <mc:Fallback>
                <p:oleObj name="Equation" r:id="rId7" imgW="435285" imgH="677109" progId="Equation.DSMT4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62" name="AutoShape 58"/>
          <p:cNvSpPr>
            <a:spLocks/>
          </p:cNvSpPr>
          <p:nvPr/>
        </p:nvSpPr>
        <p:spPr bwMode="auto">
          <a:xfrm>
            <a:off x="5334000" y="381000"/>
            <a:ext cx="685800" cy="1752600"/>
          </a:xfrm>
          <a:prstGeom prst="rightBrace">
            <a:avLst>
              <a:gd name="adj1" fmla="val 21296"/>
              <a:gd name="adj2" fmla="val 50000"/>
            </a:avLst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304800" y="3657600"/>
            <a:ext cx="7543800" cy="2895600"/>
            <a:chOff x="192" y="2304"/>
            <a:chExt cx="4752" cy="1824"/>
          </a:xfrm>
        </p:grpSpPr>
        <p:sp>
          <p:nvSpPr>
            <p:cNvPr id="173069" name="Text Box 54"/>
            <p:cNvSpPr txBox="1">
              <a:spLocks noChangeArrowheads="1"/>
            </p:cNvSpPr>
            <p:nvPr/>
          </p:nvSpPr>
          <p:spPr bwMode="auto">
            <a:xfrm>
              <a:off x="192" y="2304"/>
              <a:ext cx="960" cy="995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/>
                <a:t>谱分解的</a:t>
              </a:r>
              <a:r>
                <a:rPr lang="en-US" altLang="zh-CN"/>
                <a:t>Z</a:t>
              </a:r>
              <a:r>
                <a:rPr lang="zh-CN" altLang="en-US"/>
                <a:t>域表示</a:t>
              </a:r>
            </a:p>
          </p:txBody>
        </p:sp>
        <p:graphicFrame>
          <p:nvGraphicFramePr>
            <p:cNvPr id="173070" name="Object 57"/>
            <p:cNvGraphicFramePr>
              <a:graphicFrameLocks noChangeAspect="1"/>
            </p:cNvGraphicFramePr>
            <p:nvPr/>
          </p:nvGraphicFramePr>
          <p:xfrm>
            <a:off x="816" y="3405"/>
            <a:ext cx="4128" cy="7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3351" name="Equation" r:id="rId9" imgW="2540000" imgH="444500" progId="Equation.DSMT4">
                    <p:embed/>
                  </p:oleObj>
                </mc:Choice>
                <mc:Fallback>
                  <p:oleObj name="Equation" r:id="rId9" imgW="2540000" imgH="444500" progId="Equation.DSMT4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3405"/>
                          <a:ext cx="4128" cy="7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3071" name="AutoShape 59"/>
            <p:cNvSpPr>
              <a:spLocks noChangeArrowheads="1"/>
            </p:cNvSpPr>
            <p:nvPr/>
          </p:nvSpPr>
          <p:spPr bwMode="auto">
            <a:xfrm>
              <a:off x="576" y="3264"/>
              <a:ext cx="240" cy="528"/>
            </a:xfrm>
            <a:prstGeom prst="curvedRightArrow">
              <a:avLst>
                <a:gd name="adj1" fmla="val 44000"/>
                <a:gd name="adj2" fmla="val 88000"/>
                <a:gd name="adj3" fmla="val 33333"/>
              </a:avLst>
            </a:prstGeom>
            <a:noFill/>
            <a:ln w="254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</p:grp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2286000" y="2819400"/>
            <a:ext cx="6030913" cy="2341563"/>
            <a:chOff x="1440" y="1776"/>
            <a:chExt cx="3456" cy="1475"/>
          </a:xfrm>
        </p:grpSpPr>
        <p:graphicFrame>
          <p:nvGraphicFramePr>
            <p:cNvPr id="173065" name="Object 48"/>
            <p:cNvGraphicFramePr>
              <a:graphicFrameLocks noChangeAspect="1"/>
            </p:cNvGraphicFramePr>
            <p:nvPr/>
          </p:nvGraphicFramePr>
          <p:xfrm>
            <a:off x="1440" y="2544"/>
            <a:ext cx="2016" cy="7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3352" name="Equation" r:id="rId11" imgW="1231366" imgH="431613" progId="Equation.DSMT4">
                    <p:embed/>
                  </p:oleObj>
                </mc:Choice>
                <mc:Fallback>
                  <p:oleObj name="Equation" r:id="rId11" imgW="1231366" imgH="431613" progId="Equation.DSMT4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544"/>
                          <a:ext cx="2016" cy="7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3066" name="Object 49"/>
            <p:cNvGraphicFramePr>
              <a:graphicFrameLocks noChangeAspect="1"/>
            </p:cNvGraphicFramePr>
            <p:nvPr/>
          </p:nvGraphicFramePr>
          <p:xfrm>
            <a:off x="1488" y="1776"/>
            <a:ext cx="1993" cy="7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3353" name="Equation" r:id="rId13" imgW="1180588" imgH="431613" progId="Equation.DSMT4">
                    <p:embed/>
                  </p:oleObj>
                </mc:Choice>
                <mc:Fallback>
                  <p:oleObj name="Equation" r:id="rId13" imgW="1180588" imgH="431613" progId="Equation.DSMT4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776"/>
                          <a:ext cx="1993" cy="7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3067" name="Text Box 60"/>
            <p:cNvSpPr txBox="1">
              <a:spLocks noChangeArrowheads="1"/>
            </p:cNvSpPr>
            <p:nvPr/>
          </p:nvSpPr>
          <p:spPr bwMode="auto">
            <a:xfrm>
              <a:off x="3888" y="2016"/>
              <a:ext cx="1008" cy="985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/>
                <a:t>待辨识的参数。</a:t>
              </a:r>
            </a:p>
          </p:txBody>
        </p:sp>
        <p:sp>
          <p:nvSpPr>
            <p:cNvPr id="173068" name="AutoShape 61"/>
            <p:cNvSpPr>
              <a:spLocks/>
            </p:cNvSpPr>
            <p:nvPr/>
          </p:nvSpPr>
          <p:spPr bwMode="auto">
            <a:xfrm>
              <a:off x="3456" y="1968"/>
              <a:ext cx="432" cy="1104"/>
            </a:xfrm>
            <a:prstGeom prst="rightBrace">
              <a:avLst>
                <a:gd name="adj1" fmla="val 21296"/>
                <a:gd name="adj2" fmla="val 50000"/>
              </a:avLst>
            </a:prstGeom>
            <a:noFill/>
            <a:ln w="254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ext Box 2"/>
          <p:cNvSpPr txBox="1">
            <a:spLocks noChangeArrowheads="1"/>
          </p:cNvSpPr>
          <p:nvPr/>
        </p:nvSpPr>
        <p:spPr bwMode="auto">
          <a:xfrm>
            <a:off x="152400" y="228600"/>
            <a:ext cx="8763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Blip>
                <a:blip r:embed="rId3"/>
              </a:buBlip>
            </a:pPr>
            <a:r>
              <a:rPr lang="en-US" altLang="zh-CN" sz="3600">
                <a:solidFill>
                  <a:srgbClr val="341AF4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36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AR</a:t>
            </a:r>
            <a:r>
              <a:rPr lang="zh-CN" altLang="en-US" sz="36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36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Auto</a:t>
            </a:r>
            <a:r>
              <a:rPr lang="en-US" altLang="zh-CN" sz="3600">
                <a:solidFill>
                  <a:schemeClr val="tx2"/>
                </a:solidFill>
                <a:ea typeface="隶书" panose="02010509060101010101" pitchFamily="49" charset="-122"/>
              </a:rPr>
              <a:t>—</a:t>
            </a:r>
            <a:r>
              <a:rPr lang="en-US" altLang="zh-CN" sz="36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Regressive</a:t>
            </a:r>
            <a:r>
              <a:rPr lang="zh-CN" altLang="en-US" sz="36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，自回归）模型</a:t>
            </a:r>
          </a:p>
        </p:txBody>
      </p:sp>
      <p:graphicFrame>
        <p:nvGraphicFramePr>
          <p:cNvPr id="71683" name="Object 3"/>
          <p:cNvGraphicFramePr>
            <a:graphicFrameLocks noChangeAspect="1"/>
          </p:cNvGraphicFramePr>
          <p:nvPr/>
        </p:nvGraphicFramePr>
        <p:xfrm>
          <a:off x="1905000" y="4899025"/>
          <a:ext cx="3930650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24" name="Equation" r:id="rId4" imgW="1562100" imgH="749300" progId="Equation.DSMT4">
                  <p:embed/>
                </p:oleObj>
              </mc:Choice>
              <mc:Fallback>
                <p:oleObj name="Equation" r:id="rId4" imgW="1562100" imgH="749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899025"/>
                        <a:ext cx="3930650" cy="188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4" name="Object 5"/>
          <p:cNvGraphicFramePr>
            <a:graphicFrameLocks noChangeAspect="1"/>
          </p:cNvGraphicFramePr>
          <p:nvPr/>
        </p:nvGraphicFramePr>
        <p:xfrm>
          <a:off x="2286000" y="1219200"/>
          <a:ext cx="28194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25" name="Equation" r:id="rId6" imgW="952087" imgH="241195" progId="Equation.DSMT4">
                  <p:embed/>
                </p:oleObj>
              </mc:Choice>
              <mc:Fallback>
                <p:oleObj name="Equation" r:id="rId6" imgW="952087" imgH="24119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219200"/>
                        <a:ext cx="281940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5" name="Object 6"/>
          <p:cNvGraphicFramePr>
            <a:graphicFrameLocks noChangeAspect="1"/>
          </p:cNvGraphicFramePr>
          <p:nvPr/>
        </p:nvGraphicFramePr>
        <p:xfrm>
          <a:off x="1828800" y="1905000"/>
          <a:ext cx="5181600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26" name="Equation" r:id="rId8" imgW="1739900" imgH="444500" progId="Equation.3">
                  <p:embed/>
                </p:oleObj>
              </mc:Choice>
              <mc:Fallback>
                <p:oleObj name="Equation" r:id="rId8" imgW="1739900" imgH="444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905000"/>
                        <a:ext cx="5181600" cy="132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6" name="Object 7"/>
          <p:cNvGraphicFramePr>
            <a:graphicFrameLocks noChangeAspect="1"/>
          </p:cNvGraphicFramePr>
          <p:nvPr/>
        </p:nvGraphicFramePr>
        <p:xfrm>
          <a:off x="1981200" y="3352800"/>
          <a:ext cx="4160838" cy="153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27" name="Equation" r:id="rId10" imgW="1688367" imgH="622030" progId="Equation.DSMT4">
                  <p:embed/>
                </p:oleObj>
              </mc:Choice>
              <mc:Fallback>
                <p:oleObj name="Equation" r:id="rId10" imgW="1688367" imgH="62203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352800"/>
                        <a:ext cx="4160838" cy="1531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87" name="Text Box 8"/>
          <p:cNvSpPr txBox="1">
            <a:spLocks noChangeArrowheads="1"/>
          </p:cNvSpPr>
          <p:nvPr/>
        </p:nvSpPr>
        <p:spPr bwMode="auto">
          <a:xfrm>
            <a:off x="250825" y="1143000"/>
            <a:ext cx="1425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/>
              <a:t>若：</a:t>
            </a:r>
          </a:p>
        </p:txBody>
      </p:sp>
      <p:sp>
        <p:nvSpPr>
          <p:cNvPr id="174088" name="Text Box 9"/>
          <p:cNvSpPr txBox="1">
            <a:spLocks noChangeArrowheads="1"/>
          </p:cNvSpPr>
          <p:nvPr/>
        </p:nvSpPr>
        <p:spPr bwMode="auto">
          <a:xfrm>
            <a:off x="5562600" y="1173163"/>
            <a:ext cx="1828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/>
              <a:t>并假定：</a:t>
            </a:r>
          </a:p>
        </p:txBody>
      </p:sp>
      <p:graphicFrame>
        <p:nvGraphicFramePr>
          <p:cNvPr id="174089" name="Object 10"/>
          <p:cNvGraphicFramePr>
            <a:graphicFrameLocks noChangeAspect="1"/>
          </p:cNvGraphicFramePr>
          <p:nvPr/>
        </p:nvGraphicFramePr>
        <p:xfrm>
          <a:off x="7086600" y="1230313"/>
          <a:ext cx="838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28" name="Equation" r:id="rId12" imgW="368300" imgH="228600" progId="Equation.DSMT4">
                  <p:embed/>
                </p:oleObj>
              </mc:Choice>
              <mc:Fallback>
                <p:oleObj name="Equation" r:id="rId12" imgW="36830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1230313"/>
                        <a:ext cx="838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7162800" y="2819400"/>
            <a:ext cx="1536700" cy="3657600"/>
            <a:chOff x="4512" y="1776"/>
            <a:chExt cx="968" cy="2304"/>
          </a:xfrm>
        </p:grpSpPr>
        <p:sp>
          <p:nvSpPr>
            <p:cNvPr id="174092" name="Text Box 4"/>
            <p:cNvSpPr txBox="1">
              <a:spLocks noChangeArrowheads="1"/>
            </p:cNvSpPr>
            <p:nvPr/>
          </p:nvSpPr>
          <p:spPr bwMode="auto">
            <a:xfrm>
              <a:off x="5051" y="2304"/>
              <a:ext cx="429" cy="1344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/>
                <a:t>全极点模型</a:t>
              </a:r>
            </a:p>
          </p:txBody>
        </p:sp>
        <p:sp>
          <p:nvSpPr>
            <p:cNvPr id="174093" name="AutoShape 11"/>
            <p:cNvSpPr>
              <a:spLocks/>
            </p:cNvSpPr>
            <p:nvPr/>
          </p:nvSpPr>
          <p:spPr bwMode="auto">
            <a:xfrm>
              <a:off x="4512" y="1776"/>
              <a:ext cx="384" cy="2304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254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</p:grpSp>
      <p:sp>
        <p:nvSpPr>
          <p:cNvPr id="174091" name="Text Box 12"/>
          <p:cNvSpPr txBox="1">
            <a:spLocks noChangeArrowheads="1"/>
          </p:cNvSpPr>
          <p:nvPr/>
        </p:nvSpPr>
        <p:spPr bwMode="auto">
          <a:xfrm>
            <a:off x="250825" y="2209800"/>
            <a:ext cx="10525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/>
              <a:t>则：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106" name="Object 2"/>
          <p:cNvGraphicFramePr>
            <a:graphicFrameLocks noChangeAspect="1"/>
          </p:cNvGraphicFramePr>
          <p:nvPr/>
        </p:nvGraphicFramePr>
        <p:xfrm>
          <a:off x="2252663" y="2362200"/>
          <a:ext cx="4300537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47" name="Equation" r:id="rId3" imgW="1628708" imgH="428685" progId="Equation.3">
                  <p:embed/>
                </p:oleObj>
              </mc:Choice>
              <mc:Fallback>
                <p:oleObj name="Equation" r:id="rId3" imgW="1628708" imgH="42868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2663" y="2362200"/>
                        <a:ext cx="4300537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107" name="Text Box 5"/>
          <p:cNvSpPr txBox="1">
            <a:spLocks noChangeArrowheads="1"/>
          </p:cNvSpPr>
          <p:nvPr/>
        </p:nvSpPr>
        <p:spPr bwMode="auto">
          <a:xfrm>
            <a:off x="381000" y="228600"/>
            <a:ext cx="565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Blip>
                <a:blip r:embed="rId5"/>
              </a:buBlip>
            </a:pPr>
            <a:r>
              <a:rPr lang="en-US" altLang="zh-CN" b="1">
                <a:solidFill>
                  <a:srgbClr val="341AF4"/>
                </a:solidFill>
              </a:rPr>
              <a:t> </a:t>
            </a:r>
          </a:p>
        </p:txBody>
      </p:sp>
      <p:sp>
        <p:nvSpPr>
          <p:cNvPr id="175108" name="Rectangle 6"/>
          <p:cNvSpPr>
            <a:spLocks noChangeArrowheads="1"/>
          </p:cNvSpPr>
          <p:nvPr/>
        </p:nvSpPr>
        <p:spPr bwMode="auto">
          <a:xfrm>
            <a:off x="1038225" y="228600"/>
            <a:ext cx="78771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MA</a:t>
            </a:r>
            <a:r>
              <a:rPr lang="zh-CN" altLang="en-US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Moving</a:t>
            </a:r>
            <a:r>
              <a:rPr lang="en-US" altLang="zh-CN">
                <a:solidFill>
                  <a:schemeClr val="tx2"/>
                </a:solidFill>
                <a:ea typeface="隶书" panose="02010509060101010101" pitchFamily="49" charset="-122"/>
              </a:rPr>
              <a:t>—</a:t>
            </a:r>
            <a:r>
              <a:rPr lang="en-US" altLang="zh-CN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Average,</a:t>
            </a:r>
            <a:r>
              <a:rPr lang="zh-CN" altLang="en-US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移动平均）模型</a:t>
            </a:r>
          </a:p>
        </p:txBody>
      </p:sp>
      <p:graphicFrame>
        <p:nvGraphicFramePr>
          <p:cNvPr id="175109" name="Object 7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48" name="Equation" r:id="rId6" imgW="114151" imgH="215619" progId="Equation.3">
                  <p:embed/>
                </p:oleObj>
              </mc:Choice>
              <mc:Fallback>
                <p:oleObj name="Equation" r:id="rId6" imgW="114151" imgH="21561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2" name="Object 8"/>
          <p:cNvGraphicFramePr>
            <a:graphicFrameLocks noChangeAspect="1"/>
          </p:cNvGraphicFramePr>
          <p:nvPr/>
        </p:nvGraphicFramePr>
        <p:xfrm>
          <a:off x="2057400" y="5257800"/>
          <a:ext cx="441960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49" name="Equation" r:id="rId8" imgW="1701800" imgH="495300" progId="Equation.DSMT4">
                  <p:embed/>
                </p:oleObj>
              </mc:Choice>
              <mc:Fallback>
                <p:oleObj name="Equation" r:id="rId8" imgW="1701800" imgH="4953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257800"/>
                        <a:ext cx="4419600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11" name="Object 9"/>
          <p:cNvGraphicFramePr>
            <a:graphicFrameLocks noChangeAspect="1"/>
          </p:cNvGraphicFramePr>
          <p:nvPr/>
        </p:nvGraphicFramePr>
        <p:xfrm>
          <a:off x="2971800" y="1143000"/>
          <a:ext cx="2773363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50" name="Equation" r:id="rId10" imgW="977900" imgH="241300" progId="Equation.DSMT4">
                  <p:embed/>
                </p:oleObj>
              </mc:Choice>
              <mc:Fallback>
                <p:oleObj name="Equation" r:id="rId10" imgW="977900" imgH="2413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143000"/>
                        <a:ext cx="2773363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4" name="Object 10"/>
          <p:cNvGraphicFramePr>
            <a:graphicFrameLocks noChangeAspect="1"/>
          </p:cNvGraphicFramePr>
          <p:nvPr/>
        </p:nvGraphicFramePr>
        <p:xfrm>
          <a:off x="1447800" y="3886200"/>
          <a:ext cx="5703888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51" name="Equation" r:id="rId12" imgW="2146300" imgH="431800" progId="Equation.DSMT4">
                  <p:embed/>
                </p:oleObj>
              </mc:Choice>
              <mc:Fallback>
                <p:oleObj name="Equation" r:id="rId12" imgW="2146300" imgH="431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886200"/>
                        <a:ext cx="5703888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113" name="Text Box 11"/>
          <p:cNvSpPr txBox="1">
            <a:spLocks noChangeArrowheads="1"/>
          </p:cNvSpPr>
          <p:nvPr/>
        </p:nvSpPr>
        <p:spPr bwMode="auto">
          <a:xfrm>
            <a:off x="684213" y="1066800"/>
            <a:ext cx="1301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/>
              <a:t>若：</a:t>
            </a:r>
          </a:p>
        </p:txBody>
      </p:sp>
      <p:sp>
        <p:nvSpPr>
          <p:cNvPr id="175114" name="Text Box 12"/>
          <p:cNvSpPr txBox="1">
            <a:spLocks noChangeArrowheads="1"/>
          </p:cNvSpPr>
          <p:nvPr/>
        </p:nvSpPr>
        <p:spPr bwMode="auto">
          <a:xfrm>
            <a:off x="755650" y="2133600"/>
            <a:ext cx="996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/>
              <a:t>则：</a:t>
            </a:r>
          </a:p>
        </p:txBody>
      </p:sp>
      <p:sp>
        <p:nvSpPr>
          <p:cNvPr id="72717" name="Text Box 13"/>
          <p:cNvSpPr txBox="1">
            <a:spLocks noChangeArrowheads="1"/>
          </p:cNvSpPr>
          <p:nvPr/>
        </p:nvSpPr>
        <p:spPr bwMode="auto">
          <a:xfrm>
            <a:off x="8148638" y="3276600"/>
            <a:ext cx="742950" cy="23876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/>
              <a:t>全零点模型</a:t>
            </a:r>
          </a:p>
        </p:txBody>
      </p:sp>
      <p:sp>
        <p:nvSpPr>
          <p:cNvPr id="72718" name="AutoShape 14"/>
          <p:cNvSpPr>
            <a:spLocks/>
          </p:cNvSpPr>
          <p:nvPr/>
        </p:nvSpPr>
        <p:spPr bwMode="auto">
          <a:xfrm>
            <a:off x="7315200" y="2514600"/>
            <a:ext cx="609600" cy="3657600"/>
          </a:xfrm>
          <a:prstGeom prst="rightBrace">
            <a:avLst>
              <a:gd name="adj1" fmla="val 50000"/>
              <a:gd name="adj2" fmla="val 50000"/>
            </a:avLst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2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7" grpId="0" animBg="1" autoUpdateAnimBg="0"/>
      <p:bldP spid="727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ext Box 2"/>
          <p:cNvSpPr txBox="1">
            <a:spLocks noChangeArrowheads="1"/>
          </p:cNvSpPr>
          <p:nvPr/>
        </p:nvSpPr>
        <p:spPr bwMode="auto">
          <a:xfrm>
            <a:off x="609600" y="304800"/>
            <a:ext cx="565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Blip>
                <a:blip r:embed="rId3"/>
              </a:buBlip>
            </a:pPr>
            <a:r>
              <a:rPr lang="en-US" altLang="zh-CN"/>
              <a:t> </a:t>
            </a:r>
          </a:p>
        </p:txBody>
      </p:sp>
      <p:graphicFrame>
        <p:nvGraphicFramePr>
          <p:cNvPr id="176131" name="Object 3"/>
          <p:cNvGraphicFramePr>
            <a:graphicFrameLocks noChangeAspect="1"/>
          </p:cNvGraphicFramePr>
          <p:nvPr/>
        </p:nvGraphicFramePr>
        <p:xfrm>
          <a:off x="2971800" y="2286000"/>
          <a:ext cx="2836863" cy="150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32" name="Equation" r:id="rId4" imgW="847703" imgH="447682" progId="Equation.DSMT4">
                  <p:embed/>
                </p:oleObj>
              </mc:Choice>
              <mc:Fallback>
                <p:oleObj name="Equation" r:id="rId4" imgW="847703" imgH="447682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286000"/>
                        <a:ext cx="2836863" cy="150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32" name="Text Box 4"/>
          <p:cNvSpPr txBox="1">
            <a:spLocks noChangeArrowheads="1"/>
          </p:cNvSpPr>
          <p:nvPr/>
        </p:nvSpPr>
        <p:spPr bwMode="auto">
          <a:xfrm>
            <a:off x="1147763" y="254000"/>
            <a:ext cx="7745412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ARMA</a:t>
            </a:r>
            <a:r>
              <a:rPr lang="zh-CN" altLang="en-US" sz="36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36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Auto-Regressive  Moving-  	   Average,</a:t>
            </a:r>
            <a:r>
              <a:rPr lang="zh-CN" altLang="en-US" sz="36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自回归－移动平均）           	        模型</a:t>
            </a:r>
          </a:p>
        </p:txBody>
      </p:sp>
      <p:graphicFrame>
        <p:nvGraphicFramePr>
          <p:cNvPr id="176133" name="Object 5"/>
          <p:cNvGraphicFramePr>
            <a:graphicFrameLocks noChangeAspect="1"/>
          </p:cNvGraphicFramePr>
          <p:nvPr/>
        </p:nvGraphicFramePr>
        <p:xfrm>
          <a:off x="3124200" y="4343400"/>
          <a:ext cx="2514600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33" name="Equation" r:id="rId6" imgW="809692" imgH="400010" progId="Equation.3">
                  <p:embed/>
                </p:oleObj>
              </mc:Choice>
              <mc:Fallback>
                <p:oleObj name="Equation" r:id="rId6" imgW="809692" imgH="40001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9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343400"/>
                        <a:ext cx="2514600" cy="127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34" name="AutoShape 6"/>
          <p:cNvSpPr>
            <a:spLocks noChangeArrowheads="1"/>
          </p:cNvSpPr>
          <p:nvPr/>
        </p:nvSpPr>
        <p:spPr bwMode="auto">
          <a:xfrm>
            <a:off x="5029200" y="5943600"/>
            <a:ext cx="1066800" cy="228600"/>
          </a:xfrm>
          <a:prstGeom prst="notchedRightArrow">
            <a:avLst>
              <a:gd name="adj1" fmla="val 50000"/>
              <a:gd name="adj2" fmla="val 1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76135" name="Text Box 7"/>
          <p:cNvSpPr txBox="1">
            <a:spLocks noChangeArrowheads="1"/>
          </p:cNvSpPr>
          <p:nvPr/>
        </p:nvSpPr>
        <p:spPr bwMode="auto">
          <a:xfrm>
            <a:off x="6248400" y="5334000"/>
            <a:ext cx="2227263" cy="10763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极</a:t>
            </a:r>
            <a:r>
              <a:rPr lang="en-US" altLang="zh-CN"/>
              <a:t>—</a:t>
            </a:r>
            <a:r>
              <a:rPr lang="zh-CN" altLang="en-US"/>
              <a:t>零模型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ARMA</a:t>
            </a:r>
            <a:r>
              <a:rPr lang="zh-CN" altLang="en-US"/>
              <a:t>模型</a:t>
            </a:r>
          </a:p>
        </p:txBody>
      </p:sp>
      <p:sp>
        <p:nvSpPr>
          <p:cNvPr id="176136" name="Text Box 8"/>
          <p:cNvSpPr txBox="1">
            <a:spLocks noChangeArrowheads="1"/>
          </p:cNvSpPr>
          <p:nvPr/>
        </p:nvSpPr>
        <p:spPr bwMode="auto">
          <a:xfrm>
            <a:off x="762000" y="2057400"/>
            <a:ext cx="175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/>
              <a:t>如果：</a:t>
            </a:r>
          </a:p>
        </p:txBody>
      </p:sp>
      <p:sp>
        <p:nvSpPr>
          <p:cNvPr id="176137" name="Text Box 9"/>
          <p:cNvSpPr txBox="1">
            <a:spLocks noChangeArrowheads="1"/>
          </p:cNvSpPr>
          <p:nvPr/>
        </p:nvSpPr>
        <p:spPr bwMode="auto">
          <a:xfrm>
            <a:off x="6324600" y="2365375"/>
            <a:ext cx="1219200" cy="1216025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/>
              <a:t>不全为零</a:t>
            </a:r>
          </a:p>
        </p:txBody>
      </p:sp>
      <p:sp>
        <p:nvSpPr>
          <p:cNvPr id="176138" name="Text Box 10"/>
          <p:cNvSpPr txBox="1">
            <a:spLocks noChangeArrowheads="1"/>
          </p:cNvSpPr>
          <p:nvPr/>
        </p:nvSpPr>
        <p:spPr bwMode="auto">
          <a:xfrm>
            <a:off x="539750" y="4419600"/>
            <a:ext cx="12128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/>
              <a:t>则：</a:t>
            </a:r>
          </a:p>
        </p:txBody>
      </p:sp>
      <p:sp>
        <p:nvSpPr>
          <p:cNvPr id="176139" name="AutoShape 13"/>
          <p:cNvSpPr>
            <a:spLocks/>
          </p:cNvSpPr>
          <p:nvPr/>
        </p:nvSpPr>
        <p:spPr bwMode="auto">
          <a:xfrm>
            <a:off x="5867400" y="2514600"/>
            <a:ext cx="381000" cy="1066800"/>
          </a:xfrm>
          <a:prstGeom prst="rightBrace">
            <a:avLst>
              <a:gd name="adj1" fmla="val 23333"/>
              <a:gd name="adj2" fmla="val 50000"/>
            </a:avLst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极端阴影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Designs\Soaring.pot</Template>
  <TotalTime>8123</TotalTime>
  <Words>1462</Words>
  <Application>Microsoft Office PowerPoint</Application>
  <PresentationFormat>全屏显示(4:3)</PresentationFormat>
  <Paragraphs>201</Paragraphs>
  <Slides>41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0" baseType="lpstr">
      <vt:lpstr>方正姚体</vt:lpstr>
      <vt:lpstr>楷体_GB2312</vt:lpstr>
      <vt:lpstr>隶书</vt:lpstr>
      <vt:lpstr>宋体</vt:lpstr>
      <vt:lpstr>Arial</vt:lpstr>
      <vt:lpstr>Times New Roman</vt:lpstr>
      <vt:lpstr>Wingdings</vt:lpstr>
      <vt:lpstr>Soaring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 阶数p的选择对谱估计的影响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TSINGHUA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linying</dc:creator>
  <cp:lastModifiedBy>oyzc</cp:lastModifiedBy>
  <cp:revision>237</cp:revision>
  <dcterms:created xsi:type="dcterms:W3CDTF">1999-03-17T08:45:42Z</dcterms:created>
  <dcterms:modified xsi:type="dcterms:W3CDTF">2021-11-23T16:32:04Z</dcterms:modified>
</cp:coreProperties>
</file>