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47"/>
  </p:notesMasterIdLst>
  <p:handoutMasterIdLst>
    <p:handoutMasterId r:id="rId48"/>
  </p:handoutMasterIdLst>
  <p:sldIdLst>
    <p:sldId id="395" r:id="rId2"/>
    <p:sldId id="397" r:id="rId3"/>
    <p:sldId id="398" r:id="rId4"/>
    <p:sldId id="403" r:id="rId5"/>
    <p:sldId id="404" r:id="rId6"/>
    <p:sldId id="407" r:id="rId7"/>
    <p:sldId id="408" r:id="rId8"/>
    <p:sldId id="412" r:id="rId9"/>
    <p:sldId id="414" r:id="rId10"/>
    <p:sldId id="416" r:id="rId11"/>
    <p:sldId id="418" r:id="rId12"/>
    <p:sldId id="420" r:id="rId13"/>
    <p:sldId id="422" r:id="rId14"/>
    <p:sldId id="423" r:id="rId15"/>
    <p:sldId id="426" r:id="rId16"/>
    <p:sldId id="428" r:id="rId17"/>
    <p:sldId id="431" r:id="rId18"/>
    <p:sldId id="433" r:id="rId19"/>
    <p:sldId id="435" r:id="rId20"/>
    <p:sldId id="683" r:id="rId21"/>
    <p:sldId id="684" r:id="rId22"/>
    <p:sldId id="437" r:id="rId23"/>
    <p:sldId id="693" r:id="rId24"/>
    <p:sldId id="694" r:id="rId25"/>
    <p:sldId id="439" r:id="rId26"/>
    <p:sldId id="440" r:id="rId27"/>
    <p:sldId id="441" r:id="rId28"/>
    <p:sldId id="443" r:id="rId29"/>
    <p:sldId id="444" r:id="rId30"/>
    <p:sldId id="687" r:id="rId31"/>
    <p:sldId id="690" r:id="rId32"/>
    <p:sldId id="692" r:id="rId33"/>
    <p:sldId id="449" r:id="rId34"/>
    <p:sldId id="452" r:id="rId35"/>
    <p:sldId id="454" r:id="rId36"/>
    <p:sldId id="695" r:id="rId37"/>
    <p:sldId id="696" r:id="rId38"/>
    <p:sldId id="697" r:id="rId39"/>
    <p:sldId id="698" r:id="rId40"/>
    <p:sldId id="699" r:id="rId41"/>
    <p:sldId id="700" r:id="rId42"/>
    <p:sldId id="702" r:id="rId43"/>
    <p:sldId id="481" r:id="rId44"/>
    <p:sldId id="482" r:id="rId45"/>
    <p:sldId id="483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2" autoAdjust="0"/>
    <p:restoredTop sz="94660" autoAdjust="0"/>
  </p:normalViewPr>
  <p:slideViewPr>
    <p:cSldViewPr>
      <p:cViewPr varScale="1">
        <p:scale>
          <a:sx n="68" d="100"/>
          <a:sy n="68" d="100"/>
        </p:scale>
        <p:origin x="1252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6" d="100"/>
          <a:sy n="26" d="100"/>
        </p:scale>
        <p:origin x="-124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0.xml"/><Relationship Id="rId2" Type="http://schemas.openxmlformats.org/officeDocument/2006/relationships/slide" Target="slides/slide12.xml"/><Relationship Id="rId1" Type="http://schemas.openxmlformats.org/officeDocument/2006/relationships/slide" Target="slides/slide1.xml"/><Relationship Id="rId4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4.wmf"/><Relationship Id="rId7" Type="http://schemas.openxmlformats.org/officeDocument/2006/relationships/image" Target="../media/image77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47.wmf"/><Relationship Id="rId5" Type="http://schemas.openxmlformats.org/officeDocument/2006/relationships/image" Target="../media/image76.wmf"/><Relationship Id="rId10" Type="http://schemas.openxmlformats.org/officeDocument/2006/relationships/image" Target="../media/image80.wmf"/><Relationship Id="rId4" Type="http://schemas.openxmlformats.org/officeDocument/2006/relationships/image" Target="../media/image75.wmf"/><Relationship Id="rId9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e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4.wmf"/><Relationship Id="rId7" Type="http://schemas.openxmlformats.org/officeDocument/2006/relationships/image" Target="../media/image118.wmf"/><Relationship Id="rId2" Type="http://schemas.openxmlformats.org/officeDocument/2006/relationships/image" Target="../media/image143.wmf"/><Relationship Id="rId1" Type="http://schemas.openxmlformats.org/officeDocument/2006/relationships/image" Target="../media/image142.emf"/><Relationship Id="rId6" Type="http://schemas.openxmlformats.org/officeDocument/2006/relationships/image" Target="../media/image141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9" Type="http://schemas.openxmlformats.org/officeDocument/2006/relationships/image" Target="../media/image14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png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10" Type="http://schemas.openxmlformats.org/officeDocument/2006/relationships/image" Target="../media/image172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5" Type="http://schemas.openxmlformats.org/officeDocument/2006/relationships/image" Target="../media/image187.wmf"/><Relationship Id="rId10" Type="http://schemas.openxmlformats.org/officeDocument/2006/relationships/image" Target="../media/image192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4.e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image" Target="../media/image211.wmf"/><Relationship Id="rId7" Type="http://schemas.openxmlformats.org/officeDocument/2006/relationships/image" Target="../media/image215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11" Type="http://schemas.openxmlformats.org/officeDocument/2006/relationships/image" Target="../media/image219.wmf"/><Relationship Id="rId5" Type="http://schemas.openxmlformats.org/officeDocument/2006/relationships/image" Target="../media/image213.wmf"/><Relationship Id="rId10" Type="http://schemas.openxmlformats.org/officeDocument/2006/relationships/image" Target="../media/image218.wmf"/><Relationship Id="rId4" Type="http://schemas.openxmlformats.org/officeDocument/2006/relationships/image" Target="../media/image212.wmf"/><Relationship Id="rId9" Type="http://schemas.openxmlformats.org/officeDocument/2006/relationships/image" Target="../media/image2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9" Type="http://schemas.openxmlformats.org/officeDocument/2006/relationships/image" Target="../media/image22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AB862F6-1234-4ED3-AA9E-0F64A77CD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1904AB-E61C-41CA-B527-7C8877EB40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6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BA7FC-9567-456A-8967-363C94A5F3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83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7FFFA-16EA-41A7-BCC4-93B5E135DB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82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BBB2F-4CA0-468F-A88D-82E27DBA5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84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4A8C2-FE75-4556-AF2D-C070C25B4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68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EFAA7-B803-4936-8D54-079CA1E039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75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7EE10-3AFD-4D75-A262-30083BC84C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1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6B83E-652C-4011-B2DF-83CA3C18FC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53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B5FF2-1432-4767-8902-2F27541067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90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177D3-6B22-4857-8A89-D00E6A92C3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84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77A0C-0C21-4302-A15B-C79DAC96A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64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7DA12-0163-42EF-9195-4C368F624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10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A8"/>
            </a:gs>
            <a:gs pos="100000">
              <a:srgbClr val="0000A8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098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95235" name="Freeform 4099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3" name="Arc 4100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5237" name="Rectangle 410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5238" name="Rectangle 410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9" name="Rectangle 410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40" name="Rectangle 410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C221D4E6-CB75-4195-9C54-EABF20B48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410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81.png"/><Relationship Id="rId18" Type="http://schemas.openxmlformats.org/officeDocument/2006/relationships/oleObject" Target="../embeddings/oleObject75.bin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78.wmf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5.wmf"/><Relationship Id="rId17" Type="http://schemas.openxmlformats.org/officeDocument/2006/relationships/image" Target="../media/image47.wmf"/><Relationship Id="rId25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2.bin"/><Relationship Id="rId24" Type="http://schemas.openxmlformats.org/officeDocument/2006/relationships/oleObject" Target="../embeddings/oleObject78.bin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76.wmf"/><Relationship Id="rId23" Type="http://schemas.openxmlformats.org/officeDocument/2006/relationships/image" Target="../media/image79.wmf"/><Relationship Id="rId10" Type="http://schemas.openxmlformats.org/officeDocument/2006/relationships/image" Target="../media/image75.wmf"/><Relationship Id="rId19" Type="http://schemas.openxmlformats.org/officeDocument/2006/relationships/image" Target="../media/image77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2.bin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7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9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3.bin"/><Relationship Id="rId18" Type="http://schemas.openxmlformats.org/officeDocument/2006/relationships/oleObject" Target="../embeddings/oleObject136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5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9.wmf"/><Relationship Id="rId11" Type="http://schemas.openxmlformats.org/officeDocument/2006/relationships/image" Target="../media/image134.png"/><Relationship Id="rId5" Type="http://schemas.openxmlformats.org/officeDocument/2006/relationships/oleObject" Target="../embeddings/oleObject129.bin"/><Relationship Id="rId15" Type="http://schemas.openxmlformats.org/officeDocument/2006/relationships/image" Target="../media/image132.wmf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1.bin"/><Relationship Id="rId14" Type="http://schemas.openxmlformats.org/officeDocument/2006/relationships/oleObject" Target="../embeddings/oleObject13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w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.wmf"/><Relationship Id="rId9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38.wmf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47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20" Type="http://schemas.openxmlformats.org/officeDocument/2006/relationships/image" Target="../media/image14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4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57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6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image" Target="../media/image167.wmf"/><Relationship Id="rId18" Type="http://schemas.openxmlformats.org/officeDocument/2006/relationships/oleObject" Target="../embeddings/oleObject177.bin"/><Relationship Id="rId3" Type="http://schemas.openxmlformats.org/officeDocument/2006/relationships/oleObject" Target="../embeddings/oleObject168.bin"/><Relationship Id="rId21" Type="http://schemas.openxmlformats.org/officeDocument/2006/relationships/image" Target="../media/image170.wmf"/><Relationship Id="rId7" Type="http://schemas.openxmlformats.org/officeDocument/2006/relationships/oleObject" Target="../embeddings/oleObject170.bin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68.wmf"/><Relationship Id="rId25" Type="http://schemas.openxmlformats.org/officeDocument/2006/relationships/image" Target="../media/image1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6.bin"/><Relationship Id="rId20" Type="http://schemas.openxmlformats.org/officeDocument/2006/relationships/oleObject" Target="../embeddings/oleObject178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72.bin"/><Relationship Id="rId24" Type="http://schemas.openxmlformats.org/officeDocument/2006/relationships/oleObject" Target="../embeddings/oleObject180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5.bin"/><Relationship Id="rId23" Type="http://schemas.openxmlformats.org/officeDocument/2006/relationships/image" Target="../media/image171.wmf"/><Relationship Id="rId10" Type="http://schemas.openxmlformats.org/officeDocument/2006/relationships/image" Target="../media/image166.wmf"/><Relationship Id="rId19" Type="http://schemas.openxmlformats.org/officeDocument/2006/relationships/image" Target="../media/image169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71.bin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77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4.wmf"/><Relationship Id="rId11" Type="http://schemas.openxmlformats.org/officeDocument/2006/relationships/image" Target="../media/image176.wmf"/><Relationship Id="rId5" Type="http://schemas.openxmlformats.org/officeDocument/2006/relationships/oleObject" Target="../embeddings/oleObject182.bin"/><Relationship Id="rId10" Type="http://schemas.openxmlformats.org/officeDocument/2006/relationships/oleObject" Target="../embeddings/oleObject185.bin"/><Relationship Id="rId4" Type="http://schemas.openxmlformats.org/officeDocument/2006/relationships/image" Target="../media/image173.wmf"/><Relationship Id="rId9" Type="http://schemas.openxmlformats.org/officeDocument/2006/relationships/image" Target="../media/image17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9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90.wmf"/><Relationship Id="rId3" Type="http://schemas.openxmlformats.org/officeDocument/2006/relationships/oleObject" Target="../embeddings/oleObject192.bin"/><Relationship Id="rId21" Type="http://schemas.openxmlformats.org/officeDocument/2006/relationships/oleObject" Target="../embeddings/oleObject201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193.wmf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10" Type="http://schemas.openxmlformats.org/officeDocument/2006/relationships/image" Target="../media/image186.w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88.wmf"/><Relationship Id="rId22" Type="http://schemas.openxmlformats.org/officeDocument/2006/relationships/image" Target="../media/image19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01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0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10" Type="http://schemas.openxmlformats.org/officeDocument/2006/relationships/image" Target="../media/image197.wmf"/><Relationship Id="rId4" Type="http://schemas.openxmlformats.org/officeDocument/2006/relationships/image" Target="../media/image194.e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19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16.bin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8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10" Type="http://schemas.openxmlformats.org/officeDocument/2006/relationships/image" Target="../media/image205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0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213.wmf"/><Relationship Id="rId18" Type="http://schemas.openxmlformats.org/officeDocument/2006/relationships/oleObject" Target="../embeddings/oleObject225.bin"/><Relationship Id="rId26" Type="http://schemas.openxmlformats.org/officeDocument/2006/relationships/image" Target="../media/image223.png"/><Relationship Id="rId3" Type="http://schemas.openxmlformats.org/officeDocument/2006/relationships/image" Target="../media/image221.png"/><Relationship Id="rId21" Type="http://schemas.openxmlformats.org/officeDocument/2006/relationships/image" Target="../media/image217.wmf"/><Relationship Id="rId7" Type="http://schemas.openxmlformats.org/officeDocument/2006/relationships/image" Target="../media/image210.wmf"/><Relationship Id="rId12" Type="http://schemas.openxmlformats.org/officeDocument/2006/relationships/oleObject" Target="../embeddings/oleObject222.bin"/><Relationship Id="rId17" Type="http://schemas.openxmlformats.org/officeDocument/2006/relationships/image" Target="../media/image215.wmf"/><Relationship Id="rId25" Type="http://schemas.openxmlformats.org/officeDocument/2006/relationships/image" Target="../media/image2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4.bin"/><Relationship Id="rId20" Type="http://schemas.openxmlformats.org/officeDocument/2006/relationships/oleObject" Target="../embeddings/oleObject226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12.wmf"/><Relationship Id="rId24" Type="http://schemas.openxmlformats.org/officeDocument/2006/relationships/oleObject" Target="../embeddings/oleObject228.bin"/><Relationship Id="rId5" Type="http://schemas.openxmlformats.org/officeDocument/2006/relationships/image" Target="../media/image209.wmf"/><Relationship Id="rId15" Type="http://schemas.openxmlformats.org/officeDocument/2006/relationships/image" Target="../media/image214.wmf"/><Relationship Id="rId23" Type="http://schemas.openxmlformats.org/officeDocument/2006/relationships/image" Target="../media/image218.wmf"/><Relationship Id="rId10" Type="http://schemas.openxmlformats.org/officeDocument/2006/relationships/oleObject" Target="../embeddings/oleObject221.bin"/><Relationship Id="rId19" Type="http://schemas.openxmlformats.org/officeDocument/2006/relationships/image" Target="../media/image216.wmf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11.wmf"/><Relationship Id="rId14" Type="http://schemas.openxmlformats.org/officeDocument/2006/relationships/oleObject" Target="../embeddings/oleObject223.bin"/><Relationship Id="rId22" Type="http://schemas.openxmlformats.org/officeDocument/2006/relationships/oleObject" Target="../embeddings/oleObject22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227.w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24.wmf"/><Relationship Id="rId17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wmf"/><Relationship Id="rId20" Type="http://schemas.openxmlformats.org/officeDocument/2006/relationships/image" Target="../media/image228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5.bin"/><Relationship Id="rId10" Type="http://schemas.openxmlformats.org/officeDocument/2006/relationships/image" Target="../media/image223.wmf"/><Relationship Id="rId19" Type="http://schemas.openxmlformats.org/officeDocument/2006/relationships/oleObject" Target="../embeddings/oleObject237.bin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2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22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oleObject" Target="../embeddings/oleObject246.bin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235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3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23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1027"/>
          <p:cNvSpPr txBox="1">
            <a:spLocks noChangeArrowheads="1"/>
          </p:cNvSpPr>
          <p:nvPr/>
        </p:nvSpPr>
        <p:spPr bwMode="auto">
          <a:xfrm>
            <a:off x="914400" y="1676400"/>
            <a:ext cx="7772400" cy="30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楷体_GB2312"/>
                <a:ea typeface="楷体_GB2312"/>
                <a:cs typeface="楷体_GB2312"/>
              </a:rPr>
              <a:t>5.1 </a:t>
            </a:r>
            <a:r>
              <a:rPr lang="zh-CN" altLang="en-US" sz="3600" dirty="0">
                <a:latin typeface="楷体_GB2312"/>
                <a:ea typeface="楷体_GB2312"/>
                <a:cs typeface="楷体_GB2312"/>
              </a:rPr>
              <a:t>随机信号及其特征描述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楷体_GB2312"/>
                <a:ea typeface="楷体_GB2312"/>
                <a:cs typeface="楷体_GB2312"/>
              </a:rPr>
              <a:t>5.2 </a:t>
            </a:r>
            <a:r>
              <a:rPr lang="zh-CN" altLang="en-US" sz="3600" dirty="0">
                <a:latin typeface="楷体_GB2312"/>
                <a:ea typeface="楷体_GB2312"/>
                <a:cs typeface="楷体_GB2312"/>
              </a:rPr>
              <a:t>平稳随机信号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楷体_GB2312"/>
                <a:ea typeface="楷体_GB2312"/>
                <a:cs typeface="楷体_GB2312"/>
              </a:rPr>
              <a:t>5.3 </a:t>
            </a:r>
            <a:r>
              <a:rPr lang="zh-CN" altLang="en-US" sz="3600" dirty="0">
                <a:latin typeface="楷体_GB2312"/>
                <a:ea typeface="楷体_GB2312"/>
                <a:cs typeface="楷体_GB2312"/>
              </a:rPr>
              <a:t>平稳随机信号通过线性系统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楷体_GB2312"/>
                <a:ea typeface="楷体_GB2312"/>
                <a:cs typeface="楷体_GB2312"/>
              </a:rPr>
              <a:t>5.4 </a:t>
            </a:r>
            <a:r>
              <a:rPr lang="zh-CN" altLang="en-US" sz="3600" dirty="0">
                <a:latin typeface="楷体_GB2312"/>
                <a:ea typeface="楷体_GB2312"/>
                <a:cs typeface="楷体_GB2312"/>
              </a:rPr>
              <a:t>平稳随机信号参数估计</a:t>
            </a:r>
            <a:endParaRPr lang="en-US" altLang="zh-CN" sz="3600" dirty="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" name="Text Box 2052"/>
          <p:cNvSpPr txBox="1">
            <a:spLocks noChangeArrowheads="1"/>
          </p:cNvSpPr>
          <p:nvPr/>
        </p:nvSpPr>
        <p:spPr bwMode="auto">
          <a:xfrm>
            <a:off x="611560" y="476672"/>
            <a:ext cx="7772400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tx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400" dirty="0">
                <a:solidFill>
                  <a:schemeClr val="tx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4400" dirty="0">
                <a:solidFill>
                  <a:schemeClr val="tx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    随机信号处理初步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1024"/>
          <p:cNvGraphicFramePr>
            <a:graphicFrameLocks noChangeAspect="1"/>
          </p:cNvGraphicFramePr>
          <p:nvPr/>
        </p:nvGraphicFramePr>
        <p:xfrm>
          <a:off x="323850" y="862013"/>
          <a:ext cx="78708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8" name="Equation" r:id="rId3" imgW="2666880" imgH="457200" progId="Equation.DSMT4">
                  <p:embed/>
                </p:oleObj>
              </mc:Choice>
              <mc:Fallback>
                <p:oleObj name="Equation" r:id="rId3" imgW="2666880" imgH="4572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62013"/>
                        <a:ext cx="78708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42863" y="42863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>
                <a:ea typeface="华文新魏" panose="02010800040101010101" pitchFamily="2" charset="-122"/>
              </a:rPr>
              <a:t>三、随机信号</a:t>
            </a:r>
            <a:endParaRPr lang="zh-CN" altLang="en-US" sz="2800">
              <a:ea typeface="华文新魏" panose="02010800040101010101" pitchFamily="2" charset="-122"/>
            </a:endParaRP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179388" y="2492375"/>
            <a:ext cx="878522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特点：</a:t>
            </a:r>
            <a:r>
              <a:rPr lang="en-US" altLang="zh-CN" sz="2800"/>
              <a:t>1.  </a:t>
            </a:r>
            <a:r>
              <a:rPr lang="zh-CN" altLang="en-US" sz="2800"/>
              <a:t>是时间的函数；</a:t>
            </a:r>
            <a:endParaRPr lang="en-US" altLang="zh-CN" sz="2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            2. </a:t>
            </a:r>
            <a:r>
              <a:rPr lang="zh-CN" altLang="en-US" sz="2800"/>
              <a:t>样本无穷多，持续时间无穷长；  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功率信号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046163" y="3959225"/>
            <a:ext cx="791845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/>
              <a:t>3.  </a:t>
            </a:r>
            <a:r>
              <a:rPr lang="zh-CN" altLang="en-US" sz="2800"/>
              <a:t>对任一时刻     ，                                     的集合构成一个随机变量。随着     的变化，可以得到无穷多个随机变量。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/>
          </a:p>
        </p:txBody>
      </p:sp>
      <p:graphicFrame>
        <p:nvGraphicFramePr>
          <p:cNvPr id="25606" name="Object 0"/>
          <p:cNvGraphicFramePr>
            <a:graphicFrameLocks noChangeAspect="1"/>
          </p:cNvGraphicFramePr>
          <p:nvPr/>
        </p:nvGraphicFramePr>
        <p:xfrm>
          <a:off x="3995738" y="3905250"/>
          <a:ext cx="33194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" name="Equation" r:id="rId5" imgW="1295400" imgH="241300" progId="Equation.DSMT4">
                  <p:embed/>
                </p:oleObj>
              </mc:Choice>
              <mc:Fallback>
                <p:oleObj name="Equation" r:id="rId5" imgW="1295400" imgH="2413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905250"/>
                        <a:ext cx="331946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"/>
          <p:cNvGraphicFramePr>
            <a:graphicFrameLocks noChangeAspect="1"/>
          </p:cNvGraphicFramePr>
          <p:nvPr/>
        </p:nvGraphicFramePr>
        <p:xfrm>
          <a:off x="3449638" y="3921125"/>
          <a:ext cx="3492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" name="Equation" r:id="rId7" imgW="139639" imgH="241195" progId="Equation.DSMT4">
                  <p:embed/>
                </p:oleObj>
              </mc:Choice>
              <mc:Fallback>
                <p:oleObj name="Equation" r:id="rId7" imgW="139639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3921125"/>
                        <a:ext cx="3492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2"/>
          <p:cNvGraphicFramePr>
            <a:graphicFrameLocks noChangeAspect="1"/>
          </p:cNvGraphicFramePr>
          <p:nvPr/>
        </p:nvGraphicFramePr>
        <p:xfrm>
          <a:off x="4765675" y="4357688"/>
          <a:ext cx="3460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1" name="Equation" r:id="rId9" imgW="139639" imgH="241195" progId="Equation.DSMT4">
                  <p:embed/>
                </p:oleObj>
              </mc:Choice>
              <mc:Fallback>
                <p:oleObj name="Equation" r:id="rId9" imgW="139639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4357688"/>
                        <a:ext cx="34607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395288" y="5545138"/>
            <a:ext cx="89154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folHlink"/>
                </a:solidFill>
              </a:rPr>
              <a:t>随机信号是依赖于时间的随机变量</a:t>
            </a:r>
            <a:r>
              <a:rPr lang="zh-CN" altLang="en-US" sz="3600"/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4300"/>
            <a:ext cx="4402137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/>
              <a:t>随机信号的描述：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03300"/>
            <a:ext cx="8229600" cy="685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b="1"/>
              <a:t>  </a:t>
            </a:r>
            <a:r>
              <a:rPr lang="zh-CN" altLang="en-US" b="1"/>
              <a:t>高维概率密度：</a:t>
            </a:r>
            <a:endParaRPr lang="zh-CN" altLang="en-US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843213" y="1003300"/>
          <a:ext cx="583723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7" name="Equation" r:id="rId3" imgW="2463480" imgH="457200" progId="Equation.DSMT4">
                  <p:embed/>
                </p:oleObj>
              </mc:Choice>
              <mc:Fallback>
                <p:oleObj name="Equation" r:id="rId3" imgW="24634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003300"/>
                        <a:ext cx="583723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260350" y="2112963"/>
            <a:ext cx="8431213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理论上最好，但是很难找到高维的概率密度或分布函数。</a:t>
            </a:r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/>
        </p:nvGraphicFramePr>
        <p:xfrm>
          <a:off x="1836738" y="4945063"/>
          <a:ext cx="5308600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8" name="Equation" r:id="rId5" imgW="2159000" imgH="736600" progId="Equation.DSMT4">
                  <p:embed/>
                </p:oleObj>
              </mc:Choice>
              <mc:Fallback>
                <p:oleObj name="Equation" r:id="rId5" imgW="2159000" imgH="7366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945063"/>
                        <a:ext cx="5308600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1029"/>
          <p:cNvSpPr txBox="1">
            <a:spLocks noChangeArrowheads="1"/>
          </p:cNvSpPr>
          <p:nvPr/>
        </p:nvSpPr>
        <p:spPr bwMode="auto">
          <a:xfrm>
            <a:off x="179388" y="3143250"/>
            <a:ext cx="594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数字特征</a:t>
            </a:r>
            <a:r>
              <a:rPr lang="zh-CN" altLang="en-US" b="1"/>
              <a:t>－最常用的方法：</a:t>
            </a:r>
          </a:p>
        </p:txBody>
      </p:sp>
      <p:graphicFrame>
        <p:nvGraphicFramePr>
          <p:cNvPr id="26632" name="Object 1030"/>
          <p:cNvGraphicFramePr>
            <a:graphicFrameLocks noChangeAspect="1"/>
          </p:cNvGraphicFramePr>
          <p:nvPr/>
        </p:nvGraphicFramePr>
        <p:xfrm>
          <a:off x="1836738" y="3814763"/>
          <a:ext cx="55435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9" name="Equation" r:id="rId7" imgW="2273040" imgH="431640" progId="Equation.DSMT4">
                  <p:embed/>
                </p:oleObj>
              </mc:Choice>
              <mc:Fallback>
                <p:oleObj name="Equation" r:id="rId7" imgW="2273040" imgH="43164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3814763"/>
                        <a:ext cx="55435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1031"/>
          <p:cNvSpPr txBox="1">
            <a:spLocks noChangeArrowheads="1"/>
          </p:cNvSpPr>
          <p:nvPr/>
        </p:nvSpPr>
        <p:spPr bwMode="auto">
          <a:xfrm>
            <a:off x="280988" y="4013200"/>
            <a:ext cx="20780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1. </a:t>
            </a:r>
            <a:r>
              <a:rPr lang="zh-CN" altLang="en-US" sz="2800"/>
              <a:t>均值：</a:t>
            </a:r>
          </a:p>
        </p:txBody>
      </p:sp>
      <p:sp>
        <p:nvSpPr>
          <p:cNvPr id="10" name="Text Box 1032"/>
          <p:cNvSpPr txBox="1">
            <a:spLocks noChangeArrowheads="1"/>
          </p:cNvSpPr>
          <p:nvPr/>
        </p:nvSpPr>
        <p:spPr bwMode="auto">
          <a:xfrm>
            <a:off x="314325" y="4964113"/>
            <a:ext cx="20097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方差：</a:t>
            </a:r>
          </a:p>
        </p:txBody>
      </p:sp>
      <p:grpSp>
        <p:nvGrpSpPr>
          <p:cNvPr id="11" name="Group 1035"/>
          <p:cNvGrpSpPr>
            <a:grpSpLocks/>
          </p:cNvGrpSpPr>
          <p:nvPr/>
        </p:nvGrpSpPr>
        <p:grpSpPr bwMode="auto">
          <a:xfrm>
            <a:off x="7524750" y="4292600"/>
            <a:ext cx="938213" cy="2241550"/>
            <a:chOff x="4512" y="1248"/>
            <a:chExt cx="1366" cy="2481"/>
          </a:xfrm>
        </p:grpSpPr>
        <p:sp>
          <p:nvSpPr>
            <p:cNvPr id="26636" name="AutoShape 1033"/>
            <p:cNvSpPr>
              <a:spLocks/>
            </p:cNvSpPr>
            <p:nvPr/>
          </p:nvSpPr>
          <p:spPr bwMode="auto">
            <a:xfrm>
              <a:off x="4512" y="1248"/>
              <a:ext cx="443" cy="2481"/>
            </a:xfrm>
            <a:prstGeom prst="rightBrace">
              <a:avLst>
                <a:gd name="adj1" fmla="val 39592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6637" name="Text Box 1034"/>
            <p:cNvSpPr txBox="1">
              <a:spLocks noChangeArrowheads="1"/>
            </p:cNvSpPr>
            <p:nvPr/>
          </p:nvSpPr>
          <p:spPr bwMode="auto">
            <a:xfrm>
              <a:off x="5197" y="1414"/>
              <a:ext cx="681" cy="2149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时间的函数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  <p:bldP spid="1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0"/>
          <p:cNvGraphicFramePr>
            <a:graphicFrameLocks noChangeAspect="1"/>
          </p:cNvGraphicFramePr>
          <p:nvPr/>
        </p:nvGraphicFramePr>
        <p:xfrm>
          <a:off x="1798638" y="-22225"/>
          <a:ext cx="54006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9" name="Equation" r:id="rId3" imgW="2514600" imgH="457200" progId="Equation.DSMT4">
                  <p:embed/>
                </p:oleObj>
              </mc:Choice>
              <mc:Fallback>
                <p:oleObj name="Equation" r:id="rId3" imgW="251460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-22225"/>
                        <a:ext cx="54006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260350" y="130175"/>
            <a:ext cx="17526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3.</a:t>
            </a:r>
            <a:r>
              <a:rPr lang="zh-CN" altLang="en-US" sz="2800"/>
              <a:t>均方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3838" y="915988"/>
            <a:ext cx="8248650" cy="2528887"/>
            <a:chOff x="409" y="639"/>
            <a:chExt cx="5196" cy="1589"/>
          </a:xfrm>
        </p:grpSpPr>
        <p:graphicFrame>
          <p:nvGraphicFramePr>
            <p:cNvPr id="27666" name="Object 2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00" name="Equation" r:id="rId5" imgW="114151" imgH="215619" progId="Equation.3">
                    <p:embed/>
                  </p:oleObj>
                </mc:Choice>
                <mc:Fallback>
                  <p:oleObj name="Equation" r:id="rId5" imgW="114151" imgH="215619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7" name="Object 3"/>
            <p:cNvGraphicFramePr>
              <a:graphicFrameLocks noChangeAspect="1"/>
            </p:cNvGraphicFramePr>
            <p:nvPr/>
          </p:nvGraphicFramePr>
          <p:xfrm>
            <a:off x="625" y="852"/>
            <a:ext cx="4980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01" name="Equation" r:id="rId7" imgW="3454200" imgH="431640" progId="Equation.DSMT4">
                    <p:embed/>
                  </p:oleObj>
                </mc:Choice>
                <mc:Fallback>
                  <p:oleObj name="Equation" r:id="rId7" imgW="3454200" imgH="4316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" y="852"/>
                          <a:ext cx="4980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8" name="Text Box 7"/>
            <p:cNvSpPr txBox="1">
              <a:spLocks noChangeArrowheads="1"/>
            </p:cNvSpPr>
            <p:nvPr/>
          </p:nvSpPr>
          <p:spPr bwMode="auto">
            <a:xfrm>
              <a:off x="409" y="639"/>
              <a:ext cx="168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/>
                <a:t>4.</a:t>
              </a:r>
              <a:r>
                <a:rPr lang="zh-CN" altLang="en-US" sz="2800"/>
                <a:t>自相关函数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2250" y="2157413"/>
            <a:ext cx="8091488" cy="1992312"/>
            <a:chOff x="336" y="2496"/>
            <a:chExt cx="5097" cy="1255"/>
          </a:xfrm>
        </p:grpSpPr>
        <p:sp>
          <p:nvSpPr>
            <p:cNvPr id="27664" name="Text Box 9"/>
            <p:cNvSpPr txBox="1">
              <a:spLocks noChangeArrowheads="1"/>
            </p:cNvSpPr>
            <p:nvPr/>
          </p:nvSpPr>
          <p:spPr bwMode="auto">
            <a:xfrm>
              <a:off x="336" y="2496"/>
              <a:ext cx="2256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/>
                <a:t>5. </a:t>
              </a:r>
              <a:r>
                <a:rPr lang="zh-CN" altLang="en-US" sz="2800"/>
                <a:t>自协方差函数</a:t>
              </a:r>
            </a:p>
          </p:txBody>
        </p:sp>
        <p:graphicFrame>
          <p:nvGraphicFramePr>
            <p:cNvPr id="27665" name="Object 1"/>
            <p:cNvGraphicFramePr>
              <a:graphicFrameLocks noChangeAspect="1"/>
            </p:cNvGraphicFramePr>
            <p:nvPr/>
          </p:nvGraphicFramePr>
          <p:xfrm>
            <a:off x="1101" y="2691"/>
            <a:ext cx="4332" cy="10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02" name="Equation" r:id="rId9" imgW="3416300" imgH="762000" progId="Equation.DSMT4">
                    <p:embed/>
                  </p:oleObj>
                </mc:Choice>
                <mc:Fallback>
                  <p:oleObj name="Equation" r:id="rId9" imgW="3416300" imgH="7620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" y="2691"/>
                          <a:ext cx="4332" cy="10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260350" y="5302250"/>
            <a:ext cx="2625725" cy="601663"/>
            <a:chOff x="260350" y="5302250"/>
            <a:chExt cx="2625725" cy="601663"/>
          </a:xfrm>
        </p:grpSpPr>
        <p:graphicFrame>
          <p:nvGraphicFramePr>
            <p:cNvPr id="27657" name="Object 10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5146073"/>
                </p:ext>
              </p:extLst>
            </p:nvPr>
          </p:nvGraphicFramePr>
          <p:xfrm>
            <a:off x="977900" y="5302250"/>
            <a:ext cx="1908175" cy="601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03" name="Equation" r:id="rId11" imgW="685502" imgH="215806" progId="Equation.DSMT4">
                    <p:embed/>
                  </p:oleObj>
                </mc:Choice>
                <mc:Fallback>
                  <p:oleObj name="Equation" r:id="rId11" imgW="685502" imgH="215806" progId="Equation.DSMT4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900" y="5302250"/>
                          <a:ext cx="1908175" cy="601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8" name="Text Box 1034"/>
            <p:cNvSpPr txBox="1">
              <a:spLocks noChangeArrowheads="1"/>
            </p:cNvSpPr>
            <p:nvPr/>
          </p:nvSpPr>
          <p:spPr bwMode="auto">
            <a:xfrm>
              <a:off x="260350" y="5341938"/>
              <a:ext cx="1447800" cy="525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若：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57488" y="5462588"/>
            <a:ext cx="5916612" cy="1425575"/>
            <a:chOff x="2757488" y="5462588"/>
            <a:chExt cx="5916612" cy="1425575"/>
          </a:xfrm>
        </p:grpSpPr>
        <p:graphicFrame>
          <p:nvGraphicFramePr>
            <p:cNvPr id="27659" name="Object 10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6172344"/>
                </p:ext>
              </p:extLst>
            </p:nvPr>
          </p:nvGraphicFramePr>
          <p:xfrm>
            <a:off x="3511550" y="5462588"/>
            <a:ext cx="4802188" cy="814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04" name="Equation" r:id="rId13" imgW="1943100" imgH="330200" progId="Equation.DSMT4">
                    <p:embed/>
                  </p:oleObj>
                </mc:Choice>
                <mc:Fallback>
                  <p:oleObj name="Equation" r:id="rId13" imgW="1943100" imgH="330200" progId="Equation.DSMT4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1550" y="5462588"/>
                          <a:ext cx="4802188" cy="814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10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354798"/>
                </p:ext>
              </p:extLst>
            </p:nvPr>
          </p:nvGraphicFramePr>
          <p:xfrm>
            <a:off x="3511550" y="6165850"/>
            <a:ext cx="5162550" cy="72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05" name="Equation" r:id="rId15" imgW="2590800" imgH="330200" progId="Equation.DSMT4">
                    <p:embed/>
                  </p:oleObj>
                </mc:Choice>
                <mc:Fallback>
                  <p:oleObj name="Equation" r:id="rId15" imgW="2590800" imgH="330200" progId="Equation.DSMT4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1550" y="6165850"/>
                          <a:ext cx="5162550" cy="722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1" name="Text Box 1037"/>
            <p:cNvSpPr txBox="1">
              <a:spLocks noChangeArrowheads="1"/>
            </p:cNvSpPr>
            <p:nvPr/>
          </p:nvSpPr>
          <p:spPr bwMode="auto">
            <a:xfrm>
              <a:off x="2757488" y="6027738"/>
              <a:ext cx="533400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则</a:t>
              </a:r>
            </a:p>
          </p:txBody>
        </p:sp>
        <p:sp>
          <p:nvSpPr>
            <p:cNvPr id="27662" name="AutoShape 1038"/>
            <p:cNvSpPr>
              <a:spLocks/>
            </p:cNvSpPr>
            <p:nvPr/>
          </p:nvSpPr>
          <p:spPr bwMode="auto">
            <a:xfrm>
              <a:off x="3336925" y="5818188"/>
              <a:ext cx="171450" cy="830262"/>
            </a:xfrm>
            <a:prstGeom prst="leftBrace">
              <a:avLst>
                <a:gd name="adj1" fmla="val 25155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8113" y="4287838"/>
            <a:ext cx="8763000" cy="1031875"/>
            <a:chOff x="138113" y="4287838"/>
            <a:chExt cx="8763000" cy="1031875"/>
          </a:xfrm>
        </p:grpSpPr>
        <p:sp>
          <p:nvSpPr>
            <p:cNvPr id="27654" name="Text Box 1029"/>
            <p:cNvSpPr txBox="1">
              <a:spLocks noChangeArrowheads="1"/>
            </p:cNvSpPr>
            <p:nvPr/>
          </p:nvSpPr>
          <p:spPr bwMode="auto">
            <a:xfrm>
              <a:off x="138113" y="4364038"/>
              <a:ext cx="8763000" cy="9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自相关函数描述了随机信号            在      和      时刻的关系，是描述随机信号最重要的统计量。</a:t>
              </a:r>
            </a:p>
          </p:txBody>
        </p:sp>
        <p:graphicFrame>
          <p:nvGraphicFramePr>
            <p:cNvPr id="27655" name="Object 10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6742187"/>
                </p:ext>
              </p:extLst>
            </p:nvPr>
          </p:nvGraphicFramePr>
          <p:xfrm>
            <a:off x="5984875" y="4287838"/>
            <a:ext cx="400050" cy="566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06" name="Equation" r:id="rId17" imgW="152268" imgH="215713" progId="Equation.DSMT4">
                    <p:embed/>
                  </p:oleObj>
                </mc:Choice>
                <mc:Fallback>
                  <p:oleObj name="Equation" r:id="rId17" imgW="152268" imgH="215713" progId="Equation.DSMT4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4875" y="4287838"/>
                          <a:ext cx="400050" cy="566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10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1905971"/>
                </p:ext>
              </p:extLst>
            </p:nvPr>
          </p:nvGraphicFramePr>
          <p:xfrm>
            <a:off x="6851650" y="4287838"/>
            <a:ext cx="433388" cy="566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07" name="Equation" r:id="rId19" imgW="164885" imgH="215619" progId="Equation.DSMT4">
                    <p:embed/>
                  </p:oleObj>
                </mc:Choice>
                <mc:Fallback>
                  <p:oleObj name="Equation" r:id="rId19" imgW="164885" imgH="215619" progId="Equation.DSMT4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1650" y="4287838"/>
                          <a:ext cx="433388" cy="566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10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6589164"/>
                </p:ext>
              </p:extLst>
            </p:nvPr>
          </p:nvGraphicFramePr>
          <p:xfrm>
            <a:off x="4529138" y="4422775"/>
            <a:ext cx="833437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08" name="Equation" r:id="rId21" imgW="368140" imgH="203112" progId="Equation.DSMT4">
                    <p:embed/>
                  </p:oleObj>
                </mc:Choice>
                <mc:Fallback>
                  <p:oleObj name="Equation" r:id="rId21" imgW="368140" imgH="203112" progId="Equation.DSMT4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9138" y="4422775"/>
                          <a:ext cx="833437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46050" y="1057275"/>
            <a:ext cx="35814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7. </a:t>
            </a:r>
            <a:r>
              <a:rPr lang="zh-CN" altLang="en-US" sz="2800"/>
              <a:t>互协方差函数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611188" y="1563688"/>
          <a:ext cx="774382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3" name="Equation" r:id="rId3" imgW="3251200" imgH="330200" progId="Equation.DSMT4">
                  <p:embed/>
                </p:oleObj>
              </mc:Choice>
              <mc:Fallback>
                <p:oleObj name="Equation" r:id="rId3" imgW="32512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63688"/>
                        <a:ext cx="774382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1547813" y="2578100"/>
          <a:ext cx="23860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4" name="Equation" r:id="rId5" imgW="1016000" imgH="241300" progId="Equation.DSMT4">
                  <p:embed/>
                </p:oleObj>
              </mc:Choice>
              <mc:Fallback>
                <p:oleObj name="Equation" r:id="rId5" imgW="10160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578100"/>
                        <a:ext cx="23860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5448300" y="2627313"/>
            <a:ext cx="22860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i="1"/>
              <a:t>X, Y</a:t>
            </a:r>
            <a:r>
              <a:rPr lang="en-US" altLang="zh-CN" sz="2800"/>
              <a:t> </a:t>
            </a:r>
            <a:r>
              <a:rPr lang="zh-CN" altLang="en-US" sz="2800"/>
              <a:t>不相关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25450" y="3524250"/>
            <a:ext cx="7018338" cy="1860550"/>
            <a:chOff x="288" y="1920"/>
            <a:chExt cx="4421" cy="1172"/>
          </a:xfrm>
        </p:grpSpPr>
        <p:sp>
          <p:nvSpPr>
            <p:cNvPr id="28686" name="Text Box 8"/>
            <p:cNvSpPr txBox="1">
              <a:spLocks noChangeArrowheads="1"/>
            </p:cNvSpPr>
            <p:nvPr/>
          </p:nvSpPr>
          <p:spPr bwMode="auto">
            <a:xfrm>
              <a:off x="288" y="1920"/>
              <a:ext cx="195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/>
                <a:t>两个信号不相关：</a:t>
              </a:r>
            </a:p>
          </p:txBody>
        </p:sp>
        <p:graphicFrame>
          <p:nvGraphicFramePr>
            <p:cNvPr id="28687" name="Object 9"/>
            <p:cNvGraphicFramePr>
              <a:graphicFrameLocks noChangeAspect="1"/>
            </p:cNvGraphicFramePr>
            <p:nvPr/>
          </p:nvGraphicFramePr>
          <p:xfrm>
            <a:off x="923" y="2177"/>
            <a:ext cx="3786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05" name="Equation" r:id="rId7" imgW="2425700" imgH="584200" progId="Equation.DSMT4">
                    <p:embed/>
                  </p:oleObj>
                </mc:Choice>
                <mc:Fallback>
                  <p:oleObj name="Equation" r:id="rId7" imgW="2425700" imgH="584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3" y="2177"/>
                          <a:ext cx="3786" cy="9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41300" y="5480050"/>
            <a:ext cx="7277100" cy="582613"/>
            <a:chOff x="385" y="2998"/>
            <a:chExt cx="4584" cy="367"/>
          </a:xfrm>
        </p:grpSpPr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385" y="3034"/>
              <a:ext cx="316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两个信号相互独立：</a:t>
              </a:r>
            </a:p>
          </p:txBody>
        </p:sp>
        <p:graphicFrame>
          <p:nvGraphicFramePr>
            <p:cNvPr id="28685" name="Object 12"/>
            <p:cNvGraphicFramePr>
              <a:graphicFrameLocks noChangeAspect="1"/>
            </p:cNvGraphicFramePr>
            <p:nvPr/>
          </p:nvGraphicFramePr>
          <p:xfrm>
            <a:off x="2795" y="2998"/>
            <a:ext cx="217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06" name="Equation" r:id="rId9" imgW="1206500" imgH="203200" progId="Equation.DSMT4">
                    <p:embed/>
                  </p:oleObj>
                </mc:Choice>
                <mc:Fallback>
                  <p:oleObj name="Equation" r:id="rId9" imgW="1206500" imgH="203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5" y="2998"/>
                          <a:ext cx="217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0" name="AutoShape 15"/>
          <p:cNvSpPr>
            <a:spLocks noChangeArrowheads="1"/>
          </p:cNvSpPr>
          <p:nvPr/>
        </p:nvSpPr>
        <p:spPr bwMode="auto">
          <a:xfrm>
            <a:off x="4587875" y="2735263"/>
            <a:ext cx="631825" cy="342900"/>
          </a:xfrm>
          <a:prstGeom prst="notchedRightArrow">
            <a:avLst>
              <a:gd name="adj1" fmla="val 50000"/>
              <a:gd name="adj2" fmla="val 29191"/>
            </a:avLst>
          </a:prstGeom>
          <a:solidFill>
            <a:schemeClr val="hlink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grpSp>
        <p:nvGrpSpPr>
          <p:cNvPr id="14" name="Group 1043"/>
          <p:cNvGrpSpPr>
            <a:grpSpLocks/>
          </p:cNvGrpSpPr>
          <p:nvPr/>
        </p:nvGrpSpPr>
        <p:grpSpPr bwMode="auto">
          <a:xfrm>
            <a:off x="146050" y="69850"/>
            <a:ext cx="7958138" cy="841375"/>
            <a:chOff x="176" y="2756"/>
            <a:chExt cx="5013" cy="530"/>
          </a:xfrm>
        </p:grpSpPr>
        <p:graphicFrame>
          <p:nvGraphicFramePr>
            <p:cNvPr id="28682" name="Object 1039"/>
            <p:cNvGraphicFramePr>
              <a:graphicFrameLocks noChangeAspect="1"/>
            </p:cNvGraphicFramePr>
            <p:nvPr/>
          </p:nvGraphicFramePr>
          <p:xfrm>
            <a:off x="1844" y="2756"/>
            <a:ext cx="3345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07" name="Equation" r:id="rId11" imgW="1765300" imgH="279400" progId="Equation.DSMT4">
                    <p:embed/>
                  </p:oleObj>
                </mc:Choice>
                <mc:Fallback>
                  <p:oleObj name="Equation" r:id="rId11" imgW="1765300" imgH="279400" progId="Equation.DSMT4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" y="2756"/>
                          <a:ext cx="3345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3" name="Text Box 1041"/>
            <p:cNvSpPr txBox="1">
              <a:spLocks noChangeArrowheads="1"/>
            </p:cNvSpPr>
            <p:nvPr/>
          </p:nvSpPr>
          <p:spPr bwMode="auto">
            <a:xfrm>
              <a:off x="176" y="2856"/>
              <a:ext cx="192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/>
                <a:t>6.  </a:t>
              </a:r>
              <a:r>
                <a:rPr lang="zh-CN" altLang="en-US" sz="2800"/>
                <a:t>互相关函数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/>
          <p:cNvSpPr txBox="1">
            <a:spLocks noChangeArrowheads="1"/>
          </p:cNvSpPr>
          <p:nvPr/>
        </p:nvSpPr>
        <p:spPr bwMode="auto">
          <a:xfrm>
            <a:off x="134679" y="2447348"/>
            <a:ext cx="554461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则</a:t>
            </a:r>
            <a:r>
              <a:rPr lang="en-US" altLang="zh-CN" sz="2400" i="1" dirty="0"/>
              <a:t>X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为宽平稳</a:t>
            </a:r>
            <a:r>
              <a:rPr lang="en-US" altLang="zh-CN" sz="2400" dirty="0"/>
              <a:t>(</a:t>
            </a:r>
            <a:r>
              <a:rPr lang="zh-CN" altLang="en-US" sz="2400" dirty="0"/>
              <a:t>或广义平稳</a:t>
            </a:r>
            <a:r>
              <a:rPr lang="en-US" altLang="zh-CN" sz="2400" dirty="0"/>
              <a:t>)</a:t>
            </a:r>
            <a:r>
              <a:rPr lang="zh-CN" altLang="en-US" sz="2400" dirty="0"/>
              <a:t>信号</a:t>
            </a: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279798"/>
              </p:ext>
            </p:extLst>
          </p:nvPr>
        </p:nvGraphicFramePr>
        <p:xfrm>
          <a:off x="152400" y="744538"/>
          <a:ext cx="7156450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5" name="Equation" r:id="rId3" imgW="3492360" imgH="787320" progId="Equation.DSMT4">
                  <p:embed/>
                </p:oleObj>
              </mc:Choice>
              <mc:Fallback>
                <p:oleObj name="Equation" r:id="rId3" imgW="3492360" imgH="787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44538"/>
                        <a:ext cx="7156450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5076056" y="188640"/>
            <a:ext cx="4067944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</a:rPr>
              <a:t>平稳信号的均值和时间无关，为常数；自相关函数和时间的起点无关，只和两点的时间差有关。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8738" y="52388"/>
            <a:ext cx="42972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5.2 </a:t>
            </a:r>
            <a:r>
              <a:rPr lang="zh-CN" altLang="en-US" sz="36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平稳随机信号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404032"/>
              </p:ext>
            </p:extLst>
          </p:nvPr>
        </p:nvGraphicFramePr>
        <p:xfrm>
          <a:off x="1907704" y="3194357"/>
          <a:ext cx="1633885" cy="106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6" name="Equation" r:id="rId5" imgW="736600" imgH="482600" progId="Equation.DSMT4">
                  <p:embed/>
                </p:oleObj>
              </mc:Choice>
              <mc:Fallback>
                <p:oleObj name="Equation" r:id="rId5" imgW="736600" imgH="482600" progId="Equation.DSMT4">
                  <p:embed/>
                  <p:pic>
                    <p:nvPicPr>
                      <p:cNvPr id="307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94357"/>
                        <a:ext cx="1633885" cy="1069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2400" y="3356992"/>
            <a:ext cx="6172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还可导出：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99249"/>
              </p:ext>
            </p:extLst>
          </p:nvPr>
        </p:nvGraphicFramePr>
        <p:xfrm>
          <a:off x="395536" y="4447656"/>
          <a:ext cx="5348613" cy="524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7" name="Equation" r:id="rId7" imgW="2590800" imgH="254000" progId="Equation.DSMT4">
                  <p:embed/>
                </p:oleObj>
              </mc:Choice>
              <mc:Fallback>
                <p:oleObj name="Equation" r:id="rId7" imgW="2590800" imgH="254000" progId="Equation.DSMT4">
                  <p:embed/>
                  <p:pic>
                    <p:nvPicPr>
                      <p:cNvPr id="307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47656"/>
                        <a:ext cx="5348613" cy="524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7"/>
          <p:cNvSpPr>
            <a:spLocks/>
          </p:cNvSpPr>
          <p:nvPr/>
        </p:nvSpPr>
        <p:spPr bwMode="auto">
          <a:xfrm>
            <a:off x="3633973" y="3377915"/>
            <a:ext cx="193303" cy="816543"/>
          </a:xfrm>
          <a:prstGeom prst="rightBrace">
            <a:avLst>
              <a:gd name="adj1" fmla="val 23611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139952" y="3462367"/>
            <a:ext cx="274320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方差和均方也与时间无关。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868144" y="4278073"/>
            <a:ext cx="2952328" cy="833178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互协方差函数也和时间的起点无关。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23528" y="5532923"/>
            <a:ext cx="8064896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i="1" dirty="0">
                <a:solidFill>
                  <a:schemeClr val="tx2"/>
                </a:solidFill>
              </a:rPr>
              <a:t>实际中的大部分信号都可看作是宽平稳的。处理方便。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89530" y="83282"/>
            <a:ext cx="8375848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平稳随机信号的一些性质：</a:t>
            </a:r>
          </a:p>
        </p:txBody>
      </p:sp>
      <p:graphicFrame>
        <p:nvGraphicFramePr>
          <p:cNvPr id="327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152773"/>
              </p:ext>
            </p:extLst>
          </p:nvPr>
        </p:nvGraphicFramePr>
        <p:xfrm>
          <a:off x="1401665" y="980728"/>
          <a:ext cx="2286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7" name="Equation" r:id="rId3" imgW="863225" imgH="253890" progId="Equation.DSMT4">
                  <p:embed/>
                </p:oleObj>
              </mc:Choice>
              <mc:Fallback>
                <p:oleObj name="Equation" r:id="rId3" imgW="863225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665" y="980728"/>
                        <a:ext cx="22860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433636" y="976121"/>
            <a:ext cx="9144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1.</a:t>
            </a:r>
            <a:r>
              <a:rPr lang="en-US" altLang="zh-CN" sz="2800" dirty="0"/>
              <a:t> </a:t>
            </a:r>
          </a:p>
        </p:txBody>
      </p:sp>
      <p:graphicFrame>
        <p:nvGraphicFramePr>
          <p:cNvPr id="1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523950"/>
              </p:ext>
            </p:extLst>
          </p:nvPr>
        </p:nvGraphicFramePr>
        <p:xfrm>
          <a:off x="1384292" y="1847884"/>
          <a:ext cx="2717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8" name="Equation" r:id="rId5" imgW="939800" imgH="228600" progId="Equation.DSMT4">
                  <p:embed/>
                </p:oleObj>
              </mc:Choice>
              <mc:Fallback>
                <p:oleObj name="Equation" r:id="rId5" imgW="939800" imgH="228600" progId="Equation.DSMT4">
                  <p:embed/>
                  <p:pic>
                    <p:nvPicPr>
                      <p:cNvPr id="3379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292" y="1847884"/>
                        <a:ext cx="2717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823556"/>
              </p:ext>
            </p:extLst>
          </p:nvPr>
        </p:nvGraphicFramePr>
        <p:xfrm>
          <a:off x="1340579" y="2621871"/>
          <a:ext cx="29368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9" name="Equation" r:id="rId7" imgW="1016000" imgH="241300" progId="Equation.DSMT4">
                  <p:embed/>
                </p:oleObj>
              </mc:Choice>
              <mc:Fallback>
                <p:oleObj name="Equation" r:id="rId7" imgW="1016000" imgH="241300" progId="Equation.DSMT4">
                  <p:embed/>
                  <p:pic>
                    <p:nvPicPr>
                      <p:cNvPr id="3379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579" y="2621871"/>
                        <a:ext cx="293687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95536" y="1912168"/>
            <a:ext cx="9906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2.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05736" y="1912168"/>
            <a:ext cx="21336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偶对称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831356" y="2717076"/>
            <a:ext cx="28956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Hermitian</a:t>
            </a:r>
            <a:r>
              <a:rPr lang="zh-CN" altLang="en-US" sz="2800" dirty="0"/>
              <a:t>对称</a:t>
            </a:r>
          </a:p>
        </p:txBody>
      </p:sp>
      <p:grpSp>
        <p:nvGrpSpPr>
          <p:cNvPr id="19" name="Group 26"/>
          <p:cNvGrpSpPr>
            <a:grpSpLocks/>
          </p:cNvGrpSpPr>
          <p:nvPr/>
        </p:nvGrpSpPr>
        <p:grpSpPr bwMode="auto">
          <a:xfrm>
            <a:off x="395536" y="3588152"/>
            <a:ext cx="6883400" cy="1514475"/>
            <a:chOff x="192" y="1609"/>
            <a:chExt cx="4336" cy="954"/>
          </a:xfrm>
        </p:grpSpPr>
        <p:graphicFrame>
          <p:nvGraphicFramePr>
            <p:cNvPr id="20" name="Object 3"/>
            <p:cNvGraphicFramePr>
              <a:graphicFrameLocks noChangeAspect="1"/>
            </p:cNvGraphicFramePr>
            <p:nvPr/>
          </p:nvGraphicFramePr>
          <p:xfrm>
            <a:off x="962" y="1609"/>
            <a:ext cx="1897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0" name="Equation" r:id="rId9" imgW="1040948" imgH="253890" progId="Equation.DSMT4">
                    <p:embed/>
                  </p:oleObj>
                </mc:Choice>
                <mc:Fallback>
                  <p:oleObj name="Equation" r:id="rId9" imgW="1040948" imgH="253890" progId="Equation.DSMT4">
                    <p:embed/>
                    <p:pic>
                      <p:nvPicPr>
                        <p:cNvPr id="3380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1609"/>
                          <a:ext cx="1897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"/>
            <p:cNvGraphicFramePr>
              <a:graphicFrameLocks noChangeAspect="1"/>
            </p:cNvGraphicFramePr>
            <p:nvPr/>
          </p:nvGraphicFramePr>
          <p:xfrm>
            <a:off x="922" y="2101"/>
            <a:ext cx="1989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1" name="Equation" r:id="rId11" imgW="1091726" imgH="253890" progId="Equation.DSMT4">
                    <p:embed/>
                  </p:oleObj>
                </mc:Choice>
                <mc:Fallback>
                  <p:oleObj name="Equation" r:id="rId11" imgW="1091726" imgH="253890" progId="Equation.DSMT4">
                    <p:embed/>
                    <p:pic>
                      <p:nvPicPr>
                        <p:cNvPr id="3380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2101"/>
                          <a:ext cx="1989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192" y="1632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3.</a:t>
              </a:r>
            </a:p>
          </p:txBody>
        </p:sp>
        <p:sp>
          <p:nvSpPr>
            <p:cNvPr id="23" name="AutoShape 14"/>
            <p:cNvSpPr>
              <a:spLocks/>
            </p:cNvSpPr>
            <p:nvPr/>
          </p:nvSpPr>
          <p:spPr bwMode="auto">
            <a:xfrm>
              <a:off x="2999" y="1743"/>
              <a:ext cx="169" cy="658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3328" y="1937"/>
              <a:ext cx="120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互相关</a:t>
              </a:r>
            </a:p>
          </p:txBody>
        </p:sp>
      </p:grp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362199" y="5012746"/>
            <a:ext cx="8534400" cy="1606550"/>
            <a:chOff x="192" y="2737"/>
            <a:chExt cx="5376" cy="1012"/>
          </a:xfrm>
        </p:grpSpPr>
        <p:graphicFrame>
          <p:nvGraphicFramePr>
            <p:cNvPr id="2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9480865"/>
                </p:ext>
              </p:extLst>
            </p:nvPr>
          </p:nvGraphicFramePr>
          <p:xfrm>
            <a:off x="734" y="2737"/>
            <a:ext cx="2359" cy="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2" name="Equation" r:id="rId13" imgW="1422400" imgH="609600" progId="Equation.DSMT4">
                    <p:embed/>
                  </p:oleObj>
                </mc:Choice>
                <mc:Fallback>
                  <p:oleObj name="Equation" r:id="rId13" imgW="1422400" imgH="609600" progId="Equation.DSMT4">
                    <p:embed/>
                    <p:pic>
                      <p:nvPicPr>
                        <p:cNvPr id="3380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" y="2737"/>
                          <a:ext cx="2359" cy="1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92" y="2832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4.</a:t>
              </a:r>
            </a:p>
          </p:txBody>
        </p:sp>
        <p:sp>
          <p:nvSpPr>
            <p:cNvPr id="29" name="AutoShape 19"/>
            <p:cNvSpPr>
              <a:spLocks/>
            </p:cNvSpPr>
            <p:nvPr/>
          </p:nvSpPr>
          <p:spPr bwMode="auto">
            <a:xfrm>
              <a:off x="3266" y="2844"/>
              <a:ext cx="166" cy="807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3635" y="3072"/>
              <a:ext cx="1933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互相关与自相关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99502"/>
              </p:ext>
            </p:extLst>
          </p:nvPr>
        </p:nvGraphicFramePr>
        <p:xfrm>
          <a:off x="1187624" y="867365"/>
          <a:ext cx="6161112" cy="218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1" name="Equation" r:id="rId3" imgW="2654300" imgH="939800" progId="Equation.DSMT4">
                  <p:embed/>
                </p:oleObj>
              </mc:Choice>
              <mc:Fallback>
                <p:oleObj name="Equation" r:id="rId3" imgW="2654300" imgH="93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867365"/>
                        <a:ext cx="6161112" cy="2180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31884"/>
              </p:ext>
            </p:extLst>
          </p:nvPr>
        </p:nvGraphicFramePr>
        <p:xfrm>
          <a:off x="2009664" y="3485453"/>
          <a:ext cx="2072208" cy="67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2" name="Equation" r:id="rId5" imgW="774364" imgH="253890" progId="Equation.DSMT4">
                  <p:embed/>
                </p:oleObj>
              </mc:Choice>
              <mc:Fallback>
                <p:oleObj name="Equation" r:id="rId5" imgW="774364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664" y="3485453"/>
                        <a:ext cx="2072208" cy="679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228600" y="228600"/>
            <a:ext cx="53340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5. 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令自相关矩阵</a:t>
            </a:r>
          </a:p>
        </p:txBody>
      </p:sp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683568" y="3573462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/>
              <a:t>则：</a:t>
            </a:r>
          </a:p>
        </p:txBody>
      </p:sp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467544" y="4707432"/>
            <a:ext cx="8001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ea typeface="隶书" panose="02010509060101010101" pitchFamily="49" charset="-122"/>
              </a:rPr>
              <a:t>自相关矩阵的这一性质在信号处理	       中有着重要的应用</a:t>
            </a:r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5724128" y="3514725"/>
            <a:ext cx="1828800" cy="66675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/>
              <a:t>非负定</a:t>
            </a:r>
          </a:p>
        </p:txBody>
      </p:sp>
      <p:sp>
        <p:nvSpPr>
          <p:cNvPr id="34824" name="AutoShape 10"/>
          <p:cNvSpPr>
            <a:spLocks noChangeArrowheads="1"/>
          </p:cNvSpPr>
          <p:nvPr/>
        </p:nvSpPr>
        <p:spPr bwMode="auto">
          <a:xfrm>
            <a:off x="4593636" y="3733800"/>
            <a:ext cx="762000" cy="228600"/>
          </a:xfrm>
          <a:prstGeom prst="notchedRightArrow">
            <a:avLst>
              <a:gd name="adj1" fmla="val 50000"/>
              <a:gd name="adj2" fmla="val 83333"/>
            </a:avLst>
          </a:prstGeom>
          <a:solidFill>
            <a:schemeClr val="hlink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1027"/>
          <p:cNvSpPr txBox="1">
            <a:spLocks noChangeArrowheads="1"/>
          </p:cNvSpPr>
          <p:nvPr/>
        </p:nvSpPr>
        <p:spPr bwMode="auto">
          <a:xfrm>
            <a:off x="107504" y="698648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</a:rPr>
              <a:t>功率谱的定义：</a:t>
            </a:r>
          </a:p>
        </p:txBody>
      </p:sp>
      <p:graphicFrame>
        <p:nvGraphicFramePr>
          <p:cNvPr id="11162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13970"/>
              </p:ext>
            </p:extLst>
          </p:nvPr>
        </p:nvGraphicFramePr>
        <p:xfrm>
          <a:off x="4152083" y="2519467"/>
          <a:ext cx="3994239" cy="44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4" name="Equation" r:id="rId3" imgW="2298700" imgH="215900" progId="Equation.DSMT4">
                  <p:embed/>
                </p:oleObj>
              </mc:Choice>
              <mc:Fallback>
                <p:oleObj name="Equation" r:id="rId3" imgW="2298700" imgH="2159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083" y="2519467"/>
                        <a:ext cx="3994239" cy="446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38524"/>
              </p:ext>
            </p:extLst>
          </p:nvPr>
        </p:nvGraphicFramePr>
        <p:xfrm>
          <a:off x="-108520" y="2204989"/>
          <a:ext cx="4066030" cy="96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5" name="Equation" r:id="rId5" imgW="1816100" imgH="431800" progId="Equation.DSMT4">
                  <p:embed/>
                </p:oleObj>
              </mc:Choice>
              <mc:Fallback>
                <p:oleObj name="Equation" r:id="rId5" imgW="1816100" imgH="4318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0" y="2204989"/>
                        <a:ext cx="4066030" cy="967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36"/>
          <p:cNvGrpSpPr>
            <a:grpSpLocks/>
          </p:cNvGrpSpPr>
          <p:nvPr/>
        </p:nvGrpSpPr>
        <p:grpSpPr bwMode="auto">
          <a:xfrm>
            <a:off x="251520" y="1633038"/>
            <a:ext cx="8496301" cy="666750"/>
            <a:chOff x="372" y="1212"/>
            <a:chExt cx="5352" cy="420"/>
          </a:xfrm>
        </p:grpSpPr>
        <p:graphicFrame>
          <p:nvGraphicFramePr>
            <p:cNvPr id="37896" name="Object 10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4725071"/>
                </p:ext>
              </p:extLst>
            </p:nvPr>
          </p:nvGraphicFramePr>
          <p:xfrm>
            <a:off x="372" y="1212"/>
            <a:ext cx="2475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6" name="Equation" r:id="rId7" imgW="1346040" imgH="228600" progId="Equation.DSMT4">
                    <p:embed/>
                  </p:oleObj>
                </mc:Choice>
                <mc:Fallback>
                  <p:oleObj name="Equation" r:id="rId7" imgW="1346040" imgH="228600" progId="Equation.DSMT4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" y="1212"/>
                          <a:ext cx="2475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7" name="Text Box 1032"/>
            <p:cNvSpPr txBox="1">
              <a:spLocks noChangeArrowheads="1"/>
            </p:cNvSpPr>
            <p:nvPr/>
          </p:nvSpPr>
          <p:spPr bwMode="auto">
            <a:xfrm>
              <a:off x="2826" y="1276"/>
              <a:ext cx="289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有限长序列，可以做傅里叶变换：</a:t>
              </a:r>
            </a:p>
          </p:txBody>
        </p: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7504" y="95816"/>
            <a:ext cx="468052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平稳随机信号的功率谱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7223" y="1139972"/>
            <a:ext cx="6390873" cy="529054"/>
            <a:chOff x="397223" y="1139972"/>
            <a:chExt cx="6390873" cy="52905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890" name="Object 10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18636764"/>
                    </p:ext>
                  </p:extLst>
                </p:nvPr>
              </p:nvGraphicFramePr>
              <p:xfrm>
                <a:off x="397223" y="1183481"/>
                <a:ext cx="2302570" cy="4855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367" name="Equation" r:id="rId9" imgW="965200" imgH="203200" progId="Equation.DSMT4">
                        <p:embed/>
                      </p:oleObj>
                    </mc:Choice>
                    <mc:Fallback>
                      <p:oleObj name="Equation" r:id="rId9" imgW="965200" imgH="203200" progId="Equation.DSMT4">
                        <p:embed/>
                        <p:pic>
                          <p:nvPicPr>
                            <p:cNvPr id="0" name="Object 10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lum bright="100000"/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7223" y="1183481"/>
                              <a:ext cx="2302570" cy="4855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7890" name="Object 10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18636764"/>
                    </p:ext>
                  </p:extLst>
                </p:nvPr>
              </p:nvGraphicFramePr>
              <p:xfrm>
                <a:off x="397223" y="1183481"/>
                <a:ext cx="2302570" cy="4855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287" name="Equation" r:id="rId11" imgW="965200" imgH="203200" progId="Equation.DSMT4">
                        <p:embed/>
                      </p:oleObj>
                    </mc:Choice>
                    <mc:Fallback>
                      <p:oleObj name="Equation" r:id="rId11" imgW="965200" imgH="203200" progId="Equation.DSMT4">
                        <p:embed/>
                        <p:pic>
                          <p:nvPicPr>
                            <p:cNvPr id="0" name="Object 10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lum bright="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7223" y="1183481"/>
                              <a:ext cx="2302570" cy="4855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37893" name="Text Box 1029"/>
            <p:cNvSpPr txBox="1">
              <a:spLocks noChangeArrowheads="1"/>
            </p:cNvSpPr>
            <p:nvPr/>
          </p:nvSpPr>
          <p:spPr bwMode="auto">
            <a:xfrm>
              <a:off x="2555776" y="1139972"/>
              <a:ext cx="34290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的一个样本；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4669631" y="1184573"/>
                  <a:ext cx="211846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：矩形窗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631" y="1184573"/>
                  <a:ext cx="2118465" cy="461665"/>
                </a:xfrm>
                <a:prstGeom prst="rect">
                  <a:avLst/>
                </a:prstGeom>
                <a:blipFill>
                  <a:blip r:embed="rId13"/>
                  <a:stretch>
                    <a:fillRect r="-287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259389"/>
              </p:ext>
            </p:extLst>
          </p:nvPr>
        </p:nvGraphicFramePr>
        <p:xfrm>
          <a:off x="476250" y="3128963"/>
          <a:ext cx="4040188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8" name="Equation" r:id="rId14" imgW="1790640" imgH="431640" progId="Equation.DSMT4">
                  <p:embed/>
                </p:oleObj>
              </mc:Choice>
              <mc:Fallback>
                <p:oleObj name="Equation" r:id="rId14" imgW="1790640" imgH="431640" progId="Equation.DSMT4">
                  <p:embed/>
                  <p:pic>
                    <p:nvPicPr>
                      <p:cNvPr id="3891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128963"/>
                        <a:ext cx="4040188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972501"/>
              </p:ext>
            </p:extLst>
          </p:nvPr>
        </p:nvGraphicFramePr>
        <p:xfrm>
          <a:off x="4339258" y="6380065"/>
          <a:ext cx="90218" cy="17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9" name="Equation" r:id="rId16" imgW="114151" imgH="215619" progId="Equation.3">
                  <p:embed/>
                </p:oleObj>
              </mc:Choice>
              <mc:Fallback>
                <p:oleObj name="Equation" r:id="rId16" imgW="114151" imgH="215619" progId="Equation.3">
                  <p:embed/>
                  <p:pic>
                    <p:nvPicPr>
                      <p:cNvPr id="3891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258" y="6380065"/>
                        <a:ext cx="90218" cy="17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028855"/>
              </p:ext>
            </p:extLst>
          </p:nvPr>
        </p:nvGraphicFramePr>
        <p:xfrm>
          <a:off x="490180" y="4059722"/>
          <a:ext cx="5359174" cy="888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0" name="Equation" r:id="rId18" imgW="2374900" imgH="393700" progId="Equation.DSMT4">
                  <p:embed/>
                </p:oleObj>
              </mc:Choice>
              <mc:Fallback>
                <p:oleObj name="Equation" r:id="rId18" imgW="2374900" imgH="393700" progId="Equation.DSMT4">
                  <p:embed/>
                  <p:pic>
                    <p:nvPicPr>
                      <p:cNvPr id="389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80" y="4059722"/>
                        <a:ext cx="5359174" cy="888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101055" y="3492777"/>
            <a:ext cx="2271745" cy="463846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时域功率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300192" y="4365104"/>
            <a:ext cx="1623916" cy="463846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频域功率</a:t>
            </a: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27582" y="4868409"/>
            <a:ext cx="4944422" cy="1011448"/>
            <a:chOff x="1056" y="1423"/>
            <a:chExt cx="3946" cy="1179"/>
          </a:xfrm>
        </p:grpSpPr>
        <p:graphicFrame>
          <p:nvGraphicFramePr>
            <p:cNvPr id="2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4228766"/>
                </p:ext>
              </p:extLst>
            </p:nvPr>
          </p:nvGraphicFramePr>
          <p:xfrm>
            <a:off x="2091" y="1423"/>
            <a:ext cx="2911" cy="1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71" name="Equation" r:id="rId20" imgW="1548728" imgH="495085" progId="Equation.DSMT4">
                    <p:embed/>
                  </p:oleObj>
                </mc:Choice>
                <mc:Fallback>
                  <p:oleObj name="Equation" r:id="rId20" imgW="1548728" imgH="495085" progId="Equation.DSMT4">
                    <p:embed/>
                    <p:pic>
                      <p:nvPicPr>
                        <p:cNvPr id="3892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" y="1423"/>
                          <a:ext cx="2911" cy="1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056" y="1728"/>
              <a:ext cx="768" cy="541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定义</a:t>
              </a:r>
              <a:r>
                <a:rPr lang="en-US" altLang="zh-CN" sz="2400" dirty="0"/>
                <a:t>:</a:t>
              </a:r>
              <a:endParaRPr lang="zh-CN" altLang="en-US" sz="2400" dirty="0"/>
            </a:p>
          </p:txBody>
        </p: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109504" y="5835921"/>
            <a:ext cx="9044617" cy="1084404"/>
            <a:chOff x="476" y="3000"/>
            <a:chExt cx="6787" cy="847"/>
          </a:xfrm>
        </p:grpSpPr>
        <p:graphicFrame>
          <p:nvGraphicFramePr>
            <p:cNvPr id="2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0673148"/>
                </p:ext>
              </p:extLst>
            </p:nvPr>
          </p:nvGraphicFramePr>
          <p:xfrm>
            <a:off x="4478" y="3160"/>
            <a:ext cx="1717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72" name="Equation" r:id="rId22" imgW="952200" imgH="241200" progId="Equation.DSMT4">
                    <p:embed/>
                  </p:oleObj>
                </mc:Choice>
                <mc:Fallback>
                  <p:oleObj name="Equation" r:id="rId22" imgW="952200" imgH="241200" progId="Equation.DSMT4">
                    <p:embed/>
                    <p:pic>
                      <p:nvPicPr>
                        <p:cNvPr id="3892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3160"/>
                          <a:ext cx="1717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6874516"/>
                </p:ext>
              </p:extLst>
            </p:nvPr>
          </p:nvGraphicFramePr>
          <p:xfrm>
            <a:off x="1294" y="3000"/>
            <a:ext cx="2424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73" name="Equation" r:id="rId24" imgW="1345616" imgH="393529" progId="Equation.DSMT4">
                    <p:embed/>
                  </p:oleObj>
                </mc:Choice>
                <mc:Fallback>
                  <p:oleObj name="Equation" r:id="rId24" imgW="1345616" imgH="393529" progId="Equation.DSMT4">
                    <p:embed/>
                    <p:pic>
                      <p:nvPicPr>
                        <p:cNvPr id="3892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3000"/>
                          <a:ext cx="2424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476" y="3171"/>
              <a:ext cx="690" cy="36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因为：</a:t>
              </a: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717" y="3196"/>
              <a:ext cx="694" cy="36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所以：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6074" y="3196"/>
              <a:ext cx="1189" cy="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的功率谱密度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528783"/>
              </p:ext>
            </p:extLst>
          </p:nvPr>
        </p:nvGraphicFramePr>
        <p:xfrm>
          <a:off x="179512" y="257039"/>
          <a:ext cx="7829128" cy="987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7" name="Equation" r:id="rId3" imgW="3619440" imgH="457200" progId="Equation.DSMT4">
                  <p:embed/>
                </p:oleObj>
              </mc:Choice>
              <mc:Fallback>
                <p:oleObj name="Equation" r:id="rId3" imgW="3619440" imgH="4572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57039"/>
                        <a:ext cx="7829128" cy="987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093298"/>
              </p:ext>
            </p:extLst>
          </p:nvPr>
        </p:nvGraphicFramePr>
        <p:xfrm>
          <a:off x="2411760" y="1646346"/>
          <a:ext cx="5003155" cy="150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8" name="Equation" r:id="rId5" imgW="1815840" imgH="545760" progId="Equation.DSMT4">
                  <p:embed/>
                </p:oleObj>
              </mc:Choice>
              <mc:Fallback>
                <p:oleObj name="Equation" r:id="rId5" imgW="1815840" imgH="54576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646346"/>
                        <a:ext cx="5003155" cy="1503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Text Box 1028"/>
          <p:cNvSpPr txBox="1">
            <a:spLocks noChangeArrowheads="1"/>
          </p:cNvSpPr>
          <p:nvPr/>
        </p:nvSpPr>
        <p:spPr bwMode="auto">
          <a:xfrm>
            <a:off x="246220" y="3202602"/>
            <a:ext cx="8718267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功率谱原始定义，包含了求均值和求极限两个运算，即：既要求时间平均，又要求集总平均。</a:t>
            </a:r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327466" y="2015898"/>
            <a:ext cx="1580238" cy="1079399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功率谱定义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</a:p>
        </p:txBody>
      </p:sp>
      <p:grpSp>
        <p:nvGrpSpPr>
          <p:cNvPr id="2" name="Group 1033"/>
          <p:cNvGrpSpPr>
            <a:grpSpLocks/>
          </p:cNvGrpSpPr>
          <p:nvPr/>
        </p:nvGrpSpPr>
        <p:grpSpPr bwMode="auto">
          <a:xfrm>
            <a:off x="3991163" y="1406300"/>
            <a:ext cx="3400977" cy="1806576"/>
            <a:chOff x="2456" y="1872"/>
            <a:chExt cx="2428" cy="1138"/>
          </a:xfrm>
        </p:grpSpPr>
        <p:sp>
          <p:nvSpPr>
            <p:cNvPr id="39943" name="Freeform 1031"/>
            <p:cNvSpPr>
              <a:spLocks/>
            </p:cNvSpPr>
            <p:nvPr/>
          </p:nvSpPr>
          <p:spPr bwMode="auto">
            <a:xfrm>
              <a:off x="2456" y="1934"/>
              <a:ext cx="2428" cy="1076"/>
            </a:xfrm>
            <a:custGeom>
              <a:avLst/>
              <a:gdLst>
                <a:gd name="T0" fmla="*/ 80 w 2776"/>
                <a:gd name="T1" fmla="*/ 912 h 1160"/>
                <a:gd name="T2" fmla="*/ 224 w 2776"/>
                <a:gd name="T3" fmla="*/ 480 h 1160"/>
                <a:gd name="T4" fmla="*/ 1040 w 2776"/>
                <a:gd name="T5" fmla="*/ 672 h 1160"/>
                <a:gd name="T6" fmla="*/ 1040 w 2776"/>
                <a:gd name="T7" fmla="*/ 384 h 1160"/>
                <a:gd name="T8" fmla="*/ 1184 w 2776"/>
                <a:gd name="T9" fmla="*/ 48 h 1160"/>
                <a:gd name="T10" fmla="*/ 2336 w 2776"/>
                <a:gd name="T11" fmla="*/ 96 h 1160"/>
                <a:gd name="T12" fmla="*/ 2240 w 2776"/>
                <a:gd name="T13" fmla="*/ 480 h 1160"/>
                <a:gd name="T14" fmla="*/ 2480 w 2776"/>
                <a:gd name="T15" fmla="*/ 672 h 1160"/>
                <a:gd name="T16" fmla="*/ 2480 w 2776"/>
                <a:gd name="T17" fmla="*/ 1008 h 1160"/>
                <a:gd name="T18" fmla="*/ 704 w 2776"/>
                <a:gd name="T19" fmla="*/ 1152 h 1160"/>
                <a:gd name="T20" fmla="*/ 80 w 2776"/>
                <a:gd name="T21" fmla="*/ 912 h 1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76"/>
                <a:gd name="T34" fmla="*/ 0 h 1160"/>
                <a:gd name="T35" fmla="*/ 2776 w 2776"/>
                <a:gd name="T36" fmla="*/ 1160 h 1160"/>
                <a:gd name="connsiteX0" fmla="*/ 115 w 9268"/>
                <a:gd name="connsiteY0" fmla="*/ 7664 h 9738"/>
                <a:gd name="connsiteX1" fmla="*/ 634 w 9268"/>
                <a:gd name="connsiteY1" fmla="*/ 3940 h 9738"/>
                <a:gd name="connsiteX2" fmla="*/ 3252 w 9268"/>
                <a:gd name="connsiteY2" fmla="*/ 5911 h 9738"/>
                <a:gd name="connsiteX3" fmla="*/ 3573 w 9268"/>
                <a:gd name="connsiteY3" fmla="*/ 3112 h 9738"/>
                <a:gd name="connsiteX4" fmla="*/ 4092 w 9268"/>
                <a:gd name="connsiteY4" fmla="*/ 216 h 9738"/>
                <a:gd name="connsiteX5" fmla="*/ 8242 w 9268"/>
                <a:gd name="connsiteY5" fmla="*/ 630 h 9738"/>
                <a:gd name="connsiteX6" fmla="*/ 7896 w 9268"/>
                <a:gd name="connsiteY6" fmla="*/ 3940 h 9738"/>
                <a:gd name="connsiteX7" fmla="*/ 8761 w 9268"/>
                <a:gd name="connsiteY7" fmla="*/ 5595 h 9738"/>
                <a:gd name="connsiteX8" fmla="*/ 8761 w 9268"/>
                <a:gd name="connsiteY8" fmla="*/ 8492 h 9738"/>
                <a:gd name="connsiteX9" fmla="*/ 2363 w 9268"/>
                <a:gd name="connsiteY9" fmla="*/ 9733 h 9738"/>
                <a:gd name="connsiteX10" fmla="*/ 115 w 9268"/>
                <a:gd name="connsiteY10" fmla="*/ 7664 h 9738"/>
                <a:gd name="connsiteX0" fmla="*/ 124 w 10000"/>
                <a:gd name="connsiteY0" fmla="*/ 7886 h 10016"/>
                <a:gd name="connsiteX1" fmla="*/ 684 w 10000"/>
                <a:gd name="connsiteY1" fmla="*/ 4062 h 10016"/>
                <a:gd name="connsiteX2" fmla="*/ 3509 w 10000"/>
                <a:gd name="connsiteY2" fmla="*/ 6086 h 10016"/>
                <a:gd name="connsiteX3" fmla="*/ 3740 w 10000"/>
                <a:gd name="connsiteY3" fmla="*/ 3444 h 10016"/>
                <a:gd name="connsiteX4" fmla="*/ 4415 w 10000"/>
                <a:gd name="connsiteY4" fmla="*/ 238 h 10016"/>
                <a:gd name="connsiteX5" fmla="*/ 8893 w 10000"/>
                <a:gd name="connsiteY5" fmla="*/ 663 h 10016"/>
                <a:gd name="connsiteX6" fmla="*/ 8520 w 10000"/>
                <a:gd name="connsiteY6" fmla="*/ 4062 h 10016"/>
                <a:gd name="connsiteX7" fmla="*/ 9453 w 10000"/>
                <a:gd name="connsiteY7" fmla="*/ 5762 h 10016"/>
                <a:gd name="connsiteX8" fmla="*/ 9453 w 10000"/>
                <a:gd name="connsiteY8" fmla="*/ 8736 h 10016"/>
                <a:gd name="connsiteX9" fmla="*/ 2550 w 10000"/>
                <a:gd name="connsiteY9" fmla="*/ 10011 h 10016"/>
                <a:gd name="connsiteX10" fmla="*/ 124 w 10000"/>
                <a:gd name="connsiteY10" fmla="*/ 7886 h 10016"/>
                <a:gd name="connsiteX0" fmla="*/ 124 w 9987"/>
                <a:gd name="connsiteY0" fmla="*/ 7886 h 10016"/>
                <a:gd name="connsiteX1" fmla="*/ 684 w 9987"/>
                <a:gd name="connsiteY1" fmla="*/ 4062 h 10016"/>
                <a:gd name="connsiteX2" fmla="*/ 3509 w 9987"/>
                <a:gd name="connsiteY2" fmla="*/ 6086 h 10016"/>
                <a:gd name="connsiteX3" fmla="*/ 3740 w 9987"/>
                <a:gd name="connsiteY3" fmla="*/ 3444 h 10016"/>
                <a:gd name="connsiteX4" fmla="*/ 4415 w 9987"/>
                <a:gd name="connsiteY4" fmla="*/ 238 h 10016"/>
                <a:gd name="connsiteX5" fmla="*/ 8893 w 9987"/>
                <a:gd name="connsiteY5" fmla="*/ 663 h 10016"/>
                <a:gd name="connsiteX6" fmla="*/ 8520 w 9987"/>
                <a:gd name="connsiteY6" fmla="*/ 4062 h 10016"/>
                <a:gd name="connsiteX7" fmla="*/ 9407 w 9987"/>
                <a:gd name="connsiteY7" fmla="*/ 5994 h 10016"/>
                <a:gd name="connsiteX8" fmla="*/ 9453 w 9987"/>
                <a:gd name="connsiteY8" fmla="*/ 8736 h 10016"/>
                <a:gd name="connsiteX9" fmla="*/ 2550 w 9987"/>
                <a:gd name="connsiteY9" fmla="*/ 10011 h 10016"/>
                <a:gd name="connsiteX10" fmla="*/ 124 w 9987"/>
                <a:gd name="connsiteY10" fmla="*/ 7886 h 10016"/>
                <a:gd name="connsiteX0" fmla="*/ 124 w 9998"/>
                <a:gd name="connsiteY0" fmla="*/ 7938 h 10065"/>
                <a:gd name="connsiteX1" fmla="*/ 685 w 9998"/>
                <a:gd name="connsiteY1" fmla="*/ 4121 h 10065"/>
                <a:gd name="connsiteX2" fmla="*/ 3514 w 9998"/>
                <a:gd name="connsiteY2" fmla="*/ 6141 h 10065"/>
                <a:gd name="connsiteX3" fmla="*/ 3745 w 9998"/>
                <a:gd name="connsiteY3" fmla="*/ 3503 h 10065"/>
                <a:gd name="connsiteX4" fmla="*/ 4421 w 9998"/>
                <a:gd name="connsiteY4" fmla="*/ 303 h 10065"/>
                <a:gd name="connsiteX5" fmla="*/ 8905 w 9998"/>
                <a:gd name="connsiteY5" fmla="*/ 727 h 10065"/>
                <a:gd name="connsiteX6" fmla="*/ 8577 w 9998"/>
                <a:gd name="connsiteY6" fmla="*/ 5555 h 10065"/>
                <a:gd name="connsiteX7" fmla="*/ 9419 w 9998"/>
                <a:gd name="connsiteY7" fmla="*/ 6049 h 10065"/>
                <a:gd name="connsiteX8" fmla="*/ 9465 w 9998"/>
                <a:gd name="connsiteY8" fmla="*/ 8787 h 10065"/>
                <a:gd name="connsiteX9" fmla="*/ 2553 w 9998"/>
                <a:gd name="connsiteY9" fmla="*/ 10060 h 10065"/>
                <a:gd name="connsiteX10" fmla="*/ 124 w 9998"/>
                <a:gd name="connsiteY10" fmla="*/ 7938 h 10065"/>
                <a:gd name="connsiteX0" fmla="*/ 124 w 10000"/>
                <a:gd name="connsiteY0" fmla="*/ 7887 h 10000"/>
                <a:gd name="connsiteX1" fmla="*/ 685 w 10000"/>
                <a:gd name="connsiteY1" fmla="*/ 4094 h 10000"/>
                <a:gd name="connsiteX2" fmla="*/ 3515 w 10000"/>
                <a:gd name="connsiteY2" fmla="*/ 6101 h 10000"/>
                <a:gd name="connsiteX3" fmla="*/ 3746 w 10000"/>
                <a:gd name="connsiteY3" fmla="*/ 3480 h 10000"/>
                <a:gd name="connsiteX4" fmla="*/ 4422 w 10000"/>
                <a:gd name="connsiteY4" fmla="*/ 301 h 10000"/>
                <a:gd name="connsiteX5" fmla="*/ 8491 w 10000"/>
                <a:gd name="connsiteY5" fmla="*/ 722 h 10000"/>
                <a:gd name="connsiteX6" fmla="*/ 8579 w 10000"/>
                <a:gd name="connsiteY6" fmla="*/ 5519 h 10000"/>
                <a:gd name="connsiteX7" fmla="*/ 9421 w 10000"/>
                <a:gd name="connsiteY7" fmla="*/ 6010 h 10000"/>
                <a:gd name="connsiteX8" fmla="*/ 9467 w 10000"/>
                <a:gd name="connsiteY8" fmla="*/ 8730 h 10000"/>
                <a:gd name="connsiteX9" fmla="*/ 2554 w 10000"/>
                <a:gd name="connsiteY9" fmla="*/ 9995 h 10000"/>
                <a:gd name="connsiteX10" fmla="*/ 124 w 10000"/>
                <a:gd name="connsiteY10" fmla="*/ 7887 h 10000"/>
                <a:gd name="connsiteX0" fmla="*/ 124 w 9593"/>
                <a:gd name="connsiteY0" fmla="*/ 7887 h 10203"/>
                <a:gd name="connsiteX1" fmla="*/ 685 w 9593"/>
                <a:gd name="connsiteY1" fmla="*/ 4094 h 10203"/>
                <a:gd name="connsiteX2" fmla="*/ 3515 w 9593"/>
                <a:gd name="connsiteY2" fmla="*/ 6101 h 10203"/>
                <a:gd name="connsiteX3" fmla="*/ 3746 w 9593"/>
                <a:gd name="connsiteY3" fmla="*/ 3480 h 10203"/>
                <a:gd name="connsiteX4" fmla="*/ 4422 w 9593"/>
                <a:gd name="connsiteY4" fmla="*/ 301 h 10203"/>
                <a:gd name="connsiteX5" fmla="*/ 8491 w 9593"/>
                <a:gd name="connsiteY5" fmla="*/ 722 h 10203"/>
                <a:gd name="connsiteX6" fmla="*/ 8579 w 9593"/>
                <a:gd name="connsiteY6" fmla="*/ 5519 h 10203"/>
                <a:gd name="connsiteX7" fmla="*/ 9421 w 9593"/>
                <a:gd name="connsiteY7" fmla="*/ 6010 h 10203"/>
                <a:gd name="connsiteX8" fmla="*/ 8866 w 9593"/>
                <a:gd name="connsiteY8" fmla="*/ 9649 h 10203"/>
                <a:gd name="connsiteX9" fmla="*/ 2554 w 9593"/>
                <a:gd name="connsiteY9" fmla="*/ 9995 h 10203"/>
                <a:gd name="connsiteX10" fmla="*/ 124 w 9593"/>
                <a:gd name="connsiteY10" fmla="*/ 7887 h 10203"/>
                <a:gd name="connsiteX0" fmla="*/ 128 w 9999"/>
                <a:gd name="connsiteY0" fmla="*/ 7730 h 9742"/>
                <a:gd name="connsiteX1" fmla="*/ 713 w 9999"/>
                <a:gd name="connsiteY1" fmla="*/ 4013 h 9742"/>
                <a:gd name="connsiteX2" fmla="*/ 3663 w 9999"/>
                <a:gd name="connsiteY2" fmla="*/ 5980 h 9742"/>
                <a:gd name="connsiteX3" fmla="*/ 3904 w 9999"/>
                <a:gd name="connsiteY3" fmla="*/ 3411 h 9742"/>
                <a:gd name="connsiteX4" fmla="*/ 4609 w 9999"/>
                <a:gd name="connsiteY4" fmla="*/ 295 h 9742"/>
                <a:gd name="connsiteX5" fmla="*/ 8850 w 9999"/>
                <a:gd name="connsiteY5" fmla="*/ 708 h 9742"/>
                <a:gd name="connsiteX6" fmla="*/ 8942 w 9999"/>
                <a:gd name="connsiteY6" fmla="*/ 5409 h 9742"/>
                <a:gd name="connsiteX7" fmla="*/ 9820 w 9999"/>
                <a:gd name="connsiteY7" fmla="*/ 5890 h 9742"/>
                <a:gd name="connsiteX8" fmla="*/ 9241 w 9999"/>
                <a:gd name="connsiteY8" fmla="*/ 9457 h 9742"/>
                <a:gd name="connsiteX9" fmla="*/ 2637 w 9999"/>
                <a:gd name="connsiteY9" fmla="*/ 9120 h 9742"/>
                <a:gd name="connsiteX10" fmla="*/ 128 w 9999"/>
                <a:gd name="connsiteY10" fmla="*/ 7730 h 9742"/>
                <a:gd name="connsiteX0" fmla="*/ 128 w 9855"/>
                <a:gd name="connsiteY0" fmla="*/ 7935 h 9501"/>
                <a:gd name="connsiteX1" fmla="*/ 713 w 9855"/>
                <a:gd name="connsiteY1" fmla="*/ 4119 h 9501"/>
                <a:gd name="connsiteX2" fmla="*/ 3663 w 9855"/>
                <a:gd name="connsiteY2" fmla="*/ 6138 h 9501"/>
                <a:gd name="connsiteX3" fmla="*/ 3904 w 9855"/>
                <a:gd name="connsiteY3" fmla="*/ 3501 h 9501"/>
                <a:gd name="connsiteX4" fmla="*/ 4609 w 9855"/>
                <a:gd name="connsiteY4" fmla="*/ 303 h 9501"/>
                <a:gd name="connsiteX5" fmla="*/ 8851 w 9855"/>
                <a:gd name="connsiteY5" fmla="*/ 727 h 9501"/>
                <a:gd name="connsiteX6" fmla="*/ 8943 w 9855"/>
                <a:gd name="connsiteY6" fmla="*/ 5552 h 9501"/>
                <a:gd name="connsiteX7" fmla="*/ 9821 w 9855"/>
                <a:gd name="connsiteY7" fmla="*/ 6046 h 9501"/>
                <a:gd name="connsiteX8" fmla="*/ 8929 w 9855"/>
                <a:gd name="connsiteY8" fmla="*/ 8967 h 9501"/>
                <a:gd name="connsiteX9" fmla="*/ 2637 w 9855"/>
                <a:gd name="connsiteY9" fmla="*/ 9362 h 9501"/>
                <a:gd name="connsiteX10" fmla="*/ 128 w 9855"/>
                <a:gd name="connsiteY10" fmla="*/ 7935 h 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55" h="9501">
                  <a:moveTo>
                    <a:pt x="128" y="7935"/>
                  </a:moveTo>
                  <a:cubicBezTo>
                    <a:pt x="-193" y="7061"/>
                    <a:pt x="124" y="4418"/>
                    <a:pt x="713" y="4119"/>
                  </a:cubicBezTo>
                  <a:cubicBezTo>
                    <a:pt x="1302" y="3819"/>
                    <a:pt x="3131" y="6242"/>
                    <a:pt x="3663" y="6138"/>
                  </a:cubicBezTo>
                  <a:cubicBezTo>
                    <a:pt x="4194" y="6036"/>
                    <a:pt x="3747" y="4474"/>
                    <a:pt x="3904" y="3501"/>
                  </a:cubicBezTo>
                  <a:cubicBezTo>
                    <a:pt x="4061" y="2529"/>
                    <a:pt x="3784" y="766"/>
                    <a:pt x="4609" y="303"/>
                  </a:cubicBezTo>
                  <a:cubicBezTo>
                    <a:pt x="5434" y="-160"/>
                    <a:pt x="8129" y="-148"/>
                    <a:pt x="8851" y="727"/>
                  </a:cubicBezTo>
                  <a:cubicBezTo>
                    <a:pt x="9574" y="1601"/>
                    <a:pt x="8781" y="4666"/>
                    <a:pt x="8943" y="5552"/>
                  </a:cubicBezTo>
                  <a:cubicBezTo>
                    <a:pt x="9105" y="6439"/>
                    <a:pt x="9823" y="5477"/>
                    <a:pt x="9821" y="6046"/>
                  </a:cubicBezTo>
                  <a:cubicBezTo>
                    <a:pt x="9819" y="6615"/>
                    <a:pt x="10130" y="8261"/>
                    <a:pt x="8929" y="8967"/>
                  </a:cubicBezTo>
                  <a:cubicBezTo>
                    <a:pt x="7728" y="9675"/>
                    <a:pt x="4104" y="9534"/>
                    <a:pt x="2637" y="9362"/>
                  </a:cubicBezTo>
                  <a:cubicBezTo>
                    <a:pt x="1170" y="9190"/>
                    <a:pt x="449" y="8808"/>
                    <a:pt x="128" y="7935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4" name="Line 1032"/>
            <p:cNvSpPr>
              <a:spLocks noChangeShapeType="1"/>
            </p:cNvSpPr>
            <p:nvPr/>
          </p:nvSpPr>
          <p:spPr bwMode="auto">
            <a:xfrm flipH="1">
              <a:off x="2880" y="1872"/>
              <a:ext cx="240" cy="52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97202"/>
              </p:ext>
            </p:extLst>
          </p:nvPr>
        </p:nvGraphicFramePr>
        <p:xfrm>
          <a:off x="2771800" y="760979"/>
          <a:ext cx="4501480" cy="68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9" name="Equation" r:id="rId7" imgW="1841400" imgH="279360" progId="Equation.DSMT4">
                  <p:embed/>
                </p:oleObj>
              </mc:Choice>
              <mc:Fallback>
                <p:oleObj name="Equation" r:id="rId7" imgW="1841400" imgH="279360" progId="Equation.DSMT4">
                  <p:embed/>
                  <p:pic>
                    <p:nvPicPr>
                      <p:cNvPr id="39939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760979"/>
                        <a:ext cx="4501480" cy="68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691651" y="4927097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维纳</a:t>
            </a:r>
            <a:r>
              <a:rPr lang="en-US" altLang="zh-CN" sz="2800" dirty="0">
                <a:solidFill>
                  <a:schemeClr val="tx2"/>
                </a:solidFill>
              </a:rPr>
              <a:t>—</a:t>
            </a:r>
            <a:r>
              <a:rPr lang="zh-CN" altLang="en-US" sz="2800" dirty="0">
                <a:solidFill>
                  <a:schemeClr val="tx2"/>
                </a:solidFill>
              </a:rPr>
              <a:t>辛钦定理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42876"/>
              </p:ext>
            </p:extLst>
          </p:nvPr>
        </p:nvGraphicFramePr>
        <p:xfrm>
          <a:off x="1792586" y="4644210"/>
          <a:ext cx="3813602" cy="108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0" name="Equation" r:id="rId9" imgW="1511300" imgH="431800" progId="Equation.3">
                  <p:embed/>
                </p:oleObj>
              </mc:Choice>
              <mc:Fallback>
                <p:oleObj name="Equation" r:id="rId9" imgW="1511300" imgH="431800" progId="Equation.3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586" y="4644210"/>
                        <a:ext cx="3813602" cy="1088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63963" y="6111026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定理成立的条件：</a:t>
            </a: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091385"/>
              </p:ext>
            </p:extLst>
          </p:nvPr>
        </p:nvGraphicFramePr>
        <p:xfrm>
          <a:off x="2987824" y="5531526"/>
          <a:ext cx="211931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1" name="Equation" r:id="rId11" imgW="1079280" imgH="685800" progId="Equation.DSMT4">
                  <p:embed/>
                </p:oleObj>
              </mc:Choice>
              <mc:Fallback>
                <p:oleObj name="Equation" r:id="rId11" imgW="1079280" imgH="685800" progId="Equation.DSMT4">
                  <p:embed/>
                  <p:pic>
                    <p:nvPicPr>
                      <p:cNvPr id="40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531526"/>
                        <a:ext cx="2119313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46221" y="4673435"/>
            <a:ext cx="1661483" cy="1079399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功率谱定义</a:t>
            </a:r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940152" y="5955257"/>
            <a:ext cx="321820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两个定义是等效的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4514345" y="3688822"/>
            <a:ext cx="4644008" cy="107721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zh-CN" altLang="en-US" sz="1600" b="1" dirty="0"/>
              <a:t>随机信号是功率信号，无法做傅里叶变换。随机信号的频谱分析是对信号的自相关函数作傅立叶变换，这时得到的不再是频谱，而是功率谱密度（</a:t>
            </a:r>
            <a:r>
              <a:rPr lang="en-US" altLang="zh-CN" sz="1600" b="1" dirty="0"/>
              <a:t>Power Spectrum Density,  PSD)</a:t>
            </a:r>
            <a:r>
              <a:rPr lang="zh-CN" altLang="en-US" sz="1600" b="1" dirty="0"/>
              <a:t>，简称功率谱。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build="p" autoUpdateAnimBg="0"/>
      <p:bldP spid="13" grpId="0"/>
      <p:bldP spid="16" grpId="0"/>
      <p:bldP spid="18" grpId="0" animBg="1"/>
      <p:bldP spid="19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37071" y="69854"/>
            <a:ext cx="342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</a:rPr>
              <a:t>功率谱的性质：</a:t>
            </a:r>
          </a:p>
        </p:txBody>
      </p:sp>
      <p:graphicFrame>
        <p:nvGraphicFramePr>
          <p:cNvPr id="419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62809"/>
              </p:ext>
            </p:extLst>
          </p:nvPr>
        </p:nvGraphicFramePr>
        <p:xfrm>
          <a:off x="387696" y="744498"/>
          <a:ext cx="1784004" cy="582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1" name="Equation" r:id="rId3" imgW="774364" imgH="241195" progId="Equation.DSMT4">
                  <p:embed/>
                </p:oleObj>
              </mc:Choice>
              <mc:Fallback>
                <p:oleObj name="Equation" r:id="rId3" imgW="774364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96" y="744498"/>
                        <a:ext cx="1784004" cy="582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231232" y="743108"/>
            <a:ext cx="6912768" cy="833178"/>
            <a:chOff x="1475656" y="1704975"/>
            <a:chExt cx="6912768" cy="833178"/>
          </a:xfrm>
        </p:grpSpPr>
        <p:sp>
          <p:nvSpPr>
            <p:cNvPr id="41988" name="Text Box 5"/>
            <p:cNvSpPr txBox="1">
              <a:spLocks noChangeArrowheads="1"/>
            </p:cNvSpPr>
            <p:nvPr/>
          </p:nvSpPr>
          <p:spPr bwMode="auto">
            <a:xfrm>
              <a:off x="1475656" y="1704975"/>
              <a:ext cx="6912768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始终是     的实函数，因此功率谱（二阶统计量）失去了相位信息；</a:t>
              </a:r>
            </a:p>
          </p:txBody>
        </p:sp>
        <p:graphicFrame>
          <p:nvGraphicFramePr>
            <p:cNvPr id="4198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7149667"/>
                </p:ext>
              </p:extLst>
            </p:nvPr>
          </p:nvGraphicFramePr>
          <p:xfrm>
            <a:off x="2561084" y="1806272"/>
            <a:ext cx="337546" cy="32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2" name="Equation" r:id="rId5" imgW="152334" imgH="139639" progId="Equation.DSMT4">
                    <p:embed/>
                  </p:oleObj>
                </mc:Choice>
                <mc:Fallback>
                  <p:oleObj name="Equation" r:id="rId5" imgW="152334" imgH="139639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1084" y="1806272"/>
                          <a:ext cx="337546" cy="324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64836" y="1632244"/>
            <a:ext cx="5080204" cy="584162"/>
            <a:chOff x="528" y="2064"/>
            <a:chExt cx="3290" cy="350"/>
          </a:xfrm>
        </p:grpSpPr>
        <p:graphicFrame>
          <p:nvGraphicFramePr>
            <p:cNvPr id="4199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1362081"/>
                </p:ext>
              </p:extLst>
            </p:nvPr>
          </p:nvGraphicFramePr>
          <p:xfrm>
            <a:off x="528" y="2064"/>
            <a:ext cx="161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3" name="Equation" r:id="rId7" imgW="1180588" imgH="241195" progId="Equation.DSMT4">
                    <p:embed/>
                  </p:oleObj>
                </mc:Choice>
                <mc:Fallback>
                  <p:oleObj name="Equation" r:id="rId7" imgW="1180588" imgH="24119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064"/>
                          <a:ext cx="1617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1898" y="2105"/>
              <a:ext cx="192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非负；</a:t>
              </a:r>
            </a:p>
          </p:txBody>
        </p:sp>
      </p:grpSp>
      <p:graphicFrame>
        <p:nvGraphicFramePr>
          <p:cNvPr id="419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056848"/>
              </p:ext>
            </p:extLst>
          </p:nvPr>
        </p:nvGraphicFramePr>
        <p:xfrm>
          <a:off x="338821" y="2295968"/>
          <a:ext cx="5385307" cy="592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4" name="Equation" r:id="rId9" imgW="2298600" imgH="241200" progId="Equation.DSMT4">
                  <p:embed/>
                </p:oleObj>
              </mc:Choice>
              <mc:Fallback>
                <p:oleObj name="Equation" r:id="rId9" imgW="22986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21" y="2295968"/>
                        <a:ext cx="5385307" cy="592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192877"/>
              </p:ext>
            </p:extLst>
          </p:nvPr>
        </p:nvGraphicFramePr>
        <p:xfrm>
          <a:off x="338821" y="4340683"/>
          <a:ext cx="3727292" cy="108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5" name="Equation" r:id="rId11" imgW="1562100" imgH="431800" progId="Equation.DSMT4">
                  <p:embed/>
                </p:oleObj>
              </mc:Choice>
              <mc:Fallback>
                <p:oleObj name="Equation" r:id="rId11" imgW="1562100" imgH="431800" progId="Equation.DSMT4">
                  <p:embed/>
                  <p:pic>
                    <p:nvPicPr>
                      <p:cNvPr id="138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21" y="4340683"/>
                        <a:ext cx="3727292" cy="1080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903938"/>
              </p:ext>
            </p:extLst>
          </p:nvPr>
        </p:nvGraphicFramePr>
        <p:xfrm>
          <a:off x="308054" y="3540229"/>
          <a:ext cx="3673336" cy="932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6" name="Equation" r:id="rId13" imgW="1625600" imgH="393700" progId="Equation.DSMT4">
                  <p:embed/>
                </p:oleObj>
              </mc:Choice>
              <mc:Fallback>
                <p:oleObj name="Equation" r:id="rId13" imgW="1625600" imgH="393700" progId="Equation.DSMT4">
                  <p:embed/>
                  <p:pic>
                    <p:nvPicPr>
                      <p:cNvPr id="138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54" y="3540229"/>
                        <a:ext cx="3673336" cy="932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375650"/>
              </p:ext>
            </p:extLst>
          </p:nvPr>
        </p:nvGraphicFramePr>
        <p:xfrm>
          <a:off x="418354" y="2946465"/>
          <a:ext cx="5357044" cy="60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7" name="Equation" r:id="rId15" imgW="2260440" imgH="241200" progId="Equation.DSMT4">
                  <p:embed/>
                </p:oleObj>
              </mc:Choice>
              <mc:Fallback>
                <p:oleObj name="Equation" r:id="rId15" imgW="2260440" imgH="241200" progId="Equation.DSMT4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54" y="2946465"/>
                        <a:ext cx="5357044" cy="601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08054" y="2986836"/>
            <a:ext cx="6858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4. </a:t>
            </a: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237071" y="5421038"/>
            <a:ext cx="8136904" cy="1196784"/>
            <a:chOff x="240" y="3024"/>
            <a:chExt cx="5376" cy="860"/>
          </a:xfrm>
        </p:grpSpPr>
        <p:graphicFrame>
          <p:nvGraphicFramePr>
            <p:cNvPr id="19" name="Object 7"/>
            <p:cNvGraphicFramePr>
              <a:graphicFrameLocks noChangeAspect="1"/>
            </p:cNvGraphicFramePr>
            <p:nvPr/>
          </p:nvGraphicFramePr>
          <p:xfrm>
            <a:off x="1104" y="3024"/>
            <a:ext cx="3216" cy="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8" name="Equation" r:id="rId17" imgW="1612900" imgH="431800" progId="Equation.DSMT4">
                    <p:embed/>
                  </p:oleObj>
                </mc:Choice>
                <mc:Fallback>
                  <p:oleObj name="Equation" r:id="rId17" imgW="1612900" imgH="431800" progId="Equation.DSMT4">
                    <p:embed/>
                    <p:pic>
                      <p:nvPicPr>
                        <p:cNvPr id="4301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024"/>
                          <a:ext cx="3216" cy="8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40" y="3216"/>
              <a:ext cx="109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定义：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4320" y="3168"/>
              <a:ext cx="1296" cy="60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为          的互功率谱</a:t>
              </a:r>
            </a:p>
          </p:txBody>
        </p:sp>
        <p:graphicFrame>
          <p:nvGraphicFramePr>
            <p:cNvPr id="2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3866992"/>
                </p:ext>
              </p:extLst>
            </p:nvPr>
          </p:nvGraphicFramePr>
          <p:xfrm>
            <a:off x="4552" y="3187"/>
            <a:ext cx="58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9" name="Equation" r:id="rId19" imgW="330057" imgH="203112" progId="Equation.DSMT4">
                    <p:embed/>
                  </p:oleObj>
                </mc:Choice>
                <mc:Fallback>
                  <p:oleObj name="Equation" r:id="rId19" imgW="330057" imgH="203112" progId="Equation.DSMT4">
                    <p:embed/>
                    <p:pic>
                      <p:nvPicPr>
                        <p:cNvPr id="4301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2" y="3187"/>
                          <a:ext cx="585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050"/>
          <p:cNvSpPr txBox="1">
            <a:spLocks noChangeArrowheads="1"/>
          </p:cNvSpPr>
          <p:nvPr/>
        </p:nvSpPr>
        <p:spPr bwMode="auto">
          <a:xfrm>
            <a:off x="304800" y="991517"/>
            <a:ext cx="8588375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</a:rPr>
              <a:t>随机信号：</a:t>
            </a:r>
            <a:r>
              <a:rPr lang="zh-CN" altLang="en-US" sz="2400" dirty="0"/>
              <a:t>信号随时间变化不具有明确的规律性，不能准确预测，不能用明确的数学关系来描述。现实中的信号绝大部分是随机信号</a:t>
            </a:r>
            <a:r>
              <a:rPr lang="en-US" altLang="zh-CN" sz="2400" dirty="0"/>
              <a:t>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研究方法</a:t>
            </a:r>
            <a:r>
              <a:rPr lang="zh-CN" altLang="en-US" sz="2400" dirty="0"/>
              <a:t>：统计的方法，“估计”的方法。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     人体生理信号（</a:t>
            </a:r>
            <a:r>
              <a:rPr lang="en-US" altLang="zh-CN" sz="2400" dirty="0"/>
              <a:t>ECG, EEG, PCG, …);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语音信号；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     噪声信号；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     各种经济指标：作物产量，</a:t>
            </a:r>
            <a:r>
              <a:rPr lang="en-US" altLang="zh-CN" sz="2400" dirty="0"/>
              <a:t>GDP, </a:t>
            </a:r>
            <a:r>
              <a:rPr lang="zh-CN" altLang="en-US" sz="2400" dirty="0"/>
              <a:t>股票指数，价格指数，</a:t>
            </a:r>
            <a:r>
              <a:rPr lang="en-US" altLang="zh-CN" sz="2400" dirty="0"/>
              <a:t>…</a:t>
            </a:r>
            <a:r>
              <a:rPr lang="zh-CN" altLang="en-US" sz="2400" dirty="0"/>
              <a:t>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     各种自然现象</a:t>
            </a:r>
            <a:r>
              <a:rPr lang="en-US" altLang="zh-CN" sz="2400" dirty="0"/>
              <a:t>: </a:t>
            </a:r>
            <a:r>
              <a:rPr lang="zh-CN" altLang="en-US" sz="2400" dirty="0"/>
              <a:t>河水流量，平均温度，单位面积承受到的风载，太阳黑子数，</a:t>
            </a:r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8738" y="52388"/>
            <a:ext cx="69615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5.1.1 </a:t>
            </a:r>
            <a:r>
              <a:rPr lang="zh-CN" altLang="en-US" sz="36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随机信号及其特征描述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29" y="3632978"/>
            <a:ext cx="8803613" cy="121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ea"/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这种平均称为“集总平均（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Ensemble Average)”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，需要无穷多样本，但在实际应用中往往只有一个样本。</a:t>
            </a:r>
            <a:endParaRPr lang="zh-CN" altLang="en-US" sz="2800" b="1" i="1" dirty="0">
              <a:solidFill>
                <a:schemeClr val="tx2"/>
              </a:solidFill>
              <a:latin typeface="+mn-ea"/>
            </a:endParaRPr>
          </a:p>
        </p:txBody>
      </p:sp>
      <p:graphicFrame>
        <p:nvGraphicFramePr>
          <p:cNvPr id="614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607392"/>
              </p:ext>
            </p:extLst>
          </p:nvPr>
        </p:nvGraphicFramePr>
        <p:xfrm>
          <a:off x="323528" y="1651663"/>
          <a:ext cx="54879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66" name="Equation" r:id="rId3" imgW="2882880" imgH="457200" progId="Equation.DSMT4">
                  <p:embed/>
                </p:oleObj>
              </mc:Choice>
              <mc:Fallback>
                <p:oleObj name="Equation" r:id="rId3" imgW="2882880" imgH="457200" progId="Equation.DSMT4">
                  <p:embed/>
                  <p:pic>
                    <p:nvPicPr>
                      <p:cNvPr id="614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651663"/>
                        <a:ext cx="548798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346814"/>
              </p:ext>
            </p:extLst>
          </p:nvPr>
        </p:nvGraphicFramePr>
        <p:xfrm>
          <a:off x="406996" y="823307"/>
          <a:ext cx="4092996" cy="848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67" name="Equation" r:id="rId5" imgW="2082800" imgH="431800" progId="Equation.DSMT4">
                  <p:embed/>
                </p:oleObj>
              </mc:Choice>
              <mc:Fallback>
                <p:oleObj name="Equation" r:id="rId5" imgW="2082800" imgH="431800" progId="Equation.DSMT4">
                  <p:embed/>
                  <p:pic>
                    <p:nvPicPr>
                      <p:cNvPr id="6144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96" y="823307"/>
                        <a:ext cx="4092996" cy="848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AutoShape 7"/>
          <p:cNvSpPr>
            <a:spLocks/>
          </p:cNvSpPr>
          <p:nvPr/>
        </p:nvSpPr>
        <p:spPr bwMode="auto">
          <a:xfrm>
            <a:off x="5738808" y="749127"/>
            <a:ext cx="282484" cy="2586971"/>
          </a:xfrm>
          <a:prstGeom prst="rightBrace">
            <a:avLst>
              <a:gd name="adj1" fmla="val 40476"/>
              <a:gd name="adj2" fmla="val 5031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1447" name="Text Box 8"/>
          <p:cNvSpPr txBox="1">
            <a:spLocks noChangeArrowheads="1"/>
          </p:cNvSpPr>
          <p:nvPr/>
        </p:nvSpPr>
        <p:spPr bwMode="auto">
          <a:xfrm>
            <a:off x="6121322" y="1723670"/>
            <a:ext cx="2733420" cy="833178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对样本求平均（期望）</a:t>
            </a:r>
            <a:r>
              <a:rPr lang="en-US" altLang="zh-CN" sz="2400" dirty="0"/>
              <a:t>E{}</a:t>
            </a:r>
            <a:endParaRPr lang="zh-CN" altLang="en-US" sz="24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7504" y="95816"/>
            <a:ext cx="8375848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平稳随机信号的各态遍历性</a:t>
            </a:r>
          </a:p>
        </p:txBody>
      </p:sp>
      <p:graphicFrame>
        <p:nvGraphicFramePr>
          <p:cNvPr id="10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442347"/>
              </p:ext>
            </p:extLst>
          </p:nvPr>
        </p:nvGraphicFramePr>
        <p:xfrm>
          <a:off x="343200" y="2492527"/>
          <a:ext cx="3588940" cy="1078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68" name="Equation" r:id="rId7" imgW="1815840" imgH="545760" progId="Equation.DSMT4">
                  <p:embed/>
                </p:oleObj>
              </mc:Choice>
              <mc:Fallback>
                <p:oleObj name="Equation" r:id="rId7" imgW="1815840" imgH="545760" progId="Equation.DSMT4">
                  <p:embed/>
                  <p:pic>
                    <p:nvPicPr>
                      <p:cNvPr id="39939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00" y="2492527"/>
                        <a:ext cx="3588940" cy="1078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709974"/>
              </p:ext>
            </p:extLst>
          </p:nvPr>
        </p:nvGraphicFramePr>
        <p:xfrm>
          <a:off x="454051" y="4587306"/>
          <a:ext cx="3998885" cy="2260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69" name="Equation" r:id="rId9" imgW="2336800" imgH="1320800" progId="Equation.DSMT4">
                  <p:embed/>
                </p:oleObj>
              </mc:Choice>
              <mc:Fallback>
                <p:oleObj name="Equation" r:id="rId9" imgW="2336800" imgH="1320800" progId="Equation.DSMT4">
                  <p:embed/>
                  <p:pic>
                    <p:nvPicPr>
                      <p:cNvPr id="16179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51" y="4587306"/>
                        <a:ext cx="3998885" cy="2260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34"/>
          <p:cNvGrpSpPr>
            <a:grpSpLocks/>
          </p:cNvGrpSpPr>
          <p:nvPr/>
        </p:nvGrpSpPr>
        <p:grpSpPr bwMode="auto">
          <a:xfrm>
            <a:off x="4727621" y="4934895"/>
            <a:ext cx="2005341" cy="1691179"/>
            <a:chOff x="2762" y="2659"/>
            <a:chExt cx="1491" cy="1584"/>
          </a:xfrm>
        </p:grpSpPr>
        <p:sp>
          <p:nvSpPr>
            <p:cNvPr id="12" name="AutoShape 1031"/>
            <p:cNvSpPr>
              <a:spLocks/>
            </p:cNvSpPr>
            <p:nvPr/>
          </p:nvSpPr>
          <p:spPr bwMode="auto">
            <a:xfrm>
              <a:off x="2762" y="2659"/>
              <a:ext cx="130" cy="1584"/>
            </a:xfrm>
            <a:prstGeom prst="rightBrace">
              <a:avLst>
                <a:gd name="adj1" fmla="val 45238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" name="Text Box 1032"/>
            <p:cNvSpPr txBox="1">
              <a:spLocks noChangeArrowheads="1"/>
            </p:cNvSpPr>
            <p:nvPr/>
          </p:nvSpPr>
          <p:spPr bwMode="auto">
            <a:xfrm>
              <a:off x="2968" y="3239"/>
              <a:ext cx="1285" cy="434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对时间平均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840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467" name="Text Box 1030"/>
              <p:cNvSpPr txBox="1">
                <a:spLocks noChangeArrowheads="1"/>
              </p:cNvSpPr>
              <p:nvPr/>
            </p:nvSpPr>
            <p:spPr bwMode="auto">
              <a:xfrm>
                <a:off x="266700" y="157843"/>
                <a:ext cx="8839200" cy="16949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600" b="1" dirty="0">
                    <a:latin typeface="宋体" panose="02010600030101010101" pitchFamily="2" charset="-122"/>
                  </a:rPr>
                  <a:t>Khintchine</a:t>
                </a:r>
                <a:r>
                  <a:rPr lang="zh-CN" altLang="en-US" sz="2600" b="1" dirty="0">
                    <a:latin typeface="宋体" panose="02010600030101010101" pitchFamily="2" charset="-122"/>
                  </a:rPr>
                  <a:t>证明了：在具备一定的条件下，观察时间足够长的平稳过程的一个样本函数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600" b="1" dirty="0">
                    <a:latin typeface="宋体" panose="02010600030101010101" pitchFamily="2" charset="-122"/>
                  </a:rPr>
                  <a:t>的</a:t>
                </a:r>
                <a:r>
                  <a:rPr lang="zh-CN" altLang="en-US" sz="2600" b="1" dirty="0"/>
                  <a:t>“</a:t>
                </a:r>
                <a:r>
                  <a:rPr lang="zh-CN" altLang="en-US" sz="2600" b="1" dirty="0">
                    <a:latin typeface="宋体" panose="02010600030101010101" pitchFamily="2" charset="-122"/>
                  </a:rPr>
                  <a:t>时间平均（</a:t>
                </a:r>
                <a:r>
                  <a:rPr lang="en-US" altLang="zh-CN" sz="2600" b="1" dirty="0">
                    <a:latin typeface="宋体" panose="02010600030101010101" pitchFamily="2" charset="-122"/>
                  </a:rPr>
                  <a:t>Time Average)</a:t>
                </a:r>
                <a:r>
                  <a:rPr lang="en-US" altLang="zh-CN" sz="2600" b="1" dirty="0"/>
                  <a:t>”</a:t>
                </a:r>
                <a:r>
                  <a:rPr lang="zh-CN" altLang="en-US" sz="2600" b="1" dirty="0">
                    <a:latin typeface="宋体" panose="02010600030101010101" pitchFamily="2" charset="-122"/>
                  </a:rPr>
                  <a:t>等于其集总平均</a:t>
                </a:r>
                <a:r>
                  <a:rPr lang="en-US" altLang="zh-CN" sz="2600" b="1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2600" b="1" dirty="0">
                    <a:latin typeface="宋体" panose="02010600030101010101" pitchFamily="2" charset="-122"/>
                  </a:rPr>
                  <a:t>于是，可以用其任一个样本来得到其数字特征。此性质称为</a:t>
                </a:r>
                <a:r>
                  <a:rPr lang="zh-CN" altLang="en-US" sz="2600" b="1" dirty="0"/>
                  <a:t>“</a:t>
                </a:r>
                <a:r>
                  <a:rPr lang="zh-CN" altLang="en-US" sz="2600" b="1" dirty="0">
                    <a:latin typeface="宋体" panose="02010600030101010101" pitchFamily="2" charset="-122"/>
                  </a:rPr>
                  <a:t>各态遍历性（</a:t>
                </a:r>
                <a:r>
                  <a:rPr lang="en-US" altLang="zh-CN" sz="2600" b="1" dirty="0">
                    <a:latin typeface="宋体" panose="02010600030101010101" pitchFamily="2" charset="-122"/>
                  </a:rPr>
                  <a:t>Ergodic)</a:t>
                </a:r>
                <a:r>
                  <a:rPr lang="en-US" altLang="zh-CN" sz="2600" b="1" dirty="0"/>
                  <a:t>”</a:t>
                </a:r>
                <a:r>
                  <a:rPr lang="zh-CN" altLang="en-US" sz="2600" b="1" dirty="0"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62467" name="Text Box 10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" y="157843"/>
                <a:ext cx="8839200" cy="1694952"/>
              </a:xfrm>
              <a:prstGeom prst="rect">
                <a:avLst/>
              </a:prstGeom>
              <a:blipFill>
                <a:blip r:embed="rId3"/>
                <a:stretch>
                  <a:fillRect l="-1241" t="-2878" r="-1172" b="-86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2383603"/>
            <a:ext cx="8496944" cy="31987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tx2"/>
                </a:solidFill>
              </a:rPr>
              <a:t>定义：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600" kern="0" dirty="0"/>
              <a:t>如果 </a:t>
            </a:r>
            <a:r>
              <a:rPr lang="en-US" altLang="zh-CN" sz="2600" i="1" kern="0" dirty="0"/>
              <a:t>X</a:t>
            </a:r>
            <a:r>
              <a:rPr lang="en-US" altLang="zh-CN" sz="2600" kern="0" dirty="0"/>
              <a:t>(</a:t>
            </a:r>
            <a:r>
              <a:rPr lang="en-US" altLang="zh-CN" sz="2600" i="1" kern="0" dirty="0"/>
              <a:t>n</a:t>
            </a:r>
            <a:r>
              <a:rPr lang="en-US" altLang="zh-CN" sz="2600" kern="0" dirty="0"/>
              <a:t>) </a:t>
            </a:r>
            <a:r>
              <a:rPr lang="zh-CN" altLang="en-US" sz="2600" kern="0" dirty="0"/>
              <a:t>的集总均值和其单一样本的时间均值依概率</a:t>
            </a:r>
            <a:r>
              <a:rPr lang="en-US" altLang="zh-CN" sz="2600" kern="0" dirty="0"/>
              <a:t>1</a:t>
            </a:r>
            <a:r>
              <a:rPr lang="zh-CN" altLang="en-US" sz="2600" kern="0" dirty="0"/>
              <a:t>相等，则称 </a:t>
            </a:r>
            <a:r>
              <a:rPr lang="en-US" altLang="zh-CN" sz="2600" i="1" kern="0" dirty="0"/>
              <a:t>X</a:t>
            </a:r>
            <a:r>
              <a:rPr lang="en-US" altLang="zh-CN" sz="2600" kern="0" dirty="0"/>
              <a:t>(</a:t>
            </a:r>
            <a:r>
              <a:rPr lang="en-US" altLang="zh-CN" sz="2600" i="1" kern="0" dirty="0"/>
              <a:t>n</a:t>
            </a:r>
            <a:r>
              <a:rPr lang="en-US" altLang="zh-CN" sz="2600" kern="0" dirty="0"/>
              <a:t>) </a:t>
            </a:r>
            <a:r>
              <a:rPr lang="zh-CN" altLang="en-US" sz="2600" kern="0" dirty="0"/>
              <a:t>的均值具有各态遍历性。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600" kern="0" dirty="0"/>
              <a:t>如果 </a:t>
            </a:r>
            <a:r>
              <a:rPr lang="en-US" altLang="zh-CN" sz="2600" i="1" kern="0" dirty="0"/>
              <a:t>X</a:t>
            </a:r>
            <a:r>
              <a:rPr lang="en-US" altLang="zh-CN" sz="2600" kern="0" dirty="0"/>
              <a:t>(</a:t>
            </a:r>
            <a:r>
              <a:rPr lang="en-US" altLang="zh-CN" sz="2600" i="1" kern="0" dirty="0"/>
              <a:t>n</a:t>
            </a:r>
            <a:r>
              <a:rPr lang="en-US" altLang="zh-CN" sz="2600" kern="0" dirty="0"/>
              <a:t>) </a:t>
            </a:r>
            <a:r>
              <a:rPr lang="zh-CN" altLang="en-US" sz="2600" kern="0" dirty="0"/>
              <a:t>的集总自相关和其单一样本的时间自相关依概率</a:t>
            </a:r>
            <a:r>
              <a:rPr lang="en-US" altLang="zh-CN" sz="2600" kern="0" dirty="0"/>
              <a:t>1</a:t>
            </a:r>
            <a:r>
              <a:rPr lang="zh-CN" altLang="en-US" sz="2600" kern="0" dirty="0"/>
              <a:t>相等，则称 </a:t>
            </a:r>
            <a:r>
              <a:rPr lang="en-US" altLang="zh-CN" sz="2600" i="1" kern="0" dirty="0"/>
              <a:t>X</a:t>
            </a:r>
            <a:r>
              <a:rPr lang="en-US" altLang="zh-CN" sz="2600" kern="0" dirty="0"/>
              <a:t>(</a:t>
            </a:r>
            <a:r>
              <a:rPr lang="en-US" altLang="zh-CN" sz="2600" i="1" kern="0" dirty="0"/>
              <a:t>n</a:t>
            </a:r>
            <a:r>
              <a:rPr lang="en-US" altLang="zh-CN" sz="2600" kern="0" dirty="0"/>
              <a:t>) </a:t>
            </a:r>
            <a:r>
              <a:rPr lang="zh-CN" altLang="en-US" sz="2600" kern="0" dirty="0"/>
              <a:t>的自相关函数具有各态遍历性。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600" kern="0" dirty="0"/>
              <a:t>如果 </a:t>
            </a:r>
            <a:r>
              <a:rPr lang="en-US" altLang="zh-CN" sz="2600" i="1" kern="0" dirty="0"/>
              <a:t>X</a:t>
            </a:r>
            <a:r>
              <a:rPr lang="en-US" altLang="zh-CN" sz="2600" kern="0" dirty="0"/>
              <a:t>(</a:t>
            </a:r>
            <a:r>
              <a:rPr lang="en-US" altLang="zh-CN" sz="2600" i="1" kern="0" dirty="0"/>
              <a:t>n</a:t>
            </a:r>
            <a:r>
              <a:rPr lang="en-US" altLang="zh-CN" sz="2600" kern="0" dirty="0"/>
              <a:t>)</a:t>
            </a:r>
            <a:r>
              <a:rPr lang="zh-CN" altLang="en-US" sz="2600" kern="0" dirty="0"/>
              <a:t>的均值和其自相关均具有各态遍理性，则称 </a:t>
            </a:r>
            <a:r>
              <a:rPr lang="en-US" altLang="zh-CN" sz="2600" i="1" kern="0" dirty="0"/>
              <a:t>X</a:t>
            </a:r>
            <a:r>
              <a:rPr lang="en-US" altLang="zh-CN" sz="2600" kern="0" dirty="0"/>
              <a:t>(</a:t>
            </a:r>
            <a:r>
              <a:rPr lang="en-US" altLang="zh-CN" sz="2600" i="1" kern="0" dirty="0"/>
              <a:t>n</a:t>
            </a:r>
            <a:r>
              <a:rPr lang="en-US" altLang="zh-CN" sz="2600" kern="0" dirty="0"/>
              <a:t>)</a:t>
            </a:r>
            <a:r>
              <a:rPr lang="zh-CN" altLang="en-US" sz="2600" kern="0" dirty="0"/>
              <a:t>为 各态遍历随机过程。</a:t>
            </a:r>
            <a:endParaRPr lang="zh-CN" altLang="en-US" sz="2600" kern="0" dirty="0">
              <a:solidFill>
                <a:srgbClr val="2043F2"/>
              </a:solidFill>
            </a:endParaRPr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07772" y="5403655"/>
            <a:ext cx="8129826" cy="1334688"/>
            <a:chOff x="115" y="3299"/>
            <a:chExt cx="5466" cy="925"/>
          </a:xfrm>
        </p:grpSpPr>
        <p:graphicFrame>
          <p:nvGraphicFramePr>
            <p:cNvPr id="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0128199"/>
                </p:ext>
              </p:extLst>
            </p:nvPr>
          </p:nvGraphicFramePr>
          <p:xfrm>
            <a:off x="904" y="3299"/>
            <a:ext cx="3840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687" name="Equation" r:id="rId4" imgW="2794000" imgH="533400" progId="Equation.DSMT4">
                    <p:embed/>
                  </p:oleObj>
                </mc:Choice>
                <mc:Fallback>
                  <p:oleObj name="Equation" r:id="rId4" imgW="2794000" imgH="533400" progId="Equation.DSMT4">
                    <p:embed/>
                    <p:pic>
                      <p:nvPicPr>
                        <p:cNvPr id="6349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3299"/>
                          <a:ext cx="3840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392" y="4032"/>
              <a:ext cx="177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394" y="3984"/>
              <a:ext cx="72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115" y="3612"/>
              <a:ext cx="720" cy="61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/>
                <a:t>时间均值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4957" y="3612"/>
              <a:ext cx="624" cy="61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/>
                <a:t>集总均值</a:t>
              </a: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864" y="4128"/>
              <a:ext cx="158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2448" y="4032"/>
              <a:ext cx="0" cy="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3732" y="3984"/>
              <a:ext cx="0" cy="14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3727" y="4128"/>
              <a:ext cx="115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691680" y="1845949"/>
            <a:ext cx="7344816" cy="107939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具备各态遍历性的平稳随机信号其各统计特性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特征均可由其一个样本求得！</a:t>
            </a:r>
          </a:p>
        </p:txBody>
      </p:sp>
    </p:spTree>
    <p:extLst>
      <p:ext uri="{BB962C8B-B14F-4D97-AF65-F5344CB8AC3E}">
        <p14:creationId xmlns:p14="http://schemas.microsoft.com/office/powerpoint/2010/main" val="29613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813899"/>
              </p:ext>
            </p:extLst>
          </p:nvPr>
        </p:nvGraphicFramePr>
        <p:xfrm>
          <a:off x="1046498" y="404664"/>
          <a:ext cx="6558880" cy="92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5" name="Equation" r:id="rId3" imgW="2806700" imgH="393700" progId="Equation.DSMT4">
                  <p:embed/>
                </p:oleObj>
              </mc:Choice>
              <mc:Fallback>
                <p:oleObj name="Equation" r:id="rId3" imgW="28067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498" y="404664"/>
                        <a:ext cx="6558880" cy="920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103417"/>
              </p:ext>
            </p:extLst>
          </p:nvPr>
        </p:nvGraphicFramePr>
        <p:xfrm>
          <a:off x="539552" y="1308647"/>
          <a:ext cx="7488832" cy="89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6" name="Equation" r:id="rId5" imgW="3288960" imgH="393480" progId="Equation.DSMT4">
                  <p:embed/>
                </p:oleObj>
              </mc:Choice>
              <mc:Fallback>
                <p:oleObj name="Equation" r:id="rId5" imgW="328896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08647"/>
                        <a:ext cx="7488832" cy="895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971600" y="92900"/>
            <a:ext cx="52578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随机相位正弦波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6974" y="2263280"/>
            <a:ext cx="8281988" cy="1589088"/>
            <a:chOff x="429" y="2402"/>
            <a:chExt cx="5217" cy="1001"/>
          </a:xfrm>
        </p:grpSpPr>
        <p:graphicFrame>
          <p:nvGraphicFramePr>
            <p:cNvPr id="4403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9094644"/>
                </p:ext>
              </p:extLst>
            </p:nvPr>
          </p:nvGraphicFramePr>
          <p:xfrm>
            <a:off x="429" y="2402"/>
            <a:ext cx="3810" cy="1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97" name="Equation" r:id="rId7" imgW="2705100" imgH="711200" progId="Equation.DSMT4">
                    <p:embed/>
                  </p:oleObj>
                </mc:Choice>
                <mc:Fallback>
                  <p:oleObj name="Equation" r:id="rId7" imgW="2705100" imgH="71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" y="2402"/>
                          <a:ext cx="3810" cy="10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3695" y="2955"/>
              <a:ext cx="195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i="1" dirty="0"/>
                <a:t>   X</a:t>
              </a:r>
              <a:r>
                <a:rPr lang="en-US" altLang="zh-CN" sz="2800" dirty="0"/>
                <a:t>(</a:t>
              </a:r>
              <a:r>
                <a:rPr lang="en-US" altLang="zh-CN" sz="2800" i="1" dirty="0"/>
                <a:t>n</a:t>
              </a:r>
              <a:r>
                <a:rPr lang="en-US" altLang="zh-CN" sz="2800" dirty="0"/>
                <a:t>)</a:t>
              </a:r>
              <a:r>
                <a:rPr lang="zh-CN" altLang="en-US" sz="2800" dirty="0"/>
                <a:t>是宽平稳的</a:t>
              </a:r>
            </a:p>
          </p:txBody>
        </p:sp>
      </p:grpSp>
      <p:sp>
        <p:nvSpPr>
          <p:cNvPr id="44038" name="AutoShape 11"/>
          <p:cNvSpPr>
            <a:spLocks noChangeArrowheads="1"/>
          </p:cNvSpPr>
          <p:nvPr/>
        </p:nvSpPr>
        <p:spPr bwMode="auto">
          <a:xfrm>
            <a:off x="59351" y="75733"/>
            <a:ext cx="696225" cy="616963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12700" cap="sq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hlink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4400" dirty="0">
                <a:solidFill>
                  <a:schemeClr val="hlink"/>
                </a:solidFill>
                <a:ea typeface="隶书" panose="02010509060101010101" pitchFamily="49" charset="-122"/>
              </a:rPr>
              <a:t>1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448425"/>
              </p:ext>
            </p:extLst>
          </p:nvPr>
        </p:nvGraphicFramePr>
        <p:xfrm>
          <a:off x="2915816" y="4011945"/>
          <a:ext cx="4064496" cy="463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8" name="Equation" r:id="rId9" imgW="2006600" imgH="228600" progId="Equation.DSMT4">
                  <p:embed/>
                </p:oleObj>
              </mc:Choice>
              <mc:Fallback>
                <p:oleObj name="Equation" r:id="rId9" imgW="2006600" imgH="228600" progId="Equation.DSMT4">
                  <p:embed/>
                  <p:pic>
                    <p:nvPicPr>
                      <p:cNvPr id="45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011945"/>
                        <a:ext cx="4064496" cy="463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94967"/>
              </p:ext>
            </p:extLst>
          </p:nvPr>
        </p:nvGraphicFramePr>
        <p:xfrm>
          <a:off x="683568" y="4566873"/>
          <a:ext cx="5422255" cy="534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9" name="Equation" r:id="rId11" imgW="2577960" imgH="253800" progId="Equation.DSMT4">
                  <p:embed/>
                </p:oleObj>
              </mc:Choice>
              <mc:Fallback>
                <p:oleObj name="Equation" r:id="rId11" imgW="2577960" imgH="253800" progId="Equation.DSMT4">
                  <p:embed/>
                  <p:pic>
                    <p:nvPicPr>
                      <p:cNvPr id="849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566873"/>
                        <a:ext cx="5422255" cy="534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695882"/>
              </p:ext>
            </p:extLst>
          </p:nvPr>
        </p:nvGraphicFramePr>
        <p:xfrm>
          <a:off x="323528" y="5192725"/>
          <a:ext cx="8610493" cy="118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0" name="Equation" r:id="rId13" imgW="3860640" imgH="533160" progId="Equation.DSMT4">
                  <p:embed/>
                </p:oleObj>
              </mc:Choice>
              <mc:Fallback>
                <p:oleObj name="Equation" r:id="rId13" imgW="3860640" imgH="533160" progId="Equation.DSMT4">
                  <p:embed/>
                  <p:pic>
                    <p:nvPicPr>
                      <p:cNvPr id="849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192725"/>
                        <a:ext cx="8610493" cy="1189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6794" y="3917388"/>
            <a:ext cx="309504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随机幅度正弦波</a:t>
            </a:r>
          </a:p>
        </p:txBody>
      </p:sp>
      <p:sp>
        <p:nvSpPr>
          <p:cNvPr id="16" name="WordArt 8"/>
          <p:cNvSpPr>
            <a:spLocks noChangeArrowheads="1" noChangeShapeType="1" noTextEdit="1"/>
          </p:cNvSpPr>
          <p:nvPr/>
        </p:nvSpPr>
        <p:spPr bwMode="auto">
          <a:xfrm>
            <a:off x="5004048" y="6021288"/>
            <a:ext cx="180131" cy="33032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513177" y="6332599"/>
            <a:ext cx="337435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i="1" dirty="0"/>
              <a:t>   X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不是宽平稳的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6"/>
          <p:cNvGraphicFramePr>
            <a:graphicFrameLocks noChangeAspect="1"/>
          </p:cNvGraphicFramePr>
          <p:nvPr/>
        </p:nvGraphicFramePr>
        <p:xfrm>
          <a:off x="2286000" y="304800"/>
          <a:ext cx="37671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77" name="Equation" r:id="rId3" imgW="1358310" imgH="203112" progId="Equation.DSMT4">
                  <p:embed/>
                </p:oleObj>
              </mc:Choice>
              <mc:Fallback>
                <p:oleObj name="Equation" r:id="rId3" imgW="1358310" imgH="203112" progId="Equation.DSMT4">
                  <p:embed/>
                  <p:pic>
                    <p:nvPicPr>
                      <p:cNvPr id="645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4800"/>
                        <a:ext cx="376713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AutoShape 7"/>
          <p:cNvSpPr>
            <a:spLocks noChangeArrowheads="1"/>
          </p:cNvSpPr>
          <p:nvPr/>
        </p:nvSpPr>
        <p:spPr bwMode="auto">
          <a:xfrm>
            <a:off x="304800" y="228600"/>
            <a:ext cx="954832" cy="824136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12700" cap="sq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hlink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4400" dirty="0">
                <a:solidFill>
                  <a:schemeClr val="hlink"/>
                </a:solidFill>
                <a:ea typeface="隶书" panose="02010509060101010101" pitchFamily="49" charset="-122"/>
              </a:rPr>
              <a:t>2</a:t>
            </a:r>
          </a:p>
        </p:txBody>
      </p:sp>
      <p:graphicFrame>
        <p:nvGraphicFramePr>
          <p:cNvPr id="64516" name="Object 8"/>
          <p:cNvGraphicFramePr>
            <a:graphicFrameLocks noChangeAspect="1"/>
          </p:cNvGraphicFramePr>
          <p:nvPr/>
        </p:nvGraphicFramePr>
        <p:xfrm>
          <a:off x="2362200" y="1600200"/>
          <a:ext cx="35560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78" name="Equation" r:id="rId5" imgW="1282700" imgH="203200" progId="Equation.DSMT4">
                  <p:embed/>
                </p:oleObj>
              </mc:Choice>
              <mc:Fallback>
                <p:oleObj name="Equation" r:id="rId5" imgW="1282700" imgH="203200" progId="Equation.DSMT4">
                  <p:embed/>
                  <p:pic>
                    <p:nvPicPr>
                      <p:cNvPr id="645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00200"/>
                        <a:ext cx="35560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9"/>
          <p:cNvSpPr txBox="1">
            <a:spLocks noChangeArrowheads="1"/>
          </p:cNvSpPr>
          <p:nvPr/>
        </p:nvSpPr>
        <p:spPr bwMode="auto">
          <a:xfrm>
            <a:off x="6858000" y="381000"/>
            <a:ext cx="1981200" cy="1092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随机相位正弦波</a:t>
            </a:r>
          </a:p>
        </p:txBody>
      </p:sp>
      <p:sp>
        <p:nvSpPr>
          <p:cNvPr id="64518" name="AutoShape 10"/>
          <p:cNvSpPr>
            <a:spLocks noChangeArrowheads="1"/>
          </p:cNvSpPr>
          <p:nvPr/>
        </p:nvSpPr>
        <p:spPr bwMode="auto">
          <a:xfrm>
            <a:off x="3048000" y="8382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4519" name="Text Box 11"/>
          <p:cNvSpPr txBox="1">
            <a:spLocks noChangeArrowheads="1"/>
          </p:cNvSpPr>
          <p:nvPr/>
        </p:nvSpPr>
        <p:spPr bwMode="auto">
          <a:xfrm>
            <a:off x="3581400" y="914400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单一样本</a:t>
            </a:r>
          </a:p>
        </p:txBody>
      </p:sp>
      <p:sp>
        <p:nvSpPr>
          <p:cNvPr id="64520" name="Text Box 12"/>
          <p:cNvSpPr txBox="1">
            <a:spLocks noChangeArrowheads="1"/>
          </p:cNvSpPr>
          <p:nvPr/>
        </p:nvSpPr>
        <p:spPr bwMode="auto">
          <a:xfrm>
            <a:off x="381000" y="2219325"/>
            <a:ext cx="3398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很容易证明：</a:t>
            </a:r>
          </a:p>
        </p:txBody>
      </p:sp>
      <p:graphicFrame>
        <p:nvGraphicFramePr>
          <p:cNvPr id="645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433403"/>
              </p:ext>
            </p:extLst>
          </p:nvPr>
        </p:nvGraphicFramePr>
        <p:xfrm>
          <a:off x="866107" y="2874962"/>
          <a:ext cx="569912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79" name="Equation" r:id="rId7" imgW="2171700" imgH="635000" progId="Equation.DSMT4">
                  <p:embed/>
                </p:oleObj>
              </mc:Choice>
              <mc:Fallback>
                <p:oleObj name="Equation" r:id="rId7" imgW="2171700" imgH="635000" progId="Equation.DSMT4">
                  <p:embed/>
                  <p:pic>
                    <p:nvPicPr>
                      <p:cNvPr id="6452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107" y="2874962"/>
                        <a:ext cx="5699125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AutoShape 18"/>
          <p:cNvSpPr>
            <a:spLocks/>
          </p:cNvSpPr>
          <p:nvPr/>
        </p:nvSpPr>
        <p:spPr bwMode="auto">
          <a:xfrm>
            <a:off x="6553200" y="2905125"/>
            <a:ext cx="457200" cy="1447800"/>
          </a:xfrm>
          <a:prstGeom prst="rightBrace">
            <a:avLst>
              <a:gd name="adj1" fmla="val 26389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4523" name="Text Box 19"/>
          <p:cNvSpPr txBox="1">
            <a:spLocks noChangeArrowheads="1"/>
          </p:cNvSpPr>
          <p:nvPr/>
        </p:nvSpPr>
        <p:spPr bwMode="auto">
          <a:xfrm>
            <a:off x="7010400" y="3184525"/>
            <a:ext cx="1981200" cy="1092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所以是各态遍历的</a:t>
            </a:r>
          </a:p>
        </p:txBody>
      </p:sp>
      <p:sp>
        <p:nvSpPr>
          <p:cNvPr id="151579" name="Text Box 27"/>
          <p:cNvSpPr txBox="1">
            <a:spLocks noChangeArrowheads="1"/>
          </p:cNvSpPr>
          <p:nvPr/>
        </p:nvSpPr>
        <p:spPr bwMode="auto">
          <a:xfrm>
            <a:off x="457200" y="5257800"/>
            <a:ext cx="8229600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dirty="0"/>
              <a:t>       </a:t>
            </a:r>
            <a:r>
              <a:rPr lang="zh-CN" altLang="en-US" sz="3600" dirty="0"/>
              <a:t>由于随机幅度正弦波不是平稳的，所以它更不是各态遍历的。</a:t>
            </a:r>
          </a:p>
        </p:txBody>
      </p:sp>
    </p:spTree>
    <p:extLst>
      <p:ext uri="{BB962C8B-B14F-4D97-AF65-F5344CB8AC3E}">
        <p14:creationId xmlns:p14="http://schemas.microsoft.com/office/powerpoint/2010/main" val="7632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7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152400" y="304800"/>
            <a:ext cx="1143000" cy="8382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12700" cap="sq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hlink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4400" dirty="0">
                <a:solidFill>
                  <a:schemeClr val="hlink"/>
                </a:solidFill>
                <a:ea typeface="隶书" panose="02010509060101010101" pitchFamily="49" charset="-122"/>
              </a:rPr>
              <a:t>3</a:t>
            </a:r>
          </a:p>
        </p:txBody>
      </p:sp>
      <p:grpSp>
        <p:nvGrpSpPr>
          <p:cNvPr id="65539" name="Group 25"/>
          <p:cNvGrpSpPr>
            <a:grpSpLocks/>
          </p:cNvGrpSpPr>
          <p:nvPr/>
        </p:nvGrpSpPr>
        <p:grpSpPr bwMode="auto">
          <a:xfrm>
            <a:off x="2535238" y="76200"/>
            <a:ext cx="5618162" cy="3048000"/>
            <a:chOff x="1584" y="96"/>
            <a:chExt cx="3539" cy="1920"/>
          </a:xfrm>
        </p:grpSpPr>
        <p:sp>
          <p:nvSpPr>
            <p:cNvPr id="65544" name="Line 3"/>
            <p:cNvSpPr>
              <a:spLocks noChangeShapeType="1"/>
            </p:cNvSpPr>
            <p:nvPr/>
          </p:nvSpPr>
          <p:spPr bwMode="auto">
            <a:xfrm>
              <a:off x="1968" y="1104"/>
              <a:ext cx="19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5" name="Line 4"/>
            <p:cNvSpPr>
              <a:spLocks noChangeShapeType="1"/>
            </p:cNvSpPr>
            <p:nvPr/>
          </p:nvSpPr>
          <p:spPr bwMode="auto">
            <a:xfrm>
              <a:off x="2208" y="96"/>
              <a:ext cx="0" cy="17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6" name="Line 5"/>
            <p:cNvSpPr>
              <a:spLocks noChangeShapeType="1"/>
            </p:cNvSpPr>
            <p:nvPr/>
          </p:nvSpPr>
          <p:spPr bwMode="auto">
            <a:xfrm>
              <a:off x="2016" y="528"/>
              <a:ext cx="17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7" name="Line 6"/>
            <p:cNvSpPr>
              <a:spLocks noChangeShapeType="1"/>
            </p:cNvSpPr>
            <p:nvPr/>
          </p:nvSpPr>
          <p:spPr bwMode="auto">
            <a:xfrm>
              <a:off x="2016" y="1680"/>
              <a:ext cx="17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5548" name="Object 7"/>
            <p:cNvGraphicFramePr>
              <a:graphicFrameLocks noChangeAspect="1"/>
            </p:cNvGraphicFramePr>
            <p:nvPr/>
          </p:nvGraphicFramePr>
          <p:xfrm>
            <a:off x="1584" y="144"/>
            <a:ext cx="577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86" name="Equation" r:id="rId3" imgW="330057" imgH="203112" progId="Equation.DSMT4">
                    <p:embed/>
                  </p:oleObj>
                </mc:Choice>
                <mc:Fallback>
                  <p:oleObj name="Equation" r:id="rId3" imgW="330057" imgH="203112" progId="Equation.DSMT4">
                    <p:embed/>
                    <p:pic>
                      <p:nvPicPr>
                        <p:cNvPr id="6554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"/>
                          <a:ext cx="577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9" name="Object 8"/>
            <p:cNvGraphicFramePr>
              <a:graphicFrameLocks noChangeAspect="1"/>
            </p:cNvGraphicFramePr>
            <p:nvPr/>
          </p:nvGraphicFramePr>
          <p:xfrm>
            <a:off x="2256" y="240"/>
            <a:ext cx="1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87" name="Equation" r:id="rId5" imgW="88707" imgH="164742" progId="Equation.DSMT4">
                    <p:embed/>
                  </p:oleObj>
                </mc:Choice>
                <mc:Fallback>
                  <p:oleObj name="Equation" r:id="rId5" imgW="88707" imgH="164742" progId="Equation.DSMT4">
                    <p:embed/>
                    <p:pic>
                      <p:nvPicPr>
                        <p:cNvPr id="6554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0"/>
                          <a:ext cx="1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0" name="Line 12"/>
            <p:cNvSpPr>
              <a:spLocks noChangeShapeType="1"/>
            </p:cNvSpPr>
            <p:nvPr/>
          </p:nvSpPr>
          <p:spPr bwMode="auto">
            <a:xfrm>
              <a:off x="2016" y="720"/>
              <a:ext cx="17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1" name="Line 13"/>
            <p:cNvSpPr>
              <a:spLocks noChangeShapeType="1"/>
            </p:cNvSpPr>
            <p:nvPr/>
          </p:nvSpPr>
          <p:spPr bwMode="auto">
            <a:xfrm>
              <a:off x="2016" y="912"/>
              <a:ext cx="17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5552" name="Object 15"/>
            <p:cNvGraphicFramePr>
              <a:graphicFrameLocks noChangeAspect="1"/>
            </p:cNvGraphicFramePr>
            <p:nvPr/>
          </p:nvGraphicFramePr>
          <p:xfrm>
            <a:off x="1824" y="1728"/>
            <a:ext cx="3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88" name="Equation" r:id="rId7" imgW="190335" imgH="164957" progId="Equation.DSMT4">
                    <p:embed/>
                  </p:oleObj>
                </mc:Choice>
                <mc:Fallback>
                  <p:oleObj name="Equation" r:id="rId7" imgW="190335" imgH="164957" progId="Equation.DSMT4">
                    <p:embed/>
                    <p:pic>
                      <p:nvPicPr>
                        <p:cNvPr id="65552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728"/>
                          <a:ext cx="3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>
              <a:off x="2016" y="1248"/>
              <a:ext cx="17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4" name="Line 17"/>
            <p:cNvSpPr>
              <a:spLocks noChangeShapeType="1"/>
            </p:cNvSpPr>
            <p:nvPr/>
          </p:nvSpPr>
          <p:spPr bwMode="auto">
            <a:xfrm>
              <a:off x="2016" y="1536"/>
              <a:ext cx="17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5" name="Line 18"/>
            <p:cNvSpPr>
              <a:spLocks noChangeShapeType="1"/>
            </p:cNvSpPr>
            <p:nvPr/>
          </p:nvSpPr>
          <p:spPr bwMode="auto">
            <a:xfrm>
              <a:off x="2016" y="1392"/>
              <a:ext cx="17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5556" name="Object 19"/>
            <p:cNvGraphicFramePr>
              <a:graphicFrameLocks noChangeAspect="1"/>
            </p:cNvGraphicFramePr>
            <p:nvPr/>
          </p:nvGraphicFramePr>
          <p:xfrm>
            <a:off x="3888" y="336"/>
            <a:ext cx="75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89" name="Equation" r:id="rId9" imgW="431613" imgH="203112" progId="Equation.DSMT4">
                    <p:embed/>
                  </p:oleObj>
                </mc:Choice>
                <mc:Fallback>
                  <p:oleObj name="Equation" r:id="rId9" imgW="431613" imgH="203112" progId="Equation.DSMT4">
                    <p:embed/>
                    <p:pic>
                      <p:nvPicPr>
                        <p:cNvPr id="65556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36"/>
                          <a:ext cx="754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7" name="Object 20"/>
            <p:cNvGraphicFramePr>
              <a:graphicFrameLocks noChangeAspect="1"/>
            </p:cNvGraphicFramePr>
            <p:nvPr/>
          </p:nvGraphicFramePr>
          <p:xfrm>
            <a:off x="3936" y="1536"/>
            <a:ext cx="82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90" name="Equation" r:id="rId11" imgW="469696" imgH="203112" progId="Equation.DSMT4">
                    <p:embed/>
                  </p:oleObj>
                </mc:Choice>
                <mc:Fallback>
                  <p:oleObj name="Equation" r:id="rId11" imgW="469696" imgH="203112" progId="Equation.DSMT4">
                    <p:embed/>
                    <p:pic>
                      <p:nvPicPr>
                        <p:cNvPr id="65557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536"/>
                          <a:ext cx="82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8" name="Object 21"/>
            <p:cNvGraphicFramePr>
              <a:graphicFrameLocks noChangeAspect="1"/>
            </p:cNvGraphicFramePr>
            <p:nvPr/>
          </p:nvGraphicFramePr>
          <p:xfrm>
            <a:off x="4368" y="816"/>
            <a:ext cx="75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91" name="Equation" r:id="rId13" imgW="431613" imgH="203112" progId="Equation.DSMT4">
                    <p:embed/>
                  </p:oleObj>
                </mc:Choice>
                <mc:Fallback>
                  <p:oleObj name="Equation" r:id="rId13" imgW="431613" imgH="203112" progId="Equation.DSMT4">
                    <p:embed/>
                    <p:pic>
                      <p:nvPicPr>
                        <p:cNvPr id="65558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816"/>
                          <a:ext cx="755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9" name="Object 22"/>
            <p:cNvGraphicFramePr>
              <a:graphicFrameLocks noChangeAspect="1"/>
            </p:cNvGraphicFramePr>
            <p:nvPr/>
          </p:nvGraphicFramePr>
          <p:xfrm>
            <a:off x="4032" y="1008"/>
            <a:ext cx="15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92" name="Equation" r:id="rId15" imgW="88746" imgH="152136" progId="Equation.DSMT4">
                    <p:embed/>
                  </p:oleObj>
                </mc:Choice>
                <mc:Fallback>
                  <p:oleObj name="Equation" r:id="rId15" imgW="88746" imgH="152136" progId="Equation.DSMT4">
                    <p:embed/>
                    <p:pic>
                      <p:nvPicPr>
                        <p:cNvPr id="65559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008"/>
                          <a:ext cx="155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0" name="Line 23"/>
            <p:cNvSpPr>
              <a:spLocks noChangeShapeType="1"/>
            </p:cNvSpPr>
            <p:nvPr/>
          </p:nvSpPr>
          <p:spPr bwMode="auto">
            <a:xfrm>
              <a:off x="2208" y="528"/>
              <a:ext cx="0" cy="1152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77813" y="3200400"/>
            <a:ext cx="8686800" cy="2043113"/>
            <a:chOff x="288" y="2016"/>
            <a:chExt cx="5472" cy="1287"/>
          </a:xfrm>
        </p:grpSpPr>
        <p:graphicFrame>
          <p:nvGraphicFramePr>
            <p:cNvPr id="65542" name="Object 14"/>
            <p:cNvGraphicFramePr>
              <a:graphicFrameLocks noChangeAspect="1"/>
            </p:cNvGraphicFramePr>
            <p:nvPr/>
          </p:nvGraphicFramePr>
          <p:xfrm>
            <a:off x="960" y="2016"/>
            <a:ext cx="577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93" name="Equation" r:id="rId17" imgW="330057" imgH="203112" progId="Equation.DSMT4">
                    <p:embed/>
                  </p:oleObj>
                </mc:Choice>
                <mc:Fallback>
                  <p:oleObj name="Equation" r:id="rId17" imgW="330057" imgH="203112" progId="Equation.DSMT4">
                    <p:embed/>
                    <p:pic>
                      <p:nvPicPr>
                        <p:cNvPr id="6554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16"/>
                          <a:ext cx="577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3" name="Text Box 24"/>
            <p:cNvSpPr txBox="1">
              <a:spLocks noChangeArrowheads="1"/>
            </p:cNvSpPr>
            <p:nvPr/>
          </p:nvSpPr>
          <p:spPr bwMode="auto">
            <a:xfrm>
              <a:off x="288" y="2016"/>
              <a:ext cx="5472" cy="1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/>
                <a:t>信号            的取值在 （－</a:t>
              </a:r>
              <a:r>
                <a:rPr lang="en-US" altLang="zh-CN" dirty="0"/>
                <a:t>1</a:t>
              </a:r>
              <a:r>
                <a:rPr lang="zh-CN" altLang="en-US" dirty="0"/>
                <a:t>～</a:t>
              </a:r>
              <a:r>
                <a:rPr lang="en-US" altLang="zh-CN" dirty="0"/>
                <a:t>1</a:t>
              </a:r>
              <a:r>
                <a:rPr lang="zh-CN" altLang="en-US" dirty="0"/>
                <a:t>）之间均匀分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/>
                <a:t>布，但每一个样本的值不随时间变化。显然，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/>
                <a:t>该信号是平稳的，但不是各态遍历的。</a:t>
              </a:r>
            </a:p>
          </p:txBody>
        </p:sp>
      </p:grpSp>
      <p:sp>
        <p:nvSpPr>
          <p:cNvPr id="153627" name="Text Box 27"/>
          <p:cNvSpPr txBox="1">
            <a:spLocks noChangeArrowheads="1"/>
          </p:cNvSpPr>
          <p:nvPr/>
        </p:nvSpPr>
        <p:spPr bwMode="auto">
          <a:xfrm>
            <a:off x="381000" y="5715000"/>
            <a:ext cx="8610600" cy="7302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>
                <a:ea typeface="华文新魏" panose="02010800040101010101" pitchFamily="2" charset="-122"/>
              </a:rPr>
              <a:t>结论：平稳信号不一定是各态遍历的</a:t>
            </a:r>
          </a:p>
        </p:txBody>
      </p:sp>
    </p:spTree>
    <p:extLst>
      <p:ext uri="{BB962C8B-B14F-4D97-AF65-F5344CB8AC3E}">
        <p14:creationId xmlns:p14="http://schemas.microsoft.com/office/powerpoint/2010/main" val="403330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0"/>
          <p:cNvGraphicFramePr>
            <a:graphicFrameLocks noChangeAspect="1"/>
          </p:cNvGraphicFramePr>
          <p:nvPr/>
        </p:nvGraphicFramePr>
        <p:xfrm>
          <a:off x="1752600" y="1106488"/>
          <a:ext cx="5562600" cy="255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8" name="Equation" r:id="rId3" imgW="1993900" imgH="914400" progId="Equation.DSMT4">
                  <p:embed/>
                </p:oleObj>
              </mc:Choice>
              <mc:Fallback>
                <p:oleObj name="Equation" r:id="rId3" imgW="1993900" imgH="9144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06488"/>
                        <a:ext cx="5562600" cy="255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676400" y="381000"/>
            <a:ext cx="563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/>
              <a:t>多随机相位正弦波的和</a:t>
            </a:r>
          </a:p>
        </p:txBody>
      </p:sp>
      <p:graphicFrame>
        <p:nvGraphicFramePr>
          <p:cNvPr id="175105" name="Object 1"/>
          <p:cNvGraphicFramePr>
            <a:graphicFrameLocks noChangeAspect="1"/>
          </p:cNvGraphicFramePr>
          <p:nvPr/>
        </p:nvGraphicFramePr>
        <p:xfrm>
          <a:off x="838200" y="4038600"/>
          <a:ext cx="7315200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9" name="Equation" r:id="rId5" imgW="2616200" imgH="889000" progId="Equation.DSMT4">
                  <p:embed/>
                </p:oleObj>
              </mc:Choice>
              <mc:Fallback>
                <p:oleObj name="Equation" r:id="rId5" imgW="2616200" imgH="889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38600"/>
                        <a:ext cx="7315200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6705600" y="3962400"/>
            <a:ext cx="1371600" cy="72707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/>
              <a:t>线谱</a:t>
            </a: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5181600" y="4724400"/>
            <a:ext cx="2133600" cy="990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rot="18155651" flipH="1">
            <a:off x="6838950" y="5010150"/>
            <a:ext cx="876300" cy="381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781800" y="228600"/>
            <a:ext cx="2057400" cy="1092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仍然是宽平稳的</a:t>
            </a:r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533400" y="304800"/>
            <a:ext cx="1143000" cy="8382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12700" cap="sq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hlink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4400" dirty="0">
                <a:solidFill>
                  <a:schemeClr val="hlink"/>
                </a:solidFill>
                <a:ea typeface="隶书" panose="02010509060101010101" pitchFamily="49" charset="-12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941388" y="2819400"/>
          <a:ext cx="6884987" cy="32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4" name="Equation" r:id="rId3" imgW="2451100" imgH="1155700" progId="Equation.DSMT4">
                  <p:embed/>
                </p:oleObj>
              </mc:Choice>
              <mc:Fallback>
                <p:oleObj name="Equation" r:id="rId3" imgW="2451100" imgH="1155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2819400"/>
                        <a:ext cx="6884987" cy="324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447800" y="381000"/>
            <a:ext cx="769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/>
              <a:t>白噪声信号            ，特点（定义）：</a:t>
            </a:r>
          </a:p>
        </p:txBody>
      </p:sp>
      <p:graphicFrame>
        <p:nvGraphicFramePr>
          <p:cNvPr id="47108" name="Object 5"/>
          <p:cNvGraphicFramePr>
            <a:graphicFrameLocks noChangeAspect="1"/>
          </p:cNvGraphicFramePr>
          <p:nvPr/>
        </p:nvGraphicFramePr>
        <p:xfrm>
          <a:off x="4114800" y="406400"/>
          <a:ext cx="914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5" name="Equation" r:id="rId5" imgW="317225" imgH="203024" progId="Equation.DSMT4">
                  <p:embed/>
                </p:oleObj>
              </mc:Choice>
              <mc:Fallback>
                <p:oleObj name="Equation" r:id="rId5" imgW="317225" imgH="2030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6400"/>
                        <a:ext cx="914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6"/>
          <p:cNvGraphicFramePr>
            <a:graphicFrameLocks noChangeAspect="1"/>
          </p:cNvGraphicFramePr>
          <p:nvPr/>
        </p:nvGraphicFramePr>
        <p:xfrm>
          <a:off x="2133600" y="1219200"/>
          <a:ext cx="48768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6" name="Equation" r:id="rId7" imgW="1676400" imgH="241300" progId="Equation.DSMT4">
                  <p:embed/>
                </p:oleObj>
              </mc:Choice>
              <mc:Fallback>
                <p:oleObj name="Equation" r:id="rId7" imgW="16764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48768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685800" y="22860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自相关函数有如下特点：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914400" y="6019800"/>
            <a:ext cx="6124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tx2"/>
                </a:solidFill>
              </a:rPr>
              <a:t>白噪声中任意两点都不相关！</a:t>
            </a:r>
          </a:p>
        </p:txBody>
      </p:sp>
      <p:sp>
        <p:nvSpPr>
          <p:cNvPr id="47112" name="Text Box 10"/>
          <p:cNvSpPr txBox="1">
            <a:spLocks noChangeArrowheads="1"/>
          </p:cNvSpPr>
          <p:nvPr/>
        </p:nvSpPr>
        <p:spPr bwMode="auto">
          <a:xfrm>
            <a:off x="7162800" y="1600200"/>
            <a:ext cx="1752600" cy="66675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/>
              <a:t>平的谱</a:t>
            </a:r>
          </a:p>
        </p:txBody>
      </p:sp>
      <p:sp>
        <p:nvSpPr>
          <p:cNvPr id="47113" name="Line 13"/>
          <p:cNvSpPr>
            <a:spLocks noChangeShapeType="1"/>
          </p:cNvSpPr>
          <p:nvPr/>
        </p:nvSpPr>
        <p:spPr bwMode="auto">
          <a:xfrm>
            <a:off x="2438400" y="1905000"/>
            <a:ext cx="441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114" name="AutoShape 14"/>
          <p:cNvSpPr>
            <a:spLocks noChangeArrowheads="1"/>
          </p:cNvSpPr>
          <p:nvPr/>
        </p:nvSpPr>
        <p:spPr bwMode="auto">
          <a:xfrm>
            <a:off x="228600" y="228600"/>
            <a:ext cx="1143000" cy="8382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12700" cap="sq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hlink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4400" dirty="0">
                <a:solidFill>
                  <a:schemeClr val="hlink"/>
                </a:solidFill>
                <a:ea typeface="隶书" panose="02010509060101010101" pitchFamily="49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371600" y="1371600"/>
          <a:ext cx="62039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5" name="Equation" r:id="rId3" imgW="2324100" imgH="431800" progId="Equation.DSMT4">
                  <p:embed/>
                </p:oleObj>
              </mc:Choice>
              <mc:Fallback>
                <p:oleObj name="Equation" r:id="rId3" imgW="23241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62039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600200" y="381000"/>
            <a:ext cx="464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/>
              <a:t> </a:t>
            </a:r>
            <a:r>
              <a:rPr lang="zh-CN" altLang="en-US" sz="3600"/>
              <a:t>多正弦加白噪声：</a:t>
            </a: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143000" y="2743200"/>
          <a:ext cx="6284913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6" name="Equation" r:id="rId5" imgW="2222500" imgH="431800" progId="Equation.DSMT4">
                  <p:embed/>
                </p:oleObj>
              </mc:Choice>
              <mc:Fallback>
                <p:oleObj name="Equation" r:id="rId5" imgW="22225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6284913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838200" y="5791200"/>
            <a:ext cx="7696200" cy="66675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/>
              <a:t>线谱＋平谱： </a:t>
            </a:r>
            <a:r>
              <a:rPr lang="en-US" altLang="zh-CN" sz="3600"/>
              <a:t>ARMA</a:t>
            </a:r>
            <a:r>
              <a:rPr lang="zh-CN" altLang="en-US" sz="3600"/>
              <a:t>谱（极－零谱）</a:t>
            </a: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304800" y="228600"/>
            <a:ext cx="1143000" cy="8382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12700" cap="sq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hlink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4400" dirty="0">
                <a:solidFill>
                  <a:schemeClr val="hlink"/>
                </a:solidFill>
                <a:ea typeface="隶书" panose="02010509060101010101" pitchFamily="49" charset="-122"/>
              </a:rPr>
              <a:t>6</a:t>
            </a:r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1143000" y="4189413"/>
          <a:ext cx="5745163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7" name="Equation" r:id="rId7" imgW="2032000" imgH="431800" progId="Equation.DSMT4">
                  <p:embed/>
                </p:oleObj>
              </mc:Choice>
              <mc:Fallback>
                <p:oleObj name="Equation" r:id="rId7" imgW="20320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89413"/>
                        <a:ext cx="5745163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810986"/>
              </p:ext>
            </p:extLst>
          </p:nvPr>
        </p:nvGraphicFramePr>
        <p:xfrm>
          <a:off x="1676400" y="304800"/>
          <a:ext cx="6096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7" name="Equation" r:id="rId3" imgW="1916868" imgH="495085" progId="Equation.DSMT4">
                  <p:embed/>
                </p:oleObj>
              </mc:Choice>
              <mc:Fallback>
                <p:oleObj name="Equation" r:id="rId3" imgW="1916868" imgH="495085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"/>
                        <a:ext cx="60960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定义：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52413" y="1989138"/>
            <a:ext cx="8856662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为两个随机信号的频域归一化相干（</a:t>
            </a:r>
            <a:r>
              <a:rPr lang="en-US" altLang="zh-CN"/>
              <a:t>coherence</a:t>
            </a:r>
            <a:r>
              <a:rPr lang="zh-CN" altLang="en-US"/>
              <a:t>）函数 ，类似于时域相关系数的定义，但</a:t>
            </a:r>
            <a:r>
              <a:rPr lang="en-US" altLang="zh-CN"/>
              <a:t>coh</a:t>
            </a:r>
            <a:r>
              <a:rPr lang="zh-CN" altLang="en-US"/>
              <a:t>是频率的函数。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3400" y="4114800"/>
            <a:ext cx="8118475" cy="2514600"/>
            <a:chOff x="336" y="2592"/>
            <a:chExt cx="5114" cy="1584"/>
          </a:xfrm>
        </p:grpSpPr>
        <p:graphicFrame>
          <p:nvGraphicFramePr>
            <p:cNvPr id="50182" name="Object 1"/>
            <p:cNvGraphicFramePr>
              <a:graphicFrameLocks noChangeAspect="1"/>
            </p:cNvGraphicFramePr>
            <p:nvPr/>
          </p:nvGraphicFramePr>
          <p:xfrm>
            <a:off x="336" y="2592"/>
            <a:ext cx="5088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8" name="Equation" r:id="rId5" imgW="2781300" imgH="228600" progId="Equation.DSMT4">
                    <p:embed/>
                  </p:oleObj>
                </mc:Choice>
                <mc:Fallback>
                  <p:oleObj name="Equation" r:id="rId5" imgW="2781300" imgH="2286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592"/>
                          <a:ext cx="5088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3" name="Object 2"/>
            <p:cNvGraphicFramePr>
              <a:graphicFrameLocks noChangeAspect="1"/>
            </p:cNvGraphicFramePr>
            <p:nvPr/>
          </p:nvGraphicFramePr>
          <p:xfrm>
            <a:off x="3337" y="3168"/>
            <a:ext cx="2113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9" name="Equation" r:id="rId7" imgW="1155700" imgH="228600" progId="Equation.DSMT4">
                    <p:embed/>
                  </p:oleObj>
                </mc:Choice>
                <mc:Fallback>
                  <p:oleObj name="Equation" r:id="rId7" imgW="11557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3168"/>
                          <a:ext cx="2113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4" name="Object 3"/>
            <p:cNvGraphicFramePr>
              <a:graphicFrameLocks noChangeAspect="1"/>
            </p:cNvGraphicFramePr>
            <p:nvPr/>
          </p:nvGraphicFramePr>
          <p:xfrm>
            <a:off x="336" y="3168"/>
            <a:ext cx="1882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0" name="Equation" r:id="rId9" imgW="1028254" imgH="203112" progId="Equation.DSMT4">
                    <p:embed/>
                  </p:oleObj>
                </mc:Choice>
                <mc:Fallback>
                  <p:oleObj name="Equation" r:id="rId9" imgW="1028254" imgH="203112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3168"/>
                          <a:ext cx="1882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5" name="Text Box 8"/>
            <p:cNvSpPr txBox="1">
              <a:spLocks noChangeArrowheads="1"/>
            </p:cNvSpPr>
            <p:nvPr/>
          </p:nvSpPr>
          <p:spPr bwMode="auto">
            <a:xfrm>
              <a:off x="2256" y="3168"/>
              <a:ext cx="135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不相关，</a:t>
              </a:r>
            </a:p>
          </p:txBody>
        </p:sp>
        <p:graphicFrame>
          <p:nvGraphicFramePr>
            <p:cNvPr id="50186" name="Object 4"/>
            <p:cNvGraphicFramePr>
              <a:graphicFrameLocks noChangeAspect="1"/>
            </p:cNvGraphicFramePr>
            <p:nvPr/>
          </p:nvGraphicFramePr>
          <p:xfrm>
            <a:off x="1296" y="3648"/>
            <a:ext cx="304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1" name="Equation" r:id="rId11" imgW="1612900" imgH="279400" progId="Equation.DSMT4">
                    <p:embed/>
                  </p:oleObj>
                </mc:Choice>
                <mc:Fallback>
                  <p:oleObj name="Equation" r:id="rId11" imgW="1612900" imgH="279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648"/>
                          <a:ext cx="304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95536" y="176223"/>
            <a:ext cx="8382000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/>
              <a:t>令一白噪序列分别通过一个低通滤波器和一个高通滤波器，这两个滤波器的通带在</a:t>
            </a:r>
            <a:r>
              <a:rPr lang="en-US" altLang="zh-CN" sz="2400" dirty="0"/>
              <a:t>0.25~0.35 </a:t>
            </a:r>
            <a:r>
              <a:rPr lang="zh-CN" altLang="en-US" sz="2400" dirty="0"/>
              <a:t>这一小段范围内有重叠。两个滤波器的输出分别是 </a:t>
            </a:r>
            <a:r>
              <a:rPr lang="en-US" altLang="zh-CN" sz="2400" dirty="0"/>
              <a:t>x</a:t>
            </a:r>
            <a:r>
              <a:rPr lang="zh-CN" altLang="en-US" sz="2400" dirty="0"/>
              <a:t>和 </a:t>
            </a:r>
            <a:r>
              <a:rPr lang="en-US" altLang="zh-CN" sz="2400" dirty="0"/>
              <a:t>y</a:t>
            </a:r>
            <a:r>
              <a:rPr lang="zh-CN" altLang="en-US" sz="2400" dirty="0"/>
              <a:t>，它们的自功率谱分是和              ，  </a:t>
            </a:r>
            <a:r>
              <a:rPr lang="en-US" altLang="zh-CN" sz="2400" dirty="0"/>
              <a:t>x </a:t>
            </a:r>
            <a:r>
              <a:rPr lang="zh-CN" altLang="en-US" sz="2400" dirty="0"/>
              <a:t>和 </a:t>
            </a:r>
            <a:r>
              <a:rPr lang="en-US" altLang="zh-CN" sz="2400" dirty="0"/>
              <a:t>y </a:t>
            </a:r>
            <a:r>
              <a:rPr lang="zh-CN" altLang="en-US" sz="2400" dirty="0"/>
              <a:t>的互功率谱是                   ，求 二者的的频域相干函数                。并分析其频域的相关情况。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614041"/>
              </p:ext>
            </p:extLst>
          </p:nvPr>
        </p:nvGraphicFramePr>
        <p:xfrm>
          <a:off x="7668344" y="908720"/>
          <a:ext cx="1080120" cy="54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6" name="Equation" r:id="rId3" imgW="482391" imgH="241195" progId="Equation.DSMT4">
                  <p:embed/>
                </p:oleObj>
              </mc:Choice>
              <mc:Fallback>
                <p:oleObj name="Equation" r:id="rId3" imgW="482391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908720"/>
                        <a:ext cx="1080120" cy="540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437609"/>
              </p:ext>
            </p:extLst>
          </p:nvPr>
        </p:nvGraphicFramePr>
        <p:xfrm>
          <a:off x="827584" y="1268760"/>
          <a:ext cx="1056928" cy="54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7" name="Equation" r:id="rId5" imgW="494870" imgH="253780" progId="Equation.DSMT4">
                  <p:embed/>
                </p:oleObj>
              </mc:Choice>
              <mc:Fallback>
                <p:oleObj name="Equation" r:id="rId5" imgW="494870" imgH="2537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268760"/>
                        <a:ext cx="1056928" cy="541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121954"/>
              </p:ext>
            </p:extLst>
          </p:nvPr>
        </p:nvGraphicFramePr>
        <p:xfrm>
          <a:off x="2076128" y="1687487"/>
          <a:ext cx="1152128" cy="44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8" name="Equation" r:id="rId7" imgW="596900" imgH="228600" progId="Equation.DSMT4">
                  <p:embed/>
                </p:oleObj>
              </mc:Choice>
              <mc:Fallback>
                <p:oleObj name="Equation" r:id="rId7" imgW="5969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128" y="1687487"/>
                        <a:ext cx="1152128" cy="440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338813"/>
              </p:ext>
            </p:extLst>
          </p:nvPr>
        </p:nvGraphicFramePr>
        <p:xfrm>
          <a:off x="5004048" y="1259844"/>
          <a:ext cx="1128936" cy="55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9" name="Equation" r:id="rId9" imgW="520474" imgH="253890" progId="Equation.DSMT4">
                  <p:embed/>
                </p:oleObj>
              </mc:Choice>
              <mc:Fallback>
                <p:oleObj name="Equation" r:id="rId9" imgW="520474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259844"/>
                        <a:ext cx="1128936" cy="550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107504" y="44624"/>
            <a:ext cx="864096" cy="576064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12700" cap="sq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hlink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4400" dirty="0">
                <a:solidFill>
                  <a:schemeClr val="hlink"/>
                </a:solidFill>
                <a:ea typeface="隶书" panose="02010509060101010101" pitchFamily="49" charset="-122"/>
              </a:rPr>
              <a:t>7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5"/>
          <a:stretch/>
        </p:blipFill>
        <p:spPr bwMode="auto">
          <a:xfrm>
            <a:off x="899592" y="2567593"/>
            <a:ext cx="6480720" cy="363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801601"/>
              </p:ext>
            </p:extLst>
          </p:nvPr>
        </p:nvGraphicFramePr>
        <p:xfrm>
          <a:off x="3723450" y="2157515"/>
          <a:ext cx="880978" cy="440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0" name="Equation" r:id="rId12" imgW="482391" imgH="241195" progId="Equation.DSMT4">
                  <p:embed/>
                </p:oleObj>
              </mc:Choice>
              <mc:Fallback>
                <p:oleObj name="Equation" r:id="rId12" imgW="482391" imgH="241195" progId="Equation.DSMT4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450" y="2157515"/>
                        <a:ext cx="880978" cy="440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550100"/>
              </p:ext>
            </p:extLst>
          </p:nvPr>
        </p:nvGraphicFramePr>
        <p:xfrm>
          <a:off x="3851920" y="6227431"/>
          <a:ext cx="1008112" cy="5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1" name="Equation" r:id="rId13" imgW="494870" imgH="253780" progId="Equation.DSMT4">
                  <p:embed/>
                </p:oleObj>
              </mc:Choice>
              <mc:Fallback>
                <p:oleObj name="Equation" r:id="rId13" imgW="494870" imgH="253780" progId="Equation.DSMT4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6227431"/>
                        <a:ext cx="1008112" cy="5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429052"/>
              </p:ext>
            </p:extLst>
          </p:nvPr>
        </p:nvGraphicFramePr>
        <p:xfrm>
          <a:off x="1619672" y="2138563"/>
          <a:ext cx="1198984" cy="48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2" name="Equation" r:id="rId14" imgW="596900" imgH="241300" progId="Equation.DSMT4">
                  <p:embed/>
                </p:oleObj>
              </mc:Choice>
              <mc:Fallback>
                <p:oleObj name="Equation" r:id="rId14" imgW="596900" imgH="241300" progId="Equation.DSMT4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38563"/>
                        <a:ext cx="1198984" cy="48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073303"/>
              </p:ext>
            </p:extLst>
          </p:nvPr>
        </p:nvGraphicFramePr>
        <p:xfrm>
          <a:off x="1403648" y="6201457"/>
          <a:ext cx="1167199" cy="462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3" name="Equation" r:id="rId16" imgW="609336" imgH="241195" progId="Equation.DSMT4">
                  <p:embed/>
                </p:oleObj>
              </mc:Choice>
              <mc:Fallback>
                <p:oleObj name="Equation" r:id="rId16" imgW="609336" imgH="241195" progId="Equation.DSMT4">
                  <p:embed/>
                  <p:pic>
                    <p:nvPicPr>
                      <p:cNvPr id="522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6201457"/>
                        <a:ext cx="1167199" cy="462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787695"/>
              </p:ext>
            </p:extLst>
          </p:nvPr>
        </p:nvGraphicFramePr>
        <p:xfrm>
          <a:off x="5643860" y="2098147"/>
          <a:ext cx="1260615" cy="482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4" name="Equation" r:id="rId18" imgW="596900" imgH="228600" progId="Equation.DSMT4">
                  <p:embed/>
                </p:oleObj>
              </mc:Choice>
              <mc:Fallback>
                <p:oleObj name="Equation" r:id="rId18" imgW="596900" imgH="228600" progId="Equation.DSMT4">
                  <p:embed/>
                  <p:pic>
                    <p:nvPicPr>
                      <p:cNvPr id="52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860" y="2098147"/>
                        <a:ext cx="1260615" cy="482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827223"/>
              </p:ext>
            </p:extLst>
          </p:nvPr>
        </p:nvGraphicFramePr>
        <p:xfrm>
          <a:off x="5868144" y="6208002"/>
          <a:ext cx="1094699" cy="533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5" name="Equation" r:id="rId19" imgW="520474" imgH="253890" progId="Equation.DSMT4">
                  <p:embed/>
                </p:oleObj>
              </mc:Choice>
              <mc:Fallback>
                <p:oleObj name="Equation" r:id="rId19" imgW="520474" imgH="253890" progId="Equation.DSMT4">
                  <p:embed/>
                  <p:pic>
                    <p:nvPicPr>
                      <p:cNvPr id="522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6208002"/>
                        <a:ext cx="1094699" cy="533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024"/>
          <p:cNvGraphicFramePr>
            <a:graphicFrameLocks noChangeAspect="1"/>
          </p:cNvGraphicFramePr>
          <p:nvPr/>
        </p:nvGraphicFramePr>
        <p:xfrm>
          <a:off x="395288" y="115888"/>
          <a:ext cx="38052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Equation" r:id="rId3" imgW="2120900" imgH="228600" progId="Equation.DSMT4">
                  <p:embed/>
                </p:oleObj>
              </mc:Choice>
              <mc:Fallback>
                <p:oleObj name="Equation" r:id="rId3" imgW="2120900" imgH="228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5888"/>
                        <a:ext cx="380523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5" name="Picture 10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77863"/>
            <a:ext cx="3744913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6" name="Object 1024"/>
          <p:cNvGraphicFramePr>
            <a:graphicFrameLocks noChangeAspect="1"/>
          </p:cNvGraphicFramePr>
          <p:nvPr/>
        </p:nvGraphicFramePr>
        <p:xfrm>
          <a:off x="4716463" y="136525"/>
          <a:ext cx="38766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Equation" r:id="rId6" imgW="2235200" imgH="203200" progId="Equation.DSMT4">
                  <p:embed/>
                </p:oleObj>
              </mc:Choice>
              <mc:Fallback>
                <p:oleObj name="Equation" r:id="rId6" imgW="2235200" imgH="2032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36525"/>
                        <a:ext cx="38766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7" t="-63" r="-7553" b="63"/>
          <a:stretch>
            <a:fillRect/>
          </a:stretch>
        </p:blipFill>
        <p:spPr bwMode="auto">
          <a:xfrm>
            <a:off x="4572000" y="677863"/>
            <a:ext cx="43434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7" descr="10-1-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2989263"/>
            <a:ext cx="367030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2"/>
          <p:cNvSpPr txBox="1">
            <a:spLocks noChangeArrowheads="1"/>
          </p:cNvSpPr>
          <p:nvPr/>
        </p:nvSpPr>
        <p:spPr bwMode="auto">
          <a:xfrm>
            <a:off x="4351338" y="3159125"/>
            <a:ext cx="46069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随机信号里某一个参数是随机的（是随机变量），因此，对应随机变量的每一个取值（或称为每一次观察，或每一次实验），我们都可以得到一个信号（样本）；无穷次观察，可得到无穷个信号。每一个信号，都是该随机信号的一次实现，即</a:t>
            </a:r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/>
        </p:nvGraphicFramePr>
        <p:xfrm>
          <a:off x="4440238" y="5405438"/>
          <a:ext cx="460533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Equation" r:id="rId10" imgW="2743200" imgH="457200" progId="Equation.DSMT4">
                  <p:embed/>
                </p:oleObj>
              </mc:Choice>
              <mc:Fallback>
                <p:oleObj name="Equation" r:id="rId10" imgW="2743200" imgH="4572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5405438"/>
                        <a:ext cx="4605337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200525" y="6334125"/>
            <a:ext cx="48450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tx2"/>
                </a:solidFill>
                <a:latin typeface="+mn-ea"/>
                <a:ea typeface="+mn-ea"/>
              </a:rPr>
              <a:t>样本无穷多，每一个样本的时间无限长！</a:t>
            </a:r>
          </a:p>
        </p:txBody>
      </p:sp>
      <p:sp>
        <p:nvSpPr>
          <p:cNvPr id="18442" name="矩形 1"/>
          <p:cNvSpPr>
            <a:spLocks noChangeArrowheads="1"/>
          </p:cNvSpPr>
          <p:nvPr/>
        </p:nvSpPr>
        <p:spPr bwMode="auto">
          <a:xfrm>
            <a:off x="107950" y="5949950"/>
            <a:ext cx="4287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随机信号是功率信号！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450780"/>
              </p:ext>
            </p:extLst>
          </p:nvPr>
        </p:nvGraphicFramePr>
        <p:xfrm>
          <a:off x="1619672" y="181769"/>
          <a:ext cx="43402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5" name="Equation" r:id="rId3" imgW="1543005" imgH="190327" progId="Equation.DSMT4">
                  <p:embed/>
                </p:oleObj>
              </mc:Choice>
              <mc:Fallback>
                <p:oleObj name="Equation" r:id="rId3" imgW="1543005" imgH="190327" progId="Equation.DSMT4">
                  <p:embed/>
                  <p:pic>
                    <p:nvPicPr>
                      <p:cNvPr id="665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81769"/>
                        <a:ext cx="43402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301221"/>
              </p:ext>
            </p:extLst>
          </p:nvPr>
        </p:nvGraphicFramePr>
        <p:xfrm>
          <a:off x="228600" y="2350482"/>
          <a:ext cx="7001669" cy="1137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6" name="Equation" r:id="rId5" imgW="2971800" imgH="482400" progId="Equation.DSMT4">
                  <p:embed/>
                </p:oleObj>
              </mc:Choice>
              <mc:Fallback>
                <p:oleObj name="Equation" r:id="rId5" imgW="2971800" imgH="482400" progId="Equation.DSMT4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50482"/>
                        <a:ext cx="7001669" cy="1137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AutoShape 10"/>
          <p:cNvSpPr>
            <a:spLocks noChangeArrowheads="1"/>
          </p:cNvSpPr>
          <p:nvPr/>
        </p:nvSpPr>
        <p:spPr bwMode="auto">
          <a:xfrm>
            <a:off x="228600" y="228600"/>
            <a:ext cx="910010" cy="608112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12700" cap="sq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hlink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4400" dirty="0">
                <a:solidFill>
                  <a:schemeClr val="hlink"/>
                </a:solidFill>
                <a:ea typeface="隶书" panose="02010509060101010101" pitchFamily="49" charset="-122"/>
              </a:rPr>
              <a:t>8</a:t>
            </a:r>
          </a:p>
        </p:txBody>
      </p:sp>
      <p:grpSp>
        <p:nvGrpSpPr>
          <p:cNvPr id="66566" name="Group 14"/>
          <p:cNvGrpSpPr>
            <a:grpSpLocks/>
          </p:cNvGrpSpPr>
          <p:nvPr/>
        </p:nvGrpSpPr>
        <p:grpSpPr bwMode="auto">
          <a:xfrm>
            <a:off x="611560" y="746919"/>
            <a:ext cx="7315200" cy="1495426"/>
            <a:chOff x="432" y="863"/>
            <a:chExt cx="4608" cy="942"/>
          </a:xfrm>
        </p:grpSpPr>
        <p:graphicFrame>
          <p:nvGraphicFramePr>
            <p:cNvPr id="6656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5431024"/>
                </p:ext>
              </p:extLst>
            </p:nvPr>
          </p:nvGraphicFramePr>
          <p:xfrm>
            <a:off x="1247" y="863"/>
            <a:ext cx="2676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97" name="Equation" r:id="rId7" imgW="1206500" imgH="203200" progId="Equation.DSMT4">
                    <p:embed/>
                  </p:oleObj>
                </mc:Choice>
                <mc:Fallback>
                  <p:oleObj name="Equation" r:id="rId7" imgW="1206500" imgH="203200" progId="Equation.DSMT4">
                    <p:embed/>
                    <p:pic>
                      <p:nvPicPr>
                        <p:cNvPr id="6656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863"/>
                          <a:ext cx="2676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8" name="Text Box 8"/>
            <p:cNvSpPr txBox="1">
              <a:spLocks noChangeArrowheads="1"/>
            </p:cNvSpPr>
            <p:nvPr/>
          </p:nvSpPr>
          <p:spPr bwMode="auto">
            <a:xfrm>
              <a:off x="432" y="1440"/>
              <a:ext cx="46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隶书" panose="02010509060101010101" pitchFamily="49" charset="-122"/>
                  <a:ea typeface="隶书" panose="02010509060101010101" pitchFamily="49" charset="-122"/>
                </a:rPr>
                <a:t>     </a:t>
              </a:r>
              <a:r>
                <a:rPr lang="zh-CN" altLang="en-US">
                  <a:latin typeface="隶书" panose="02010509060101010101" pitchFamily="49" charset="-122"/>
                  <a:ea typeface="隶书" panose="02010509060101010101" pitchFamily="49" charset="-122"/>
                </a:rPr>
                <a:t>观察信号   信号   噪声</a:t>
              </a:r>
            </a:p>
          </p:txBody>
        </p:sp>
        <p:sp>
          <p:nvSpPr>
            <p:cNvPr id="66569" name="AutoShape 11"/>
            <p:cNvSpPr>
              <a:spLocks noChangeArrowheads="1"/>
            </p:cNvSpPr>
            <p:nvPr/>
          </p:nvSpPr>
          <p:spPr bwMode="auto">
            <a:xfrm>
              <a:off x="1680" y="1296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6570" name="AutoShape 12"/>
            <p:cNvSpPr>
              <a:spLocks noChangeArrowheads="1"/>
            </p:cNvSpPr>
            <p:nvPr/>
          </p:nvSpPr>
          <p:spPr bwMode="auto">
            <a:xfrm>
              <a:off x="2544" y="1296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6571" name="AutoShape 13"/>
            <p:cNvSpPr>
              <a:spLocks noChangeArrowheads="1"/>
            </p:cNvSpPr>
            <p:nvPr/>
          </p:nvSpPr>
          <p:spPr bwMode="auto">
            <a:xfrm>
              <a:off x="3408" y="1296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aphicFrame>
        <p:nvGraphicFramePr>
          <p:cNvPr id="1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93383"/>
              </p:ext>
            </p:extLst>
          </p:nvPr>
        </p:nvGraphicFramePr>
        <p:xfrm>
          <a:off x="325810" y="3487529"/>
          <a:ext cx="6838478" cy="97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8" name="Equation" r:id="rId9" imgW="3213000" imgH="457200" progId="Equation.DSMT4">
                  <p:embed/>
                </p:oleObj>
              </mc:Choice>
              <mc:Fallback>
                <p:oleObj name="Equation" r:id="rId9" imgW="3213000" imgH="457200" progId="Equation.DSMT4">
                  <p:embed/>
                  <p:pic>
                    <p:nvPicPr>
                      <p:cNvPr id="6758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810" y="3487529"/>
                        <a:ext cx="6838478" cy="97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040519"/>
              </p:ext>
            </p:extLst>
          </p:nvPr>
        </p:nvGraphicFramePr>
        <p:xfrm>
          <a:off x="325810" y="4653136"/>
          <a:ext cx="4991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9" name="Equation" r:id="rId11" imgW="2489040" imgH="736560" progId="Equation.DSMT4">
                  <p:embed/>
                </p:oleObj>
              </mc:Choice>
              <mc:Fallback>
                <p:oleObj name="Equation" r:id="rId11" imgW="2489040" imgH="736560" progId="Equation.DSMT4">
                  <p:embed/>
                  <p:pic>
                    <p:nvPicPr>
                      <p:cNvPr id="16384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810" y="4653136"/>
                        <a:ext cx="49911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268660" y="6160090"/>
            <a:ext cx="7391400" cy="585788"/>
            <a:chOff x="480" y="3677"/>
            <a:chExt cx="4656" cy="369"/>
          </a:xfrm>
        </p:grpSpPr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480" y="3696"/>
              <a:ext cx="4656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可由           来判断             的有无及性质</a:t>
              </a:r>
            </a:p>
          </p:txBody>
        </p:sp>
        <p:graphicFrame>
          <p:nvGraphicFramePr>
            <p:cNvPr id="1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29797"/>
                </p:ext>
              </p:extLst>
            </p:nvPr>
          </p:nvGraphicFramePr>
          <p:xfrm>
            <a:off x="1028" y="3689"/>
            <a:ext cx="55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00" name="Equation" r:id="rId13" imgW="368300" imgH="228600" progId="Equation.DSMT4">
                    <p:embed/>
                  </p:oleObj>
                </mc:Choice>
                <mc:Fallback>
                  <p:oleObj name="Equation" r:id="rId13" imgW="368300" imgH="228600" progId="Equation.DSMT4">
                    <p:embed/>
                    <p:pic>
                      <p:nvPicPr>
                        <p:cNvPr id="6759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3689"/>
                          <a:ext cx="556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7591506"/>
                </p:ext>
              </p:extLst>
            </p:nvPr>
          </p:nvGraphicFramePr>
          <p:xfrm>
            <a:off x="2364" y="3677"/>
            <a:ext cx="553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01" name="Equation" r:id="rId15" imgW="304536" imgH="203024" progId="Equation.DSMT4">
                    <p:embed/>
                  </p:oleObj>
                </mc:Choice>
                <mc:Fallback>
                  <p:oleObj name="Equation" r:id="rId15" imgW="304536" imgH="203024" progId="Equation.DSMT4">
                    <p:embed/>
                    <p:pic>
                      <p:nvPicPr>
                        <p:cNvPr id="6759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" y="3677"/>
                          <a:ext cx="553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992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201607"/>
              </p:ext>
            </p:extLst>
          </p:nvPr>
        </p:nvGraphicFramePr>
        <p:xfrm>
          <a:off x="1408906" y="110027"/>
          <a:ext cx="58689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41" name="Equation" r:id="rId3" imgW="2066903" imgH="200005" progId="Equation.DSMT4">
                  <p:embed/>
                </p:oleObj>
              </mc:Choice>
              <mc:Fallback>
                <p:oleObj name="Equation" r:id="rId3" imgW="2066903" imgH="200005" progId="Equation.DSMT4">
                  <p:embed/>
                  <p:pic>
                    <p:nvPicPr>
                      <p:cNvPr id="6963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906" y="110027"/>
                        <a:ext cx="58689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1066800" y="3810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51520" y="2235252"/>
            <a:ext cx="8458200" cy="525463"/>
            <a:chOff x="288" y="2304"/>
            <a:chExt cx="5328" cy="331"/>
          </a:xfrm>
        </p:grpSpPr>
        <p:sp>
          <p:nvSpPr>
            <p:cNvPr id="69652" name="Text Box 15"/>
            <p:cNvSpPr txBox="1">
              <a:spLocks noChangeArrowheads="1"/>
            </p:cNvSpPr>
            <p:nvPr/>
          </p:nvSpPr>
          <p:spPr bwMode="auto">
            <a:xfrm>
              <a:off x="288" y="2304"/>
              <a:ext cx="532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/>
                <a:t>将       个样本在对应时刻相加，集总平均：</a:t>
              </a:r>
            </a:p>
          </p:txBody>
        </p:sp>
        <p:graphicFrame>
          <p:nvGraphicFramePr>
            <p:cNvPr id="69653" name="Object 17"/>
            <p:cNvGraphicFramePr>
              <a:graphicFrameLocks noChangeAspect="1"/>
            </p:cNvGraphicFramePr>
            <p:nvPr/>
          </p:nvGraphicFramePr>
          <p:xfrm>
            <a:off x="682" y="2304"/>
            <a:ext cx="37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142" name="Equation" r:id="rId5" imgW="203024" imgH="164957" progId="Equation.DSMT4">
                    <p:embed/>
                  </p:oleObj>
                </mc:Choice>
                <mc:Fallback>
                  <p:oleObj name="Equation" r:id="rId5" imgW="203024" imgH="164957" progId="Equation.DSMT4">
                    <p:embed/>
                    <p:pic>
                      <p:nvPicPr>
                        <p:cNvPr id="6965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" y="2304"/>
                          <a:ext cx="37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606562"/>
              </p:ext>
            </p:extLst>
          </p:nvPr>
        </p:nvGraphicFramePr>
        <p:xfrm>
          <a:off x="425449" y="2716265"/>
          <a:ext cx="7683501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43" name="Equation" r:id="rId7" imgW="3746160" imgH="431640" progId="Equation.DSMT4">
                  <p:embed/>
                </p:oleObj>
              </mc:Choice>
              <mc:Fallback>
                <p:oleObj name="Equation" r:id="rId7" imgW="3746160" imgH="431640" progId="Equation.DSMT4">
                  <p:embed/>
                  <p:pic>
                    <p:nvPicPr>
                      <p:cNvPr id="532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49" y="2716265"/>
                        <a:ext cx="7683501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AutoShape 21"/>
          <p:cNvSpPr>
            <a:spLocks noChangeArrowheads="1"/>
          </p:cNvSpPr>
          <p:nvPr/>
        </p:nvSpPr>
        <p:spPr bwMode="auto">
          <a:xfrm>
            <a:off x="152400" y="116632"/>
            <a:ext cx="914400" cy="758825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12700" cap="sq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hlink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4400" dirty="0">
                <a:solidFill>
                  <a:schemeClr val="hlink"/>
                </a:solidFill>
                <a:ea typeface="隶书" panose="02010509060101010101" pitchFamily="49" charset="-122"/>
              </a:rPr>
              <a:t>9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971551" y="692696"/>
            <a:ext cx="7105651" cy="1327150"/>
            <a:chOff x="612" y="720"/>
            <a:chExt cx="4476" cy="836"/>
          </a:xfrm>
        </p:grpSpPr>
        <p:graphicFrame>
          <p:nvGraphicFramePr>
            <p:cNvPr id="69643" name="Object 2"/>
            <p:cNvGraphicFramePr>
              <a:graphicFrameLocks noChangeAspect="1"/>
            </p:cNvGraphicFramePr>
            <p:nvPr/>
          </p:nvGraphicFramePr>
          <p:xfrm>
            <a:off x="720" y="720"/>
            <a:ext cx="4368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144" name="Equation" r:id="rId9" imgW="2374900" imgH="203200" progId="Equation.DSMT4">
                    <p:embed/>
                  </p:oleObj>
                </mc:Choice>
                <mc:Fallback>
                  <p:oleObj name="Equation" r:id="rId9" imgW="2374900" imgH="203200" progId="Equation.DSMT4">
                    <p:embed/>
                    <p:pic>
                      <p:nvPicPr>
                        <p:cNvPr id="6964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720"/>
                          <a:ext cx="4368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4" name="Text Box 6"/>
            <p:cNvSpPr txBox="1">
              <a:spLocks noChangeArrowheads="1"/>
            </p:cNvSpPr>
            <p:nvPr/>
          </p:nvSpPr>
          <p:spPr bwMode="auto">
            <a:xfrm>
              <a:off x="612" y="1264"/>
              <a:ext cx="890" cy="29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记录信号</a:t>
              </a:r>
            </a:p>
          </p:txBody>
        </p:sp>
        <p:sp>
          <p:nvSpPr>
            <p:cNvPr id="69645" name="Text Box 7"/>
            <p:cNvSpPr txBox="1">
              <a:spLocks noChangeArrowheads="1"/>
            </p:cNvSpPr>
            <p:nvPr/>
          </p:nvSpPr>
          <p:spPr bwMode="auto">
            <a:xfrm>
              <a:off x="1565" y="1264"/>
              <a:ext cx="923" cy="29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确定信号</a:t>
              </a:r>
            </a:p>
          </p:txBody>
        </p:sp>
        <p:sp>
          <p:nvSpPr>
            <p:cNvPr id="69646" name="Text Box 8"/>
            <p:cNvSpPr txBox="1">
              <a:spLocks noChangeArrowheads="1"/>
            </p:cNvSpPr>
            <p:nvPr/>
          </p:nvSpPr>
          <p:spPr bwMode="auto">
            <a:xfrm>
              <a:off x="2517" y="1264"/>
              <a:ext cx="915" cy="29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噪声信号</a:t>
              </a:r>
            </a:p>
          </p:txBody>
        </p:sp>
        <p:sp>
          <p:nvSpPr>
            <p:cNvPr id="69647" name="Text Box 12"/>
            <p:cNvSpPr txBox="1">
              <a:spLocks noChangeArrowheads="1"/>
            </p:cNvSpPr>
            <p:nvPr/>
          </p:nvSpPr>
          <p:spPr bwMode="auto">
            <a:xfrm>
              <a:off x="3606" y="1264"/>
              <a:ext cx="1308" cy="29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允许多次试验</a:t>
              </a:r>
            </a:p>
          </p:txBody>
        </p:sp>
        <p:sp>
          <p:nvSpPr>
            <p:cNvPr id="69648" name="AutoShape 22"/>
            <p:cNvSpPr>
              <a:spLocks noChangeArrowheads="1"/>
            </p:cNvSpPr>
            <p:nvPr/>
          </p:nvSpPr>
          <p:spPr bwMode="auto">
            <a:xfrm>
              <a:off x="1008" y="1088"/>
              <a:ext cx="155" cy="1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9649" name="AutoShape 23"/>
            <p:cNvSpPr>
              <a:spLocks noChangeArrowheads="1"/>
            </p:cNvSpPr>
            <p:nvPr/>
          </p:nvSpPr>
          <p:spPr bwMode="auto">
            <a:xfrm>
              <a:off x="1920" y="1088"/>
              <a:ext cx="155" cy="1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9650" name="AutoShape 24"/>
            <p:cNvSpPr>
              <a:spLocks noChangeArrowheads="1"/>
            </p:cNvSpPr>
            <p:nvPr/>
          </p:nvSpPr>
          <p:spPr bwMode="auto">
            <a:xfrm>
              <a:off x="2880" y="1088"/>
              <a:ext cx="155" cy="1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9651" name="AutoShape 25"/>
            <p:cNvSpPr>
              <a:spLocks noChangeArrowheads="1"/>
            </p:cNvSpPr>
            <p:nvPr/>
          </p:nvSpPr>
          <p:spPr bwMode="auto">
            <a:xfrm>
              <a:off x="4176" y="1088"/>
              <a:ext cx="155" cy="1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383024"/>
              </p:ext>
            </p:extLst>
          </p:nvPr>
        </p:nvGraphicFramePr>
        <p:xfrm>
          <a:off x="1061472" y="4290328"/>
          <a:ext cx="3574852" cy="603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45" name="Equation" r:id="rId11" imgW="1435100" imgH="241300" progId="Equation.DSMT4">
                  <p:embed/>
                </p:oleObj>
              </mc:Choice>
              <mc:Fallback>
                <p:oleObj name="Equation" r:id="rId11" imgW="1435100" imgH="241300" progId="Equation.DSMT4">
                  <p:embed/>
                  <p:pic>
                    <p:nvPicPr>
                      <p:cNvPr id="1198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472" y="4290328"/>
                        <a:ext cx="3574852" cy="603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125412" y="3691500"/>
            <a:ext cx="8435975" cy="579438"/>
            <a:chOff x="288" y="1125"/>
            <a:chExt cx="5314" cy="365"/>
          </a:xfrm>
        </p:grpSpPr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288" y="1152"/>
              <a:ext cx="531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令         的功率为 </a:t>
              </a:r>
              <a:r>
                <a:rPr lang="en-US" altLang="zh-CN" sz="2800" i="1" dirty="0"/>
                <a:t>P</a:t>
              </a:r>
              <a:r>
                <a:rPr lang="zh-CN" altLang="en-US" sz="2800" dirty="0"/>
                <a:t> ，       的功率为       ，</a:t>
              </a:r>
            </a:p>
          </p:txBody>
        </p:sp>
        <p:graphicFrame>
          <p:nvGraphicFramePr>
            <p:cNvPr id="2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3072157"/>
                </p:ext>
              </p:extLst>
            </p:nvPr>
          </p:nvGraphicFramePr>
          <p:xfrm>
            <a:off x="603" y="1152"/>
            <a:ext cx="496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146" name="Equation" r:id="rId13" imgW="304536" imgH="203024" progId="Equation.DSMT4">
                    <p:embed/>
                  </p:oleObj>
                </mc:Choice>
                <mc:Fallback>
                  <p:oleObj name="Equation" r:id="rId13" imgW="304536" imgH="203024" progId="Equation.DSMT4">
                    <p:embed/>
                    <p:pic>
                      <p:nvPicPr>
                        <p:cNvPr id="7067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1152"/>
                          <a:ext cx="496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5662054"/>
                </p:ext>
              </p:extLst>
            </p:nvPr>
          </p:nvGraphicFramePr>
          <p:xfrm>
            <a:off x="2336" y="1181"/>
            <a:ext cx="48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147" name="Equation" r:id="rId15" imgW="317225" imgH="203024" progId="Equation.DSMT4">
                    <p:embed/>
                  </p:oleObj>
                </mc:Choice>
                <mc:Fallback>
                  <p:oleObj name="Equation" r:id="rId15" imgW="317225" imgH="203024" progId="Equation.DSMT4">
                    <p:embed/>
                    <p:pic>
                      <p:nvPicPr>
                        <p:cNvPr id="7067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181"/>
                          <a:ext cx="48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8839125"/>
                </p:ext>
              </p:extLst>
            </p:nvPr>
          </p:nvGraphicFramePr>
          <p:xfrm>
            <a:off x="3703" y="1125"/>
            <a:ext cx="30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148" name="Equation" r:id="rId17" imgW="203112" imgH="241195" progId="Equation.DSMT4">
                    <p:embed/>
                  </p:oleObj>
                </mc:Choice>
                <mc:Fallback>
                  <p:oleObj name="Equation" r:id="rId17" imgW="203112" imgH="241195" progId="Equation.DSMT4">
                    <p:embed/>
                    <p:pic>
                      <p:nvPicPr>
                        <p:cNvPr id="7067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" y="1125"/>
                          <a:ext cx="307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663322"/>
              </p:ext>
            </p:extLst>
          </p:nvPr>
        </p:nvGraphicFramePr>
        <p:xfrm>
          <a:off x="1061472" y="4901431"/>
          <a:ext cx="3696841" cy="56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49" name="Equation" r:id="rId19" imgW="1574800" imgH="241300" progId="Equation.DSMT4">
                  <p:embed/>
                </p:oleObj>
              </mc:Choice>
              <mc:Fallback>
                <p:oleObj name="Equation" r:id="rId19" imgW="1574800" imgH="241300" progId="Equation.DSMT4">
                  <p:embed/>
                  <p:pic>
                    <p:nvPicPr>
                      <p:cNvPr id="1198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472" y="4901431"/>
                        <a:ext cx="3696841" cy="56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4"/>
          <p:cNvGrpSpPr>
            <a:grpSpLocks/>
          </p:cNvGrpSpPr>
          <p:nvPr/>
        </p:nvGrpSpPr>
        <p:grpSpPr bwMode="auto">
          <a:xfrm>
            <a:off x="4897440" y="4392003"/>
            <a:ext cx="2260674" cy="955675"/>
            <a:chOff x="3673" y="2070"/>
            <a:chExt cx="1253" cy="602"/>
          </a:xfrm>
        </p:grpSpPr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3918" y="2070"/>
              <a:ext cx="1008" cy="60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信噪比提高了</a:t>
              </a:r>
              <a:r>
                <a:rPr lang="en-US" altLang="zh-CN" sz="2800" i="1" dirty="0"/>
                <a:t>M </a:t>
              </a:r>
              <a:r>
                <a:rPr lang="zh-CN" altLang="en-US" sz="2800" dirty="0"/>
                <a:t>倍</a:t>
              </a:r>
            </a:p>
          </p:txBody>
        </p:sp>
        <p:sp>
          <p:nvSpPr>
            <p:cNvPr id="32" name="AutoShape 16"/>
            <p:cNvSpPr>
              <a:spLocks/>
            </p:cNvSpPr>
            <p:nvPr/>
          </p:nvSpPr>
          <p:spPr bwMode="auto">
            <a:xfrm>
              <a:off x="3673" y="2121"/>
              <a:ext cx="100" cy="54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</p:grp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239489" y="5584095"/>
            <a:ext cx="84582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思考：什么条件下，信噪比可提高到 </a:t>
            </a:r>
            <a:r>
              <a:rPr lang="en-US" altLang="zh-CN" sz="2800" i="1" dirty="0"/>
              <a:t>M</a:t>
            </a:r>
            <a:r>
              <a:rPr lang="zh-CN" altLang="en-US" sz="2800" dirty="0"/>
              <a:t> 倍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228599" y="6212062"/>
            <a:ext cx="80772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i="1" dirty="0">
                <a:solidFill>
                  <a:schemeClr val="tx2"/>
                </a:solidFill>
              </a:rPr>
              <a:t>相干平均</a:t>
            </a:r>
            <a:r>
              <a:rPr lang="zh-CN" altLang="en-US" b="1" dirty="0"/>
              <a:t>：一种常用的弱信号检测方法</a:t>
            </a:r>
          </a:p>
        </p:txBody>
      </p:sp>
    </p:spTree>
    <p:extLst>
      <p:ext uri="{BB962C8B-B14F-4D97-AF65-F5344CB8AC3E}">
        <p14:creationId xmlns:p14="http://schemas.microsoft.com/office/powerpoint/2010/main" val="282339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457200" y="762000"/>
          <a:ext cx="81534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79" name="位图图像" r:id="rId3" imgW="4704762" imgH="5020376" progId="Paint.Picture">
                  <p:embed/>
                </p:oleObj>
              </mc:Choice>
              <mc:Fallback>
                <p:oleObj name="位图图像" r:id="rId3" imgW="4704762" imgH="5020376" progId="Paint.Picture">
                  <p:embed/>
                  <p:pic>
                    <p:nvPicPr>
                      <p:cNvPr id="716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62000"/>
                        <a:ext cx="8153400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667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048000" y="2057400"/>
            <a:ext cx="1828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2971800" y="2743200"/>
            <a:ext cx="106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53253" name="Group 18"/>
          <p:cNvGrpSpPr>
            <a:grpSpLocks/>
          </p:cNvGrpSpPr>
          <p:nvPr/>
        </p:nvGrpSpPr>
        <p:grpSpPr bwMode="auto">
          <a:xfrm>
            <a:off x="1981200" y="753378"/>
            <a:ext cx="3810000" cy="749300"/>
            <a:chOff x="1776" y="1048"/>
            <a:chExt cx="2400" cy="472"/>
          </a:xfrm>
        </p:grpSpPr>
        <p:sp>
          <p:nvSpPr>
            <p:cNvPr id="53260" name="Rectangle 6"/>
            <p:cNvSpPr>
              <a:spLocks noChangeArrowheads="1"/>
            </p:cNvSpPr>
            <p:nvPr/>
          </p:nvSpPr>
          <p:spPr bwMode="auto">
            <a:xfrm>
              <a:off x="2448" y="1174"/>
              <a:ext cx="1056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53261" name="Line 7"/>
            <p:cNvSpPr>
              <a:spLocks noChangeShapeType="1"/>
            </p:cNvSpPr>
            <p:nvPr/>
          </p:nvSpPr>
          <p:spPr bwMode="auto">
            <a:xfrm>
              <a:off x="177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262" name="Line 8"/>
            <p:cNvSpPr>
              <a:spLocks noChangeShapeType="1"/>
            </p:cNvSpPr>
            <p:nvPr/>
          </p:nvSpPr>
          <p:spPr bwMode="auto">
            <a:xfrm>
              <a:off x="3504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326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5090735"/>
                </p:ext>
              </p:extLst>
            </p:nvPr>
          </p:nvGraphicFramePr>
          <p:xfrm>
            <a:off x="1776" y="1048"/>
            <a:ext cx="59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96" name="Equation" r:id="rId3" imgW="368140" imgH="203112" progId="Equation.3">
                    <p:embed/>
                  </p:oleObj>
                </mc:Choice>
                <mc:Fallback>
                  <p:oleObj name="Equation" r:id="rId3" imgW="368140" imgH="20311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048"/>
                          <a:ext cx="596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0072748"/>
                </p:ext>
              </p:extLst>
            </p:nvPr>
          </p:nvGraphicFramePr>
          <p:xfrm>
            <a:off x="3565" y="1062"/>
            <a:ext cx="535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97" name="Equation" r:id="rId5" imgW="330057" imgH="203112" progId="Equation.3">
                    <p:embed/>
                  </p:oleObj>
                </mc:Choice>
                <mc:Fallback>
                  <p:oleObj name="Equation" r:id="rId5" imgW="330057" imgH="20311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5" y="1062"/>
                          <a:ext cx="535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5" name="Object 17"/>
            <p:cNvGraphicFramePr>
              <a:graphicFrameLocks noChangeAspect="1"/>
            </p:cNvGraphicFramePr>
            <p:nvPr/>
          </p:nvGraphicFramePr>
          <p:xfrm>
            <a:off x="2688" y="1152"/>
            <a:ext cx="57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98" name="Equation" r:id="rId7" imgW="317225" imgH="203024" progId="Equation.DSMT4">
                    <p:embed/>
                  </p:oleObj>
                </mc:Choice>
                <mc:Fallback>
                  <p:oleObj name="Equation" r:id="rId7" imgW="317225" imgH="203024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152"/>
                          <a:ext cx="576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46036"/>
              </p:ext>
            </p:extLst>
          </p:nvPr>
        </p:nvGraphicFramePr>
        <p:xfrm>
          <a:off x="1043608" y="1526491"/>
          <a:ext cx="5904656" cy="88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9" name="Equation" r:id="rId9" imgW="2298700" imgH="342900" progId="Equation.DSMT4">
                  <p:embed/>
                </p:oleObj>
              </mc:Choice>
              <mc:Fallback>
                <p:oleObj name="Equation" r:id="rId9" imgW="2298700" imgH="3429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526491"/>
                        <a:ext cx="5904656" cy="881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395536" y="2476500"/>
            <a:ext cx="8305800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两边不能直接取傅立叶变换和 </a:t>
            </a:r>
            <a:r>
              <a:rPr lang="en-US" altLang="zh-CN" sz="2400" dirty="0"/>
              <a:t>Z </a:t>
            </a:r>
            <a:r>
              <a:rPr lang="zh-CN" altLang="en-US" sz="2400" dirty="0"/>
              <a:t>变换，因为输入、输出都是功率信号。两边的频域关系使用的是输入、输出的自相关函数、自功率谱、互相关函数和互功率谱。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8738" y="52388"/>
            <a:ext cx="86897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5.3 </a:t>
            </a:r>
            <a:r>
              <a:rPr lang="zh-CN" altLang="en-US" sz="36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平稳随机信号通过线性时不变系统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87624" y="3823071"/>
            <a:ext cx="5051228" cy="3034929"/>
            <a:chOff x="1187624" y="3823071"/>
            <a:chExt cx="5051228" cy="3034929"/>
          </a:xfrm>
        </p:grpSpPr>
        <p:graphicFrame>
          <p:nvGraphicFramePr>
            <p:cNvPr id="19" name="Object 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803965"/>
                </p:ext>
              </p:extLst>
            </p:nvPr>
          </p:nvGraphicFramePr>
          <p:xfrm>
            <a:off x="1230633" y="5401187"/>
            <a:ext cx="4261286" cy="6690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00" name="Equation" r:id="rId11" imgW="1536700" imgH="241300" progId="Equation.DSMT4">
                    <p:embed/>
                  </p:oleObj>
                </mc:Choice>
                <mc:Fallback>
                  <p:oleObj name="Equation" r:id="rId11" imgW="1536700" imgH="241300" progId="Equation.DSMT4">
                    <p:embed/>
                    <p:pic>
                      <p:nvPicPr>
                        <p:cNvPr id="17920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633" y="5401187"/>
                          <a:ext cx="4261286" cy="6690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4093795"/>
                </p:ext>
              </p:extLst>
            </p:nvPr>
          </p:nvGraphicFramePr>
          <p:xfrm>
            <a:off x="1187624" y="4645414"/>
            <a:ext cx="4261286" cy="690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01" name="Equation" r:id="rId13" imgW="1879600" imgH="304800" progId="Equation.DSMT4">
                    <p:embed/>
                  </p:oleObj>
                </mc:Choice>
                <mc:Fallback>
                  <p:oleObj name="Equation" r:id="rId13" imgW="1879600" imgH="304800" progId="Equation.DSMT4">
                    <p:embed/>
                    <p:pic>
                      <p:nvPicPr>
                        <p:cNvPr id="179201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645414"/>
                          <a:ext cx="4261286" cy="6909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0894624"/>
                </p:ext>
              </p:extLst>
            </p:nvPr>
          </p:nvGraphicFramePr>
          <p:xfrm>
            <a:off x="1259632" y="3823071"/>
            <a:ext cx="4979220" cy="603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02" name="Equation" r:id="rId15" imgW="1993900" imgH="241300" progId="Equation.DSMT4">
                    <p:embed/>
                  </p:oleObj>
                </mc:Choice>
                <mc:Fallback>
                  <p:oleObj name="Equation" r:id="rId15" imgW="1993900" imgH="241300" progId="Equation.DSMT4">
                    <p:embed/>
                    <p:pic>
                      <p:nvPicPr>
                        <p:cNvPr id="5427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3823071"/>
                          <a:ext cx="4979220" cy="603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7213606"/>
                </p:ext>
              </p:extLst>
            </p:nvPr>
          </p:nvGraphicFramePr>
          <p:xfrm>
            <a:off x="1188079" y="6190244"/>
            <a:ext cx="4732189" cy="667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03" name="Equation" r:id="rId17" imgW="1803400" imgH="254000" progId="Equation.DSMT4">
                    <p:embed/>
                  </p:oleObj>
                </mc:Choice>
                <mc:Fallback>
                  <p:oleObj name="Equation" r:id="rId17" imgW="1803400" imgH="254000" progId="Equation.DSMT4">
                    <p:embed/>
                    <p:pic>
                      <p:nvPicPr>
                        <p:cNvPr id="17920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079" y="6190244"/>
                          <a:ext cx="4732189" cy="667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781335"/>
              </p:ext>
            </p:extLst>
          </p:nvPr>
        </p:nvGraphicFramePr>
        <p:xfrm>
          <a:off x="683568" y="1023774"/>
          <a:ext cx="7560840" cy="16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2" name="Equation" r:id="rId3" imgW="3530520" imgH="749160" progId="Equation.DSMT4">
                  <p:embed/>
                </p:oleObj>
              </mc:Choice>
              <mc:Fallback>
                <p:oleObj name="Equation" r:id="rId3" imgW="3530520" imgH="749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023774"/>
                        <a:ext cx="7560840" cy="16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8344" y="2705115"/>
            <a:ext cx="8321726" cy="750318"/>
            <a:chOff x="385" y="2612"/>
            <a:chExt cx="6412" cy="625"/>
          </a:xfrm>
        </p:grpSpPr>
        <p:graphicFrame>
          <p:nvGraphicFramePr>
            <p:cNvPr id="5632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4449824"/>
                </p:ext>
              </p:extLst>
            </p:nvPr>
          </p:nvGraphicFramePr>
          <p:xfrm>
            <a:off x="958" y="2612"/>
            <a:ext cx="5839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3" name="Equation" r:id="rId5" imgW="4038480" imgH="431640" progId="Equation.DSMT4">
                    <p:embed/>
                  </p:oleObj>
                </mc:Choice>
                <mc:Fallback>
                  <p:oleObj name="Equation" r:id="rId5" imgW="4038480" imgH="431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" y="2612"/>
                          <a:ext cx="5839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7" name="Text Box 6"/>
            <p:cNvSpPr txBox="1">
              <a:spLocks noChangeArrowheads="1"/>
            </p:cNvSpPr>
            <p:nvPr/>
          </p:nvSpPr>
          <p:spPr bwMode="auto">
            <a:xfrm>
              <a:off x="385" y="2630"/>
              <a:ext cx="76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解：</a:t>
              </a:r>
            </a:p>
          </p:txBody>
        </p:sp>
      </p:grpSp>
      <p:sp>
        <p:nvSpPr>
          <p:cNvPr id="56324" name="AutoShape 7"/>
          <p:cNvSpPr>
            <a:spLocks noChangeArrowheads="1"/>
          </p:cNvSpPr>
          <p:nvPr/>
        </p:nvSpPr>
        <p:spPr bwMode="auto">
          <a:xfrm>
            <a:off x="228600" y="228600"/>
            <a:ext cx="1143000" cy="8382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12700" cap="sq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hlink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4400">
                <a:solidFill>
                  <a:schemeClr val="hlink"/>
                </a:solidFill>
                <a:ea typeface="隶书" panose="02010509060101010101" pitchFamily="49" charset="-122"/>
              </a:rPr>
              <a:t>1</a:t>
            </a:r>
          </a:p>
        </p:txBody>
      </p:sp>
      <p:graphicFrame>
        <p:nvGraphicFramePr>
          <p:cNvPr id="563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581047"/>
              </p:ext>
            </p:extLst>
          </p:nvPr>
        </p:nvGraphicFramePr>
        <p:xfrm>
          <a:off x="1619672" y="315762"/>
          <a:ext cx="73199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4" name="Equation" r:id="rId7" imgW="2908300" imgH="254000" progId="Equation.DSMT4">
                  <p:embed/>
                </p:oleObj>
              </mc:Choice>
              <mc:Fallback>
                <p:oleObj name="Equation" r:id="rId7" imgW="29083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15762"/>
                        <a:ext cx="731996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246582" y="3454817"/>
            <a:ext cx="7713663" cy="1649413"/>
            <a:chOff x="288" y="805"/>
            <a:chExt cx="4859" cy="1039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88" y="912"/>
              <a:ext cx="230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由差分方程，有</a:t>
              </a:r>
            </a:p>
          </p:txBody>
        </p:sp>
        <p:graphicFrame>
          <p:nvGraphicFramePr>
            <p:cNvPr id="1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1367072"/>
                </p:ext>
              </p:extLst>
            </p:nvPr>
          </p:nvGraphicFramePr>
          <p:xfrm>
            <a:off x="1969" y="805"/>
            <a:ext cx="3178" cy="1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5" name="Equation" r:id="rId9" imgW="2565400" imgH="838200" progId="Equation.DSMT4">
                    <p:embed/>
                  </p:oleObj>
                </mc:Choice>
                <mc:Fallback>
                  <p:oleObj name="Equation" r:id="rId9" imgW="2565400" imgH="838200" progId="Equation.DSMT4">
                    <p:embed/>
                    <p:pic>
                      <p:nvPicPr>
                        <p:cNvPr id="5735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9" y="805"/>
                          <a:ext cx="3178" cy="10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683568" y="5273477"/>
            <a:ext cx="7041696" cy="1432748"/>
            <a:chOff x="240" y="2976"/>
            <a:chExt cx="4808" cy="1123"/>
          </a:xfrm>
        </p:grpSpPr>
        <p:graphicFrame>
          <p:nvGraphicFramePr>
            <p:cNvPr id="1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5619966"/>
                </p:ext>
              </p:extLst>
            </p:nvPr>
          </p:nvGraphicFramePr>
          <p:xfrm>
            <a:off x="1377" y="2982"/>
            <a:ext cx="3671" cy="1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6" name="Equation" r:id="rId11" imgW="2336800" imgH="711200" progId="Equation.DSMT4">
                    <p:embed/>
                  </p:oleObj>
                </mc:Choice>
                <mc:Fallback>
                  <p:oleObj name="Equation" r:id="rId11" imgW="2336800" imgH="711200" progId="Equation.DSMT4">
                    <p:embed/>
                    <p:pic>
                      <p:nvPicPr>
                        <p:cNvPr id="57351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2982"/>
                          <a:ext cx="3671" cy="1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240" y="2976"/>
              <a:ext cx="100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所以：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371400"/>
              </p:ext>
            </p:extLst>
          </p:nvPr>
        </p:nvGraphicFramePr>
        <p:xfrm>
          <a:off x="4323786" y="1266853"/>
          <a:ext cx="3366790" cy="83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02" name="Equation" r:id="rId3" imgW="1586811" imgH="393529" progId="Equation.DSMT4">
                  <p:embed/>
                </p:oleObj>
              </mc:Choice>
              <mc:Fallback>
                <p:oleObj name="Equation" r:id="rId3" imgW="1586811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786" y="1266853"/>
                        <a:ext cx="3366790" cy="83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1" name="Group 17"/>
          <p:cNvGrpSpPr>
            <a:grpSpLocks/>
          </p:cNvGrpSpPr>
          <p:nvPr/>
        </p:nvGrpSpPr>
        <p:grpSpPr bwMode="auto">
          <a:xfrm>
            <a:off x="2084388" y="102476"/>
            <a:ext cx="4397866" cy="648457"/>
            <a:chOff x="1367" y="240"/>
            <a:chExt cx="3001" cy="544"/>
          </a:xfrm>
        </p:grpSpPr>
        <p:sp>
          <p:nvSpPr>
            <p:cNvPr id="58382" name="Rectangle 3"/>
            <p:cNvSpPr>
              <a:spLocks noChangeArrowheads="1"/>
            </p:cNvSpPr>
            <p:nvPr/>
          </p:nvSpPr>
          <p:spPr bwMode="auto">
            <a:xfrm>
              <a:off x="1993" y="349"/>
              <a:ext cx="1366" cy="435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8383" name="Line 4"/>
            <p:cNvSpPr>
              <a:spLocks noChangeShapeType="1"/>
            </p:cNvSpPr>
            <p:nvPr/>
          </p:nvSpPr>
          <p:spPr bwMode="auto">
            <a:xfrm>
              <a:off x="1440" y="624"/>
              <a:ext cx="52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4" name="Line 5"/>
            <p:cNvSpPr>
              <a:spLocks noChangeShapeType="1"/>
            </p:cNvSpPr>
            <p:nvPr/>
          </p:nvSpPr>
          <p:spPr bwMode="auto">
            <a:xfrm>
              <a:off x="3456" y="624"/>
              <a:ext cx="91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838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877673"/>
                </p:ext>
              </p:extLst>
            </p:nvPr>
          </p:nvGraphicFramePr>
          <p:xfrm>
            <a:off x="2336" y="393"/>
            <a:ext cx="641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03" name="Equation" r:id="rId5" imgW="368140" imgH="203112" progId="Equation.DSMT4">
                    <p:embed/>
                  </p:oleObj>
                </mc:Choice>
                <mc:Fallback>
                  <p:oleObj name="Equation" r:id="rId5" imgW="368140" imgH="20311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393"/>
                          <a:ext cx="641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6" name="Object 8"/>
            <p:cNvGraphicFramePr>
              <a:graphicFrameLocks noChangeAspect="1"/>
            </p:cNvGraphicFramePr>
            <p:nvPr/>
          </p:nvGraphicFramePr>
          <p:xfrm>
            <a:off x="1367" y="288"/>
            <a:ext cx="553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04" name="Equation" r:id="rId7" imgW="317225" imgH="203024" progId="Equation.DSMT4">
                    <p:embed/>
                  </p:oleObj>
                </mc:Choice>
                <mc:Fallback>
                  <p:oleObj name="Equation" r:id="rId7" imgW="317225" imgH="203024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288"/>
                          <a:ext cx="553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7" name="Object 9"/>
            <p:cNvGraphicFramePr>
              <a:graphicFrameLocks noChangeAspect="1"/>
            </p:cNvGraphicFramePr>
            <p:nvPr/>
          </p:nvGraphicFramePr>
          <p:xfrm>
            <a:off x="3600" y="240"/>
            <a:ext cx="641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05" name="Equation" r:id="rId9" imgW="368140" imgH="203112" progId="Equation.DSMT4">
                    <p:embed/>
                  </p:oleObj>
                </mc:Choice>
                <mc:Fallback>
                  <p:oleObj name="Equation" r:id="rId9" imgW="368140" imgH="203112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40"/>
                          <a:ext cx="641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440095"/>
              </p:ext>
            </p:extLst>
          </p:nvPr>
        </p:nvGraphicFramePr>
        <p:xfrm>
          <a:off x="296985" y="764704"/>
          <a:ext cx="794496" cy="50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06" name="Equation" r:id="rId11" imgW="317225" imgH="203024" progId="Equation.DSMT4">
                  <p:embed/>
                </p:oleObj>
              </mc:Choice>
              <mc:Fallback>
                <p:oleObj name="Equation" r:id="rId11" imgW="317225" imgH="20302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85" y="764704"/>
                        <a:ext cx="794496" cy="508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11"/>
          <p:cNvSpPr txBox="1">
            <a:spLocks noChangeArrowheads="1"/>
          </p:cNvSpPr>
          <p:nvPr/>
        </p:nvSpPr>
        <p:spPr bwMode="auto">
          <a:xfrm>
            <a:off x="1041319" y="809449"/>
            <a:ext cx="5486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:</a:t>
            </a:r>
            <a:r>
              <a:rPr lang="zh-CN" altLang="en-US" sz="2400" dirty="0"/>
              <a:t>方差为</a:t>
            </a:r>
            <a:r>
              <a:rPr lang="en-US" altLang="zh-CN" sz="2400" dirty="0"/>
              <a:t>1</a:t>
            </a:r>
            <a:r>
              <a:rPr lang="zh-CN" altLang="en-US" sz="2400" dirty="0"/>
              <a:t>的白噪声序列</a:t>
            </a:r>
          </a:p>
        </p:txBody>
      </p:sp>
      <p:graphicFrame>
        <p:nvGraphicFramePr>
          <p:cNvPr id="583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790499"/>
              </p:ext>
            </p:extLst>
          </p:nvPr>
        </p:nvGraphicFramePr>
        <p:xfrm>
          <a:off x="4273624" y="764704"/>
          <a:ext cx="4114800" cy="57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07" name="Equation" r:id="rId12" imgW="1815312" imgH="253890" progId="Equation.DSMT4">
                  <p:embed/>
                </p:oleObj>
              </mc:Choice>
              <mc:Fallback>
                <p:oleObj name="Equation" r:id="rId12" imgW="1815312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624" y="764704"/>
                        <a:ext cx="4114800" cy="575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962987"/>
              </p:ext>
            </p:extLst>
          </p:nvPr>
        </p:nvGraphicFramePr>
        <p:xfrm>
          <a:off x="272423" y="1459466"/>
          <a:ext cx="768896" cy="424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08" name="Equation" r:id="rId14" imgW="368140" imgH="203112" progId="Equation.DSMT4">
                  <p:embed/>
                </p:oleObj>
              </mc:Choice>
              <mc:Fallback>
                <p:oleObj name="Equation" r:id="rId14" imgW="368140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23" y="1459466"/>
                        <a:ext cx="768896" cy="424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14"/>
          <p:cNvSpPr txBox="1">
            <a:spLocks noChangeArrowheads="1"/>
          </p:cNvSpPr>
          <p:nvPr/>
        </p:nvSpPr>
        <p:spPr bwMode="auto">
          <a:xfrm>
            <a:off x="1003219" y="1410500"/>
            <a:ext cx="55626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：也是平稳信号，已知</a:t>
            </a:r>
          </a:p>
        </p:txBody>
      </p:sp>
      <p:sp>
        <p:nvSpPr>
          <p:cNvPr id="58377" name="Text Box 15"/>
          <p:cNvSpPr txBox="1">
            <a:spLocks noChangeArrowheads="1"/>
          </p:cNvSpPr>
          <p:nvPr/>
        </p:nvSpPr>
        <p:spPr bwMode="auto">
          <a:xfrm>
            <a:off x="198303" y="2004420"/>
            <a:ext cx="22098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求：</a:t>
            </a:r>
          </a:p>
        </p:txBody>
      </p:sp>
      <p:graphicFrame>
        <p:nvGraphicFramePr>
          <p:cNvPr id="5837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67902"/>
              </p:ext>
            </p:extLst>
          </p:nvPr>
        </p:nvGraphicFramePr>
        <p:xfrm>
          <a:off x="876536" y="2093768"/>
          <a:ext cx="762204" cy="420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09" name="Equation" r:id="rId15" imgW="368140" imgH="203112" progId="Equation.DSMT4">
                  <p:embed/>
                </p:oleObj>
              </mc:Choice>
              <mc:Fallback>
                <p:oleObj name="Equation" r:id="rId15" imgW="368140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536" y="2093768"/>
                        <a:ext cx="762204" cy="420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18"/>
          <p:cNvSpPr txBox="1">
            <a:spLocks noChangeArrowheads="1"/>
          </p:cNvSpPr>
          <p:nvPr/>
        </p:nvSpPr>
        <p:spPr bwMode="auto">
          <a:xfrm>
            <a:off x="2821974" y="2046533"/>
            <a:ext cx="2361420" cy="525401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系统辨识问题</a:t>
            </a:r>
          </a:p>
        </p:txBody>
      </p:sp>
      <p:sp>
        <p:nvSpPr>
          <p:cNvPr id="58380" name="AutoShape 20"/>
          <p:cNvSpPr>
            <a:spLocks noChangeArrowheads="1"/>
          </p:cNvSpPr>
          <p:nvPr/>
        </p:nvSpPr>
        <p:spPr bwMode="auto">
          <a:xfrm>
            <a:off x="343706" y="57571"/>
            <a:ext cx="944136" cy="689406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12700" cap="sq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hlink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4400" dirty="0">
                <a:solidFill>
                  <a:schemeClr val="hlink"/>
                </a:solidFill>
                <a:ea typeface="隶书" panose="02010509060101010101" pitchFamily="49" charset="-122"/>
              </a:rPr>
              <a:t>2</a:t>
            </a:r>
          </a:p>
        </p:txBody>
      </p:sp>
      <p:sp>
        <p:nvSpPr>
          <p:cNvPr id="58381" name="AutoShape 21"/>
          <p:cNvSpPr>
            <a:spLocks noChangeArrowheads="1"/>
          </p:cNvSpPr>
          <p:nvPr/>
        </p:nvSpPr>
        <p:spPr bwMode="auto">
          <a:xfrm>
            <a:off x="1838710" y="2121563"/>
            <a:ext cx="601786" cy="317466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376905"/>
              </p:ext>
            </p:extLst>
          </p:nvPr>
        </p:nvGraphicFramePr>
        <p:xfrm>
          <a:off x="796647" y="3428755"/>
          <a:ext cx="7458744" cy="50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10" name="Equation" r:id="rId16" imgW="3530520" imgH="241200" progId="Equation.DSMT4">
                  <p:embed/>
                </p:oleObj>
              </mc:Choice>
              <mc:Fallback>
                <p:oleObj name="Equation" r:id="rId16" imgW="3530520" imgH="241200" progId="Equation.DSMT4">
                  <p:embed/>
                  <p:pic>
                    <p:nvPicPr>
                      <p:cNvPr id="593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647" y="3428755"/>
                        <a:ext cx="7458744" cy="508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087632"/>
              </p:ext>
            </p:extLst>
          </p:nvPr>
        </p:nvGraphicFramePr>
        <p:xfrm>
          <a:off x="1422440" y="2636912"/>
          <a:ext cx="3853610" cy="7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11" name="Equation" r:id="rId18" imgW="1624895" imgH="304668" progId="Equation.DSMT4">
                  <p:embed/>
                </p:oleObj>
              </mc:Choice>
              <mc:Fallback>
                <p:oleObj name="Equation" r:id="rId18" imgW="1624895" imgH="304668" progId="Equation.DSMT4">
                  <p:embed/>
                  <p:pic>
                    <p:nvPicPr>
                      <p:cNvPr id="593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40" y="2636912"/>
                        <a:ext cx="3853610" cy="7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55775" y="2759484"/>
            <a:ext cx="1600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解：由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98303" y="3429309"/>
            <a:ext cx="9906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有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60203" y="4158570"/>
            <a:ext cx="1066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又</a:t>
            </a:r>
          </a:p>
        </p:txBody>
      </p:sp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943310"/>
              </p:ext>
            </p:extLst>
          </p:nvPr>
        </p:nvGraphicFramePr>
        <p:xfrm>
          <a:off x="971600" y="3941716"/>
          <a:ext cx="6552728" cy="888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12" name="Equation" r:id="rId20" imgW="3085920" imgH="419040" progId="Equation.DSMT4">
                  <p:embed/>
                </p:oleObj>
              </mc:Choice>
              <mc:Fallback>
                <p:oleObj name="Equation" r:id="rId20" imgW="3085920" imgH="419040" progId="Equation.DSMT4">
                  <p:embed/>
                  <p:pic>
                    <p:nvPicPr>
                      <p:cNvPr id="594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941716"/>
                        <a:ext cx="6552728" cy="888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93207"/>
              </p:ext>
            </p:extLst>
          </p:nvPr>
        </p:nvGraphicFramePr>
        <p:xfrm>
          <a:off x="255775" y="4949497"/>
          <a:ext cx="3547183" cy="880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13" name="Equation" r:id="rId22" imgW="1689100" imgH="419100" progId="Equation.DSMT4">
                  <p:embed/>
                </p:oleObj>
              </mc:Choice>
              <mc:Fallback>
                <p:oleObj name="Equation" r:id="rId22" imgW="1689100" imgH="419100" progId="Equation.DSMT4">
                  <p:embed/>
                  <p:pic>
                    <p:nvPicPr>
                      <p:cNvPr id="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75" y="4949497"/>
                        <a:ext cx="3547183" cy="880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710717" y="5763908"/>
            <a:ext cx="4037747" cy="571433"/>
            <a:chOff x="4710717" y="5763908"/>
            <a:chExt cx="4037747" cy="571433"/>
          </a:xfrm>
        </p:grpSpPr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4710717" y="5763908"/>
              <a:ext cx="1771537" cy="525401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最小相位</a:t>
              </a: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7020272" y="5809940"/>
              <a:ext cx="1728192" cy="525401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/>
                <a:t>最大相位</a:t>
              </a:r>
            </a:p>
          </p:txBody>
        </p:sp>
      </p:grp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1257638" y="6157399"/>
            <a:ext cx="203397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</a:rPr>
              <a:t>“谱分解”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810379" y="4949497"/>
            <a:ext cx="5142530" cy="809195"/>
            <a:chOff x="3810379" y="4949497"/>
            <a:chExt cx="5142530" cy="809195"/>
          </a:xfrm>
        </p:grpSpPr>
        <p:graphicFrame>
          <p:nvGraphicFramePr>
            <p:cNvPr id="2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9067235"/>
                </p:ext>
              </p:extLst>
            </p:nvPr>
          </p:nvGraphicFramePr>
          <p:xfrm>
            <a:off x="4443789" y="4949497"/>
            <a:ext cx="4509120" cy="809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14" name="Equation" r:id="rId24" imgW="2336800" imgH="419100" progId="Equation.DSMT4">
                    <p:embed/>
                  </p:oleObj>
                </mc:Choice>
                <mc:Fallback>
                  <p:oleObj name="Equation" r:id="rId24" imgW="2336800" imgH="419100" progId="Equation.DSMT4">
                    <p:embed/>
                    <p:pic>
                      <p:nvPicPr>
                        <p:cNvPr id="11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789" y="4949497"/>
                          <a:ext cx="4509120" cy="809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AutoShape 21"/>
            <p:cNvSpPr>
              <a:spLocks noChangeArrowheads="1"/>
            </p:cNvSpPr>
            <p:nvPr/>
          </p:nvSpPr>
          <p:spPr bwMode="auto">
            <a:xfrm>
              <a:off x="3810379" y="5261995"/>
              <a:ext cx="513407" cy="255237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9" grpId="0" animBg="1"/>
      <p:bldP spid="58381" grpId="0" animBg="1"/>
      <p:bldP spid="22" grpId="0"/>
      <p:bldP spid="23" grpId="0"/>
      <p:bldP spid="24" grpId="0"/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28600" y="1295400"/>
            <a:ext cx="6934200" cy="1317625"/>
            <a:chOff x="144" y="816"/>
            <a:chExt cx="4368" cy="830"/>
          </a:xfrm>
        </p:grpSpPr>
        <p:sp>
          <p:nvSpPr>
            <p:cNvPr id="72727" name="Text Box 3"/>
            <p:cNvSpPr txBox="1">
              <a:spLocks noChangeArrowheads="1"/>
            </p:cNvSpPr>
            <p:nvPr/>
          </p:nvSpPr>
          <p:spPr bwMode="auto">
            <a:xfrm>
              <a:off x="144" y="816"/>
              <a:ext cx="350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4000" dirty="0">
                  <a:ea typeface="华文新魏" panose="02010800040101010101" pitchFamily="2" charset="-122"/>
                </a:rPr>
                <a:t>一、对确定性信号</a:t>
              </a:r>
            </a:p>
          </p:txBody>
        </p:sp>
        <p:sp>
          <p:nvSpPr>
            <p:cNvPr id="72729" name="Text Box 6"/>
            <p:cNvSpPr txBox="1">
              <a:spLocks noChangeArrowheads="1"/>
            </p:cNvSpPr>
            <p:nvPr/>
          </p:nvSpPr>
          <p:spPr bwMode="auto">
            <a:xfrm>
              <a:off x="1104" y="1276"/>
              <a:ext cx="3408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/>
                <a:t>求实值二次型函数的最小值</a:t>
              </a:r>
            </a:p>
          </p:txBody>
        </p:sp>
      </p:grpSp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1752600" y="2971800"/>
          <a:ext cx="55626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88" name="Equation" r:id="rId3" imgW="1676400" imgH="228600" progId="Equation.DSMT4">
                  <p:embed/>
                </p:oleObj>
              </mc:Choice>
              <mc:Fallback>
                <p:oleObj name="Equation" r:id="rId3" imgW="1676400" imgH="228600" progId="Equation.DSMT4">
                  <p:embed/>
                  <p:pic>
                    <p:nvPicPr>
                      <p:cNvPr id="149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55626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905000" y="3505200"/>
            <a:ext cx="5862638" cy="969963"/>
            <a:chOff x="1200" y="2304"/>
            <a:chExt cx="3693" cy="611"/>
          </a:xfrm>
        </p:grpSpPr>
        <p:graphicFrame>
          <p:nvGraphicFramePr>
            <p:cNvPr id="72718" name="Object 8"/>
            <p:cNvGraphicFramePr>
              <a:graphicFrameLocks noChangeAspect="1"/>
            </p:cNvGraphicFramePr>
            <p:nvPr/>
          </p:nvGraphicFramePr>
          <p:xfrm>
            <a:off x="1200" y="2544"/>
            <a:ext cx="717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89" name="Equation" r:id="rId5" imgW="342603" imgH="177646" progId="Equation.DSMT4">
                    <p:embed/>
                  </p:oleObj>
                </mc:Choice>
                <mc:Fallback>
                  <p:oleObj name="Equation" r:id="rId5" imgW="342603" imgH="177646" progId="Equation.DSMT4">
                    <p:embed/>
                    <p:pic>
                      <p:nvPicPr>
                        <p:cNvPr id="7271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544"/>
                          <a:ext cx="717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9" name="Object 9"/>
            <p:cNvGraphicFramePr>
              <a:graphicFrameLocks noChangeAspect="1"/>
            </p:cNvGraphicFramePr>
            <p:nvPr/>
          </p:nvGraphicFramePr>
          <p:xfrm>
            <a:off x="4176" y="2544"/>
            <a:ext cx="717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90" name="Equation" r:id="rId7" imgW="342603" imgH="177646" progId="Equation.DSMT4">
                    <p:embed/>
                  </p:oleObj>
                </mc:Choice>
                <mc:Fallback>
                  <p:oleObj name="Equation" r:id="rId7" imgW="342603" imgH="177646" progId="Equation.DSMT4">
                    <p:embed/>
                    <p:pic>
                      <p:nvPicPr>
                        <p:cNvPr id="7271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544"/>
                          <a:ext cx="717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0" name="Object 10"/>
            <p:cNvGraphicFramePr>
              <a:graphicFrameLocks noChangeAspect="1"/>
            </p:cNvGraphicFramePr>
            <p:nvPr/>
          </p:nvGraphicFramePr>
          <p:xfrm>
            <a:off x="2208" y="2544"/>
            <a:ext cx="876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91" name="Equation" r:id="rId8" imgW="418918" imgH="177723" progId="Equation.DSMT4">
                    <p:embed/>
                  </p:oleObj>
                </mc:Choice>
                <mc:Fallback>
                  <p:oleObj name="Equation" r:id="rId8" imgW="418918" imgH="177723" progId="Equation.DSMT4">
                    <p:embed/>
                    <p:pic>
                      <p:nvPicPr>
                        <p:cNvPr id="7272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544"/>
                          <a:ext cx="876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1" name="Text Box 11"/>
            <p:cNvSpPr txBox="1">
              <a:spLocks noChangeArrowheads="1"/>
            </p:cNvSpPr>
            <p:nvPr/>
          </p:nvSpPr>
          <p:spPr bwMode="auto">
            <a:xfrm>
              <a:off x="3024" y="2544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对称阵</a:t>
              </a:r>
            </a:p>
          </p:txBody>
        </p:sp>
        <p:sp>
          <p:nvSpPr>
            <p:cNvPr id="72722" name="Line 12"/>
            <p:cNvSpPr>
              <a:spLocks noChangeShapeType="1"/>
            </p:cNvSpPr>
            <p:nvPr/>
          </p:nvSpPr>
          <p:spPr bwMode="auto">
            <a:xfrm>
              <a:off x="2304" y="2880"/>
              <a:ext cx="14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23" name="Line 13"/>
            <p:cNvSpPr>
              <a:spLocks noChangeShapeType="1"/>
            </p:cNvSpPr>
            <p:nvPr/>
          </p:nvSpPr>
          <p:spPr bwMode="auto">
            <a:xfrm>
              <a:off x="2688" y="2352"/>
              <a:ext cx="0" cy="2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24" name="Line 14"/>
            <p:cNvSpPr>
              <a:spLocks noChangeShapeType="1"/>
            </p:cNvSpPr>
            <p:nvPr/>
          </p:nvSpPr>
          <p:spPr bwMode="auto">
            <a:xfrm>
              <a:off x="1584" y="2352"/>
              <a:ext cx="0" cy="2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25" name="Line 15"/>
            <p:cNvSpPr>
              <a:spLocks noChangeShapeType="1"/>
            </p:cNvSpPr>
            <p:nvPr/>
          </p:nvSpPr>
          <p:spPr bwMode="auto">
            <a:xfrm>
              <a:off x="3648" y="2304"/>
              <a:ext cx="576" cy="57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26" name="Line 16"/>
            <p:cNvSpPr>
              <a:spLocks noChangeShapeType="1"/>
            </p:cNvSpPr>
            <p:nvPr/>
          </p:nvSpPr>
          <p:spPr bwMode="auto">
            <a:xfrm>
              <a:off x="4224" y="2880"/>
              <a:ext cx="62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49522" name="Object 18"/>
          <p:cNvGraphicFramePr>
            <a:graphicFrameLocks noChangeAspect="1"/>
          </p:cNvGraphicFramePr>
          <p:nvPr/>
        </p:nvGraphicFramePr>
        <p:xfrm>
          <a:off x="1828800" y="4648200"/>
          <a:ext cx="4930775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92" name="Equation" r:id="rId10" imgW="1485900" imgH="393700" progId="Equation.DSMT4">
                  <p:embed/>
                </p:oleObj>
              </mc:Choice>
              <mc:Fallback>
                <p:oleObj name="Equation" r:id="rId10" imgW="1485900" imgH="393700" progId="Equation.DSMT4">
                  <p:embed/>
                  <p:pic>
                    <p:nvPicPr>
                      <p:cNvPr id="1495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48200"/>
                        <a:ext cx="4930775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648200" y="5562600"/>
            <a:ext cx="4343400" cy="1095375"/>
            <a:chOff x="2928" y="3504"/>
            <a:chExt cx="2736" cy="690"/>
          </a:xfrm>
        </p:grpSpPr>
        <p:sp>
          <p:nvSpPr>
            <p:cNvPr id="72715" name="Text Box 21"/>
            <p:cNvSpPr txBox="1">
              <a:spLocks noChangeArrowheads="1"/>
            </p:cNvSpPr>
            <p:nvPr/>
          </p:nvSpPr>
          <p:spPr bwMode="auto">
            <a:xfrm>
              <a:off x="4128" y="3504"/>
              <a:ext cx="1536" cy="6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注意矩阵向量的求导</a:t>
              </a:r>
            </a:p>
          </p:txBody>
        </p:sp>
        <p:sp>
          <p:nvSpPr>
            <p:cNvPr id="72716" name="Line 22"/>
            <p:cNvSpPr>
              <a:spLocks noChangeShapeType="1"/>
            </p:cNvSpPr>
            <p:nvPr/>
          </p:nvSpPr>
          <p:spPr bwMode="auto">
            <a:xfrm>
              <a:off x="2928" y="3504"/>
              <a:ext cx="1200" cy="62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17" name="Line 23"/>
            <p:cNvSpPr>
              <a:spLocks noChangeShapeType="1"/>
            </p:cNvSpPr>
            <p:nvPr/>
          </p:nvSpPr>
          <p:spPr bwMode="auto">
            <a:xfrm>
              <a:off x="3648" y="3504"/>
              <a:ext cx="480" cy="62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52400" y="6021388"/>
            <a:ext cx="4672013" cy="836612"/>
            <a:chOff x="96" y="3793"/>
            <a:chExt cx="2943" cy="527"/>
          </a:xfrm>
        </p:grpSpPr>
        <p:graphicFrame>
          <p:nvGraphicFramePr>
            <p:cNvPr id="72713" name="Object 19"/>
            <p:cNvGraphicFramePr>
              <a:graphicFrameLocks noChangeAspect="1"/>
            </p:cNvGraphicFramePr>
            <p:nvPr/>
          </p:nvGraphicFramePr>
          <p:xfrm>
            <a:off x="1632" y="3816"/>
            <a:ext cx="1407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93" name="Equation" r:id="rId12" imgW="672808" imgH="241195" progId="Equation.DSMT4">
                    <p:embed/>
                  </p:oleObj>
                </mc:Choice>
                <mc:Fallback>
                  <p:oleObj name="Equation" r:id="rId12" imgW="672808" imgH="241195" progId="Equation.DSMT4">
                    <p:embed/>
                    <p:pic>
                      <p:nvPicPr>
                        <p:cNvPr id="7271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816"/>
                          <a:ext cx="1407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4" name="Text Box 24"/>
            <p:cNvSpPr txBox="1">
              <a:spLocks noChangeArrowheads="1"/>
            </p:cNvSpPr>
            <p:nvPr/>
          </p:nvSpPr>
          <p:spPr bwMode="auto">
            <a:xfrm>
              <a:off x="96" y="3793"/>
              <a:ext cx="1440" cy="38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最小二乘解</a:t>
              </a:r>
            </a:p>
          </p:txBody>
        </p:sp>
      </p:grp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58738" y="52388"/>
            <a:ext cx="86897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5.4 </a:t>
            </a:r>
            <a:r>
              <a:rPr lang="zh-CN" altLang="en-US" sz="36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随机信号的参数估计</a:t>
            </a:r>
          </a:p>
        </p:txBody>
      </p:sp>
    </p:spTree>
    <p:extLst>
      <p:ext uri="{BB962C8B-B14F-4D97-AF65-F5344CB8AC3E}">
        <p14:creationId xmlns:p14="http://schemas.microsoft.com/office/powerpoint/2010/main" val="282122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12"/>
          <p:cNvGrpSpPr>
            <a:grpSpLocks/>
          </p:cNvGrpSpPr>
          <p:nvPr/>
        </p:nvGrpSpPr>
        <p:grpSpPr bwMode="auto">
          <a:xfrm>
            <a:off x="896143" y="1664019"/>
            <a:ext cx="7413625" cy="1235076"/>
            <a:chOff x="816" y="680"/>
            <a:chExt cx="4670" cy="778"/>
          </a:xfrm>
        </p:grpSpPr>
        <p:sp>
          <p:nvSpPr>
            <p:cNvPr id="73739" name="Text Box 4"/>
            <p:cNvSpPr txBox="1">
              <a:spLocks noChangeArrowheads="1"/>
            </p:cNvSpPr>
            <p:nvPr/>
          </p:nvSpPr>
          <p:spPr bwMode="auto">
            <a:xfrm>
              <a:off x="816" y="720"/>
              <a:ext cx="4670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设有</a:t>
              </a:r>
              <a:r>
                <a:rPr lang="en-US" altLang="zh-CN" sz="2800" i="1" dirty="0"/>
                <a:t>M</a:t>
              </a:r>
              <a:r>
                <a:rPr lang="zh-CN" altLang="en-US" sz="2800" dirty="0"/>
                <a:t>个信号：                                   ，现希望</a:t>
              </a:r>
              <a:endParaRPr lang="en-US" altLang="zh-CN" sz="2800" dirty="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用这 </a:t>
              </a:r>
              <a:r>
                <a:rPr lang="en-US" altLang="zh-CN" sz="2800" i="1" dirty="0"/>
                <a:t>M</a:t>
              </a:r>
              <a:r>
                <a:rPr lang="zh-CN" altLang="en-US" sz="2800" dirty="0"/>
                <a:t> 个信号估计信号 </a:t>
              </a:r>
            </a:p>
          </p:txBody>
        </p:sp>
        <p:graphicFrame>
          <p:nvGraphicFramePr>
            <p:cNvPr id="73740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2310" y="680"/>
            <a:ext cx="202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114" name="Equation" r:id="rId3" imgW="1206500" imgH="228600" progId="Equation.DSMT4">
                    <p:embed/>
                  </p:oleObj>
                </mc:Choice>
                <mc:Fallback>
                  <p:oleObj name="Equation" r:id="rId3" imgW="1206500" imgH="228600" progId="Equation.DSMT4">
                    <p:embed/>
                    <p:pic>
                      <p:nvPicPr>
                        <p:cNvPr id="7374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0" y="680"/>
                          <a:ext cx="202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4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222" y="1118"/>
            <a:ext cx="46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115" name="Equation" r:id="rId5" imgW="317225" imgH="203024" progId="Equation.DSMT4">
                    <p:embed/>
                  </p:oleObj>
                </mc:Choice>
                <mc:Fallback>
                  <p:oleObj name="Equation" r:id="rId5" imgW="317225" imgH="203024" progId="Equation.DSMT4">
                    <p:embed/>
                    <p:pic>
                      <p:nvPicPr>
                        <p:cNvPr id="7374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2" y="1118"/>
                          <a:ext cx="46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2" name="Text Box 13"/>
          <p:cNvSpPr txBox="1">
            <a:spLocks noChangeArrowheads="1"/>
          </p:cNvSpPr>
          <p:nvPr/>
        </p:nvSpPr>
        <p:spPr bwMode="auto">
          <a:xfrm>
            <a:off x="159226" y="1032968"/>
            <a:ext cx="41910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dirty="0">
                <a:ea typeface="华文新魏" panose="02010800040101010101" pitchFamily="2" charset="-122"/>
              </a:rPr>
              <a:t>问题的提出：</a:t>
            </a:r>
          </a:p>
        </p:txBody>
      </p:sp>
      <p:graphicFrame>
        <p:nvGraphicFramePr>
          <p:cNvPr id="73734" name="Object 17"/>
          <p:cNvGraphicFramePr>
            <a:graphicFrameLocks noChangeAspect="1"/>
          </p:cNvGraphicFramePr>
          <p:nvPr>
            <p:extLst/>
          </p:nvPr>
        </p:nvGraphicFramePr>
        <p:xfrm>
          <a:off x="1603653" y="3434158"/>
          <a:ext cx="2515700" cy="1030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16" name="Equation" r:id="rId7" imgW="1054100" imgH="431800" progId="Equation.DSMT4">
                  <p:embed/>
                </p:oleObj>
              </mc:Choice>
              <mc:Fallback>
                <p:oleObj name="Equation" r:id="rId7" imgW="1054100" imgH="431800" progId="Equation.DSMT4">
                  <p:embed/>
                  <p:pic>
                    <p:nvPicPr>
                      <p:cNvPr id="737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653" y="3434158"/>
                        <a:ext cx="2515700" cy="1030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18"/>
          <p:cNvGraphicFramePr>
            <a:graphicFrameLocks noChangeAspect="1"/>
          </p:cNvGraphicFramePr>
          <p:nvPr>
            <p:extLst/>
          </p:nvPr>
        </p:nvGraphicFramePr>
        <p:xfrm>
          <a:off x="2051720" y="4383994"/>
          <a:ext cx="2529429" cy="616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17" name="Equation" r:id="rId9" imgW="990170" imgH="241195" progId="Equation.DSMT4">
                  <p:embed/>
                </p:oleObj>
              </mc:Choice>
              <mc:Fallback>
                <p:oleObj name="Equation" r:id="rId9" imgW="990170" imgH="241195" progId="Equation.DSMT4">
                  <p:embed/>
                  <p:pic>
                    <p:nvPicPr>
                      <p:cNvPr id="7373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383994"/>
                        <a:ext cx="2529429" cy="616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Text Box 19"/>
          <p:cNvSpPr txBox="1">
            <a:spLocks noChangeArrowheads="1"/>
          </p:cNvSpPr>
          <p:nvPr/>
        </p:nvSpPr>
        <p:spPr bwMode="auto">
          <a:xfrm>
            <a:off x="535221" y="3648075"/>
            <a:ext cx="10668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令：</a:t>
            </a:r>
          </a:p>
        </p:txBody>
      </p:sp>
      <p:sp>
        <p:nvSpPr>
          <p:cNvPr id="73737" name="Text Box 21"/>
          <p:cNvSpPr txBox="1">
            <a:spLocks noChangeArrowheads="1"/>
          </p:cNvSpPr>
          <p:nvPr/>
        </p:nvSpPr>
        <p:spPr bwMode="auto">
          <a:xfrm>
            <a:off x="245947" y="4393395"/>
            <a:ext cx="19812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寻找向量</a:t>
            </a:r>
          </a:p>
        </p:txBody>
      </p:sp>
      <p:sp>
        <p:nvSpPr>
          <p:cNvPr id="73738" name="Text Box 24"/>
          <p:cNvSpPr txBox="1">
            <a:spLocks noChangeArrowheads="1"/>
          </p:cNvSpPr>
          <p:nvPr/>
        </p:nvSpPr>
        <p:spPr bwMode="auto">
          <a:xfrm>
            <a:off x="159226" y="2888102"/>
            <a:ext cx="8291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dirty="0">
                <a:ea typeface="华文新魏" panose="02010800040101010101" pitchFamily="2" charset="-122"/>
              </a:rPr>
              <a:t>估计方法：采用线性最小平方估计：</a:t>
            </a: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/>
          </p:nvPr>
        </p:nvGraphicFramePr>
        <p:xfrm>
          <a:off x="1259747" y="5044442"/>
          <a:ext cx="5707847" cy="1048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18" name="Equation" r:id="rId11" imgW="2489040" imgH="457200" progId="Equation.DSMT4">
                  <p:embed/>
                </p:oleObj>
              </mc:Choice>
              <mc:Fallback>
                <p:oleObj name="Equation" r:id="rId11" imgW="2489040" imgH="457200" progId="Equation.DSMT4">
                  <p:embed/>
                  <p:pic>
                    <p:nvPicPr>
                      <p:cNvPr id="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747" y="5044442"/>
                        <a:ext cx="5707847" cy="1048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15105" y="5257338"/>
            <a:ext cx="12954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使得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732240" y="5740797"/>
            <a:ext cx="1922523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i="1" dirty="0"/>
              <a:t>N</a:t>
            </a:r>
            <a:r>
              <a:rPr lang="zh-CN" altLang="en-US" sz="2800" dirty="0"/>
              <a:t>是信号的长度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F8001031-F1D0-4FFB-AB3C-572D7542D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76" y="332656"/>
            <a:ext cx="7413624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dirty="0">
                <a:ea typeface="华文新魏" panose="02010800040101010101" pitchFamily="2" charset="-122"/>
              </a:rPr>
              <a:t>确定信号处理中的最小平方问题</a:t>
            </a:r>
          </a:p>
        </p:txBody>
      </p:sp>
    </p:spTree>
    <p:extLst>
      <p:ext uri="{BB962C8B-B14F-4D97-AF65-F5344CB8AC3E}">
        <p14:creationId xmlns:p14="http://schemas.microsoft.com/office/powerpoint/2010/main" val="77522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/>
      <p:bldP spid="73737" grpId="0"/>
      <p:bldP spid="73738" grpId="0"/>
      <p:bldP spid="19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132388" y="68298"/>
            <a:ext cx="4011613" cy="1046163"/>
            <a:chOff x="591" y="2833"/>
            <a:chExt cx="2527" cy="659"/>
          </a:xfrm>
        </p:grpSpPr>
        <p:graphicFrame>
          <p:nvGraphicFramePr>
            <p:cNvPr id="7476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126" y="2833"/>
            <a:ext cx="1992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84" name="Equation" r:id="rId3" imgW="1459866" imgH="482391" progId="Equation.DSMT4">
                    <p:embed/>
                  </p:oleObj>
                </mc:Choice>
                <mc:Fallback>
                  <p:oleObj name="Equation" r:id="rId3" imgW="1459866" imgH="482391" progId="Equation.DSMT4">
                    <p:embed/>
                    <p:pic>
                      <p:nvPicPr>
                        <p:cNvPr id="7476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2833"/>
                          <a:ext cx="1992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9" name="Text Box 13"/>
            <p:cNvSpPr txBox="1">
              <a:spLocks noChangeArrowheads="1"/>
            </p:cNvSpPr>
            <p:nvPr/>
          </p:nvSpPr>
          <p:spPr bwMode="auto">
            <a:xfrm>
              <a:off x="591" y="2965"/>
              <a:ext cx="76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/>
                <a:t>记：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39225" y="68298"/>
            <a:ext cx="4678405" cy="999359"/>
            <a:chOff x="234" y="1780"/>
            <a:chExt cx="3091" cy="764"/>
          </a:xfrm>
        </p:grpSpPr>
        <p:graphicFrame>
          <p:nvGraphicFramePr>
            <p:cNvPr id="74766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812" y="1780"/>
            <a:ext cx="2513" cy="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85" name="Equation" r:id="rId5" imgW="1586811" imgH="482391" progId="Equation.DSMT4">
                    <p:embed/>
                  </p:oleObj>
                </mc:Choice>
                <mc:Fallback>
                  <p:oleObj name="Equation" r:id="rId5" imgW="1586811" imgH="482391" progId="Equation.DSMT4">
                    <p:embed/>
                    <p:pic>
                      <p:nvPicPr>
                        <p:cNvPr id="7476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1780"/>
                          <a:ext cx="2513" cy="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7" name="Text Box 15"/>
            <p:cNvSpPr txBox="1">
              <a:spLocks noChangeArrowheads="1"/>
            </p:cNvSpPr>
            <p:nvPr/>
          </p:nvSpPr>
          <p:spPr bwMode="auto">
            <a:xfrm>
              <a:off x="234" y="1895"/>
              <a:ext cx="86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由：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73802" y="1397832"/>
            <a:ext cx="8310564" cy="485775"/>
            <a:chOff x="1351" y="3875"/>
            <a:chExt cx="5235" cy="306"/>
          </a:xfrm>
        </p:grpSpPr>
        <p:graphicFrame>
          <p:nvGraphicFramePr>
            <p:cNvPr id="74761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1351" y="3875"/>
            <a:ext cx="95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86" name="Equation" r:id="rId7" imgW="660113" imgH="203112" progId="Equation.DSMT4">
                    <p:embed/>
                  </p:oleObj>
                </mc:Choice>
                <mc:Fallback>
                  <p:oleObj name="Equation" r:id="rId7" imgW="660113" imgH="203112" progId="Equation.DSMT4">
                    <p:embed/>
                    <p:pic>
                      <p:nvPicPr>
                        <p:cNvPr id="7476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3875"/>
                          <a:ext cx="95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8886585"/>
                </p:ext>
              </p:extLst>
            </p:nvPr>
          </p:nvGraphicFramePr>
          <p:xfrm>
            <a:off x="2489" y="3875"/>
            <a:ext cx="409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87" name="Equation" r:id="rId9" imgW="2844720" imgH="228600" progId="Equation.DSMT4">
                    <p:embed/>
                  </p:oleObj>
                </mc:Choice>
                <mc:Fallback>
                  <p:oleObj name="Equation" r:id="rId9" imgW="2844720" imgH="228600" progId="Equation.DSMT4">
                    <p:embed/>
                    <p:pic>
                      <p:nvPicPr>
                        <p:cNvPr id="7476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3875"/>
                          <a:ext cx="4097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167504"/>
              </p:ext>
            </p:extLst>
          </p:nvPr>
        </p:nvGraphicFramePr>
        <p:xfrm>
          <a:off x="1457325" y="1858963"/>
          <a:ext cx="40576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8" name="Equation" r:id="rId11" imgW="2019240" imgH="711000" progId="Equation.DSMT4">
                  <p:embed/>
                </p:oleObj>
              </mc:Choice>
              <mc:Fallback>
                <p:oleObj name="Equation" r:id="rId11" imgW="2019240" imgH="711000" progId="Equation.DSMT4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1858963"/>
                        <a:ext cx="405765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411108" y="2256951"/>
            <a:ext cx="14478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式中：</a:t>
            </a:r>
          </a:p>
        </p:txBody>
      </p:sp>
      <p:graphicFrame>
        <p:nvGraphicFramePr>
          <p:cNvPr id="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699407"/>
              </p:ext>
            </p:extLst>
          </p:nvPr>
        </p:nvGraphicFramePr>
        <p:xfrm>
          <a:off x="1443038" y="3500438"/>
          <a:ext cx="37861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9" name="Equation" r:id="rId13" imgW="1739880" imgH="393480" progId="Equation.DSMT4">
                  <p:embed/>
                </p:oleObj>
              </mc:Choice>
              <mc:Fallback>
                <p:oleObj name="Equation" r:id="rId13" imgW="1739880" imgH="393480" progId="Equation.DSMT4">
                  <p:embed/>
                  <p:pic>
                    <p:nvPicPr>
                      <p:cNvPr id="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3500438"/>
                        <a:ext cx="378618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823229"/>
              </p:ext>
            </p:extLst>
          </p:nvPr>
        </p:nvGraphicFramePr>
        <p:xfrm>
          <a:off x="1546225" y="4352925"/>
          <a:ext cx="26463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0" name="Equation" r:id="rId15" imgW="1168200" imgH="228600" progId="Equation.DSMT4">
                  <p:embed/>
                </p:oleObj>
              </mc:Choice>
              <mc:Fallback>
                <p:oleObj name="Equation" r:id="rId15" imgW="1168200" imgH="228600" progId="Equation.DSMT4">
                  <p:embed/>
                  <p:pic>
                    <p:nvPicPr>
                      <p:cNvPr id="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4352925"/>
                        <a:ext cx="26463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407129" y="3646833"/>
            <a:ext cx="1141413" cy="117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令：</a:t>
            </a:r>
            <a:endParaRPr lang="en-US" altLang="zh-CN" sz="2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求得：</a:t>
            </a:r>
            <a:endParaRPr lang="en-US" altLang="zh-CN" sz="2800" dirty="0"/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4990252" y="4355687"/>
            <a:ext cx="415374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最佳</a:t>
            </a:r>
            <a:r>
              <a:rPr lang="en-US" altLang="zh-CN" sz="2800" dirty="0"/>
              <a:t>(</a:t>
            </a:r>
            <a:r>
              <a:rPr lang="zh-CN" altLang="en-US" sz="2800" dirty="0"/>
              <a:t>最小均方误差</a:t>
            </a:r>
            <a:r>
              <a:rPr lang="en-US" altLang="zh-CN" sz="2800" dirty="0"/>
              <a:t>)</a:t>
            </a:r>
            <a:r>
              <a:rPr lang="zh-CN" altLang="en-US" sz="2800" dirty="0"/>
              <a:t>的 </a:t>
            </a:r>
            <a:r>
              <a:rPr lang="en-US" altLang="zh-CN" sz="2800" i="1" dirty="0"/>
              <a:t>a</a:t>
            </a:r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auto">
          <a:xfrm>
            <a:off x="4355976" y="4532569"/>
            <a:ext cx="457200" cy="209128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373802" y="5001525"/>
            <a:ext cx="19812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最小误差</a:t>
            </a:r>
          </a:p>
        </p:txBody>
      </p:sp>
      <p:graphicFrame>
        <p:nvGraphicFramePr>
          <p:cNvPr id="3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437578"/>
              </p:ext>
            </p:extLst>
          </p:nvPr>
        </p:nvGraphicFramePr>
        <p:xfrm>
          <a:off x="2165350" y="5057775"/>
          <a:ext cx="231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1" name="Equation" r:id="rId17" imgW="1091880" imgH="228600" progId="Equation.DSMT4">
                  <p:embed/>
                </p:oleObj>
              </mc:Choice>
              <mc:Fallback>
                <p:oleObj name="Equation" r:id="rId17" imgW="1091880" imgH="228600" progId="Equation.DSMT4">
                  <p:embed/>
                  <p:pic>
                    <p:nvPicPr>
                      <p:cNvPr id="3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057775"/>
                        <a:ext cx="2311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7"/>
          <p:cNvGrpSpPr>
            <a:grpSpLocks/>
          </p:cNvGrpSpPr>
          <p:nvPr/>
        </p:nvGrpSpPr>
        <p:grpSpPr bwMode="auto">
          <a:xfrm>
            <a:off x="1259488" y="5603526"/>
            <a:ext cx="6456363" cy="598488"/>
            <a:chOff x="1281" y="754"/>
            <a:chExt cx="4067" cy="377"/>
          </a:xfrm>
        </p:grpSpPr>
        <p:graphicFrame>
          <p:nvGraphicFramePr>
            <p:cNvPr id="33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1281" y="775"/>
            <a:ext cx="1839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92" name="Equation" r:id="rId19" imgW="1181100" imgH="228600" progId="Equation.DSMT4">
                    <p:embed/>
                  </p:oleObj>
                </mc:Choice>
                <mc:Fallback>
                  <p:oleObj name="Equation" r:id="rId19" imgW="1181100" imgH="228600" progId="Equation.DSMT4">
                    <p:embed/>
                    <p:pic>
                      <p:nvPicPr>
                        <p:cNvPr id="33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1" y="775"/>
                          <a:ext cx="1839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3385" y="754"/>
              <a:ext cx="1963" cy="331"/>
              <a:chOff x="3385" y="754"/>
              <a:chExt cx="1963" cy="331"/>
            </a:xfrm>
          </p:grpSpPr>
          <p:sp>
            <p:nvSpPr>
              <p:cNvPr id="35" name="Text Box 29"/>
              <p:cNvSpPr txBox="1">
                <a:spLocks noChangeArrowheads="1"/>
              </p:cNvSpPr>
              <p:nvPr/>
            </p:nvSpPr>
            <p:spPr bwMode="auto">
              <a:xfrm>
                <a:off x="3764" y="754"/>
                <a:ext cx="158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i="1" dirty="0"/>
                  <a:t>X</a:t>
                </a:r>
                <a:r>
                  <a:rPr lang="zh-CN" altLang="en-US" sz="2800" dirty="0"/>
                  <a:t>的伪逆</a:t>
                </a:r>
              </a:p>
            </p:txBody>
          </p:sp>
          <p:sp>
            <p:nvSpPr>
              <p:cNvPr id="37" name="AutoShape 32"/>
              <p:cNvSpPr>
                <a:spLocks noChangeArrowheads="1"/>
              </p:cNvSpPr>
              <p:nvPr/>
            </p:nvSpPr>
            <p:spPr bwMode="auto">
              <a:xfrm>
                <a:off x="3385" y="869"/>
                <a:ext cx="336" cy="194"/>
              </a:xfrm>
              <a:prstGeom prst="notchedRightArrow">
                <a:avLst>
                  <a:gd name="adj1" fmla="val 50000"/>
                  <a:gd name="adj2" fmla="val 29167"/>
                </a:avLst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1928870" y="6211647"/>
            <a:ext cx="5972175" cy="558800"/>
            <a:chOff x="1898" y="1610"/>
            <a:chExt cx="3762" cy="352"/>
          </a:xfrm>
        </p:grpSpPr>
        <p:graphicFrame>
          <p:nvGraphicFramePr>
            <p:cNvPr id="39" name="Object 27"/>
            <p:cNvGraphicFramePr>
              <a:graphicFrameLocks noChangeAspect="1"/>
            </p:cNvGraphicFramePr>
            <p:nvPr>
              <p:extLst/>
            </p:nvPr>
          </p:nvGraphicFramePr>
          <p:xfrm>
            <a:off x="1898" y="1610"/>
            <a:ext cx="88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93" name="Equation" r:id="rId21" imgW="571252" imgH="228501" progId="Equation.DSMT4">
                    <p:embed/>
                  </p:oleObj>
                </mc:Choice>
                <mc:Fallback>
                  <p:oleObj name="Equation" r:id="rId21" imgW="571252" imgH="228501" progId="Equation.DSMT4">
                    <p:embed/>
                    <p:pic>
                      <p:nvPicPr>
                        <p:cNvPr id="39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1610"/>
                          <a:ext cx="88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3356" y="1627"/>
              <a:ext cx="230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最佳解的伪逆表示 </a:t>
              </a:r>
              <a:endParaRPr lang="zh-CN" altLang="en-US" sz="2800" i="1" dirty="0"/>
            </a:p>
          </p:txBody>
        </p:sp>
        <p:sp>
          <p:nvSpPr>
            <p:cNvPr id="41" name="AutoShape 36"/>
            <p:cNvSpPr>
              <a:spLocks noChangeArrowheads="1"/>
            </p:cNvSpPr>
            <p:nvPr/>
          </p:nvSpPr>
          <p:spPr bwMode="auto">
            <a:xfrm>
              <a:off x="2918" y="1685"/>
              <a:ext cx="282" cy="213"/>
            </a:xfrm>
            <a:prstGeom prst="notchedRightArrow">
              <a:avLst>
                <a:gd name="adj1" fmla="val 50000"/>
                <a:gd name="adj2" fmla="val 29167"/>
              </a:avLst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161745" y="974339"/>
            <a:ext cx="1307713" cy="52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则有：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809602"/>
              </p:ext>
            </p:extLst>
          </p:nvPr>
        </p:nvGraphicFramePr>
        <p:xfrm>
          <a:off x="6896400" y="2303815"/>
          <a:ext cx="1638901" cy="1335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4" name="Equation" r:id="rId23" imgW="1028520" imgH="838080" progId="Equation.DSMT4">
                  <p:embed/>
                </p:oleObj>
              </mc:Choice>
              <mc:Fallback>
                <p:oleObj name="Equation" r:id="rId23" imgW="10285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96400" y="2303815"/>
                        <a:ext cx="1638901" cy="133540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左弧形箭头 5"/>
          <p:cNvSpPr/>
          <p:nvPr/>
        </p:nvSpPr>
        <p:spPr bwMode="auto">
          <a:xfrm rot="20465406">
            <a:off x="6318973" y="1882351"/>
            <a:ext cx="313579" cy="1381225"/>
          </a:xfrm>
          <a:prstGeom prst="curvedRightArrow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左弧形箭头 35"/>
          <p:cNvSpPr/>
          <p:nvPr/>
        </p:nvSpPr>
        <p:spPr bwMode="auto">
          <a:xfrm rot="20465406" flipH="1">
            <a:off x="8411765" y="1769030"/>
            <a:ext cx="527891" cy="889502"/>
          </a:xfrm>
          <a:prstGeom prst="curvedRightArrow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下箭头 6"/>
          <p:cNvSpPr/>
          <p:nvPr/>
        </p:nvSpPr>
        <p:spPr bwMode="auto">
          <a:xfrm rot="3867250">
            <a:off x="5801418" y="3133821"/>
            <a:ext cx="371963" cy="1130760"/>
          </a:xfrm>
          <a:prstGeom prst="downArrow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17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047346"/>
              </p:ext>
            </p:extLst>
          </p:nvPr>
        </p:nvGraphicFramePr>
        <p:xfrm>
          <a:off x="5164077" y="260648"/>
          <a:ext cx="3187079" cy="51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44" name="Equation" r:id="rId3" imgW="1238205" imgH="190327" progId="Equation.DSMT4">
                  <p:embed/>
                </p:oleObj>
              </mc:Choice>
              <mc:Fallback>
                <p:oleObj name="Equation" r:id="rId3" imgW="1238205" imgH="190327" progId="Equation.DSMT4">
                  <p:embed/>
                  <p:pic>
                    <p:nvPicPr>
                      <p:cNvPr id="778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077" y="260648"/>
                        <a:ext cx="3187079" cy="51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867573"/>
              </p:ext>
            </p:extLst>
          </p:nvPr>
        </p:nvGraphicFramePr>
        <p:xfrm>
          <a:off x="587375" y="908050"/>
          <a:ext cx="71215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45" name="Equation" r:id="rId5" imgW="2984400" imgH="457200" progId="Equation.DSMT4">
                  <p:embed/>
                </p:oleObj>
              </mc:Choice>
              <mc:Fallback>
                <p:oleObj name="Equation" r:id="rId5" imgW="2984400" imgH="457200" progId="Equation.DSMT4">
                  <p:embed/>
                  <p:pic>
                    <p:nvPicPr>
                      <p:cNvPr id="7782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908050"/>
                        <a:ext cx="71215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1791" y="2036035"/>
            <a:ext cx="8455025" cy="974725"/>
            <a:chOff x="353" y="2358"/>
            <a:chExt cx="5326" cy="614"/>
          </a:xfrm>
        </p:grpSpPr>
        <p:graphicFrame>
          <p:nvGraphicFramePr>
            <p:cNvPr id="7783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021177"/>
                </p:ext>
              </p:extLst>
            </p:nvPr>
          </p:nvGraphicFramePr>
          <p:xfrm>
            <a:off x="3170" y="2358"/>
            <a:ext cx="2509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46" name="Equation" r:id="rId7" imgW="1549080" imgH="380880" progId="Equation.DSMT4">
                    <p:embed/>
                  </p:oleObj>
                </mc:Choice>
                <mc:Fallback>
                  <p:oleObj name="Equation" r:id="rId7" imgW="1549080" imgH="380880" progId="Equation.DSMT4">
                    <p:embed/>
                    <p:pic>
                      <p:nvPicPr>
                        <p:cNvPr id="7783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" y="2358"/>
                          <a:ext cx="2509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5" name="Text Box 9"/>
            <p:cNvSpPr txBox="1">
              <a:spLocks noChangeArrowheads="1"/>
            </p:cNvSpPr>
            <p:nvPr/>
          </p:nvSpPr>
          <p:spPr bwMode="auto">
            <a:xfrm>
              <a:off x="353" y="2428"/>
              <a:ext cx="3168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/>
                <a:t>估计方法：</a:t>
              </a:r>
              <a:r>
                <a:rPr lang="zh-CN" altLang="en-US" sz="2800" dirty="0"/>
                <a:t>采用线性估计</a:t>
              </a:r>
              <a:endParaRPr lang="zh-CN" altLang="en-US" dirty="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9907" y="2845662"/>
            <a:ext cx="9053513" cy="1387476"/>
            <a:chOff x="336" y="3840"/>
            <a:chExt cx="5703" cy="874"/>
          </a:xfrm>
        </p:grpSpPr>
        <p:sp>
          <p:nvSpPr>
            <p:cNvPr id="77832" name="Text Box 10"/>
            <p:cNvSpPr txBox="1">
              <a:spLocks noChangeArrowheads="1"/>
            </p:cNvSpPr>
            <p:nvPr/>
          </p:nvSpPr>
          <p:spPr bwMode="auto">
            <a:xfrm>
              <a:off x="336" y="3840"/>
              <a:ext cx="907" cy="8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估计的均方误差：</a:t>
              </a:r>
            </a:p>
          </p:txBody>
        </p:sp>
        <p:graphicFrame>
          <p:nvGraphicFramePr>
            <p:cNvPr id="7783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1290695"/>
                </p:ext>
              </p:extLst>
            </p:nvPr>
          </p:nvGraphicFramePr>
          <p:xfrm>
            <a:off x="1165" y="3905"/>
            <a:ext cx="4874" cy="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47" name="Equation" r:id="rId9" imgW="3162240" imgH="507960" progId="Equation.DSMT4">
                    <p:embed/>
                  </p:oleObj>
                </mc:Choice>
                <mc:Fallback>
                  <p:oleObj name="Equation" r:id="rId9" imgW="3162240" imgH="507960" progId="Equation.DSMT4">
                    <p:embed/>
                    <p:pic>
                      <p:nvPicPr>
                        <p:cNvPr id="7783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3905"/>
                          <a:ext cx="4874" cy="8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91791" y="4404506"/>
            <a:ext cx="15240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式中：</a:t>
            </a:r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631976"/>
              </p:ext>
            </p:extLst>
          </p:nvPr>
        </p:nvGraphicFramePr>
        <p:xfrm>
          <a:off x="1187624" y="4348981"/>
          <a:ext cx="68484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48" name="Equation" r:id="rId11" imgW="2958840" imgH="253800" progId="Equation.DSMT4">
                  <p:embed/>
                </p:oleObj>
              </mc:Choice>
              <mc:Fallback>
                <p:oleObj name="Equation" r:id="rId11" imgW="2958840" imgH="253800" progId="Equation.DSMT4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348981"/>
                        <a:ext cx="68484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228537" y="5040337"/>
            <a:ext cx="2505075" cy="966788"/>
            <a:chOff x="1056" y="1993"/>
            <a:chExt cx="1578" cy="609"/>
          </a:xfrm>
        </p:grpSpPr>
        <p:graphicFrame>
          <p:nvGraphicFramePr>
            <p:cNvPr id="23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450" y="1993"/>
            <a:ext cx="1184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49" name="Equation" r:id="rId13" imgW="889000" imgH="457200" progId="Equation.DSMT4">
                    <p:embed/>
                  </p:oleObj>
                </mc:Choice>
                <mc:Fallback>
                  <p:oleObj name="Equation" r:id="rId13" imgW="889000" imgH="457200" progId="Equation.DSMT4">
                    <p:embed/>
                    <p:pic>
                      <p:nvPicPr>
                        <p:cNvPr id="2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1993"/>
                          <a:ext cx="1184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1056" y="2112"/>
              <a:ext cx="9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令</a:t>
              </a:r>
            </a:p>
          </p:txBody>
        </p:sp>
      </p:grpSp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2733612" y="4960576"/>
            <a:ext cx="4471988" cy="1211263"/>
            <a:chOff x="552" y="3133"/>
            <a:chExt cx="2817" cy="763"/>
          </a:xfrm>
        </p:grpSpPr>
        <p:graphicFrame>
          <p:nvGraphicFramePr>
            <p:cNvPr id="2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9624395"/>
                </p:ext>
              </p:extLst>
            </p:nvPr>
          </p:nvGraphicFramePr>
          <p:xfrm>
            <a:off x="980" y="3133"/>
            <a:ext cx="1767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50" name="Equation" r:id="rId15" imgW="1206360" imgH="266400" progId="Equation.DSMT4">
                    <p:embed/>
                  </p:oleObj>
                </mc:Choice>
                <mc:Fallback>
                  <p:oleObj name="Equation" r:id="rId15" imgW="1206360" imgH="266400" progId="Equation.DSMT4">
                    <p:embed/>
                    <p:pic>
                      <p:nvPicPr>
                        <p:cNvPr id="2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3133"/>
                          <a:ext cx="1767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552" y="3305"/>
              <a:ext cx="101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得：</a:t>
              </a:r>
            </a:p>
          </p:txBody>
        </p:sp>
        <p:graphicFrame>
          <p:nvGraphicFramePr>
            <p:cNvPr id="2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5835605"/>
                </p:ext>
              </p:extLst>
            </p:nvPr>
          </p:nvGraphicFramePr>
          <p:xfrm>
            <a:off x="965" y="3502"/>
            <a:ext cx="2404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51" name="Equation" r:id="rId17" imgW="1625400" imgH="266400" progId="Equation.DSMT4">
                    <p:embed/>
                  </p:oleObj>
                </mc:Choice>
                <mc:Fallback>
                  <p:oleObj name="Equation" r:id="rId17" imgW="1625400" imgH="266400" progId="Equation.DSMT4">
                    <p:embed/>
                    <p:pic>
                      <p:nvPicPr>
                        <p:cNvPr id="28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" y="3502"/>
                          <a:ext cx="2404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7205840" y="4877399"/>
            <a:ext cx="1753440" cy="1204932"/>
            <a:chOff x="4073" y="3315"/>
            <a:chExt cx="1487" cy="958"/>
          </a:xfrm>
        </p:grpSpPr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4264" y="3315"/>
              <a:ext cx="1296" cy="95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Wiener-Hopf  </a:t>
              </a:r>
              <a:r>
                <a:rPr lang="zh-CN" altLang="en-US" sz="2400"/>
                <a:t>方程</a:t>
              </a:r>
            </a:p>
          </p:txBody>
        </p:sp>
        <p:sp>
          <p:nvSpPr>
            <p:cNvPr id="31" name="AutoShape 16"/>
            <p:cNvSpPr>
              <a:spLocks/>
            </p:cNvSpPr>
            <p:nvPr/>
          </p:nvSpPr>
          <p:spPr bwMode="auto">
            <a:xfrm>
              <a:off x="4073" y="3493"/>
              <a:ext cx="128" cy="780"/>
            </a:xfrm>
            <a:prstGeom prst="rightBrace">
              <a:avLst>
                <a:gd name="adj1" fmla="val 3666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32" name="Text Box 3">
            <a:extLst>
              <a:ext uri="{FF2B5EF4-FFF2-40B4-BE49-F238E27FC236}">
                <a16:creationId xmlns:a16="http://schemas.microsoft.com/office/drawing/2014/main" id="{218A4086-0A09-42E3-A4B7-25BEB0B8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2287"/>
            <a:ext cx="4350196" cy="77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dirty="0">
                <a:ea typeface="华文新魏" panose="02010800040101010101" pitchFamily="2" charset="-122"/>
              </a:rPr>
              <a:t>二、对随机信号</a:t>
            </a:r>
          </a:p>
        </p:txBody>
      </p:sp>
    </p:spTree>
    <p:extLst>
      <p:ext uri="{BB962C8B-B14F-4D97-AF65-F5344CB8AC3E}">
        <p14:creationId xmlns:p14="http://schemas.microsoft.com/office/powerpoint/2010/main" val="255428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717318"/>
              </p:ext>
            </p:extLst>
          </p:nvPr>
        </p:nvGraphicFramePr>
        <p:xfrm>
          <a:off x="1584931" y="2922588"/>
          <a:ext cx="62880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Equation" r:id="rId3" imgW="2311200" imgH="330120" progId="Equation.DSMT4">
                  <p:embed/>
                </p:oleObj>
              </mc:Choice>
              <mc:Fallback>
                <p:oleObj name="Equation" r:id="rId3" imgW="2311200" imgH="33012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931" y="2922588"/>
                        <a:ext cx="62880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8738" y="2368550"/>
            <a:ext cx="4800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1.  </a:t>
            </a:r>
            <a:r>
              <a:rPr lang="zh-CN" altLang="en-US" b="1"/>
              <a:t>分布函数和概率密度：</a:t>
            </a:r>
          </a:p>
        </p:txBody>
      </p:sp>
      <p:graphicFrame>
        <p:nvGraphicFramePr>
          <p:cNvPr id="15769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6600"/>
              </p:ext>
            </p:extLst>
          </p:nvPr>
        </p:nvGraphicFramePr>
        <p:xfrm>
          <a:off x="1095352" y="3820024"/>
          <a:ext cx="308927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Equation" r:id="rId5" imgW="1181100" imgH="1117600" progId="Equation.DSMT4">
                  <p:embed/>
                </p:oleObj>
              </mc:Choice>
              <mc:Fallback>
                <p:oleObj name="Equation" r:id="rId5" imgW="1181100" imgH="11176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52" y="3820024"/>
                        <a:ext cx="3089275" cy="292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859338" y="3806825"/>
            <a:ext cx="3498850" cy="2908300"/>
            <a:chOff x="3024" y="1997"/>
            <a:chExt cx="2452" cy="2256"/>
          </a:xfrm>
        </p:grpSpPr>
        <p:graphicFrame>
          <p:nvGraphicFramePr>
            <p:cNvPr id="19467" name="Object 1026"/>
            <p:cNvGraphicFramePr>
              <a:graphicFrameLocks noChangeAspect="1"/>
            </p:cNvGraphicFramePr>
            <p:nvPr/>
          </p:nvGraphicFramePr>
          <p:xfrm>
            <a:off x="3579" y="1997"/>
            <a:ext cx="1897" cy="2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0" name="Equation" r:id="rId7" imgW="939800" imgH="1117600" progId="Equation.DSMT4">
                    <p:embed/>
                  </p:oleObj>
                </mc:Choice>
                <mc:Fallback>
                  <p:oleObj name="Equation" r:id="rId7" imgW="939800" imgH="1117600" progId="Equation.DSMT4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9" y="1997"/>
                          <a:ext cx="1897" cy="2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3024" y="2016"/>
              <a:ext cx="0" cy="211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62" name="Text Box 15"/>
          <p:cNvSpPr txBox="1">
            <a:spLocks noChangeArrowheads="1"/>
          </p:cNvSpPr>
          <p:nvPr/>
        </p:nvSpPr>
        <p:spPr bwMode="auto">
          <a:xfrm>
            <a:off x="5276850" y="112713"/>
            <a:ext cx="3775075" cy="833437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  </a:t>
            </a:r>
            <a:r>
              <a:rPr lang="zh-CN" altLang="en-US" sz="2400"/>
              <a:t>离散型随机变量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(</a:t>
            </a:r>
            <a:r>
              <a:rPr lang="zh-CN" altLang="en-US" sz="2400"/>
              <a:t>二项式分布，泊松分布等）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276850" y="985838"/>
            <a:ext cx="3775075" cy="833437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     </a:t>
            </a:r>
            <a:r>
              <a:rPr lang="zh-CN" altLang="en-US" sz="2400"/>
              <a:t>连续型随机变量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（均匀分布，高斯分布等）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611560" y="1231951"/>
            <a:ext cx="37798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Note: </a:t>
            </a:r>
            <a:r>
              <a:rPr lang="zh-CN" altLang="en-US" sz="2800" b="1">
                <a:solidFill>
                  <a:schemeClr val="tx2"/>
                </a:solidFill>
              </a:rPr>
              <a:t>随机变量与时间变量无关</a:t>
            </a:r>
          </a:p>
        </p:txBody>
      </p:sp>
      <p:sp>
        <p:nvSpPr>
          <p:cNvPr id="19466" name="Text Box 1035"/>
          <p:cNvSpPr txBox="1">
            <a:spLocks noChangeArrowheads="1"/>
          </p:cNvSpPr>
          <p:nvPr/>
        </p:nvSpPr>
        <p:spPr bwMode="auto">
          <a:xfrm>
            <a:off x="37629" y="274638"/>
            <a:ext cx="482441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dirty="0">
                <a:ea typeface="华文新魏" panose="02010800040101010101" pitchFamily="2" charset="-122"/>
              </a:rPr>
              <a:t>一、随机变量</a:t>
            </a:r>
            <a:r>
              <a:rPr lang="en-US" altLang="zh-CN" sz="4000" i="1" dirty="0">
                <a:ea typeface="华文新魏" panose="02010800040101010101" pitchFamily="2" charset="-122"/>
              </a:rPr>
              <a:t>X</a:t>
            </a:r>
            <a:endParaRPr lang="zh-CN" altLang="en-US" sz="4000" i="1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0"/>
          <p:cNvSpPr txBox="1">
            <a:spLocks noChangeArrowheads="1"/>
          </p:cNvSpPr>
          <p:nvPr/>
        </p:nvSpPr>
        <p:spPr bwMode="auto">
          <a:xfrm>
            <a:off x="152400" y="228600"/>
            <a:ext cx="25146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注意：由</a:t>
            </a:r>
          </a:p>
        </p:txBody>
      </p:sp>
      <p:graphicFrame>
        <p:nvGraphicFramePr>
          <p:cNvPr id="798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368626"/>
              </p:ext>
            </p:extLst>
          </p:nvPr>
        </p:nvGraphicFramePr>
        <p:xfrm>
          <a:off x="1647825" y="192088"/>
          <a:ext cx="62452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27" name="Equation" r:id="rId3" imgW="2323800" imgH="228600" progId="Equation.DSMT4">
                  <p:embed/>
                </p:oleObj>
              </mc:Choice>
              <mc:Fallback>
                <p:oleObj name="Equation" r:id="rId3" imgW="2323800" imgH="228600" progId="Equation.DSMT4">
                  <p:embed/>
                  <p:pic>
                    <p:nvPicPr>
                      <p:cNvPr id="798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92088"/>
                        <a:ext cx="62452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346594"/>
              </p:ext>
            </p:extLst>
          </p:nvPr>
        </p:nvGraphicFramePr>
        <p:xfrm>
          <a:off x="1703388" y="1579563"/>
          <a:ext cx="55022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28" name="Equation" r:id="rId5" imgW="2095200" imgH="241200" progId="Equation.DSMT4">
                  <p:embed/>
                </p:oleObj>
              </mc:Choice>
              <mc:Fallback>
                <p:oleObj name="Equation" r:id="rId5" imgW="2095200" imgH="241200" progId="Equation.DSMT4">
                  <p:embed/>
                  <p:pic>
                    <p:nvPicPr>
                      <p:cNvPr id="583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1579563"/>
                        <a:ext cx="550227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80146" y="825080"/>
            <a:ext cx="7285344" cy="614718"/>
            <a:chOff x="1030" y="1175"/>
            <a:chExt cx="4856" cy="409"/>
          </a:xfrm>
        </p:grpSpPr>
        <p:graphicFrame>
          <p:nvGraphicFramePr>
            <p:cNvPr id="7989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6596369"/>
                </p:ext>
              </p:extLst>
            </p:nvPr>
          </p:nvGraphicFramePr>
          <p:xfrm>
            <a:off x="1030" y="1175"/>
            <a:ext cx="4856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29" name="Equation" r:id="rId7" imgW="2705040" imgH="228600" progId="Equation.DSMT4">
                    <p:embed/>
                  </p:oleObj>
                </mc:Choice>
                <mc:Fallback>
                  <p:oleObj name="Equation" r:id="rId7" imgW="2705040" imgH="228600" progId="Equation.DSMT4">
                    <p:embed/>
                    <p:pic>
                      <p:nvPicPr>
                        <p:cNvPr id="7989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175"/>
                          <a:ext cx="4856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2" name="Line 14"/>
            <p:cNvSpPr>
              <a:spLocks noChangeShapeType="1"/>
            </p:cNvSpPr>
            <p:nvPr/>
          </p:nvSpPr>
          <p:spPr bwMode="auto">
            <a:xfrm>
              <a:off x="2448" y="1584"/>
              <a:ext cx="4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79893" name="Line 15"/>
            <p:cNvSpPr>
              <a:spLocks noChangeShapeType="1"/>
            </p:cNvSpPr>
            <p:nvPr/>
          </p:nvSpPr>
          <p:spPr bwMode="auto">
            <a:xfrm>
              <a:off x="4848" y="1584"/>
              <a:ext cx="4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2800"/>
            </a:p>
          </p:txBody>
        </p:sp>
      </p:grpSp>
      <p:graphicFrame>
        <p:nvGraphicFramePr>
          <p:cNvPr id="583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818931"/>
              </p:ext>
            </p:extLst>
          </p:nvPr>
        </p:nvGraphicFramePr>
        <p:xfrm>
          <a:off x="3382963" y="3279775"/>
          <a:ext cx="3009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30" name="Equation" r:id="rId9" imgW="1143000" imgH="241200" progId="Equation.DSMT4">
                  <p:embed/>
                </p:oleObj>
              </mc:Choice>
              <mc:Fallback>
                <p:oleObj name="Equation" r:id="rId9" imgW="1143000" imgH="241200" progId="Equation.DSMT4">
                  <p:embed/>
                  <p:pic>
                    <p:nvPicPr>
                      <p:cNvPr id="5838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3279775"/>
                        <a:ext cx="3009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9556" y="1989138"/>
            <a:ext cx="8789988" cy="1703388"/>
            <a:chOff x="-17" y="1253"/>
            <a:chExt cx="5537" cy="1073"/>
          </a:xfrm>
        </p:grpSpPr>
        <p:sp>
          <p:nvSpPr>
            <p:cNvPr id="79890" name="Text Box 19"/>
            <p:cNvSpPr txBox="1">
              <a:spLocks noChangeArrowheads="1"/>
            </p:cNvSpPr>
            <p:nvPr/>
          </p:nvSpPr>
          <p:spPr bwMode="auto">
            <a:xfrm>
              <a:off x="-17" y="1724"/>
              <a:ext cx="5537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上式第一项不可能为零，若使                为最小，应使上式的第二项为零，即</a:t>
              </a:r>
            </a:p>
          </p:txBody>
        </p:sp>
        <p:grpSp>
          <p:nvGrpSpPr>
            <p:cNvPr id="79881" name="Group 25"/>
            <p:cNvGrpSpPr>
              <a:grpSpLocks/>
            </p:cNvGrpSpPr>
            <p:nvPr/>
          </p:nvGrpSpPr>
          <p:grpSpPr bwMode="auto">
            <a:xfrm>
              <a:off x="2861" y="1253"/>
              <a:ext cx="2640" cy="336"/>
              <a:chOff x="2861" y="1253"/>
              <a:chExt cx="2640" cy="336"/>
            </a:xfrm>
          </p:grpSpPr>
          <p:sp>
            <p:nvSpPr>
              <p:cNvPr id="79885" name="Line 20"/>
              <p:cNvSpPr>
                <a:spLocks noChangeShapeType="1"/>
              </p:cNvSpPr>
              <p:nvPr/>
            </p:nvSpPr>
            <p:spPr bwMode="auto">
              <a:xfrm>
                <a:off x="2861" y="1445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79886" name="Text Box 22"/>
              <p:cNvSpPr txBox="1">
                <a:spLocks noChangeArrowheads="1"/>
              </p:cNvSpPr>
              <p:nvPr/>
            </p:nvSpPr>
            <p:spPr bwMode="auto">
              <a:xfrm>
                <a:off x="4733" y="1253"/>
                <a:ext cx="768" cy="331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/>
                  <a:t>为零</a:t>
                </a:r>
              </a:p>
            </p:txBody>
          </p:sp>
          <p:sp>
            <p:nvSpPr>
              <p:cNvPr id="79887" name="Line 23"/>
              <p:cNvSpPr>
                <a:spLocks noChangeShapeType="1"/>
              </p:cNvSpPr>
              <p:nvPr/>
            </p:nvSpPr>
            <p:spPr bwMode="auto">
              <a:xfrm>
                <a:off x="3588" y="1445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 sz="2800"/>
              </a:p>
            </p:txBody>
          </p:sp>
          <p:sp>
            <p:nvSpPr>
              <p:cNvPr id="79888" name="Line 24"/>
              <p:cNvSpPr>
                <a:spLocks noChangeShapeType="1"/>
              </p:cNvSpPr>
              <p:nvPr/>
            </p:nvSpPr>
            <p:spPr bwMode="auto">
              <a:xfrm>
                <a:off x="3581" y="1589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 sz="2800"/>
              </a:p>
            </p:txBody>
          </p:sp>
        </p:grpSp>
      </p:grpSp>
      <p:graphicFrame>
        <p:nvGraphicFramePr>
          <p:cNvPr id="22" name="Object 17"/>
          <p:cNvGraphicFramePr>
            <a:graphicFrameLocks noChangeAspect="1"/>
          </p:cNvGraphicFramePr>
          <p:nvPr>
            <p:extLst/>
          </p:nvPr>
        </p:nvGraphicFramePr>
        <p:xfrm>
          <a:off x="4887379" y="2736850"/>
          <a:ext cx="1242120" cy="54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31" name="Equation" r:id="rId11" imgW="545863" imgH="241195" progId="Equation.DSMT4">
                  <p:embed/>
                </p:oleObj>
              </mc:Choice>
              <mc:Fallback>
                <p:oleObj name="Equation" r:id="rId11" imgW="545863" imgH="241195" progId="Equation.DSMT4">
                  <p:embed/>
                  <p:pic>
                    <p:nvPicPr>
                      <p:cNvPr id="2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379" y="2736850"/>
                        <a:ext cx="1242120" cy="548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575281" y="3968022"/>
            <a:ext cx="8153400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参数估计中的</a:t>
            </a:r>
            <a:r>
              <a:rPr lang="zh-CN" altLang="en-US" sz="2800" dirty="0">
                <a:solidFill>
                  <a:schemeClr val="hlink"/>
                </a:solidFill>
              </a:rPr>
              <a:t>正交原理</a:t>
            </a:r>
            <a:r>
              <a:rPr lang="zh-CN" altLang="en-US" sz="2800" dirty="0"/>
              <a:t>，即欲使估计误差的均方值为最小，应使已知的数据向量 </a:t>
            </a:r>
            <a:r>
              <a:rPr lang="en-US" altLang="zh-CN" sz="2800" b="1" i="1" dirty="0"/>
              <a:t>x</a:t>
            </a:r>
            <a:r>
              <a:rPr lang="zh-CN" altLang="en-US" sz="2800" dirty="0"/>
              <a:t> 和误差           正交。</a:t>
            </a:r>
          </a:p>
        </p:txBody>
      </p:sp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693702"/>
              </p:ext>
            </p:extLst>
          </p:nvPr>
        </p:nvGraphicFramePr>
        <p:xfrm>
          <a:off x="6811743" y="4437112"/>
          <a:ext cx="960657" cy="468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32" name="Equation" r:id="rId13" imgW="495085" imgH="241195" progId="Equation.DSMT4">
                  <p:embed/>
                </p:oleObj>
              </mc:Choice>
              <mc:Fallback>
                <p:oleObj name="Equation" r:id="rId13" imgW="495085" imgH="241195" progId="Equation.DSMT4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743" y="4437112"/>
                        <a:ext cx="960657" cy="468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18"/>
          <p:cNvGrpSpPr>
            <a:grpSpLocks/>
          </p:cNvGrpSpPr>
          <p:nvPr/>
        </p:nvGrpSpPr>
        <p:grpSpPr bwMode="auto">
          <a:xfrm>
            <a:off x="-129474" y="4989579"/>
            <a:ext cx="5622926" cy="1009650"/>
            <a:chOff x="384" y="2160"/>
            <a:chExt cx="3542" cy="636"/>
          </a:xfrm>
        </p:grpSpPr>
        <p:graphicFrame>
          <p:nvGraphicFramePr>
            <p:cNvPr id="2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0617580"/>
                </p:ext>
              </p:extLst>
            </p:nvPr>
          </p:nvGraphicFramePr>
          <p:xfrm>
            <a:off x="1582" y="2388"/>
            <a:ext cx="234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33" name="Equation" r:id="rId15" imgW="1460160" imgH="253800" progId="Equation.DSMT4">
                    <p:embed/>
                  </p:oleObj>
                </mc:Choice>
                <mc:Fallback>
                  <p:oleObj name="Equation" r:id="rId15" imgW="1460160" imgH="253800" progId="Equation.DSMT4">
                    <p:embed/>
                    <p:pic>
                      <p:nvPicPr>
                        <p:cNvPr id="2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" y="2388"/>
                          <a:ext cx="2344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384" y="2160"/>
              <a:ext cx="169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/>
                <a:t>     </a:t>
              </a:r>
              <a:r>
                <a:rPr lang="zh-CN" altLang="en-US" sz="2800" dirty="0"/>
                <a:t>于是，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78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45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dirty="0">
                <a:ea typeface="华文新魏" panose="02010800040101010101" pitchFamily="2" charset="-122"/>
              </a:rPr>
              <a:t>三、随机信号的线性最小均方滤波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33" name="Text Box 20"/>
              <p:cNvSpPr txBox="1">
                <a:spLocks noChangeArrowheads="1"/>
              </p:cNvSpPr>
              <p:nvPr/>
            </p:nvSpPr>
            <p:spPr bwMode="auto">
              <a:xfrm>
                <a:off x="217719" y="1056123"/>
                <a:ext cx="8568951" cy="956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None/>
                </a:pPr>
                <a:r>
                  <a:rPr lang="zh-CN" altLang="en-US" sz="2800" dirty="0">
                    <a:solidFill>
                      <a:schemeClr val="tx2"/>
                    </a:solidFill>
                    <a:ea typeface="楷体_GB2312"/>
                    <a:cs typeface="楷体_GB2312"/>
                  </a:rPr>
                  <a:t>问题的提出：</a:t>
                </a:r>
                <a:r>
                  <a:rPr lang="zh-CN" altLang="en-US" sz="28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800" b="0" dirty="0">
                    <a:latin typeface="+mn-ea"/>
                    <a:ea typeface="+mn-ea"/>
                  </a:rPr>
                  <a:t>,</a:t>
                </a:r>
                <a:r>
                  <a:rPr lang="zh-CN" altLang="en-US" sz="2800" b="0" dirty="0">
                    <a:latin typeface="+mn-ea"/>
                    <a:ea typeface="+mn-ea"/>
                  </a:rPr>
                  <a:t>假定三者都是零均值的平稳随机信号，现希望从</a:t>
                </a:r>
                <a:r>
                  <a:rPr lang="en-US" altLang="zh-CN" sz="2800" b="0" i="1" dirty="0">
                    <a:latin typeface="+mn-lt"/>
                    <a:ea typeface="+mn-ea"/>
                  </a:rPr>
                  <a:t>x</a:t>
                </a:r>
                <a:r>
                  <a:rPr lang="en-US" altLang="zh-CN" sz="2800" b="0" dirty="0">
                    <a:latin typeface="+mn-lt"/>
                    <a:ea typeface="+mn-ea"/>
                  </a:rPr>
                  <a:t>(</a:t>
                </a:r>
                <a:r>
                  <a:rPr lang="en-US" altLang="zh-CN" sz="2800" b="0" i="1" dirty="0">
                    <a:latin typeface="+mn-lt"/>
                    <a:ea typeface="+mn-ea"/>
                  </a:rPr>
                  <a:t>n</a:t>
                </a:r>
                <a:r>
                  <a:rPr lang="en-US" altLang="zh-CN" sz="2800" b="0" dirty="0">
                    <a:latin typeface="+mn-lt"/>
                    <a:ea typeface="+mn-ea"/>
                  </a:rPr>
                  <a:t>)</a:t>
                </a:r>
                <a:r>
                  <a:rPr lang="zh-CN" altLang="en-US" sz="2800" b="0" dirty="0">
                    <a:latin typeface="+mn-ea"/>
                    <a:ea typeface="+mn-ea"/>
                  </a:rPr>
                  <a:t>中估计出</a:t>
                </a:r>
                <a:r>
                  <a:rPr lang="en-US" altLang="zh-CN" sz="2800" i="1" dirty="0"/>
                  <a:t>s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n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。</a:t>
                </a:r>
              </a:p>
            </p:txBody>
          </p:sp>
        </mc:Choice>
        <mc:Fallback xmlns="">
          <p:sp>
            <p:nvSpPr>
              <p:cNvPr id="81933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719" y="1056123"/>
                <a:ext cx="8568951" cy="956288"/>
              </a:xfrm>
              <a:prstGeom prst="rect">
                <a:avLst/>
              </a:prstGeom>
              <a:blipFill>
                <a:blip r:embed="rId3"/>
                <a:stretch>
                  <a:fillRect l="-1495" t="-8280" b="-17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28" name="Text Box 22"/>
          <p:cNvSpPr txBox="1">
            <a:spLocks noChangeArrowheads="1"/>
          </p:cNvSpPr>
          <p:nvPr/>
        </p:nvSpPr>
        <p:spPr bwMode="auto">
          <a:xfrm>
            <a:off x="217719" y="2222540"/>
            <a:ext cx="8534400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/>
                <a:cs typeface="楷体_GB2312"/>
              </a:rPr>
              <a:t>解决方案：</a:t>
            </a:r>
            <a:r>
              <a:rPr lang="zh-CN" altLang="en-US" sz="2800" dirty="0"/>
              <a:t>寻找一个滤波器 </a:t>
            </a:r>
            <a:r>
              <a:rPr lang="en-US" altLang="zh-CN" sz="2800" i="1" dirty="0"/>
              <a:t>h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 ，使</a:t>
            </a:r>
            <a:r>
              <a:rPr lang="en-US" altLang="zh-CN" sz="2800" i="1" dirty="0"/>
              <a:t>x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 通过该滤波器后，其输出</a:t>
            </a:r>
            <a:r>
              <a:rPr lang="en-US" altLang="zh-CN" sz="2800" i="1" dirty="0"/>
              <a:t>y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和希望的信号</a:t>
            </a:r>
            <a:r>
              <a:rPr lang="en-US" altLang="zh-CN" sz="2800" i="1" dirty="0"/>
              <a:t>d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 最“接近”。</a:t>
            </a:r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1503594" y="3501008"/>
            <a:ext cx="6038850" cy="1341912"/>
            <a:chOff x="1639" y="919"/>
            <a:chExt cx="3804" cy="817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639" y="922"/>
              <a:ext cx="3804" cy="814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pSp>
          <p:nvGrpSpPr>
            <p:cNvPr id="19" name="Group 2"/>
            <p:cNvGrpSpPr>
              <a:grpSpLocks/>
            </p:cNvGrpSpPr>
            <p:nvPr/>
          </p:nvGrpSpPr>
          <p:grpSpPr bwMode="auto">
            <a:xfrm>
              <a:off x="1680" y="919"/>
              <a:ext cx="3472" cy="784"/>
              <a:chOff x="2700" y="1780"/>
              <a:chExt cx="5078" cy="956"/>
            </a:xfrm>
          </p:grpSpPr>
          <p:sp>
            <p:nvSpPr>
              <p:cNvPr id="20" name="Rectangle 3"/>
              <p:cNvSpPr>
                <a:spLocks noChangeArrowheads="1"/>
              </p:cNvSpPr>
              <p:nvPr/>
            </p:nvSpPr>
            <p:spPr bwMode="auto">
              <a:xfrm>
                <a:off x="4320" y="2289"/>
                <a:ext cx="1260" cy="44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1" name="Line 4"/>
              <p:cNvSpPr>
                <a:spLocks noChangeShapeType="1"/>
              </p:cNvSpPr>
              <p:nvPr/>
            </p:nvSpPr>
            <p:spPr bwMode="auto">
              <a:xfrm>
                <a:off x="2700" y="2532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5"/>
              <p:cNvSpPr>
                <a:spLocks noChangeShapeType="1"/>
              </p:cNvSpPr>
              <p:nvPr/>
            </p:nvSpPr>
            <p:spPr bwMode="auto">
              <a:xfrm>
                <a:off x="5580" y="253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Oval 6"/>
              <p:cNvSpPr>
                <a:spLocks noChangeArrowheads="1"/>
              </p:cNvSpPr>
              <p:nvPr/>
            </p:nvSpPr>
            <p:spPr bwMode="auto">
              <a:xfrm>
                <a:off x="6480" y="2376"/>
                <a:ext cx="360" cy="29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>
                <a:off x="6660" y="2051"/>
                <a:ext cx="0" cy="3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8"/>
              <p:cNvSpPr>
                <a:spLocks noChangeShapeType="1"/>
              </p:cNvSpPr>
              <p:nvPr/>
            </p:nvSpPr>
            <p:spPr bwMode="auto">
              <a:xfrm>
                <a:off x="6840" y="2532"/>
                <a:ext cx="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" name="Object 9"/>
              <p:cNvGraphicFramePr>
                <a:graphicFrameLocks noChangeAspect="1"/>
              </p:cNvGraphicFramePr>
              <p:nvPr/>
            </p:nvGraphicFramePr>
            <p:xfrm>
              <a:off x="2700" y="1908"/>
              <a:ext cx="1275" cy="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380" name="Equation" r:id="rId4" imgW="812447" imgH="431613" progId="Equation.DSMT4">
                      <p:embed/>
                    </p:oleObj>
                  </mc:Choice>
                  <mc:Fallback>
                    <p:oleObj name="Equation" r:id="rId4" imgW="812447" imgH="431613" progId="Equation.DSMT4">
                      <p:embed/>
                      <p:pic>
                        <p:nvPicPr>
                          <p:cNvPr id="8297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0" y="1908"/>
                            <a:ext cx="1275" cy="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10"/>
              <p:cNvGraphicFramePr>
                <a:graphicFrameLocks noChangeAspect="1"/>
              </p:cNvGraphicFramePr>
              <p:nvPr/>
            </p:nvGraphicFramePr>
            <p:xfrm>
              <a:off x="5625" y="2220"/>
              <a:ext cx="495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381" name="Equation" r:id="rId6" imgW="317225" imgH="203024" progId="Equation.DSMT4">
                      <p:embed/>
                    </p:oleObj>
                  </mc:Choice>
                  <mc:Fallback>
                    <p:oleObj name="Equation" r:id="rId6" imgW="317225" imgH="203024" progId="Equation.DSMT4">
                      <p:embed/>
                      <p:pic>
                        <p:nvPicPr>
                          <p:cNvPr id="82971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25" y="2220"/>
                            <a:ext cx="495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6179162"/>
                  </p:ext>
                </p:extLst>
              </p:nvPr>
            </p:nvGraphicFramePr>
            <p:xfrm>
              <a:off x="6448" y="1780"/>
              <a:ext cx="516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382" name="Equation" r:id="rId8" imgW="330057" imgH="203112" progId="Equation.DSMT4">
                      <p:embed/>
                    </p:oleObj>
                  </mc:Choice>
                  <mc:Fallback>
                    <p:oleObj name="Equation" r:id="rId8" imgW="330057" imgH="203112" progId="Equation.DSMT4">
                      <p:embed/>
                      <p:pic>
                        <p:nvPicPr>
                          <p:cNvPr id="82972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8" y="1780"/>
                            <a:ext cx="516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3931109"/>
                  </p:ext>
                </p:extLst>
              </p:nvPr>
            </p:nvGraphicFramePr>
            <p:xfrm>
              <a:off x="7302" y="2206"/>
              <a:ext cx="476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383" name="Equation" r:id="rId10" imgW="304536" imgH="203024" progId="Equation.DSMT4">
                      <p:embed/>
                    </p:oleObj>
                  </mc:Choice>
                  <mc:Fallback>
                    <p:oleObj name="Equation" r:id="rId10" imgW="304536" imgH="203024" progId="Equation.DSMT4">
                      <p:embed/>
                      <p:pic>
                        <p:nvPicPr>
                          <p:cNvPr id="82973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02" y="2206"/>
                            <a:ext cx="476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2143954"/>
                  </p:ext>
                </p:extLst>
              </p:nvPr>
            </p:nvGraphicFramePr>
            <p:xfrm>
              <a:off x="6548" y="2429"/>
              <a:ext cx="22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384" name="Equation" r:id="rId12" imgW="139639" imgH="152334" progId="Equation.DSMT4">
                      <p:embed/>
                    </p:oleObj>
                  </mc:Choice>
                  <mc:Fallback>
                    <p:oleObj name="Equation" r:id="rId12" imgW="139639" imgH="152334" progId="Equation.DSMT4">
                      <p:embed/>
                      <p:pic>
                        <p:nvPicPr>
                          <p:cNvPr id="82974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48" y="2429"/>
                            <a:ext cx="22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14"/>
              <p:cNvGraphicFramePr>
                <a:graphicFrameLocks noChangeAspect="1"/>
              </p:cNvGraphicFramePr>
              <p:nvPr/>
            </p:nvGraphicFramePr>
            <p:xfrm>
              <a:off x="6300" y="2376"/>
              <a:ext cx="195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385" name="Equation" r:id="rId14" imgW="126780" imgH="101424" progId="Equation.DSMT4">
                      <p:embed/>
                    </p:oleObj>
                  </mc:Choice>
                  <mc:Fallback>
                    <p:oleObj name="Equation" r:id="rId14" imgW="126780" imgH="101424" progId="Equation.DSMT4">
                      <p:embed/>
                      <p:pic>
                        <p:nvPicPr>
                          <p:cNvPr id="82975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00" y="2376"/>
                            <a:ext cx="195" cy="1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15"/>
              <p:cNvGraphicFramePr>
                <a:graphicFrameLocks noChangeAspect="1"/>
              </p:cNvGraphicFramePr>
              <p:nvPr/>
            </p:nvGraphicFramePr>
            <p:xfrm>
              <a:off x="6660" y="2064"/>
              <a:ext cx="225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386" name="Equation" r:id="rId16" imgW="139700" imgH="139700" progId="Equation.DSMT4">
                      <p:embed/>
                    </p:oleObj>
                  </mc:Choice>
                  <mc:Fallback>
                    <p:oleObj name="Equation" r:id="rId16" imgW="139700" imgH="139700" progId="Equation.DSMT4">
                      <p:embed/>
                      <p:pic>
                        <p:nvPicPr>
                          <p:cNvPr id="82976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60" y="2064"/>
                            <a:ext cx="225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16"/>
              <p:cNvGraphicFramePr>
                <a:graphicFrameLocks noChangeAspect="1"/>
              </p:cNvGraphicFramePr>
              <p:nvPr/>
            </p:nvGraphicFramePr>
            <p:xfrm>
              <a:off x="4680" y="2376"/>
              <a:ext cx="585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387" name="Equation" r:id="rId18" imgW="368140" imgH="203112" progId="Equation.DSMT4">
                      <p:embed/>
                    </p:oleObj>
                  </mc:Choice>
                  <mc:Fallback>
                    <p:oleObj name="Equation" r:id="rId18" imgW="368140" imgH="203112" progId="Equation.DSMT4">
                      <p:embed/>
                      <p:pic>
                        <p:nvPicPr>
                          <p:cNvPr id="82977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0" y="2376"/>
                            <a:ext cx="585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" name="Group 34"/>
          <p:cNvGrpSpPr>
            <a:grpSpLocks/>
          </p:cNvGrpSpPr>
          <p:nvPr/>
        </p:nvGrpSpPr>
        <p:grpSpPr bwMode="auto">
          <a:xfrm>
            <a:off x="911019" y="5590616"/>
            <a:ext cx="8001000" cy="544513"/>
            <a:chOff x="624" y="2294"/>
            <a:chExt cx="5040" cy="343"/>
          </a:xfrm>
        </p:grpSpPr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624" y="2294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/>
                <a:t>2.   </a:t>
              </a:r>
            </a:p>
          </p:txBody>
        </p:sp>
        <p:graphicFrame>
          <p:nvGraphicFramePr>
            <p:cNvPr id="39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3396734"/>
                </p:ext>
              </p:extLst>
            </p:nvPr>
          </p:nvGraphicFramePr>
          <p:xfrm>
            <a:off x="983" y="2305"/>
            <a:ext cx="165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388" name="Equation" r:id="rId20" imgW="1041120" imgH="203040" progId="Equation.DSMT4">
                    <p:embed/>
                  </p:oleObj>
                </mc:Choice>
                <mc:Fallback>
                  <p:oleObj name="Equation" r:id="rId20" imgW="1041120" imgH="203040" progId="Equation.DSMT4">
                    <p:embed/>
                    <p:pic>
                      <p:nvPicPr>
                        <p:cNvPr id="3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2305"/>
                          <a:ext cx="1653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2625" y="2306"/>
              <a:ext cx="303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纯预测</a:t>
              </a:r>
              <a:r>
                <a:rPr lang="en-US" altLang="zh-CN" sz="2800" dirty="0"/>
                <a:t>(pure prediction)</a:t>
              </a:r>
              <a:r>
                <a:rPr lang="zh-CN" altLang="en-US" sz="2800" dirty="0"/>
                <a:t>问题；</a:t>
              </a:r>
            </a:p>
          </p:txBody>
        </p:sp>
      </p:grp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900520" y="6126055"/>
            <a:ext cx="7869238" cy="558800"/>
            <a:chOff x="624" y="3331"/>
            <a:chExt cx="4957" cy="352"/>
          </a:xfrm>
        </p:grpSpPr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624" y="3331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/>
                <a:t>3.   </a:t>
              </a:r>
            </a:p>
          </p:txBody>
        </p:sp>
        <p:graphicFrame>
          <p:nvGraphicFramePr>
            <p:cNvPr id="4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6947829"/>
                </p:ext>
              </p:extLst>
            </p:nvPr>
          </p:nvGraphicFramePr>
          <p:xfrm>
            <a:off x="951" y="3352"/>
            <a:ext cx="171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389" name="Equation" r:id="rId22" imgW="1054080" imgH="203040" progId="Equation.DSMT4">
                    <p:embed/>
                  </p:oleObj>
                </mc:Choice>
                <mc:Fallback>
                  <p:oleObj name="Equation" r:id="rId22" imgW="1054080" imgH="203040" progId="Equation.DSMT4">
                    <p:embed/>
                    <p:pic>
                      <p:nvPicPr>
                        <p:cNvPr id="42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3352"/>
                          <a:ext cx="171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2646" y="3331"/>
              <a:ext cx="2935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预测</a:t>
              </a:r>
              <a:r>
                <a:rPr lang="en-US" altLang="zh-CN" sz="2800" dirty="0"/>
                <a:t>(prediction)</a:t>
              </a:r>
              <a:r>
                <a:rPr lang="zh-CN" altLang="en-US" sz="2800" dirty="0"/>
                <a:t>问题；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1210" y="5027266"/>
            <a:ext cx="8362951" cy="600120"/>
            <a:chOff x="141210" y="5027266"/>
            <a:chExt cx="8362951" cy="600120"/>
          </a:xfrm>
        </p:grpSpPr>
        <p:grpSp>
          <p:nvGrpSpPr>
            <p:cNvPr id="34" name="Group 32"/>
            <p:cNvGrpSpPr>
              <a:grpSpLocks/>
            </p:cNvGrpSpPr>
            <p:nvPr/>
          </p:nvGrpSpPr>
          <p:grpSpPr bwMode="auto">
            <a:xfrm>
              <a:off x="141210" y="5027266"/>
              <a:ext cx="8362951" cy="547688"/>
              <a:chOff x="144" y="1248"/>
              <a:chExt cx="5268" cy="345"/>
            </a:xfrm>
          </p:grpSpPr>
          <p:sp>
            <p:nvSpPr>
              <p:cNvPr id="35" name="Text Box 20"/>
              <p:cNvSpPr txBox="1">
                <a:spLocks noChangeArrowheads="1"/>
              </p:cNvSpPr>
              <p:nvPr/>
            </p:nvSpPr>
            <p:spPr bwMode="auto">
              <a:xfrm>
                <a:off x="144" y="1248"/>
                <a:ext cx="24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dirty="0"/>
                  <a:t>若：</a:t>
                </a:r>
              </a:p>
            </p:txBody>
          </p:sp>
          <p:sp>
            <p:nvSpPr>
              <p:cNvPr id="36" name="Text Box 21"/>
              <p:cNvSpPr txBox="1">
                <a:spLocks noChangeArrowheads="1"/>
              </p:cNvSpPr>
              <p:nvPr/>
            </p:nvSpPr>
            <p:spPr bwMode="auto">
              <a:xfrm>
                <a:off x="612" y="1262"/>
                <a:ext cx="4800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dirty="0"/>
                  <a:t>1.                       </a:t>
                </a:r>
                <a:r>
                  <a:rPr lang="zh-CN" altLang="en-US" sz="2800" dirty="0"/>
                  <a:t>，此即滤波问题；</a:t>
                </a:r>
              </a:p>
            </p:txBody>
          </p:sp>
        </p:grpSp>
        <p:graphicFrame>
          <p:nvGraphicFramePr>
            <p:cNvPr id="4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9395780"/>
                </p:ext>
              </p:extLst>
            </p:nvPr>
          </p:nvGraphicFramePr>
          <p:xfrm>
            <a:off x="1423334" y="5112960"/>
            <a:ext cx="1865139" cy="514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390" name="Equation" r:id="rId24" imgW="736600" imgH="203200" progId="Equation.DSMT4">
                    <p:embed/>
                  </p:oleObj>
                </mc:Choice>
                <mc:Fallback>
                  <p:oleObj name="Equation" r:id="rId24" imgW="736600" imgH="203200" progId="Equation.DSMT4">
                    <p:embed/>
                    <p:pic>
                      <p:nvPicPr>
                        <p:cNvPr id="44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334" y="5112960"/>
                          <a:ext cx="1865139" cy="514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24"/>
              <p:cNvSpPr txBox="1">
                <a:spLocks noChangeArrowheads="1"/>
              </p:cNvSpPr>
              <p:nvPr/>
            </p:nvSpPr>
            <p:spPr bwMode="auto">
              <a:xfrm>
                <a:off x="6505202" y="5197605"/>
                <a:ext cx="2604754" cy="402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/>
                  <a:t>表示一段时间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5202" y="5197605"/>
                <a:ext cx="2604754" cy="402291"/>
              </a:xfrm>
              <a:prstGeom prst="rect">
                <a:avLst/>
              </a:prstGeom>
              <a:blipFill>
                <a:blip r:embed="rId26"/>
                <a:stretch>
                  <a:fillRect l="-2576" t="-12121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4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4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50"/>
          <p:cNvGrpSpPr>
            <a:grpSpLocks/>
          </p:cNvGrpSpPr>
          <p:nvPr/>
        </p:nvGrpSpPr>
        <p:grpSpPr bwMode="auto">
          <a:xfrm>
            <a:off x="251520" y="260648"/>
            <a:ext cx="8079607" cy="1390164"/>
            <a:chOff x="432" y="1070"/>
            <a:chExt cx="5261" cy="958"/>
          </a:xfrm>
        </p:grpSpPr>
        <p:graphicFrame>
          <p:nvGraphicFramePr>
            <p:cNvPr id="83985" name="Object 10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1993264"/>
                </p:ext>
              </p:extLst>
            </p:nvPr>
          </p:nvGraphicFramePr>
          <p:xfrm>
            <a:off x="1550" y="1070"/>
            <a:ext cx="4143" cy="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368" name="Equation" r:id="rId3" imgW="2489040" imgH="583920" progId="Equation.DSMT4">
                    <p:embed/>
                  </p:oleObj>
                </mc:Choice>
                <mc:Fallback>
                  <p:oleObj name="Equation" r:id="rId3" imgW="2489040" imgH="583920" progId="Equation.DSMT4">
                    <p:embed/>
                    <p:pic>
                      <p:nvPicPr>
                        <p:cNvPr id="83985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" y="1070"/>
                          <a:ext cx="4143" cy="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86" name="Text Box 1038"/>
            <p:cNvSpPr txBox="1">
              <a:spLocks noChangeArrowheads="1"/>
            </p:cNvSpPr>
            <p:nvPr/>
          </p:nvSpPr>
          <p:spPr bwMode="auto">
            <a:xfrm>
              <a:off x="432" y="1152"/>
              <a:ext cx="176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误差函数：</a:t>
              </a:r>
            </a:p>
          </p:txBody>
        </p:sp>
      </p:grpSp>
      <p:sp>
        <p:nvSpPr>
          <p:cNvPr id="83976" name="Rectangle 1044"/>
          <p:cNvSpPr>
            <a:spLocks noChangeArrowheads="1"/>
          </p:cNvSpPr>
          <p:nvPr/>
        </p:nvSpPr>
        <p:spPr bwMode="auto">
          <a:xfrm>
            <a:off x="297180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83984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995245"/>
              </p:ext>
            </p:extLst>
          </p:nvPr>
        </p:nvGraphicFramePr>
        <p:xfrm>
          <a:off x="536080" y="1961787"/>
          <a:ext cx="7193650" cy="97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69" name="Equation" r:id="rId5" imgW="3175000" imgH="431800" progId="Equation.DSMT4">
                  <p:embed/>
                </p:oleObj>
              </mc:Choice>
              <mc:Fallback>
                <p:oleObj name="Equation" r:id="rId5" imgW="3175000" imgH="431800" progId="Equation.DSMT4">
                  <p:embed/>
                  <p:pic>
                    <p:nvPicPr>
                      <p:cNvPr id="83984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80" y="1961787"/>
                        <a:ext cx="7193650" cy="976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055171"/>
              </p:ext>
            </p:extLst>
          </p:nvPr>
        </p:nvGraphicFramePr>
        <p:xfrm>
          <a:off x="5724128" y="1546574"/>
          <a:ext cx="2304256" cy="37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70" name="Equation" r:id="rId7" imgW="1117115" imgH="203112" progId="Equation.DSMT4">
                  <p:embed/>
                </p:oleObj>
              </mc:Choice>
              <mc:Fallback>
                <p:oleObj name="Equation" r:id="rId7" imgW="1117115" imgH="203112" progId="Equation.DSMT4">
                  <p:embed/>
                  <p:pic>
                    <p:nvPicPr>
                      <p:cNvPr id="83979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546574"/>
                        <a:ext cx="2304256" cy="375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709138"/>
              </p:ext>
            </p:extLst>
          </p:nvPr>
        </p:nvGraphicFramePr>
        <p:xfrm>
          <a:off x="6821828" y="3356773"/>
          <a:ext cx="1765448" cy="41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71" name="Equation" r:id="rId9" imgW="863225" imgH="203112" progId="Equation.DSMT4">
                  <p:embed/>
                </p:oleObj>
              </mc:Choice>
              <mc:Fallback>
                <p:oleObj name="Equation" r:id="rId9" imgW="863225" imgH="203112" progId="Equation.DSMT4">
                  <p:embed/>
                  <p:pic>
                    <p:nvPicPr>
                      <p:cNvPr id="160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828" y="3356773"/>
                        <a:ext cx="1765448" cy="415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086887"/>
              </p:ext>
            </p:extLst>
          </p:nvPr>
        </p:nvGraphicFramePr>
        <p:xfrm>
          <a:off x="1115616" y="3060093"/>
          <a:ext cx="5544616" cy="971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72" name="Equation" r:id="rId11" imgW="2463480" imgH="431640" progId="Equation.DSMT4">
                  <p:embed/>
                </p:oleObj>
              </mc:Choice>
              <mc:Fallback>
                <p:oleObj name="Equation" r:id="rId11" imgW="2463480" imgH="431640" progId="Equation.DSMT4">
                  <p:embed/>
                  <p:pic>
                    <p:nvPicPr>
                      <p:cNvPr id="849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060093"/>
                        <a:ext cx="5544616" cy="971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14"/>
          <p:cNvGrpSpPr>
            <a:grpSpLocks/>
          </p:cNvGrpSpPr>
          <p:nvPr/>
        </p:nvGrpSpPr>
        <p:grpSpPr bwMode="auto">
          <a:xfrm>
            <a:off x="257527" y="4078828"/>
            <a:ext cx="5011402" cy="1701903"/>
            <a:chOff x="410" y="1318"/>
            <a:chExt cx="3542" cy="1249"/>
          </a:xfrm>
        </p:grpSpPr>
        <p:graphicFrame>
          <p:nvGraphicFramePr>
            <p:cNvPr id="2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346177"/>
                </p:ext>
              </p:extLst>
            </p:nvPr>
          </p:nvGraphicFramePr>
          <p:xfrm>
            <a:off x="410" y="1318"/>
            <a:ext cx="2452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373" name="Equation" r:id="rId13" imgW="1688367" imgH="431613" progId="Equation.DSMT4">
                    <p:embed/>
                  </p:oleObj>
                </mc:Choice>
                <mc:Fallback>
                  <p:oleObj name="Equation" r:id="rId13" imgW="1688367" imgH="431613" progId="Equation.DSMT4">
                    <p:embed/>
                    <p:pic>
                      <p:nvPicPr>
                        <p:cNvPr id="8500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" y="1318"/>
                          <a:ext cx="2452" cy="7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AutoShape 5"/>
            <p:cNvSpPr>
              <a:spLocks/>
            </p:cNvSpPr>
            <p:nvPr/>
          </p:nvSpPr>
          <p:spPr bwMode="auto">
            <a:xfrm>
              <a:off x="2870" y="1574"/>
              <a:ext cx="108" cy="777"/>
            </a:xfrm>
            <a:prstGeom prst="rightBrace">
              <a:avLst>
                <a:gd name="adj1" fmla="val 45000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2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0905260"/>
                </p:ext>
              </p:extLst>
            </p:nvPr>
          </p:nvGraphicFramePr>
          <p:xfrm>
            <a:off x="410" y="1895"/>
            <a:ext cx="2452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374" name="Equation" r:id="rId15" imgW="1765300" imgH="431800" progId="Equation.DSMT4">
                    <p:embed/>
                  </p:oleObj>
                </mc:Choice>
                <mc:Fallback>
                  <p:oleObj name="Equation" r:id="rId15" imgW="1765300" imgH="431800" progId="Equation.DSMT4">
                    <p:embed/>
                    <p:pic>
                      <p:nvPicPr>
                        <p:cNvPr id="8500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" y="1895"/>
                          <a:ext cx="2452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3034" y="1681"/>
              <a:ext cx="918" cy="6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Wiener-Hof</a:t>
              </a:r>
              <a:r>
                <a:rPr lang="zh-CN" altLang="en-US" sz="2400" dirty="0">
                  <a:latin typeface="宋体" panose="02010600030101010101" pitchFamily="2" charset="-122"/>
                </a:rPr>
                <a:t>方程</a:t>
              </a:r>
              <a:r>
                <a:rPr lang="zh-CN" altLang="en-US" sz="2400" dirty="0"/>
                <a:t> </a:t>
              </a:r>
            </a:p>
          </p:txBody>
        </p:sp>
      </p:grp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4128209" y="5517232"/>
            <a:ext cx="3742972" cy="1195350"/>
            <a:chOff x="1070" y="3048"/>
            <a:chExt cx="3091" cy="940"/>
          </a:xfrm>
        </p:grpSpPr>
        <p:graphicFrame>
          <p:nvGraphicFramePr>
            <p:cNvPr id="2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0584467"/>
                </p:ext>
              </p:extLst>
            </p:nvPr>
          </p:nvGraphicFramePr>
          <p:xfrm>
            <a:off x="1070" y="3048"/>
            <a:ext cx="1989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375" name="Equation" r:id="rId17" imgW="1269720" imgH="241200" progId="Equation.DSMT4">
                    <p:embed/>
                  </p:oleObj>
                </mc:Choice>
                <mc:Fallback>
                  <p:oleObj name="Equation" r:id="rId17" imgW="1269720" imgH="241200" progId="Equation.DSMT4">
                    <p:embed/>
                    <p:pic>
                      <p:nvPicPr>
                        <p:cNvPr id="8500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3048"/>
                          <a:ext cx="1989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249" y="3237"/>
              <a:ext cx="912" cy="6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宋体" panose="02010600030101010101" pitchFamily="2" charset="-122"/>
                </a:rPr>
                <a:t>维纳滤波器</a:t>
              </a:r>
              <a:r>
                <a:rPr lang="zh-CN" altLang="en-US" sz="2400" dirty="0"/>
                <a:t> </a:t>
              </a:r>
            </a:p>
          </p:txBody>
        </p:sp>
        <p:graphicFrame>
          <p:nvGraphicFramePr>
            <p:cNvPr id="2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2623863"/>
                </p:ext>
              </p:extLst>
            </p:nvPr>
          </p:nvGraphicFramePr>
          <p:xfrm>
            <a:off x="1091" y="3556"/>
            <a:ext cx="12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376" name="Equation" r:id="rId19" imgW="723586" imgH="241195" progId="Equation.DSMT4">
                    <p:embed/>
                  </p:oleObj>
                </mc:Choice>
                <mc:Fallback>
                  <p:oleObj name="Equation" r:id="rId19" imgW="723586" imgH="241195" progId="Equation.DSMT4">
                    <p:embed/>
                    <p:pic>
                      <p:nvPicPr>
                        <p:cNvPr id="8500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" y="3556"/>
                          <a:ext cx="129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AutoShape 13"/>
            <p:cNvSpPr>
              <a:spLocks/>
            </p:cNvSpPr>
            <p:nvPr/>
          </p:nvSpPr>
          <p:spPr bwMode="auto">
            <a:xfrm>
              <a:off x="3096" y="3225"/>
              <a:ext cx="116" cy="635"/>
            </a:xfrm>
            <a:prstGeom prst="rightBrace">
              <a:avLst>
                <a:gd name="adj1" fmla="val 45000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31" name="Text Box 1038"/>
          <p:cNvSpPr txBox="1">
            <a:spLocks noChangeArrowheads="1"/>
          </p:cNvSpPr>
          <p:nvPr/>
        </p:nvSpPr>
        <p:spPr bwMode="auto">
          <a:xfrm>
            <a:off x="384775" y="3216713"/>
            <a:ext cx="108011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令：</a:t>
            </a:r>
          </a:p>
        </p:txBody>
      </p:sp>
      <p:sp>
        <p:nvSpPr>
          <p:cNvPr id="32" name="AutoShape 36"/>
          <p:cNvSpPr>
            <a:spLocks noChangeArrowheads="1"/>
          </p:cNvSpPr>
          <p:nvPr/>
        </p:nvSpPr>
        <p:spPr bwMode="auto">
          <a:xfrm rot="8703064">
            <a:off x="5058025" y="3993053"/>
            <a:ext cx="928544" cy="338138"/>
          </a:xfrm>
          <a:prstGeom prst="notchedRightArrow">
            <a:avLst>
              <a:gd name="adj1" fmla="val 50000"/>
              <a:gd name="adj2" fmla="val 29167"/>
            </a:avLst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894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922794"/>
              </p:ext>
            </p:extLst>
          </p:nvPr>
        </p:nvGraphicFramePr>
        <p:xfrm>
          <a:off x="276407" y="774918"/>
          <a:ext cx="8040009" cy="220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54" name="Equation" r:id="rId3" imgW="3429000" imgH="939600" progId="Equation.DSMT4">
                  <p:embed/>
                </p:oleObj>
              </mc:Choice>
              <mc:Fallback>
                <p:oleObj name="Equation" r:id="rId3" imgW="342900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07" y="774918"/>
                        <a:ext cx="8040009" cy="220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Text Box 15"/>
          <p:cNvSpPr txBox="1">
            <a:spLocks noChangeArrowheads="1"/>
          </p:cNvSpPr>
          <p:nvPr/>
        </p:nvSpPr>
        <p:spPr bwMode="auto">
          <a:xfrm>
            <a:off x="1043608" y="3031083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如何评价  对  估计的质量</a:t>
            </a:r>
          </a:p>
        </p:txBody>
      </p:sp>
      <p:graphicFrame>
        <p:nvGraphicFramePr>
          <p:cNvPr id="860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63469"/>
              </p:ext>
            </p:extLst>
          </p:nvPr>
        </p:nvGraphicFramePr>
        <p:xfrm>
          <a:off x="3200400" y="2996952"/>
          <a:ext cx="4540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55" name="Equation" r:id="rId5" imgW="126780" imgH="215526" progId="Equation.DSMT4">
                  <p:embed/>
                </p:oleObj>
              </mc:Choice>
              <mc:Fallback>
                <p:oleObj name="Equation" r:id="rId5" imgW="126780" imgH="21552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96952"/>
                        <a:ext cx="45402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79122"/>
              </p:ext>
            </p:extLst>
          </p:nvPr>
        </p:nvGraphicFramePr>
        <p:xfrm>
          <a:off x="4194175" y="3149352"/>
          <a:ext cx="4540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56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3149352"/>
                        <a:ext cx="45402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WordArt 18"/>
          <p:cNvSpPr>
            <a:spLocks noChangeArrowheads="1" noChangeShapeType="1" noTextEdit="1"/>
          </p:cNvSpPr>
          <p:nvPr/>
        </p:nvSpPr>
        <p:spPr bwMode="auto">
          <a:xfrm>
            <a:off x="7315200" y="3073152"/>
            <a:ext cx="7620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86024" name="Text Box 19"/>
          <p:cNvSpPr txBox="1">
            <a:spLocks noChangeArrowheads="1"/>
          </p:cNvSpPr>
          <p:nvPr/>
        </p:nvSpPr>
        <p:spPr bwMode="auto">
          <a:xfrm>
            <a:off x="3275856" y="4003116"/>
            <a:ext cx="1524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dirty="0"/>
              <a:t>偏差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dirty="0"/>
              <a:t>方差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2087" y="149526"/>
            <a:ext cx="8458200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dirty="0">
                <a:ea typeface="华文新魏" panose="02010800040101010101" pitchFamily="2" charset="-122"/>
              </a:rPr>
              <a:t>四、估计质量的评价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4"/>
          <p:cNvGraphicFramePr>
            <a:graphicFrameLocks noChangeAspect="1"/>
          </p:cNvGraphicFramePr>
          <p:nvPr/>
        </p:nvGraphicFramePr>
        <p:xfrm>
          <a:off x="1936750" y="228600"/>
          <a:ext cx="43783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4" name="Equation" r:id="rId3" imgW="1765300" imgH="241300" progId="Equation.DSMT4">
                  <p:embed/>
                </p:oleObj>
              </mc:Choice>
              <mc:Fallback>
                <p:oleObj name="Equation" r:id="rId3" imgW="17653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28600"/>
                        <a:ext cx="437832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254678" y="227012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/>
              <a:t>定义：</a:t>
            </a:r>
          </a:p>
        </p:txBody>
      </p:sp>
      <p:sp>
        <p:nvSpPr>
          <p:cNvPr id="87044" name="Text Box 12"/>
          <p:cNvSpPr txBox="1">
            <a:spLocks noChangeArrowheads="1"/>
          </p:cNvSpPr>
          <p:nvPr/>
        </p:nvSpPr>
        <p:spPr bwMode="auto">
          <a:xfrm>
            <a:off x="0" y="990600"/>
            <a:ext cx="8893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为估计的偏差，即估计值的均值和真值的差。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676400"/>
            <a:ext cx="7315200" cy="757238"/>
            <a:chOff x="336" y="1056"/>
            <a:chExt cx="4608" cy="477"/>
          </a:xfrm>
        </p:grpSpPr>
        <p:graphicFrame>
          <p:nvGraphicFramePr>
            <p:cNvPr id="87062" name="Object 3"/>
            <p:cNvGraphicFramePr>
              <a:graphicFrameLocks noChangeAspect="1"/>
            </p:cNvGraphicFramePr>
            <p:nvPr/>
          </p:nvGraphicFramePr>
          <p:xfrm>
            <a:off x="1680" y="1104"/>
            <a:ext cx="972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25" name="Equation" r:id="rId5" imgW="622030" imgH="241195" progId="Equation.DSMT4">
                    <p:embed/>
                  </p:oleObj>
                </mc:Choice>
                <mc:Fallback>
                  <p:oleObj name="Equation" r:id="rId5" imgW="622030" imgH="24119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104"/>
                          <a:ext cx="972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63" name="Text Box 7"/>
            <p:cNvSpPr txBox="1">
              <a:spLocks noChangeArrowheads="1"/>
            </p:cNvSpPr>
            <p:nvPr/>
          </p:nvSpPr>
          <p:spPr bwMode="auto">
            <a:xfrm>
              <a:off x="3648" y="1152"/>
              <a:ext cx="1296" cy="381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无偏估计</a:t>
              </a:r>
            </a:p>
          </p:txBody>
        </p:sp>
        <p:sp>
          <p:nvSpPr>
            <p:cNvPr id="87064" name="Text Box 13"/>
            <p:cNvSpPr txBox="1">
              <a:spLocks noChangeArrowheads="1"/>
            </p:cNvSpPr>
            <p:nvPr/>
          </p:nvSpPr>
          <p:spPr bwMode="auto">
            <a:xfrm>
              <a:off x="336" y="1056"/>
              <a:ext cx="113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如果：</a:t>
              </a:r>
            </a:p>
          </p:txBody>
        </p:sp>
        <p:sp>
          <p:nvSpPr>
            <p:cNvPr id="87065" name="AutoShape 16"/>
            <p:cNvSpPr>
              <a:spLocks noChangeArrowheads="1"/>
            </p:cNvSpPr>
            <p:nvPr/>
          </p:nvSpPr>
          <p:spPr bwMode="auto">
            <a:xfrm>
              <a:off x="3264" y="1248"/>
              <a:ext cx="384" cy="240"/>
            </a:xfrm>
            <a:prstGeom prst="notchedRightArrow">
              <a:avLst>
                <a:gd name="adj1" fmla="val 50000"/>
                <a:gd name="adj2" fmla="val 40000"/>
              </a:avLst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286000" y="2667000"/>
            <a:ext cx="6477000" cy="755650"/>
            <a:chOff x="1440" y="1680"/>
            <a:chExt cx="4080" cy="476"/>
          </a:xfrm>
        </p:grpSpPr>
        <p:graphicFrame>
          <p:nvGraphicFramePr>
            <p:cNvPr id="87059" name="Object 2"/>
            <p:cNvGraphicFramePr>
              <a:graphicFrameLocks noChangeAspect="1"/>
            </p:cNvGraphicFramePr>
            <p:nvPr/>
          </p:nvGraphicFramePr>
          <p:xfrm>
            <a:off x="1440" y="1680"/>
            <a:ext cx="1409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26" name="Equation" r:id="rId7" imgW="901309" imgH="304668" progId="Equation.DSMT4">
                    <p:embed/>
                  </p:oleObj>
                </mc:Choice>
                <mc:Fallback>
                  <p:oleObj name="Equation" r:id="rId7" imgW="901309" imgH="304668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680"/>
                          <a:ext cx="1409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60" name="Text Box 8"/>
            <p:cNvSpPr txBox="1">
              <a:spLocks noChangeArrowheads="1"/>
            </p:cNvSpPr>
            <p:nvPr/>
          </p:nvSpPr>
          <p:spPr bwMode="auto">
            <a:xfrm>
              <a:off x="3648" y="1728"/>
              <a:ext cx="1872" cy="381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渐近无偏估计</a:t>
              </a:r>
            </a:p>
          </p:txBody>
        </p:sp>
        <p:sp>
          <p:nvSpPr>
            <p:cNvPr id="87061" name="AutoShape 17"/>
            <p:cNvSpPr>
              <a:spLocks noChangeArrowheads="1"/>
            </p:cNvSpPr>
            <p:nvPr/>
          </p:nvSpPr>
          <p:spPr bwMode="auto">
            <a:xfrm>
              <a:off x="3264" y="1821"/>
              <a:ext cx="384" cy="240"/>
            </a:xfrm>
            <a:prstGeom prst="notchedRightArrow">
              <a:avLst>
                <a:gd name="adj1" fmla="val 50000"/>
                <a:gd name="adj2" fmla="val 40000"/>
              </a:avLst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44475" y="6019800"/>
            <a:ext cx="6223000" cy="685800"/>
            <a:chOff x="154" y="3792"/>
            <a:chExt cx="3920" cy="432"/>
          </a:xfrm>
        </p:grpSpPr>
        <p:graphicFrame>
          <p:nvGraphicFramePr>
            <p:cNvPr id="87057" name="Object 21"/>
            <p:cNvGraphicFramePr>
              <a:graphicFrameLocks noChangeAspect="1"/>
            </p:cNvGraphicFramePr>
            <p:nvPr/>
          </p:nvGraphicFramePr>
          <p:xfrm>
            <a:off x="887" y="3792"/>
            <a:ext cx="318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27" name="Equation" r:id="rId9" imgW="1778000" imgH="241300" progId="Equation.DSMT4">
                    <p:embed/>
                  </p:oleObj>
                </mc:Choice>
                <mc:Fallback>
                  <p:oleObj name="Equation" r:id="rId9" imgW="1778000" imgH="2413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3792"/>
                          <a:ext cx="3187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8" name="Text Box 22"/>
            <p:cNvSpPr txBox="1">
              <a:spLocks noChangeArrowheads="1"/>
            </p:cNvSpPr>
            <p:nvPr/>
          </p:nvSpPr>
          <p:spPr bwMode="auto">
            <a:xfrm>
              <a:off x="154" y="3792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所以：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04800" y="4876800"/>
            <a:ext cx="5788025" cy="763588"/>
            <a:chOff x="192" y="3072"/>
            <a:chExt cx="3646" cy="481"/>
          </a:xfrm>
        </p:grpSpPr>
        <p:graphicFrame>
          <p:nvGraphicFramePr>
            <p:cNvPr id="87055" name="Object 19"/>
            <p:cNvGraphicFramePr>
              <a:graphicFrameLocks noChangeAspect="1"/>
            </p:cNvGraphicFramePr>
            <p:nvPr/>
          </p:nvGraphicFramePr>
          <p:xfrm>
            <a:off x="1079" y="3120"/>
            <a:ext cx="2759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28" name="Equation" r:id="rId11" imgW="1536700" imgH="241300" progId="Equation.DSMT4">
                    <p:embed/>
                  </p:oleObj>
                </mc:Choice>
                <mc:Fallback>
                  <p:oleObj name="Equation" r:id="rId11" imgW="1536700" imgH="2413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" y="3120"/>
                          <a:ext cx="2759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6" name="Text Box 23"/>
            <p:cNvSpPr txBox="1">
              <a:spLocks noChangeArrowheads="1"/>
            </p:cNvSpPr>
            <p:nvPr/>
          </p:nvSpPr>
          <p:spPr bwMode="auto">
            <a:xfrm>
              <a:off x="192" y="3072"/>
              <a:ext cx="101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由于：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04800" y="3886200"/>
            <a:ext cx="8534400" cy="685800"/>
            <a:chOff x="192" y="2448"/>
            <a:chExt cx="5376" cy="432"/>
          </a:xfrm>
        </p:grpSpPr>
        <p:graphicFrame>
          <p:nvGraphicFramePr>
            <p:cNvPr id="87051" name="Object 18"/>
            <p:cNvGraphicFramePr>
              <a:graphicFrameLocks noChangeAspect="1"/>
            </p:cNvGraphicFramePr>
            <p:nvPr/>
          </p:nvGraphicFramePr>
          <p:xfrm>
            <a:off x="1115" y="2448"/>
            <a:ext cx="25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29" name="Equation" r:id="rId13" imgW="1397000" imgH="241300" progId="Equation.DSMT4">
                    <p:embed/>
                  </p:oleObj>
                </mc:Choice>
                <mc:Fallback>
                  <p:oleObj name="Equation" r:id="rId13" imgW="1397000" imgH="2413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" y="2448"/>
                          <a:ext cx="250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2" name="Text Box 20"/>
            <p:cNvSpPr txBox="1">
              <a:spLocks noChangeArrowheads="1"/>
            </p:cNvSpPr>
            <p:nvPr/>
          </p:nvSpPr>
          <p:spPr bwMode="auto">
            <a:xfrm>
              <a:off x="192" y="2496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定义：</a:t>
              </a:r>
            </a:p>
          </p:txBody>
        </p:sp>
        <p:sp>
          <p:nvSpPr>
            <p:cNvPr id="87053" name="Text Box 24"/>
            <p:cNvSpPr txBox="1">
              <a:spLocks noChangeArrowheads="1"/>
            </p:cNvSpPr>
            <p:nvPr/>
          </p:nvSpPr>
          <p:spPr bwMode="auto">
            <a:xfrm>
              <a:off x="4272" y="2496"/>
              <a:ext cx="1296" cy="381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均方误差</a:t>
              </a:r>
            </a:p>
          </p:txBody>
        </p:sp>
        <p:sp>
          <p:nvSpPr>
            <p:cNvPr id="87054" name="AutoShape 25"/>
            <p:cNvSpPr>
              <a:spLocks noChangeArrowheads="1"/>
            </p:cNvSpPr>
            <p:nvPr/>
          </p:nvSpPr>
          <p:spPr bwMode="auto">
            <a:xfrm>
              <a:off x="3792" y="2592"/>
              <a:ext cx="384" cy="240"/>
            </a:xfrm>
            <a:prstGeom prst="notchedRightArrow">
              <a:avLst>
                <a:gd name="adj1" fmla="val 50000"/>
                <a:gd name="adj2" fmla="val 40000"/>
              </a:avLst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45434" name="Text Box 26"/>
          <p:cNvSpPr txBox="1">
            <a:spLocks noChangeArrowheads="1"/>
          </p:cNvSpPr>
          <p:nvPr/>
        </p:nvSpPr>
        <p:spPr bwMode="auto">
          <a:xfrm>
            <a:off x="6705600" y="5689600"/>
            <a:ext cx="2438400" cy="1092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隶书" panose="02010509060101010101" pitchFamily="49" charset="-122"/>
              </a:rPr>
              <a:t>包含偏差和方差都最小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4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1024"/>
          <p:cNvGraphicFramePr>
            <a:graphicFrameLocks noChangeAspect="1"/>
          </p:cNvGraphicFramePr>
          <p:nvPr/>
        </p:nvGraphicFramePr>
        <p:xfrm>
          <a:off x="2151063" y="533400"/>
          <a:ext cx="21780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8" name="Equation" r:id="rId3" imgW="774364" imgH="241195" progId="Equation.DSMT4">
                  <p:embed/>
                </p:oleObj>
              </mc:Choice>
              <mc:Fallback>
                <p:oleObj name="Equation" r:id="rId3" imgW="774364" imgH="241195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533400"/>
                        <a:ext cx="217805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1025"/>
          <p:cNvGraphicFramePr>
            <a:graphicFrameLocks noChangeAspect="1"/>
          </p:cNvGraphicFramePr>
          <p:nvPr/>
        </p:nvGraphicFramePr>
        <p:xfrm>
          <a:off x="1922463" y="1752600"/>
          <a:ext cx="2892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9" name="Equation" r:id="rId5" imgW="1028254" imgH="304668" progId="Equation.DSMT4">
                  <p:embed/>
                </p:oleObj>
              </mc:Choice>
              <mc:Fallback>
                <p:oleObj name="Equation" r:id="rId5" imgW="1028254" imgH="304668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1752600"/>
                        <a:ext cx="28924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15"/>
          <p:cNvSpPr txBox="1">
            <a:spLocks noChangeArrowheads="1"/>
          </p:cNvSpPr>
          <p:nvPr/>
        </p:nvSpPr>
        <p:spPr bwMode="auto">
          <a:xfrm>
            <a:off x="5791200" y="381000"/>
            <a:ext cx="2590800" cy="10922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一致估计（</a:t>
            </a:r>
            <a:r>
              <a:rPr lang="en-US" altLang="zh-CN"/>
              <a:t>consistent)</a:t>
            </a:r>
          </a:p>
        </p:txBody>
      </p:sp>
      <p:sp>
        <p:nvSpPr>
          <p:cNvPr id="88069" name="Text Box 16"/>
          <p:cNvSpPr txBox="1">
            <a:spLocks noChangeArrowheads="1"/>
          </p:cNvSpPr>
          <p:nvPr/>
        </p:nvSpPr>
        <p:spPr bwMode="auto">
          <a:xfrm>
            <a:off x="5715000" y="1981200"/>
            <a:ext cx="3124200" cy="604838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渐近一致估计</a:t>
            </a:r>
          </a:p>
        </p:txBody>
      </p:sp>
      <p:sp>
        <p:nvSpPr>
          <p:cNvPr id="88070" name="Text Box 19"/>
          <p:cNvSpPr txBox="1">
            <a:spLocks noChangeArrowheads="1"/>
          </p:cNvSpPr>
          <p:nvPr/>
        </p:nvSpPr>
        <p:spPr bwMode="auto">
          <a:xfrm>
            <a:off x="609600" y="5334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若</a:t>
            </a:r>
          </a:p>
        </p:txBody>
      </p:sp>
      <p:sp>
        <p:nvSpPr>
          <p:cNvPr id="88071" name="AutoShape 23"/>
          <p:cNvSpPr>
            <a:spLocks noChangeArrowheads="1"/>
          </p:cNvSpPr>
          <p:nvPr/>
        </p:nvSpPr>
        <p:spPr bwMode="auto">
          <a:xfrm>
            <a:off x="5334000" y="914400"/>
            <a:ext cx="381000" cy="4572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8072" name="AutoShape 24"/>
          <p:cNvSpPr>
            <a:spLocks noChangeArrowheads="1"/>
          </p:cNvSpPr>
          <p:nvPr/>
        </p:nvSpPr>
        <p:spPr bwMode="auto">
          <a:xfrm>
            <a:off x="5334000" y="2057400"/>
            <a:ext cx="381000" cy="4572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8073" name="Text Box 27"/>
          <p:cNvSpPr txBox="1">
            <a:spLocks noChangeArrowheads="1"/>
          </p:cNvSpPr>
          <p:nvPr/>
        </p:nvSpPr>
        <p:spPr bwMode="auto">
          <a:xfrm>
            <a:off x="304800" y="3200400"/>
            <a:ext cx="8458200" cy="255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一个估计，是否是无偏的（或是否是渐近无偏的），是否是一致的（或是渐近一致的），就成为了判断一个估计质量的标准。后续两章讨论自相关函数和功率谱的估计问题，请紧紧抓住估计质量评判的两个标准。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98425" y="144463"/>
            <a:ext cx="5105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宋体" panose="02010600030101010101" pitchFamily="2" charset="-122"/>
              </a:rPr>
              <a:t>2. </a:t>
            </a:r>
            <a:r>
              <a:rPr lang="zh-CN" altLang="en-US" b="1">
                <a:latin typeface="宋体" panose="02010600030101010101" pitchFamily="2" charset="-122"/>
              </a:rPr>
              <a:t>数字特征：</a:t>
            </a:r>
          </a:p>
        </p:txBody>
      </p:sp>
      <p:graphicFrame>
        <p:nvGraphicFramePr>
          <p:cNvPr id="20483" name="Object 1024"/>
          <p:cNvGraphicFramePr>
            <a:graphicFrameLocks noChangeAspect="1"/>
          </p:cNvGraphicFramePr>
          <p:nvPr/>
        </p:nvGraphicFramePr>
        <p:xfrm>
          <a:off x="2700338" y="731838"/>
          <a:ext cx="51498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6" name="Equation" r:id="rId3" imgW="2450880" imgH="431640" progId="Equation.DSMT4">
                  <p:embed/>
                </p:oleObj>
              </mc:Choice>
              <mc:Fallback>
                <p:oleObj name="Equation" r:id="rId3" imgW="2450880" imgH="43164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731838"/>
                        <a:ext cx="51498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-180975" y="850900"/>
            <a:ext cx="26495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）均值：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-190500" y="1395413"/>
            <a:ext cx="8845550" cy="1114425"/>
            <a:chOff x="161" y="2125"/>
            <a:chExt cx="6023" cy="849"/>
          </a:xfrm>
        </p:grpSpPr>
        <p:graphicFrame>
          <p:nvGraphicFramePr>
            <p:cNvPr id="20498" name="Object 1025"/>
            <p:cNvGraphicFramePr>
              <a:graphicFrameLocks noChangeAspect="1"/>
            </p:cNvGraphicFramePr>
            <p:nvPr/>
          </p:nvGraphicFramePr>
          <p:xfrm>
            <a:off x="1001" y="2324"/>
            <a:ext cx="5183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7" name="Equation" r:id="rId5" imgW="3644640" imgH="457200" progId="Equation.DSMT4">
                    <p:embed/>
                  </p:oleObj>
                </mc:Choice>
                <mc:Fallback>
                  <p:oleObj name="Equation" r:id="rId5" imgW="3644640" imgH="457200" progId="Equation.DSMT4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2324"/>
                          <a:ext cx="5183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Text Box 8"/>
            <p:cNvSpPr txBox="1">
              <a:spLocks noChangeArrowheads="1"/>
            </p:cNvSpPr>
            <p:nvPr/>
          </p:nvSpPr>
          <p:spPr bwMode="auto">
            <a:xfrm>
              <a:off x="161" y="2125"/>
              <a:ext cx="1680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/>
                <a:t>（</a:t>
              </a:r>
              <a:r>
                <a:rPr lang="en-US" altLang="zh-CN" sz="2800"/>
                <a:t>2</a:t>
              </a:r>
              <a:r>
                <a:rPr lang="zh-CN" altLang="en-US" sz="2800"/>
                <a:t>）方差：</a:t>
              </a:r>
            </a:p>
          </p:txBody>
        </p:sp>
      </p:grpSp>
      <p:graphicFrame>
        <p:nvGraphicFramePr>
          <p:cNvPr id="20486" name="Object 0"/>
          <p:cNvGraphicFramePr>
            <a:graphicFrameLocks noChangeAspect="1"/>
          </p:cNvGraphicFramePr>
          <p:nvPr/>
        </p:nvGraphicFramePr>
        <p:xfrm>
          <a:off x="2276475" y="2420938"/>
          <a:ext cx="38877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8" name="Equation" r:id="rId7" imgW="1916868" imgH="342751" progId="Equation.DSMT4">
                  <p:embed/>
                </p:oleObj>
              </mc:Choice>
              <mc:Fallback>
                <p:oleObj name="Equation" r:id="rId7" imgW="1916868" imgH="342751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420938"/>
                        <a:ext cx="388778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50"/>
          <p:cNvSpPr txBox="1">
            <a:spLocks noChangeArrowheads="1"/>
          </p:cNvSpPr>
          <p:nvPr/>
        </p:nvSpPr>
        <p:spPr bwMode="auto">
          <a:xfrm>
            <a:off x="-215900" y="2420938"/>
            <a:ext cx="33861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）均方差：</a:t>
            </a:r>
          </a:p>
        </p:txBody>
      </p: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0" y="3000375"/>
            <a:ext cx="8869363" cy="1450975"/>
            <a:chOff x="288" y="1488"/>
            <a:chExt cx="5587" cy="914"/>
          </a:xfrm>
        </p:grpSpPr>
        <p:graphicFrame>
          <p:nvGraphicFramePr>
            <p:cNvPr id="20495" name="Object 2"/>
            <p:cNvGraphicFramePr>
              <a:graphicFrameLocks noChangeAspect="1"/>
            </p:cNvGraphicFramePr>
            <p:nvPr/>
          </p:nvGraphicFramePr>
          <p:xfrm>
            <a:off x="673" y="1842"/>
            <a:ext cx="3172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9" name="Equation" r:id="rId9" imgW="1943100" imgH="342900" progId="Equation.DSMT4">
                    <p:embed/>
                  </p:oleObj>
                </mc:Choice>
                <mc:Fallback>
                  <p:oleObj name="Equation" r:id="rId9" imgW="1943100" imgH="3429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" y="1842"/>
                          <a:ext cx="3172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Text Box 52"/>
            <p:cNvSpPr txBox="1">
              <a:spLocks noChangeArrowheads="1"/>
            </p:cNvSpPr>
            <p:nvPr/>
          </p:nvSpPr>
          <p:spPr bwMode="auto">
            <a:xfrm>
              <a:off x="288" y="1488"/>
              <a:ext cx="321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宋体" panose="02010600030101010101" pitchFamily="2" charset="-122"/>
                </a:rPr>
                <a:t>3. </a:t>
              </a:r>
              <a:r>
                <a:rPr lang="zh-CN" altLang="en-US" b="1">
                  <a:latin typeface="宋体" panose="02010600030101010101" pitchFamily="2" charset="-122"/>
                </a:rPr>
                <a:t>矩（</a:t>
              </a:r>
              <a:r>
                <a:rPr lang="en-US" altLang="zh-CN" b="1">
                  <a:latin typeface="宋体" panose="02010600030101010101" pitchFamily="2" charset="-122"/>
                </a:rPr>
                <a:t>Moment)</a:t>
              </a:r>
            </a:p>
          </p:txBody>
        </p:sp>
        <p:sp>
          <p:nvSpPr>
            <p:cNvPr id="20497" name="Text Box 53"/>
            <p:cNvSpPr txBox="1">
              <a:spLocks noChangeArrowheads="1"/>
            </p:cNvSpPr>
            <p:nvPr/>
          </p:nvSpPr>
          <p:spPr bwMode="auto">
            <a:xfrm>
              <a:off x="4243" y="1901"/>
              <a:ext cx="1632" cy="370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/>
                <a:t>m </a:t>
              </a:r>
              <a:r>
                <a:rPr lang="zh-CN" altLang="en-US"/>
                <a:t>阶原点矩</a:t>
              </a:r>
            </a:p>
          </p:txBody>
        </p:sp>
      </p:grpSp>
      <p:graphicFrame>
        <p:nvGraphicFramePr>
          <p:cNvPr id="18" name="Object 1"/>
          <p:cNvGraphicFramePr>
            <a:graphicFrameLocks noChangeAspect="1"/>
          </p:cNvGraphicFramePr>
          <p:nvPr/>
        </p:nvGraphicFramePr>
        <p:xfrm>
          <a:off x="1466850" y="4419600"/>
          <a:ext cx="41798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0" name="Equation" r:id="rId11" imgW="1663700" imgH="241300" progId="Equation.DSMT4">
                  <p:embed/>
                </p:oleObj>
              </mc:Choice>
              <mc:Fallback>
                <p:oleObj name="Equation" r:id="rId11" imgW="16637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4419600"/>
                        <a:ext cx="41798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24"/>
          <p:cNvGraphicFramePr>
            <a:graphicFrameLocks noChangeAspect="1"/>
          </p:cNvGraphicFramePr>
          <p:nvPr/>
        </p:nvGraphicFramePr>
        <p:xfrm>
          <a:off x="285750" y="5059363"/>
          <a:ext cx="62071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1" name="Equation" r:id="rId13" imgW="2590800" imgH="342900" progId="Equation.DSMT4">
                  <p:embed/>
                </p:oleObj>
              </mc:Choice>
              <mc:Fallback>
                <p:oleObj name="Equation" r:id="rId13" imgW="2590800" imgH="3429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059363"/>
                        <a:ext cx="620712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53"/>
          <p:cNvSpPr txBox="1">
            <a:spLocks noChangeArrowheads="1"/>
          </p:cNvSpPr>
          <p:nvPr/>
        </p:nvSpPr>
        <p:spPr bwMode="auto">
          <a:xfrm>
            <a:off x="6637338" y="5175250"/>
            <a:ext cx="2232025" cy="5873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/>
              <a:t>m </a:t>
            </a:r>
            <a:r>
              <a:rPr lang="zh-CN" altLang="en-US"/>
              <a:t>阶中心矩</a:t>
            </a:r>
          </a:p>
        </p:txBody>
      </p:sp>
      <p:graphicFrame>
        <p:nvGraphicFramePr>
          <p:cNvPr id="20492" name="Object 1026"/>
          <p:cNvGraphicFramePr>
            <a:graphicFrameLocks noChangeAspect="1"/>
          </p:cNvGraphicFramePr>
          <p:nvPr/>
        </p:nvGraphicFramePr>
        <p:xfrm>
          <a:off x="334963" y="5957888"/>
          <a:ext cx="42672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2" name="Equation" r:id="rId15" imgW="1536700" imgH="241300" progId="Equation.DSMT4">
                  <p:embed/>
                </p:oleObj>
              </mc:Choice>
              <mc:Fallback>
                <p:oleObj name="Equation" r:id="rId15" imgW="1536700" imgH="2413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5957888"/>
                        <a:ext cx="42672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027"/>
          <p:cNvGraphicFramePr>
            <a:graphicFrameLocks noChangeAspect="1"/>
          </p:cNvGraphicFramePr>
          <p:nvPr/>
        </p:nvGraphicFramePr>
        <p:xfrm>
          <a:off x="6372225" y="6021388"/>
          <a:ext cx="157003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3" name="Equation" r:id="rId17" imgW="672808" imgH="291973" progId="Equation.DSMT4">
                  <p:embed/>
                </p:oleObj>
              </mc:Choice>
              <mc:Fallback>
                <p:oleObj name="Equation" r:id="rId17" imgW="672808" imgH="291973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6021388"/>
                        <a:ext cx="1570038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Text Box 8"/>
          <p:cNvSpPr txBox="1">
            <a:spLocks noChangeArrowheads="1"/>
          </p:cNvSpPr>
          <p:nvPr/>
        </p:nvSpPr>
        <p:spPr bwMode="auto">
          <a:xfrm>
            <a:off x="5065713" y="6137275"/>
            <a:ext cx="2016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标准差：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1" grpId="0" animBg="1"/>
      <p:bldP spid="204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024"/>
          <p:cNvGraphicFramePr>
            <a:graphicFrameLocks noChangeAspect="1"/>
          </p:cNvGraphicFramePr>
          <p:nvPr/>
        </p:nvGraphicFramePr>
        <p:xfrm>
          <a:off x="244475" y="1419225"/>
          <a:ext cx="133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9" name="Equation" r:id="rId3" imgW="444114" imgH="177646" progId="Equation.DSMT4">
                  <p:embed/>
                </p:oleObj>
              </mc:Choice>
              <mc:Fallback>
                <p:oleObj name="Equation" r:id="rId3" imgW="444114" imgH="177646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419225"/>
                        <a:ext cx="1333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746250" y="1452563"/>
            <a:ext cx="41910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高阶统计量：</a:t>
            </a:r>
          </a:p>
        </p:txBody>
      </p:sp>
      <p:graphicFrame>
        <p:nvGraphicFramePr>
          <p:cNvPr id="21508" name="Object 1025"/>
          <p:cNvGraphicFramePr>
            <a:graphicFrameLocks noChangeAspect="1"/>
          </p:cNvGraphicFramePr>
          <p:nvPr/>
        </p:nvGraphicFramePr>
        <p:xfrm>
          <a:off x="684213" y="2133600"/>
          <a:ext cx="4751387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0" name="Equation" r:id="rId5" imgW="2044700" imgH="558800" progId="Equation.DSMT4">
                  <p:embed/>
                </p:oleObj>
              </mc:Choice>
              <mc:Fallback>
                <p:oleObj name="Equation" r:id="rId5" imgW="2044700" imgH="5588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4751387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529263" y="1973263"/>
            <a:ext cx="3559175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斜度（</a:t>
            </a:r>
            <a:r>
              <a:rPr lang="en-US" altLang="zh-CN" sz="2800"/>
              <a:t>skewness</a:t>
            </a:r>
            <a:r>
              <a:rPr lang="zh-CN" altLang="en-US" sz="2800"/>
              <a:t>），无量纲，用来评价分布函数相对均值的对称性。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4213" y="3962400"/>
            <a:ext cx="8080375" cy="2327275"/>
            <a:chOff x="526" y="2592"/>
            <a:chExt cx="5090" cy="1466"/>
          </a:xfrm>
        </p:grpSpPr>
        <p:graphicFrame>
          <p:nvGraphicFramePr>
            <p:cNvPr id="21517" name="Object 1026"/>
            <p:cNvGraphicFramePr>
              <a:graphicFrameLocks noChangeAspect="1"/>
            </p:cNvGraphicFramePr>
            <p:nvPr/>
          </p:nvGraphicFramePr>
          <p:xfrm>
            <a:off x="526" y="2592"/>
            <a:ext cx="3962" cy="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1" name="Equation" r:id="rId7" imgW="2641600" imgH="558800" progId="Equation.DSMT4">
                    <p:embed/>
                  </p:oleObj>
                </mc:Choice>
                <mc:Fallback>
                  <p:oleObj name="Equation" r:id="rId7" imgW="2641600" imgH="558800" progId="Equation.DSMT4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" y="2592"/>
                          <a:ext cx="3962" cy="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8" name="Text Box 7"/>
            <p:cNvSpPr txBox="1">
              <a:spLocks noChangeArrowheads="1"/>
            </p:cNvSpPr>
            <p:nvPr/>
          </p:nvSpPr>
          <p:spPr bwMode="auto">
            <a:xfrm>
              <a:off x="571" y="3456"/>
              <a:ext cx="5045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/>
                <a:t>峰度，无量纲，表征分布函数在均值处的峰值特性。减</a:t>
              </a:r>
              <a:r>
                <a:rPr lang="en-US" altLang="zh-CN" sz="2800"/>
                <a:t>3</a:t>
              </a:r>
              <a:r>
                <a:rPr lang="zh-CN" altLang="en-US" sz="2800"/>
                <a:t>是为了保证正态分布的峰度为零。</a:t>
              </a:r>
            </a:p>
          </p:txBody>
        </p:sp>
      </p:grpSp>
      <p:grpSp>
        <p:nvGrpSpPr>
          <p:cNvPr id="21" name="Group 16"/>
          <p:cNvGrpSpPr>
            <a:grpSpLocks/>
          </p:cNvGrpSpPr>
          <p:nvPr/>
        </p:nvGrpSpPr>
        <p:grpSpPr bwMode="auto">
          <a:xfrm>
            <a:off x="295275" y="177800"/>
            <a:ext cx="6750050" cy="533400"/>
            <a:chOff x="1032" y="2784"/>
            <a:chExt cx="4252" cy="336"/>
          </a:xfrm>
        </p:grpSpPr>
        <p:graphicFrame>
          <p:nvGraphicFramePr>
            <p:cNvPr id="21515" name="Object 1029"/>
            <p:cNvGraphicFramePr>
              <a:graphicFrameLocks noChangeAspect="1"/>
            </p:cNvGraphicFramePr>
            <p:nvPr/>
          </p:nvGraphicFramePr>
          <p:xfrm>
            <a:off x="1032" y="2784"/>
            <a:ext cx="7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2" name="Equation" r:id="rId9" imgW="418918" imgH="177723" progId="Equation.DSMT4">
                    <p:embed/>
                  </p:oleObj>
                </mc:Choice>
                <mc:Fallback>
                  <p:oleObj name="Equation" r:id="rId9" imgW="418918" imgH="177723" progId="Equation.DSMT4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2784"/>
                          <a:ext cx="79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6" name="Text Box 10"/>
            <p:cNvSpPr txBox="1">
              <a:spLocks noChangeArrowheads="1"/>
            </p:cNvSpPr>
            <p:nvPr/>
          </p:nvSpPr>
          <p:spPr bwMode="auto">
            <a:xfrm>
              <a:off x="1956" y="2784"/>
              <a:ext cx="332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/>
                <a:t>一阶统计量（均值）</a:t>
              </a:r>
            </a:p>
          </p:txBody>
        </p:sp>
      </p:grpSp>
      <p:grpSp>
        <p:nvGrpSpPr>
          <p:cNvPr id="24" name="Group 15"/>
          <p:cNvGrpSpPr>
            <a:grpSpLocks/>
          </p:cNvGrpSpPr>
          <p:nvPr/>
        </p:nvGrpSpPr>
        <p:grpSpPr bwMode="auto">
          <a:xfrm>
            <a:off x="266700" y="782638"/>
            <a:ext cx="8534400" cy="525462"/>
            <a:chOff x="1008" y="3312"/>
            <a:chExt cx="4328" cy="331"/>
          </a:xfrm>
        </p:grpSpPr>
        <p:graphicFrame>
          <p:nvGraphicFramePr>
            <p:cNvPr id="21513" name="Object 1028"/>
            <p:cNvGraphicFramePr>
              <a:graphicFrameLocks noChangeAspect="1"/>
            </p:cNvGraphicFramePr>
            <p:nvPr/>
          </p:nvGraphicFramePr>
          <p:xfrm>
            <a:off x="1008" y="3312"/>
            <a:ext cx="68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3" name="Equation" r:id="rId11" imgW="444114" imgH="177646" progId="Equation.DSMT4">
                    <p:embed/>
                  </p:oleObj>
                </mc:Choice>
                <mc:Fallback>
                  <p:oleObj name="Equation" r:id="rId11" imgW="444114" imgH="177646" progId="Equation.DSMT4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312"/>
                          <a:ext cx="68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12"/>
            <p:cNvSpPr txBox="1">
              <a:spLocks noChangeArrowheads="1"/>
            </p:cNvSpPr>
            <p:nvPr/>
          </p:nvSpPr>
          <p:spPr bwMode="auto">
            <a:xfrm>
              <a:off x="1767" y="3312"/>
              <a:ext cx="356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/>
                <a:t>二阶统计量（方差，均方，相关，功率谱）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3708400" y="274638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/>
              <a:t>协方差函数</a:t>
            </a:r>
          </a:p>
        </p:txBody>
      </p:sp>
      <p:graphicFrame>
        <p:nvGraphicFramePr>
          <p:cNvPr id="22531" name="Object 1024"/>
          <p:cNvGraphicFramePr>
            <a:graphicFrameLocks noChangeAspect="1"/>
          </p:cNvGraphicFramePr>
          <p:nvPr/>
        </p:nvGraphicFramePr>
        <p:xfrm>
          <a:off x="1123950" y="1219200"/>
          <a:ext cx="696595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Equation" r:id="rId3" imgW="2222500" imgH="584200" progId="Equation.DSMT4">
                  <p:embed/>
                </p:oleObj>
              </mc:Choice>
              <mc:Fallback>
                <p:oleObj name="Equation" r:id="rId3" imgW="2222500" imgH="5842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219200"/>
                        <a:ext cx="696595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7" name="Object 1025"/>
          <p:cNvGraphicFramePr>
            <a:graphicFrameLocks noChangeAspect="1"/>
          </p:cNvGraphicFramePr>
          <p:nvPr/>
        </p:nvGraphicFramePr>
        <p:xfrm>
          <a:off x="533400" y="3352800"/>
          <a:ext cx="8001000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Equation" r:id="rId5" imgW="2590800" imgH="939800" progId="Equation.DSMT4">
                  <p:embed/>
                </p:oleObj>
              </mc:Choice>
              <mc:Fallback>
                <p:oleObj name="Equation" r:id="rId5" imgW="2590800" imgH="9398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52800"/>
                        <a:ext cx="8001000" cy="290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57200" y="304800"/>
            <a:ext cx="3538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/>
              <a:t>两个随机变量：</a:t>
            </a:r>
            <a:endParaRPr lang="zh-CN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35"/>
          <p:cNvSpPr txBox="1">
            <a:spLocks noChangeArrowheads="1"/>
          </p:cNvSpPr>
          <p:nvPr/>
        </p:nvSpPr>
        <p:spPr bwMode="auto">
          <a:xfrm>
            <a:off x="76200" y="130175"/>
            <a:ext cx="5638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>
                <a:ea typeface="华文新魏" panose="02010800040101010101" pitchFamily="2" charset="-122"/>
              </a:rPr>
              <a:t>二、随机向量</a:t>
            </a:r>
          </a:p>
        </p:txBody>
      </p:sp>
      <p:graphicFrame>
        <p:nvGraphicFramePr>
          <p:cNvPr id="23555" name="Object 1024"/>
          <p:cNvGraphicFramePr>
            <a:graphicFrameLocks noChangeAspect="1"/>
          </p:cNvGraphicFramePr>
          <p:nvPr/>
        </p:nvGraphicFramePr>
        <p:xfrm>
          <a:off x="3676650" y="68263"/>
          <a:ext cx="3470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" name="Equation" r:id="rId3" imgW="1028520" imgH="279360" progId="Equation.DSMT4">
                  <p:embed/>
                </p:oleObj>
              </mc:Choice>
              <mc:Fallback>
                <p:oleObj name="Equation" r:id="rId3" imgW="1028520" imgH="27936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68263"/>
                        <a:ext cx="34702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1038"/>
          <p:cNvSpPr txBox="1">
            <a:spLocks noChangeArrowheads="1"/>
          </p:cNvSpPr>
          <p:nvPr/>
        </p:nvSpPr>
        <p:spPr bwMode="auto">
          <a:xfrm>
            <a:off x="323850" y="2614613"/>
            <a:ext cx="22098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均值向量</a:t>
            </a:r>
            <a:r>
              <a:rPr lang="en-US" altLang="zh-CN" sz="2800"/>
              <a:t>:</a:t>
            </a:r>
            <a:endParaRPr lang="zh-CN" altLang="en-US" sz="2800"/>
          </a:p>
        </p:txBody>
      </p:sp>
      <p:sp>
        <p:nvSpPr>
          <p:cNvPr id="23557" name="Text Box 1041"/>
          <p:cNvSpPr txBox="1">
            <a:spLocks noChangeArrowheads="1"/>
          </p:cNvSpPr>
          <p:nvPr/>
        </p:nvSpPr>
        <p:spPr bwMode="auto">
          <a:xfrm>
            <a:off x="207963" y="1181100"/>
            <a:ext cx="88931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i="1"/>
              <a:t>X </a:t>
            </a:r>
            <a:r>
              <a:rPr lang="zh-CN" altLang="en-US" sz="2800"/>
              <a:t>的每一个元素                    都是随机变量，</a:t>
            </a:r>
          </a:p>
        </p:txBody>
      </p:sp>
      <p:graphicFrame>
        <p:nvGraphicFramePr>
          <p:cNvPr id="23558" name="Object 1026"/>
          <p:cNvGraphicFramePr>
            <a:graphicFrameLocks noChangeAspect="1"/>
          </p:cNvGraphicFramePr>
          <p:nvPr/>
        </p:nvGraphicFramePr>
        <p:xfrm>
          <a:off x="2819400" y="1052513"/>
          <a:ext cx="1714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0" name="Equation" r:id="rId5" imgW="571252" imgH="228501" progId="Equation.DSMT4">
                  <p:embed/>
                </p:oleObj>
              </mc:Choice>
              <mc:Fallback>
                <p:oleObj name="Equation" r:id="rId5" imgW="571252" imgH="228501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52513"/>
                        <a:ext cx="1714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49"/>
          <p:cNvGrpSpPr>
            <a:grpSpLocks/>
          </p:cNvGrpSpPr>
          <p:nvPr/>
        </p:nvGrpSpPr>
        <p:grpSpPr bwMode="auto">
          <a:xfrm>
            <a:off x="323850" y="1881188"/>
            <a:ext cx="5976938" cy="628650"/>
            <a:chOff x="816" y="2705"/>
            <a:chExt cx="4176" cy="511"/>
          </a:xfrm>
        </p:grpSpPr>
        <p:sp>
          <p:nvSpPr>
            <p:cNvPr id="23567" name="Text Box 1044"/>
            <p:cNvSpPr txBox="1">
              <a:spLocks noChangeArrowheads="1"/>
            </p:cNvSpPr>
            <p:nvPr/>
          </p:nvSpPr>
          <p:spPr bwMode="auto">
            <a:xfrm>
              <a:off x="816" y="2784"/>
              <a:ext cx="96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均值：</a:t>
              </a:r>
            </a:p>
          </p:txBody>
        </p:sp>
        <p:graphicFrame>
          <p:nvGraphicFramePr>
            <p:cNvPr id="23568" name="Object 1028"/>
            <p:cNvGraphicFramePr>
              <a:graphicFrameLocks noChangeAspect="1"/>
            </p:cNvGraphicFramePr>
            <p:nvPr/>
          </p:nvGraphicFramePr>
          <p:xfrm>
            <a:off x="1824" y="2705"/>
            <a:ext cx="316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1" name="Equation" r:id="rId7" imgW="1574800" imgH="254000" progId="Equation.DSMT4">
                    <p:embed/>
                  </p:oleObj>
                </mc:Choice>
                <mc:Fallback>
                  <p:oleObj name="Equation" r:id="rId7" imgW="1574800" imgH="254000" progId="Equation.DSMT4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705"/>
                          <a:ext cx="3168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60" name="Object 1024"/>
          <p:cNvGraphicFramePr>
            <a:graphicFrameLocks noChangeAspect="1"/>
          </p:cNvGraphicFramePr>
          <p:nvPr/>
        </p:nvGraphicFramePr>
        <p:xfrm>
          <a:off x="252413" y="3379788"/>
          <a:ext cx="856297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2" name="Equation" r:id="rId9" imgW="4609800" imgH="965160" progId="Equation.DSMT4">
                  <p:embed/>
                </p:oleObj>
              </mc:Choice>
              <mc:Fallback>
                <p:oleObj name="Equation" r:id="rId9" imgW="4609800" imgH="96516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3379788"/>
                        <a:ext cx="8562975" cy="195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10"/>
          <p:cNvSpPr txBox="1">
            <a:spLocks noChangeArrowheads="1"/>
          </p:cNvSpPr>
          <p:nvPr/>
        </p:nvSpPr>
        <p:spPr bwMode="auto">
          <a:xfrm>
            <a:off x="207963" y="3271838"/>
            <a:ext cx="29718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协方差矩阵</a:t>
            </a:r>
            <a:r>
              <a:rPr lang="en-US" altLang="zh-CN" sz="2800"/>
              <a:t>:</a:t>
            </a:r>
            <a:endParaRPr lang="zh-CN" altLang="en-US" sz="2800"/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85048" y="2542177"/>
            <a:ext cx="2874984" cy="592983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21" name="Object 1025"/>
          <p:cNvGraphicFramePr>
            <a:graphicFrameLocks noChangeAspect="1"/>
          </p:cNvGraphicFramePr>
          <p:nvPr/>
        </p:nvGraphicFramePr>
        <p:xfrm>
          <a:off x="2000250" y="5635625"/>
          <a:ext cx="700246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3" name="Equation" r:id="rId12" imgW="3060700" imgH="495300" progId="Equation.DSMT4">
                  <p:embed/>
                </p:oleObj>
              </mc:Choice>
              <mc:Fallback>
                <p:oleObj name="Equation" r:id="rId12" imgW="3060700" imgH="4953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635625"/>
                        <a:ext cx="7002463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188913" y="5178425"/>
            <a:ext cx="3487737" cy="769938"/>
            <a:chOff x="144" y="2688"/>
            <a:chExt cx="2197" cy="485"/>
          </a:xfrm>
        </p:grpSpPr>
        <p:sp>
          <p:nvSpPr>
            <p:cNvPr id="23565" name="Text Box 11"/>
            <p:cNvSpPr txBox="1">
              <a:spLocks noChangeArrowheads="1"/>
            </p:cNvSpPr>
            <p:nvPr/>
          </p:nvSpPr>
          <p:spPr bwMode="auto">
            <a:xfrm>
              <a:off x="576" y="2784"/>
              <a:ext cx="176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/>
                <a:t>   </a:t>
              </a:r>
              <a:r>
                <a:rPr lang="en-US" altLang="zh-CN" sz="2800" i="1"/>
                <a:t>N </a:t>
              </a:r>
              <a:r>
                <a:rPr lang="zh-CN" altLang="en-US" sz="2800"/>
                <a:t>维高斯分布： </a:t>
              </a:r>
            </a:p>
          </p:txBody>
        </p:sp>
        <p:sp>
          <p:nvSpPr>
            <p:cNvPr id="23566" name="AutoShape 15"/>
            <p:cNvSpPr>
              <a:spLocks noChangeArrowheads="1"/>
            </p:cNvSpPr>
            <p:nvPr/>
          </p:nvSpPr>
          <p:spPr bwMode="auto">
            <a:xfrm>
              <a:off x="144" y="2688"/>
              <a:ext cx="583" cy="485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12700" cap="sq">
              <a:solidFill>
                <a:srgbClr val="3366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>
                  <a:solidFill>
                    <a:schemeClr val="hlink"/>
                  </a:solidFill>
                  <a:ea typeface="隶书" panose="02010509060101010101" pitchFamily="49" charset="-122"/>
                </a:rPr>
                <a:t>例</a:t>
              </a:r>
              <a:endParaRPr lang="en-US" altLang="zh-CN" sz="3600">
                <a:solidFill>
                  <a:schemeClr val="hlink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476250" y="2651125"/>
            <a:ext cx="394176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对新的随机向量 </a:t>
            </a:r>
            <a:r>
              <a:rPr lang="en-US" altLang="zh-CN" sz="2800" i="1"/>
              <a:t>X</a:t>
            </a:r>
            <a:r>
              <a:rPr lang="zh-CN" altLang="en-US" sz="2800" i="1"/>
              <a:t>， </a:t>
            </a:r>
            <a:endParaRPr lang="en-US" altLang="zh-CN" sz="2800" i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判断它属于那一类：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82089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应用：模式识别中的线性判别函数：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95300" y="1179513"/>
            <a:ext cx="53721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两大类随机向量，可求出各自的：</a:t>
            </a:r>
          </a:p>
        </p:txBody>
      </p:sp>
      <p:graphicFrame>
        <p:nvGraphicFramePr>
          <p:cNvPr id="24581" name="Object 7"/>
          <p:cNvGraphicFramePr>
            <a:graphicFrameLocks noChangeAspect="1"/>
          </p:cNvGraphicFramePr>
          <p:nvPr/>
        </p:nvGraphicFramePr>
        <p:xfrm>
          <a:off x="5886450" y="1158875"/>
          <a:ext cx="25050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1" name="Equation" r:id="rId3" imgW="1041120" imgH="228600" progId="Equation.DSMT4">
                  <p:embed/>
                </p:oleObj>
              </mc:Choice>
              <mc:Fallback>
                <p:oleObj name="Equation" r:id="rId3" imgW="10411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1158875"/>
                        <a:ext cx="25050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156075" y="2533650"/>
            <a:ext cx="1755775" cy="1535113"/>
            <a:chOff x="577" y="2256"/>
            <a:chExt cx="1483" cy="1188"/>
          </a:xfrm>
        </p:grpSpPr>
        <p:sp>
          <p:nvSpPr>
            <p:cNvPr id="24599" name="Freeform 4"/>
            <p:cNvSpPr>
              <a:spLocks/>
            </p:cNvSpPr>
            <p:nvPr/>
          </p:nvSpPr>
          <p:spPr bwMode="auto">
            <a:xfrm>
              <a:off x="816" y="2256"/>
              <a:ext cx="1244" cy="1188"/>
            </a:xfrm>
            <a:custGeom>
              <a:avLst/>
              <a:gdLst>
                <a:gd name="T0" fmla="*/ 47 w 1244"/>
                <a:gd name="T1" fmla="*/ 329 h 1188"/>
                <a:gd name="T2" fmla="*/ 111 w 1244"/>
                <a:gd name="T3" fmla="*/ 237 h 1188"/>
                <a:gd name="T4" fmla="*/ 147 w 1244"/>
                <a:gd name="T5" fmla="*/ 183 h 1188"/>
                <a:gd name="T6" fmla="*/ 303 w 1244"/>
                <a:gd name="T7" fmla="*/ 0 h 1188"/>
                <a:gd name="T8" fmla="*/ 559 w 1244"/>
                <a:gd name="T9" fmla="*/ 36 h 1188"/>
                <a:gd name="T10" fmla="*/ 732 w 1244"/>
                <a:gd name="T11" fmla="*/ 45 h 1188"/>
                <a:gd name="T12" fmla="*/ 806 w 1244"/>
                <a:gd name="T13" fmla="*/ 36 h 1188"/>
                <a:gd name="T14" fmla="*/ 1062 w 1244"/>
                <a:gd name="T15" fmla="*/ 265 h 1188"/>
                <a:gd name="T16" fmla="*/ 1098 w 1244"/>
                <a:gd name="T17" fmla="*/ 283 h 1188"/>
                <a:gd name="T18" fmla="*/ 1126 w 1244"/>
                <a:gd name="T19" fmla="*/ 292 h 1188"/>
                <a:gd name="T20" fmla="*/ 1135 w 1244"/>
                <a:gd name="T21" fmla="*/ 493 h 1188"/>
                <a:gd name="T22" fmla="*/ 1199 w 1244"/>
                <a:gd name="T23" fmla="*/ 621 h 1188"/>
                <a:gd name="T24" fmla="*/ 1244 w 1244"/>
                <a:gd name="T25" fmla="*/ 841 h 1188"/>
                <a:gd name="T26" fmla="*/ 1162 w 1244"/>
                <a:gd name="T27" fmla="*/ 1005 h 1188"/>
                <a:gd name="T28" fmla="*/ 1107 w 1244"/>
                <a:gd name="T29" fmla="*/ 1069 h 1188"/>
                <a:gd name="T30" fmla="*/ 998 w 1244"/>
                <a:gd name="T31" fmla="*/ 1179 h 1188"/>
                <a:gd name="T32" fmla="*/ 970 w 1244"/>
                <a:gd name="T33" fmla="*/ 1170 h 1188"/>
                <a:gd name="T34" fmla="*/ 888 w 1244"/>
                <a:gd name="T35" fmla="*/ 1161 h 1188"/>
                <a:gd name="T36" fmla="*/ 860 w 1244"/>
                <a:gd name="T37" fmla="*/ 1143 h 1188"/>
                <a:gd name="T38" fmla="*/ 833 w 1244"/>
                <a:gd name="T39" fmla="*/ 1133 h 1188"/>
                <a:gd name="T40" fmla="*/ 650 w 1244"/>
                <a:gd name="T41" fmla="*/ 1115 h 1188"/>
                <a:gd name="T42" fmla="*/ 522 w 1244"/>
                <a:gd name="T43" fmla="*/ 1079 h 1188"/>
                <a:gd name="T44" fmla="*/ 504 w 1244"/>
                <a:gd name="T45" fmla="*/ 1106 h 1188"/>
                <a:gd name="T46" fmla="*/ 486 w 1244"/>
                <a:gd name="T47" fmla="*/ 1161 h 1188"/>
                <a:gd name="T48" fmla="*/ 422 w 1244"/>
                <a:gd name="T49" fmla="*/ 1188 h 1188"/>
                <a:gd name="T50" fmla="*/ 266 w 1244"/>
                <a:gd name="T51" fmla="*/ 1088 h 1188"/>
                <a:gd name="T52" fmla="*/ 129 w 1244"/>
                <a:gd name="T53" fmla="*/ 951 h 1188"/>
                <a:gd name="T54" fmla="*/ 65 w 1244"/>
                <a:gd name="T55" fmla="*/ 859 h 1188"/>
                <a:gd name="T56" fmla="*/ 47 w 1244"/>
                <a:gd name="T57" fmla="*/ 832 h 1188"/>
                <a:gd name="T58" fmla="*/ 83 w 1244"/>
                <a:gd name="T59" fmla="*/ 685 h 1188"/>
                <a:gd name="T60" fmla="*/ 102 w 1244"/>
                <a:gd name="T61" fmla="*/ 631 h 1188"/>
                <a:gd name="T62" fmla="*/ 28 w 1244"/>
                <a:gd name="T63" fmla="*/ 466 h 1188"/>
                <a:gd name="T64" fmla="*/ 47 w 1244"/>
                <a:gd name="T65" fmla="*/ 329 h 11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44"/>
                <a:gd name="T100" fmla="*/ 0 h 1188"/>
                <a:gd name="T101" fmla="*/ 1244 w 1244"/>
                <a:gd name="T102" fmla="*/ 1188 h 11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44" h="1188">
                  <a:moveTo>
                    <a:pt x="47" y="329"/>
                  </a:moveTo>
                  <a:cubicBezTo>
                    <a:pt x="106" y="309"/>
                    <a:pt x="90" y="280"/>
                    <a:pt x="111" y="237"/>
                  </a:cubicBezTo>
                  <a:cubicBezTo>
                    <a:pt x="121" y="218"/>
                    <a:pt x="147" y="183"/>
                    <a:pt x="147" y="183"/>
                  </a:cubicBezTo>
                  <a:cubicBezTo>
                    <a:pt x="171" y="107"/>
                    <a:pt x="247" y="53"/>
                    <a:pt x="303" y="0"/>
                  </a:cubicBezTo>
                  <a:cubicBezTo>
                    <a:pt x="389" y="11"/>
                    <a:pt x="473" y="28"/>
                    <a:pt x="559" y="36"/>
                  </a:cubicBezTo>
                  <a:cubicBezTo>
                    <a:pt x="623" y="52"/>
                    <a:pt x="666" y="54"/>
                    <a:pt x="732" y="45"/>
                  </a:cubicBezTo>
                  <a:cubicBezTo>
                    <a:pt x="765" y="13"/>
                    <a:pt x="767" y="11"/>
                    <a:pt x="806" y="36"/>
                  </a:cubicBezTo>
                  <a:cubicBezTo>
                    <a:pt x="878" y="146"/>
                    <a:pt x="925" y="232"/>
                    <a:pt x="1062" y="265"/>
                  </a:cubicBezTo>
                  <a:cubicBezTo>
                    <a:pt x="1074" y="271"/>
                    <a:pt x="1086" y="278"/>
                    <a:pt x="1098" y="283"/>
                  </a:cubicBezTo>
                  <a:cubicBezTo>
                    <a:pt x="1107" y="287"/>
                    <a:pt x="1124" y="282"/>
                    <a:pt x="1126" y="292"/>
                  </a:cubicBezTo>
                  <a:cubicBezTo>
                    <a:pt x="1138" y="358"/>
                    <a:pt x="1130" y="426"/>
                    <a:pt x="1135" y="493"/>
                  </a:cubicBezTo>
                  <a:cubicBezTo>
                    <a:pt x="1138" y="534"/>
                    <a:pt x="1188" y="587"/>
                    <a:pt x="1199" y="621"/>
                  </a:cubicBezTo>
                  <a:cubicBezTo>
                    <a:pt x="1223" y="695"/>
                    <a:pt x="1235" y="763"/>
                    <a:pt x="1244" y="841"/>
                  </a:cubicBezTo>
                  <a:cubicBezTo>
                    <a:pt x="1234" y="910"/>
                    <a:pt x="1224" y="965"/>
                    <a:pt x="1162" y="1005"/>
                  </a:cubicBezTo>
                  <a:cubicBezTo>
                    <a:pt x="1109" y="1087"/>
                    <a:pt x="1192" y="963"/>
                    <a:pt x="1107" y="1069"/>
                  </a:cubicBezTo>
                  <a:cubicBezTo>
                    <a:pt x="1071" y="1113"/>
                    <a:pt x="1056" y="1160"/>
                    <a:pt x="998" y="1179"/>
                  </a:cubicBezTo>
                  <a:cubicBezTo>
                    <a:pt x="989" y="1176"/>
                    <a:pt x="980" y="1172"/>
                    <a:pt x="970" y="1170"/>
                  </a:cubicBezTo>
                  <a:cubicBezTo>
                    <a:pt x="943" y="1166"/>
                    <a:pt x="915" y="1168"/>
                    <a:pt x="888" y="1161"/>
                  </a:cubicBezTo>
                  <a:cubicBezTo>
                    <a:pt x="877" y="1158"/>
                    <a:pt x="870" y="1148"/>
                    <a:pt x="860" y="1143"/>
                  </a:cubicBezTo>
                  <a:cubicBezTo>
                    <a:pt x="851" y="1139"/>
                    <a:pt x="842" y="1135"/>
                    <a:pt x="833" y="1133"/>
                  </a:cubicBezTo>
                  <a:cubicBezTo>
                    <a:pt x="777" y="1120"/>
                    <a:pt x="702" y="1119"/>
                    <a:pt x="650" y="1115"/>
                  </a:cubicBezTo>
                  <a:cubicBezTo>
                    <a:pt x="603" y="1107"/>
                    <a:pt x="566" y="1093"/>
                    <a:pt x="522" y="1079"/>
                  </a:cubicBezTo>
                  <a:cubicBezTo>
                    <a:pt x="516" y="1088"/>
                    <a:pt x="508" y="1096"/>
                    <a:pt x="504" y="1106"/>
                  </a:cubicBezTo>
                  <a:cubicBezTo>
                    <a:pt x="496" y="1124"/>
                    <a:pt x="496" y="1145"/>
                    <a:pt x="486" y="1161"/>
                  </a:cubicBezTo>
                  <a:cubicBezTo>
                    <a:pt x="475" y="1179"/>
                    <a:pt x="439" y="1184"/>
                    <a:pt x="422" y="1188"/>
                  </a:cubicBezTo>
                  <a:cubicBezTo>
                    <a:pt x="360" y="1168"/>
                    <a:pt x="326" y="1107"/>
                    <a:pt x="266" y="1088"/>
                  </a:cubicBezTo>
                  <a:cubicBezTo>
                    <a:pt x="221" y="1041"/>
                    <a:pt x="167" y="1006"/>
                    <a:pt x="129" y="951"/>
                  </a:cubicBezTo>
                  <a:cubicBezTo>
                    <a:pt x="108" y="920"/>
                    <a:pt x="86" y="890"/>
                    <a:pt x="65" y="859"/>
                  </a:cubicBezTo>
                  <a:cubicBezTo>
                    <a:pt x="59" y="850"/>
                    <a:pt x="47" y="832"/>
                    <a:pt x="47" y="832"/>
                  </a:cubicBezTo>
                  <a:cubicBezTo>
                    <a:pt x="57" y="725"/>
                    <a:pt x="50" y="757"/>
                    <a:pt x="83" y="685"/>
                  </a:cubicBezTo>
                  <a:cubicBezTo>
                    <a:pt x="91" y="668"/>
                    <a:pt x="102" y="631"/>
                    <a:pt x="102" y="631"/>
                  </a:cubicBezTo>
                  <a:cubicBezTo>
                    <a:pt x="80" y="525"/>
                    <a:pt x="79" y="539"/>
                    <a:pt x="28" y="466"/>
                  </a:cubicBezTo>
                  <a:cubicBezTo>
                    <a:pt x="0" y="381"/>
                    <a:pt x="16" y="418"/>
                    <a:pt x="47" y="329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0" name="Oval 8"/>
            <p:cNvSpPr>
              <a:spLocks noChangeArrowheads="1"/>
            </p:cNvSpPr>
            <p:nvPr/>
          </p:nvSpPr>
          <p:spPr bwMode="auto">
            <a:xfrm>
              <a:off x="1392" y="2832"/>
              <a:ext cx="48" cy="4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24601" name="Object 10"/>
            <p:cNvGraphicFramePr>
              <a:graphicFrameLocks noChangeAspect="1"/>
            </p:cNvGraphicFramePr>
            <p:nvPr/>
          </p:nvGraphicFramePr>
          <p:xfrm>
            <a:off x="577" y="2935"/>
            <a:ext cx="38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2" name="Equation" r:id="rId5" imgW="342751" imgH="253890" progId="Equation.DSMT4">
                    <p:embed/>
                  </p:oleObj>
                </mc:Choice>
                <mc:Fallback>
                  <p:oleObj name="Equation" r:id="rId5" imgW="342751" imgH="25389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" y="2935"/>
                          <a:ext cx="38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2" name="Object 11"/>
            <p:cNvGraphicFramePr>
              <a:graphicFrameLocks noChangeAspect="1"/>
            </p:cNvGraphicFramePr>
            <p:nvPr/>
          </p:nvGraphicFramePr>
          <p:xfrm>
            <a:off x="1135" y="2736"/>
            <a:ext cx="353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3" name="Equation" r:id="rId7" imgW="203112" imgH="228501" progId="Equation.DSMT4">
                    <p:embed/>
                  </p:oleObj>
                </mc:Choice>
                <mc:Fallback>
                  <p:oleObj name="Equation" r:id="rId7" imgW="203112" imgH="228501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5" y="2736"/>
                          <a:ext cx="353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7083425" y="2473325"/>
            <a:ext cx="1911350" cy="1698625"/>
            <a:chOff x="3312" y="2428"/>
            <a:chExt cx="1612" cy="1314"/>
          </a:xfrm>
        </p:grpSpPr>
        <p:sp>
          <p:nvSpPr>
            <p:cNvPr id="24595" name="Freeform 6"/>
            <p:cNvSpPr>
              <a:spLocks/>
            </p:cNvSpPr>
            <p:nvPr/>
          </p:nvSpPr>
          <p:spPr bwMode="auto">
            <a:xfrm>
              <a:off x="3312" y="2428"/>
              <a:ext cx="1252" cy="1314"/>
            </a:xfrm>
            <a:custGeom>
              <a:avLst/>
              <a:gdLst>
                <a:gd name="T0" fmla="*/ 10 w 1252"/>
                <a:gd name="T1" fmla="*/ 628 h 1314"/>
                <a:gd name="T2" fmla="*/ 83 w 1252"/>
                <a:gd name="T3" fmla="*/ 427 h 1314"/>
                <a:gd name="T4" fmla="*/ 119 w 1252"/>
                <a:gd name="T5" fmla="*/ 171 h 1314"/>
                <a:gd name="T6" fmla="*/ 229 w 1252"/>
                <a:gd name="T7" fmla="*/ 61 h 1314"/>
                <a:gd name="T8" fmla="*/ 284 w 1252"/>
                <a:gd name="T9" fmla="*/ 43 h 1314"/>
                <a:gd name="T10" fmla="*/ 476 w 1252"/>
                <a:gd name="T11" fmla="*/ 25 h 1314"/>
                <a:gd name="T12" fmla="*/ 659 w 1252"/>
                <a:gd name="T13" fmla="*/ 70 h 1314"/>
                <a:gd name="T14" fmla="*/ 842 w 1252"/>
                <a:gd name="T15" fmla="*/ 153 h 1314"/>
                <a:gd name="T16" fmla="*/ 906 w 1252"/>
                <a:gd name="T17" fmla="*/ 171 h 1314"/>
                <a:gd name="T18" fmla="*/ 1043 w 1252"/>
                <a:gd name="T19" fmla="*/ 244 h 1314"/>
                <a:gd name="T20" fmla="*/ 1116 w 1252"/>
                <a:gd name="T21" fmla="*/ 317 h 1314"/>
                <a:gd name="T22" fmla="*/ 1171 w 1252"/>
                <a:gd name="T23" fmla="*/ 399 h 1314"/>
                <a:gd name="T24" fmla="*/ 1198 w 1252"/>
                <a:gd name="T25" fmla="*/ 637 h 1314"/>
                <a:gd name="T26" fmla="*/ 1244 w 1252"/>
                <a:gd name="T27" fmla="*/ 820 h 1314"/>
                <a:gd name="T28" fmla="*/ 1216 w 1252"/>
                <a:gd name="T29" fmla="*/ 921 h 1314"/>
                <a:gd name="T30" fmla="*/ 1189 w 1252"/>
                <a:gd name="T31" fmla="*/ 1039 h 1314"/>
                <a:gd name="T32" fmla="*/ 1098 w 1252"/>
                <a:gd name="T33" fmla="*/ 1158 h 1314"/>
                <a:gd name="T34" fmla="*/ 951 w 1252"/>
                <a:gd name="T35" fmla="*/ 1268 h 1314"/>
                <a:gd name="T36" fmla="*/ 915 w 1252"/>
                <a:gd name="T37" fmla="*/ 1295 h 1314"/>
                <a:gd name="T38" fmla="*/ 805 w 1252"/>
                <a:gd name="T39" fmla="*/ 1314 h 1314"/>
                <a:gd name="T40" fmla="*/ 695 w 1252"/>
                <a:gd name="T41" fmla="*/ 1305 h 1314"/>
                <a:gd name="T42" fmla="*/ 604 w 1252"/>
                <a:gd name="T43" fmla="*/ 1250 h 1314"/>
                <a:gd name="T44" fmla="*/ 412 w 1252"/>
                <a:gd name="T45" fmla="*/ 1167 h 1314"/>
                <a:gd name="T46" fmla="*/ 266 w 1252"/>
                <a:gd name="T47" fmla="*/ 1158 h 1314"/>
                <a:gd name="T48" fmla="*/ 192 w 1252"/>
                <a:gd name="T49" fmla="*/ 1058 h 1314"/>
                <a:gd name="T50" fmla="*/ 156 w 1252"/>
                <a:gd name="T51" fmla="*/ 1003 h 1314"/>
                <a:gd name="T52" fmla="*/ 128 w 1252"/>
                <a:gd name="T53" fmla="*/ 957 h 1314"/>
                <a:gd name="T54" fmla="*/ 64 w 1252"/>
                <a:gd name="T55" fmla="*/ 802 h 1314"/>
                <a:gd name="T56" fmla="*/ 0 w 1252"/>
                <a:gd name="T57" fmla="*/ 674 h 1314"/>
                <a:gd name="T58" fmla="*/ 10 w 1252"/>
                <a:gd name="T59" fmla="*/ 628 h 1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52"/>
                <a:gd name="T91" fmla="*/ 0 h 1314"/>
                <a:gd name="T92" fmla="*/ 1252 w 1252"/>
                <a:gd name="T93" fmla="*/ 1314 h 1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52" h="1314">
                  <a:moveTo>
                    <a:pt x="10" y="628"/>
                  </a:moveTo>
                  <a:cubicBezTo>
                    <a:pt x="82" y="555"/>
                    <a:pt x="68" y="535"/>
                    <a:pt x="83" y="427"/>
                  </a:cubicBezTo>
                  <a:cubicBezTo>
                    <a:pt x="95" y="342"/>
                    <a:pt x="103" y="255"/>
                    <a:pt x="119" y="171"/>
                  </a:cubicBezTo>
                  <a:cubicBezTo>
                    <a:pt x="129" y="117"/>
                    <a:pt x="188" y="89"/>
                    <a:pt x="229" y="61"/>
                  </a:cubicBezTo>
                  <a:cubicBezTo>
                    <a:pt x="245" y="50"/>
                    <a:pt x="284" y="43"/>
                    <a:pt x="284" y="43"/>
                  </a:cubicBezTo>
                  <a:cubicBezTo>
                    <a:pt x="348" y="0"/>
                    <a:pt x="396" y="18"/>
                    <a:pt x="476" y="25"/>
                  </a:cubicBezTo>
                  <a:cubicBezTo>
                    <a:pt x="541" y="38"/>
                    <a:pt x="596" y="49"/>
                    <a:pt x="659" y="70"/>
                  </a:cubicBezTo>
                  <a:cubicBezTo>
                    <a:pt x="720" y="90"/>
                    <a:pt x="782" y="130"/>
                    <a:pt x="842" y="153"/>
                  </a:cubicBezTo>
                  <a:cubicBezTo>
                    <a:pt x="915" y="181"/>
                    <a:pt x="845" y="145"/>
                    <a:pt x="906" y="171"/>
                  </a:cubicBezTo>
                  <a:cubicBezTo>
                    <a:pt x="955" y="192"/>
                    <a:pt x="993" y="228"/>
                    <a:pt x="1043" y="244"/>
                  </a:cubicBezTo>
                  <a:cubicBezTo>
                    <a:pt x="1097" y="299"/>
                    <a:pt x="1073" y="275"/>
                    <a:pt x="1116" y="317"/>
                  </a:cubicBezTo>
                  <a:cubicBezTo>
                    <a:pt x="1140" y="341"/>
                    <a:pt x="1146" y="375"/>
                    <a:pt x="1171" y="399"/>
                  </a:cubicBezTo>
                  <a:cubicBezTo>
                    <a:pt x="1207" y="546"/>
                    <a:pt x="1177" y="405"/>
                    <a:pt x="1198" y="637"/>
                  </a:cubicBezTo>
                  <a:cubicBezTo>
                    <a:pt x="1204" y="700"/>
                    <a:pt x="1229" y="759"/>
                    <a:pt x="1244" y="820"/>
                  </a:cubicBezTo>
                  <a:cubicBezTo>
                    <a:pt x="1223" y="972"/>
                    <a:pt x="1252" y="817"/>
                    <a:pt x="1216" y="921"/>
                  </a:cubicBezTo>
                  <a:cubicBezTo>
                    <a:pt x="1203" y="959"/>
                    <a:pt x="1199" y="1000"/>
                    <a:pt x="1189" y="1039"/>
                  </a:cubicBezTo>
                  <a:cubicBezTo>
                    <a:pt x="1181" y="1072"/>
                    <a:pt x="1126" y="1130"/>
                    <a:pt x="1098" y="1158"/>
                  </a:cubicBezTo>
                  <a:cubicBezTo>
                    <a:pt x="1074" y="1225"/>
                    <a:pt x="1006" y="1238"/>
                    <a:pt x="951" y="1268"/>
                  </a:cubicBezTo>
                  <a:cubicBezTo>
                    <a:pt x="938" y="1275"/>
                    <a:pt x="929" y="1290"/>
                    <a:pt x="915" y="1295"/>
                  </a:cubicBezTo>
                  <a:cubicBezTo>
                    <a:pt x="880" y="1308"/>
                    <a:pt x="842" y="1307"/>
                    <a:pt x="805" y="1314"/>
                  </a:cubicBezTo>
                  <a:cubicBezTo>
                    <a:pt x="768" y="1311"/>
                    <a:pt x="731" y="1310"/>
                    <a:pt x="695" y="1305"/>
                  </a:cubicBezTo>
                  <a:cubicBezTo>
                    <a:pt x="665" y="1301"/>
                    <a:pt x="618" y="1260"/>
                    <a:pt x="604" y="1250"/>
                  </a:cubicBezTo>
                  <a:cubicBezTo>
                    <a:pt x="556" y="1216"/>
                    <a:pt x="468" y="1188"/>
                    <a:pt x="412" y="1167"/>
                  </a:cubicBezTo>
                  <a:cubicBezTo>
                    <a:pt x="358" y="1177"/>
                    <a:pt x="319" y="1176"/>
                    <a:pt x="266" y="1158"/>
                  </a:cubicBezTo>
                  <a:cubicBezTo>
                    <a:pt x="242" y="1122"/>
                    <a:pt x="223" y="1087"/>
                    <a:pt x="192" y="1058"/>
                  </a:cubicBezTo>
                  <a:cubicBezTo>
                    <a:pt x="170" y="991"/>
                    <a:pt x="201" y="1072"/>
                    <a:pt x="156" y="1003"/>
                  </a:cubicBezTo>
                  <a:cubicBezTo>
                    <a:pt x="112" y="937"/>
                    <a:pt x="182" y="1009"/>
                    <a:pt x="128" y="957"/>
                  </a:cubicBezTo>
                  <a:cubicBezTo>
                    <a:pt x="112" y="907"/>
                    <a:pt x="103" y="839"/>
                    <a:pt x="64" y="802"/>
                  </a:cubicBezTo>
                  <a:cubicBezTo>
                    <a:pt x="49" y="758"/>
                    <a:pt x="34" y="706"/>
                    <a:pt x="0" y="674"/>
                  </a:cubicBezTo>
                  <a:cubicBezTo>
                    <a:pt x="11" y="634"/>
                    <a:pt x="10" y="650"/>
                    <a:pt x="10" y="628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6" name="Oval 9"/>
            <p:cNvSpPr>
              <a:spLocks noChangeArrowheads="1"/>
            </p:cNvSpPr>
            <p:nvPr/>
          </p:nvSpPr>
          <p:spPr bwMode="auto">
            <a:xfrm>
              <a:off x="3888" y="3100"/>
              <a:ext cx="48" cy="4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24597" name="Object 12"/>
            <p:cNvGraphicFramePr>
              <a:graphicFrameLocks noChangeAspect="1"/>
            </p:cNvGraphicFramePr>
            <p:nvPr/>
          </p:nvGraphicFramePr>
          <p:xfrm>
            <a:off x="4608" y="3436"/>
            <a:ext cx="31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4" name="Equation" r:id="rId9" imgW="355292" imgH="253780" progId="Equation.DSMT4">
                    <p:embed/>
                  </p:oleObj>
                </mc:Choice>
                <mc:Fallback>
                  <p:oleObj name="Equation" r:id="rId9" imgW="355292" imgH="2537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436"/>
                          <a:ext cx="31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8" name="Object 13"/>
            <p:cNvGraphicFramePr>
              <a:graphicFrameLocks noChangeAspect="1"/>
            </p:cNvGraphicFramePr>
            <p:nvPr/>
          </p:nvGraphicFramePr>
          <p:xfrm>
            <a:off x="3984" y="2956"/>
            <a:ext cx="375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5" name="Equation" r:id="rId11" imgW="215806" imgH="228501" progId="Equation.DSMT4">
                    <p:embed/>
                  </p:oleObj>
                </mc:Choice>
                <mc:Fallback>
                  <p:oleObj name="Equation" r:id="rId11" imgW="215806" imgH="228501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956"/>
                          <a:ext cx="375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157788" y="1874838"/>
            <a:ext cx="2608262" cy="1466850"/>
            <a:chOff x="1392" y="2064"/>
            <a:chExt cx="2202" cy="1135"/>
          </a:xfrm>
        </p:grpSpPr>
        <p:graphicFrame>
          <p:nvGraphicFramePr>
            <p:cNvPr id="24589" name="Object 20"/>
            <p:cNvGraphicFramePr>
              <a:graphicFrameLocks noChangeAspect="1"/>
            </p:cNvGraphicFramePr>
            <p:nvPr/>
          </p:nvGraphicFramePr>
          <p:xfrm>
            <a:off x="1680" y="2064"/>
            <a:ext cx="3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6" name="Equation" r:id="rId13" imgW="177492" imgH="164814" progId="Equation.DSMT4">
                    <p:embed/>
                  </p:oleObj>
                </mc:Choice>
                <mc:Fallback>
                  <p:oleObj name="Equation" r:id="rId13" imgW="177492" imgH="164814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64"/>
                          <a:ext cx="3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Oval 21"/>
            <p:cNvSpPr>
              <a:spLocks noChangeArrowheads="1"/>
            </p:cNvSpPr>
            <p:nvPr/>
          </p:nvSpPr>
          <p:spPr bwMode="auto">
            <a:xfrm>
              <a:off x="2064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4591" name="Line 22"/>
            <p:cNvSpPr>
              <a:spLocks noChangeShapeType="1"/>
            </p:cNvSpPr>
            <p:nvPr/>
          </p:nvSpPr>
          <p:spPr bwMode="auto">
            <a:xfrm flipH="1">
              <a:off x="1392" y="2352"/>
              <a:ext cx="720" cy="81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2" name="Line 23"/>
            <p:cNvSpPr>
              <a:spLocks noChangeShapeType="1"/>
            </p:cNvSpPr>
            <p:nvPr/>
          </p:nvSpPr>
          <p:spPr bwMode="auto">
            <a:xfrm>
              <a:off x="2112" y="2352"/>
              <a:ext cx="1482" cy="84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4593" name="Object 24"/>
            <p:cNvGraphicFramePr>
              <a:graphicFrameLocks noChangeAspect="1"/>
            </p:cNvGraphicFramePr>
            <p:nvPr/>
          </p:nvGraphicFramePr>
          <p:xfrm>
            <a:off x="1703" y="2574"/>
            <a:ext cx="62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7" name="Equation" r:id="rId15" imgW="419100" imgH="228600" progId="Equation.DSMT4">
                    <p:embed/>
                  </p:oleObj>
                </mc:Choice>
                <mc:Fallback>
                  <p:oleObj name="Equation" r:id="rId15" imgW="41910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3" y="2574"/>
                          <a:ext cx="620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25"/>
            <p:cNvGraphicFramePr>
              <a:graphicFrameLocks noChangeAspect="1"/>
            </p:cNvGraphicFramePr>
            <p:nvPr/>
          </p:nvGraphicFramePr>
          <p:xfrm>
            <a:off x="2542" y="2358"/>
            <a:ext cx="63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8" name="Equation" r:id="rId17" imgW="431613" imgH="228501" progId="Equation.DSMT4">
                    <p:embed/>
                  </p:oleObj>
                </mc:Choice>
                <mc:Fallback>
                  <p:oleObj name="Equation" r:id="rId17" imgW="431613" imgH="228501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2" y="2358"/>
                          <a:ext cx="637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323850" y="4187825"/>
            <a:ext cx="57150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“</a:t>
            </a:r>
            <a:r>
              <a:rPr lang="zh-CN" altLang="en-US" sz="2800" dirty="0"/>
              <a:t>距离”如何计算</a:t>
            </a:r>
          </a:p>
        </p:txBody>
      </p:sp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250" y="4884738"/>
            <a:ext cx="7021513" cy="1490662"/>
            <a:chOff x="1113" y="724"/>
            <a:chExt cx="4423" cy="939"/>
          </a:xfrm>
        </p:grpSpPr>
        <p:graphicFrame>
          <p:nvGraphicFramePr>
            <p:cNvPr id="24587" name="Object 2"/>
            <p:cNvGraphicFramePr>
              <a:graphicFrameLocks noChangeAspect="1"/>
            </p:cNvGraphicFramePr>
            <p:nvPr/>
          </p:nvGraphicFramePr>
          <p:xfrm>
            <a:off x="1113" y="724"/>
            <a:ext cx="3170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9" name="Equation" r:id="rId19" imgW="2120900" imgH="393700" progId="Equation.DSMT4">
                    <p:embed/>
                  </p:oleObj>
                </mc:Choice>
                <mc:Fallback>
                  <p:oleObj name="Equation" r:id="rId19" imgW="2120900" imgH="3937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724"/>
                          <a:ext cx="3170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3376" y="1332"/>
              <a:ext cx="2160" cy="331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/>
                <a:t>Mahalanobis  </a:t>
              </a:r>
              <a:r>
                <a:rPr lang="zh-CN" altLang="en-US" sz="2800"/>
                <a:t>距离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9" grpId="0" autoUpdateAnimBg="0"/>
      <p:bldP spid="24585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极端阴影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8646</TotalTime>
  <Words>1962</Words>
  <Application>Microsoft Office PowerPoint</Application>
  <PresentationFormat>全屏显示(4:3)</PresentationFormat>
  <Paragraphs>265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方正姚体</vt:lpstr>
      <vt:lpstr>华文楷体</vt:lpstr>
      <vt:lpstr>华文新魏</vt:lpstr>
      <vt:lpstr>楷体_GB2312</vt:lpstr>
      <vt:lpstr>隶书</vt:lpstr>
      <vt:lpstr>宋体</vt:lpstr>
      <vt:lpstr>Arial</vt:lpstr>
      <vt:lpstr>Cambria Math</vt:lpstr>
      <vt:lpstr>Times New Roman</vt:lpstr>
      <vt:lpstr>Wingdings</vt:lpstr>
      <vt:lpstr>Soaring</vt:lpstr>
      <vt:lpstr>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随机信号的描述：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linying</dc:creator>
  <cp:lastModifiedBy>oyzc</cp:lastModifiedBy>
  <cp:revision>235</cp:revision>
  <dcterms:created xsi:type="dcterms:W3CDTF">1999-03-17T08:45:42Z</dcterms:created>
  <dcterms:modified xsi:type="dcterms:W3CDTF">2018-11-08T15:16:57Z</dcterms:modified>
</cp:coreProperties>
</file>