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3"/>
  </p:notesMasterIdLst>
  <p:sldIdLst>
    <p:sldId id="256" r:id="rId2"/>
    <p:sldId id="257" r:id="rId3"/>
    <p:sldId id="271" r:id="rId4"/>
    <p:sldId id="311" r:id="rId5"/>
    <p:sldId id="270" r:id="rId6"/>
    <p:sldId id="294" r:id="rId7"/>
    <p:sldId id="313" r:id="rId8"/>
    <p:sldId id="314" r:id="rId9"/>
    <p:sldId id="315" r:id="rId10"/>
    <p:sldId id="297" r:id="rId11"/>
    <p:sldId id="298" r:id="rId12"/>
    <p:sldId id="299" r:id="rId13"/>
    <p:sldId id="300" r:id="rId14"/>
    <p:sldId id="316" r:id="rId15"/>
    <p:sldId id="318" r:id="rId16"/>
    <p:sldId id="276" r:id="rId17"/>
    <p:sldId id="303" r:id="rId18"/>
    <p:sldId id="304" r:id="rId19"/>
    <p:sldId id="305" r:id="rId20"/>
    <p:sldId id="277" r:id="rId21"/>
    <p:sldId id="306" r:id="rId22"/>
    <p:sldId id="307" r:id="rId23"/>
    <p:sldId id="308" r:id="rId24"/>
    <p:sldId id="280" r:id="rId25"/>
    <p:sldId id="283" r:id="rId26"/>
    <p:sldId id="309" r:id="rId27"/>
    <p:sldId id="310" r:id="rId28"/>
    <p:sldId id="284" r:id="rId29"/>
    <p:sldId id="285" r:id="rId30"/>
    <p:sldId id="293" r:id="rId31"/>
    <p:sldId id="264" r:id="rId32"/>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 Fa" initials="GF" lastIdx="2" clrIdx="0">
    <p:extLst>
      <p:ext uri="{19B8F6BF-5375-455C-9EA6-DF929625EA0E}">
        <p15:presenceInfo xmlns:p15="http://schemas.microsoft.com/office/powerpoint/2012/main" userId="30016f0985d2af7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5"/>
    <p:restoredTop sz="75000" autoAdjust="0"/>
  </p:normalViewPr>
  <p:slideViewPr>
    <p:cSldViewPr>
      <p:cViewPr varScale="1">
        <p:scale>
          <a:sx n="72" d="100"/>
          <a:sy n="72" d="100"/>
        </p:scale>
        <p:origin x="864" y="5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7EC615B-C4B0-4EEB-A7FD-5392E78EFF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a:extLst>
              <a:ext uri="{FF2B5EF4-FFF2-40B4-BE49-F238E27FC236}">
                <a16:creationId xmlns:a16="http://schemas.microsoft.com/office/drawing/2014/main" id="{0017301C-E85D-41FA-B946-F6EE5B5F434A}"/>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宋体" panose="02010600030101010101" pitchFamily="2" charset="-122"/>
              </a:defRPr>
            </a:lvl1pPr>
          </a:lstStyle>
          <a:p>
            <a:pPr>
              <a:defRPr/>
            </a:pPr>
            <a:fld id="{7E473BBF-C64B-42B5-9A43-61397CD0CFB1}" type="datetimeFigureOut">
              <a:rPr lang="zh-CN" altLang="en-US"/>
              <a:pPr>
                <a:defRPr/>
              </a:pPr>
              <a:t>2021/10/21</a:t>
            </a:fld>
            <a:endParaRPr lang="zh-CN" altLang="en-US"/>
          </a:p>
        </p:txBody>
      </p:sp>
      <p:sp>
        <p:nvSpPr>
          <p:cNvPr id="4" name="幻灯片图像占位符 3">
            <a:extLst>
              <a:ext uri="{FF2B5EF4-FFF2-40B4-BE49-F238E27FC236}">
                <a16:creationId xmlns:a16="http://schemas.microsoft.com/office/drawing/2014/main" id="{FB4C03A6-B54C-4AC0-A8D4-ABBDFB9DBB4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5D78D0EE-D5D6-4F16-93AD-E8D9C6EF1E57}"/>
              </a:ext>
            </a:extLst>
          </p:cNvPr>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a:extLst>
              <a:ext uri="{FF2B5EF4-FFF2-40B4-BE49-F238E27FC236}">
                <a16:creationId xmlns:a16="http://schemas.microsoft.com/office/drawing/2014/main" id="{14EEDE26-311C-47A9-B007-AE86D56B69F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a:extLst>
              <a:ext uri="{FF2B5EF4-FFF2-40B4-BE49-F238E27FC236}">
                <a16:creationId xmlns:a16="http://schemas.microsoft.com/office/drawing/2014/main" id="{E52551B0-D7AE-47C3-9990-39FDFAC3DD0B}"/>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A29D8CF5-1F04-40FA-BACD-5ECEC3F5281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3</a:t>
            </a:fld>
            <a:endParaRPr lang="zh-CN" altLang="en-US"/>
          </a:p>
        </p:txBody>
      </p:sp>
    </p:spTree>
    <p:extLst>
      <p:ext uri="{BB962C8B-B14F-4D97-AF65-F5344CB8AC3E}">
        <p14:creationId xmlns:p14="http://schemas.microsoft.com/office/powerpoint/2010/main" val="3190242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14</a:t>
            </a:fld>
            <a:endParaRPr lang="zh-CN" altLang="en-US"/>
          </a:p>
        </p:txBody>
      </p:sp>
    </p:spTree>
    <p:extLst>
      <p:ext uri="{BB962C8B-B14F-4D97-AF65-F5344CB8AC3E}">
        <p14:creationId xmlns:p14="http://schemas.microsoft.com/office/powerpoint/2010/main" val="4156955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15</a:t>
            </a:fld>
            <a:endParaRPr lang="zh-CN" altLang="en-US"/>
          </a:p>
        </p:txBody>
      </p:sp>
    </p:spTree>
    <p:extLst>
      <p:ext uri="{BB962C8B-B14F-4D97-AF65-F5344CB8AC3E}">
        <p14:creationId xmlns:p14="http://schemas.microsoft.com/office/powerpoint/2010/main" val="496549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16</a:t>
            </a:fld>
            <a:endParaRPr lang="zh-CN" altLang="en-US"/>
          </a:p>
        </p:txBody>
      </p:sp>
    </p:spTree>
    <p:extLst>
      <p:ext uri="{BB962C8B-B14F-4D97-AF65-F5344CB8AC3E}">
        <p14:creationId xmlns:p14="http://schemas.microsoft.com/office/powerpoint/2010/main" val="728988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4</a:t>
            </a:fld>
            <a:endParaRPr lang="zh-CN" altLang="en-US"/>
          </a:p>
        </p:txBody>
      </p:sp>
    </p:spTree>
    <p:extLst>
      <p:ext uri="{BB962C8B-B14F-4D97-AF65-F5344CB8AC3E}">
        <p14:creationId xmlns:p14="http://schemas.microsoft.com/office/powerpoint/2010/main" val="589234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5</a:t>
            </a:fld>
            <a:endParaRPr lang="zh-CN" altLang="en-US"/>
          </a:p>
        </p:txBody>
      </p:sp>
    </p:spTree>
    <p:extLst>
      <p:ext uri="{BB962C8B-B14F-4D97-AF65-F5344CB8AC3E}">
        <p14:creationId xmlns:p14="http://schemas.microsoft.com/office/powerpoint/2010/main" val="3083763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6</a:t>
            </a:fld>
            <a:endParaRPr lang="zh-CN" altLang="en-US"/>
          </a:p>
        </p:txBody>
      </p:sp>
    </p:spTree>
    <p:extLst>
      <p:ext uri="{BB962C8B-B14F-4D97-AF65-F5344CB8AC3E}">
        <p14:creationId xmlns:p14="http://schemas.microsoft.com/office/powerpoint/2010/main" val="1927168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7</a:t>
            </a:fld>
            <a:endParaRPr lang="zh-CN" altLang="en-US"/>
          </a:p>
        </p:txBody>
      </p:sp>
    </p:spTree>
    <p:extLst>
      <p:ext uri="{BB962C8B-B14F-4D97-AF65-F5344CB8AC3E}">
        <p14:creationId xmlns:p14="http://schemas.microsoft.com/office/powerpoint/2010/main" val="2025454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8</a:t>
            </a:fld>
            <a:endParaRPr lang="zh-CN" altLang="en-US"/>
          </a:p>
        </p:txBody>
      </p:sp>
    </p:spTree>
    <p:extLst>
      <p:ext uri="{BB962C8B-B14F-4D97-AF65-F5344CB8AC3E}">
        <p14:creationId xmlns:p14="http://schemas.microsoft.com/office/powerpoint/2010/main" val="4240487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9</a:t>
            </a:fld>
            <a:endParaRPr lang="zh-CN" altLang="en-US"/>
          </a:p>
        </p:txBody>
      </p:sp>
    </p:spTree>
    <p:extLst>
      <p:ext uri="{BB962C8B-B14F-4D97-AF65-F5344CB8AC3E}">
        <p14:creationId xmlns:p14="http://schemas.microsoft.com/office/powerpoint/2010/main" val="779073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11</a:t>
            </a:fld>
            <a:endParaRPr lang="zh-CN" altLang="en-US"/>
          </a:p>
        </p:txBody>
      </p:sp>
    </p:spTree>
    <p:extLst>
      <p:ext uri="{BB962C8B-B14F-4D97-AF65-F5344CB8AC3E}">
        <p14:creationId xmlns:p14="http://schemas.microsoft.com/office/powerpoint/2010/main" val="734552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13</a:t>
            </a:fld>
            <a:endParaRPr lang="zh-CN" altLang="en-US"/>
          </a:p>
        </p:txBody>
      </p:sp>
    </p:spTree>
    <p:extLst>
      <p:ext uri="{BB962C8B-B14F-4D97-AF65-F5344CB8AC3E}">
        <p14:creationId xmlns:p14="http://schemas.microsoft.com/office/powerpoint/2010/main" val="403172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a:extLst>
              <a:ext uri="{FF2B5EF4-FFF2-40B4-BE49-F238E27FC236}">
                <a16:creationId xmlns:a16="http://schemas.microsoft.com/office/drawing/2014/main" id="{5FFC23BE-C7F3-40BC-B281-FCD7118D3B8A}"/>
              </a:ext>
            </a:extLst>
          </p:cNvPr>
          <p:cNvSpPr>
            <a:spLocks noChangeArrowheads="1"/>
          </p:cNvSpPr>
          <p:nvPr/>
        </p:nvSpPr>
        <p:spPr bwMode="auto">
          <a:xfrm>
            <a:off x="812800" y="1219200"/>
            <a:ext cx="105664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a:extLst>
              <a:ext uri="{FF2B5EF4-FFF2-40B4-BE49-F238E27FC236}">
                <a16:creationId xmlns:a16="http://schemas.microsoft.com/office/drawing/2014/main" id="{73872461-3A8B-4422-AB2F-72FE2A0B29BB}"/>
              </a:ext>
            </a:extLst>
          </p:cNvPr>
          <p:cNvSpPr>
            <a:spLocks noChangeShapeType="1"/>
          </p:cNvSpPr>
          <p:nvPr/>
        </p:nvSpPr>
        <p:spPr bwMode="auto">
          <a:xfrm>
            <a:off x="2641600" y="3962400"/>
            <a:ext cx="8682038"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2" name="Rectangle 2"/>
          <p:cNvSpPr>
            <a:spLocks noGrp="1" noChangeArrowheads="1"/>
          </p:cNvSpPr>
          <p:nvPr>
            <p:ph type="ctrTitle"/>
          </p:nvPr>
        </p:nvSpPr>
        <p:spPr>
          <a:xfrm>
            <a:off x="1219201" y="1524000"/>
            <a:ext cx="10164233" cy="1752600"/>
          </a:xfrm>
        </p:spPr>
        <p:txBody>
          <a:bodyPr/>
          <a:lstStyle>
            <a:lvl1pPr>
              <a:defRPr sz="5000"/>
            </a:lvl1pPr>
          </a:lstStyle>
          <a:p>
            <a:r>
              <a:rPr lang="zh-CN" altLang="en-US"/>
              <a:t>单击此处编辑母版标题样式</a:t>
            </a:r>
          </a:p>
        </p:txBody>
      </p:sp>
      <p:sp>
        <p:nvSpPr>
          <p:cNvPr id="15363" name="Rectangle 3"/>
          <p:cNvSpPr>
            <a:spLocks noGrp="1" noChangeArrowheads="1"/>
          </p:cNvSpPr>
          <p:nvPr>
            <p:ph type="subTitle" idx="1"/>
          </p:nvPr>
        </p:nvSpPr>
        <p:spPr>
          <a:xfrm>
            <a:off x="2641600" y="3962400"/>
            <a:ext cx="8737600" cy="1752600"/>
          </a:xfrm>
        </p:spPr>
        <p:txBody>
          <a:bodyPr/>
          <a:lstStyle>
            <a:lvl1pPr marL="0" indent="0">
              <a:buFont typeface="Wingdings" pitchFamily="2" charset="2"/>
              <a:buNone/>
              <a:defRPr sz="2800"/>
            </a:lvl1pPr>
          </a:lstStyle>
          <a:p>
            <a:r>
              <a:rPr lang="zh-CN" altLang="en-US"/>
              <a:t>单击此处编辑母版副标题样式</a:t>
            </a:r>
          </a:p>
        </p:txBody>
      </p:sp>
      <p:sp>
        <p:nvSpPr>
          <p:cNvPr id="6" name="Rectangle 4">
            <a:extLst>
              <a:ext uri="{FF2B5EF4-FFF2-40B4-BE49-F238E27FC236}">
                <a16:creationId xmlns:a16="http://schemas.microsoft.com/office/drawing/2014/main" id="{10CE729E-7592-499F-B978-E6F9BD07B09C}"/>
              </a:ext>
            </a:extLst>
          </p:cNvPr>
          <p:cNvSpPr>
            <a:spLocks noGrp="1" noChangeArrowheads="1"/>
          </p:cNvSpPr>
          <p:nvPr>
            <p:ph type="dt" sz="half" idx="10"/>
          </p:nvPr>
        </p:nvSpPr>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561AF4AC-0A2B-4FEF-BA8E-BF6F8A9E3C6D}"/>
              </a:ext>
            </a:extLst>
          </p:cNvPr>
          <p:cNvSpPr>
            <a:spLocks noGrp="1" noChangeArrowheads="1"/>
          </p:cNvSpPr>
          <p:nvPr>
            <p:ph type="ftr" sz="quarter" idx="11"/>
          </p:nvPr>
        </p:nvSpPr>
        <p:spPr>
          <a:xfrm>
            <a:off x="4165600" y="6243638"/>
            <a:ext cx="3860800" cy="457200"/>
          </a:xfrm>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05658C6C-3C3B-4E11-B2D1-DE88A8D3EBFF}"/>
              </a:ext>
            </a:extLst>
          </p:cNvPr>
          <p:cNvSpPr>
            <a:spLocks noGrp="1" noChangeArrowheads="1"/>
          </p:cNvSpPr>
          <p:nvPr>
            <p:ph type="sldNum" sz="quarter" idx="12"/>
          </p:nvPr>
        </p:nvSpPr>
        <p:spPr/>
        <p:txBody>
          <a:bodyPr/>
          <a:lstStyle>
            <a:lvl1pPr>
              <a:defRPr/>
            </a:lvl1pPr>
          </a:lstStyle>
          <a:p>
            <a:pPr>
              <a:defRPr/>
            </a:pPr>
            <a:fld id="{A0DE0C66-854D-4920-B91F-1A5AD135CA35}" type="slidenum">
              <a:rPr lang="en-US" altLang="zh-CN"/>
              <a:pPr>
                <a:defRPr/>
              </a:pPr>
              <a:t>‹#›</a:t>
            </a:fld>
            <a:endParaRPr lang="en-US" altLang="zh-CN"/>
          </a:p>
        </p:txBody>
      </p:sp>
    </p:spTree>
    <p:extLst>
      <p:ext uri="{BB962C8B-B14F-4D97-AF65-F5344CB8AC3E}">
        <p14:creationId xmlns:p14="http://schemas.microsoft.com/office/powerpoint/2010/main" val="751104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8CDC104-B119-48FD-A734-84DF216B0A7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EDD99EC-EAD3-4856-A558-740DCEA2B25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62B46F2-46CB-4E09-9A4E-7AC97DA5B95B}"/>
              </a:ext>
            </a:extLst>
          </p:cNvPr>
          <p:cNvSpPr>
            <a:spLocks noGrp="1" noChangeArrowheads="1"/>
          </p:cNvSpPr>
          <p:nvPr>
            <p:ph type="sldNum" sz="quarter" idx="12"/>
          </p:nvPr>
        </p:nvSpPr>
        <p:spPr>
          <a:ln/>
        </p:spPr>
        <p:txBody>
          <a:bodyPr/>
          <a:lstStyle>
            <a:lvl1pPr>
              <a:defRPr/>
            </a:lvl1pPr>
          </a:lstStyle>
          <a:p>
            <a:pPr>
              <a:defRPr/>
            </a:pPr>
            <a:fld id="{727B4570-4BCE-4801-811C-B1E513A039E5}" type="slidenum">
              <a:rPr lang="en-US" altLang="zh-CN"/>
              <a:pPr>
                <a:defRPr/>
              </a:pPr>
              <a:t>‹#›</a:t>
            </a:fld>
            <a:endParaRPr lang="en-US" altLang="zh-CN"/>
          </a:p>
        </p:txBody>
      </p:sp>
    </p:spTree>
    <p:extLst>
      <p:ext uri="{BB962C8B-B14F-4D97-AF65-F5344CB8AC3E}">
        <p14:creationId xmlns:p14="http://schemas.microsoft.com/office/powerpoint/2010/main" val="1950936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7813"/>
            <a:ext cx="80264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DD0B2C3-6335-423C-9A7A-47A62EAD545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38550CE-7A79-475C-BCDA-4EDB51BA96D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251C4C8-F867-49B8-ABE8-B082CEA5425E}"/>
              </a:ext>
            </a:extLst>
          </p:cNvPr>
          <p:cNvSpPr>
            <a:spLocks noGrp="1" noChangeArrowheads="1"/>
          </p:cNvSpPr>
          <p:nvPr>
            <p:ph type="sldNum" sz="quarter" idx="12"/>
          </p:nvPr>
        </p:nvSpPr>
        <p:spPr>
          <a:ln/>
        </p:spPr>
        <p:txBody>
          <a:bodyPr/>
          <a:lstStyle>
            <a:lvl1pPr>
              <a:defRPr/>
            </a:lvl1pPr>
          </a:lstStyle>
          <a:p>
            <a:pPr>
              <a:defRPr/>
            </a:pPr>
            <a:fld id="{4A1C7E66-989B-4956-AAAB-37B445A835B8}" type="slidenum">
              <a:rPr lang="en-US" altLang="zh-CN"/>
              <a:pPr>
                <a:defRPr/>
              </a:pPr>
              <a:t>‹#›</a:t>
            </a:fld>
            <a:endParaRPr lang="en-US" altLang="zh-CN"/>
          </a:p>
        </p:txBody>
      </p:sp>
    </p:spTree>
    <p:extLst>
      <p:ext uri="{BB962C8B-B14F-4D97-AF65-F5344CB8AC3E}">
        <p14:creationId xmlns:p14="http://schemas.microsoft.com/office/powerpoint/2010/main" val="1020257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A00AA01-4E54-4874-AA94-E19F350B937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0C7310B-2F61-4282-90EC-81744A17F8E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228E5D6-BA8D-48A1-A0C4-3DDDA8A86608}"/>
              </a:ext>
            </a:extLst>
          </p:cNvPr>
          <p:cNvSpPr>
            <a:spLocks noGrp="1" noChangeArrowheads="1"/>
          </p:cNvSpPr>
          <p:nvPr>
            <p:ph type="sldNum" sz="quarter" idx="12"/>
          </p:nvPr>
        </p:nvSpPr>
        <p:spPr>
          <a:ln/>
        </p:spPr>
        <p:txBody>
          <a:bodyPr/>
          <a:lstStyle>
            <a:lvl1pPr>
              <a:defRPr/>
            </a:lvl1pPr>
          </a:lstStyle>
          <a:p>
            <a:pPr>
              <a:defRPr/>
            </a:pPr>
            <a:fld id="{D94256A8-4F82-40B0-86EC-A0FC779E80A4}" type="slidenum">
              <a:rPr lang="en-US" altLang="zh-CN"/>
              <a:pPr>
                <a:defRPr/>
              </a:pPr>
              <a:t>‹#›</a:t>
            </a:fld>
            <a:endParaRPr lang="en-US" altLang="zh-CN"/>
          </a:p>
        </p:txBody>
      </p:sp>
    </p:spTree>
    <p:extLst>
      <p:ext uri="{BB962C8B-B14F-4D97-AF65-F5344CB8AC3E}">
        <p14:creationId xmlns:p14="http://schemas.microsoft.com/office/powerpoint/2010/main" val="2956305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CB4ACF9E-904D-4965-9B73-06C71E720F4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4CE1C23-357F-4464-AD18-B0064DEC3AD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83BF6B5-F35B-4819-BB29-BD8DE7EC7029}"/>
              </a:ext>
            </a:extLst>
          </p:cNvPr>
          <p:cNvSpPr>
            <a:spLocks noGrp="1" noChangeArrowheads="1"/>
          </p:cNvSpPr>
          <p:nvPr>
            <p:ph type="sldNum" sz="quarter" idx="12"/>
          </p:nvPr>
        </p:nvSpPr>
        <p:spPr>
          <a:ln/>
        </p:spPr>
        <p:txBody>
          <a:bodyPr/>
          <a:lstStyle>
            <a:lvl1pPr>
              <a:defRPr/>
            </a:lvl1pPr>
          </a:lstStyle>
          <a:p>
            <a:pPr>
              <a:defRPr/>
            </a:pPr>
            <a:fld id="{53F52A25-A1F5-4773-BC76-C54ABEA7B66F}" type="slidenum">
              <a:rPr lang="en-US" altLang="zh-CN"/>
              <a:pPr>
                <a:defRPr/>
              </a:pPr>
              <a:t>‹#›</a:t>
            </a:fld>
            <a:endParaRPr lang="en-US" altLang="zh-CN"/>
          </a:p>
        </p:txBody>
      </p:sp>
    </p:spTree>
    <p:extLst>
      <p:ext uri="{BB962C8B-B14F-4D97-AF65-F5344CB8AC3E}">
        <p14:creationId xmlns:p14="http://schemas.microsoft.com/office/powerpoint/2010/main" val="4004219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7B9E753B-9A7E-4E34-B02E-E6A665E6103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8129B86-BF9D-4E8B-9E6A-87CB6D899E0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93022DF-2D3E-4601-8715-1B2484585A01}"/>
              </a:ext>
            </a:extLst>
          </p:cNvPr>
          <p:cNvSpPr>
            <a:spLocks noGrp="1" noChangeArrowheads="1"/>
          </p:cNvSpPr>
          <p:nvPr>
            <p:ph type="sldNum" sz="quarter" idx="12"/>
          </p:nvPr>
        </p:nvSpPr>
        <p:spPr>
          <a:ln/>
        </p:spPr>
        <p:txBody>
          <a:bodyPr/>
          <a:lstStyle>
            <a:lvl1pPr>
              <a:defRPr/>
            </a:lvl1pPr>
          </a:lstStyle>
          <a:p>
            <a:pPr>
              <a:defRPr/>
            </a:pPr>
            <a:fld id="{9EDCDAEA-4A3B-44F2-A497-99632BCBDB36}" type="slidenum">
              <a:rPr lang="en-US" altLang="zh-CN"/>
              <a:pPr>
                <a:defRPr/>
              </a:pPr>
              <a:t>‹#›</a:t>
            </a:fld>
            <a:endParaRPr lang="en-US" altLang="zh-CN"/>
          </a:p>
        </p:txBody>
      </p:sp>
    </p:spTree>
    <p:extLst>
      <p:ext uri="{BB962C8B-B14F-4D97-AF65-F5344CB8AC3E}">
        <p14:creationId xmlns:p14="http://schemas.microsoft.com/office/powerpoint/2010/main" val="68020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72E77FDB-8D4C-4354-BAC4-60576AA3847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E8E7A8AA-0DAE-40B6-8C00-2EFFA9437AD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AE531885-9A19-4F20-AD54-493D00BE36BF}"/>
              </a:ext>
            </a:extLst>
          </p:cNvPr>
          <p:cNvSpPr>
            <a:spLocks noGrp="1" noChangeArrowheads="1"/>
          </p:cNvSpPr>
          <p:nvPr>
            <p:ph type="sldNum" sz="quarter" idx="12"/>
          </p:nvPr>
        </p:nvSpPr>
        <p:spPr>
          <a:ln/>
        </p:spPr>
        <p:txBody>
          <a:bodyPr/>
          <a:lstStyle>
            <a:lvl1pPr>
              <a:defRPr/>
            </a:lvl1pPr>
          </a:lstStyle>
          <a:p>
            <a:pPr>
              <a:defRPr/>
            </a:pPr>
            <a:fld id="{DE83DE45-5AA6-4CF4-B400-D6DB4CF4D69C}" type="slidenum">
              <a:rPr lang="en-US" altLang="zh-CN"/>
              <a:pPr>
                <a:defRPr/>
              </a:pPr>
              <a:t>‹#›</a:t>
            </a:fld>
            <a:endParaRPr lang="en-US" altLang="zh-CN"/>
          </a:p>
        </p:txBody>
      </p:sp>
    </p:spTree>
    <p:extLst>
      <p:ext uri="{BB962C8B-B14F-4D97-AF65-F5344CB8AC3E}">
        <p14:creationId xmlns:p14="http://schemas.microsoft.com/office/powerpoint/2010/main" val="3925265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ADC964A8-73A6-46DC-9DA7-F5B09FED62E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2BEADF50-AFDA-4F4A-8C5B-8F56510104D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51B78595-6B95-4231-BF86-2DCE1691EE8E}"/>
              </a:ext>
            </a:extLst>
          </p:cNvPr>
          <p:cNvSpPr>
            <a:spLocks noGrp="1" noChangeArrowheads="1"/>
          </p:cNvSpPr>
          <p:nvPr>
            <p:ph type="sldNum" sz="quarter" idx="12"/>
          </p:nvPr>
        </p:nvSpPr>
        <p:spPr>
          <a:ln/>
        </p:spPr>
        <p:txBody>
          <a:bodyPr/>
          <a:lstStyle>
            <a:lvl1pPr>
              <a:defRPr/>
            </a:lvl1pPr>
          </a:lstStyle>
          <a:p>
            <a:pPr>
              <a:defRPr/>
            </a:pPr>
            <a:fld id="{31CB7B4A-C657-403B-BED9-A26825354D27}" type="slidenum">
              <a:rPr lang="en-US" altLang="zh-CN"/>
              <a:pPr>
                <a:defRPr/>
              </a:pPr>
              <a:t>‹#›</a:t>
            </a:fld>
            <a:endParaRPr lang="en-US" altLang="zh-CN"/>
          </a:p>
        </p:txBody>
      </p:sp>
    </p:spTree>
    <p:extLst>
      <p:ext uri="{BB962C8B-B14F-4D97-AF65-F5344CB8AC3E}">
        <p14:creationId xmlns:p14="http://schemas.microsoft.com/office/powerpoint/2010/main" val="2076251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627F4F3-E865-49CD-A307-DF871AE011D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16BEAA40-AA71-47EC-962C-F2B81B1BAAE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8F650EDF-0173-47C9-B590-9AFD434A592E}"/>
              </a:ext>
            </a:extLst>
          </p:cNvPr>
          <p:cNvSpPr>
            <a:spLocks noGrp="1" noChangeArrowheads="1"/>
          </p:cNvSpPr>
          <p:nvPr>
            <p:ph type="sldNum" sz="quarter" idx="12"/>
          </p:nvPr>
        </p:nvSpPr>
        <p:spPr>
          <a:ln/>
        </p:spPr>
        <p:txBody>
          <a:bodyPr/>
          <a:lstStyle>
            <a:lvl1pPr>
              <a:defRPr/>
            </a:lvl1pPr>
          </a:lstStyle>
          <a:p>
            <a:pPr>
              <a:defRPr/>
            </a:pPr>
            <a:fld id="{602E342E-1204-4251-BBB5-CC7B34EE6045}" type="slidenum">
              <a:rPr lang="en-US" altLang="zh-CN"/>
              <a:pPr>
                <a:defRPr/>
              </a:pPr>
              <a:t>‹#›</a:t>
            </a:fld>
            <a:endParaRPr lang="en-US" altLang="zh-CN"/>
          </a:p>
        </p:txBody>
      </p:sp>
    </p:spTree>
    <p:extLst>
      <p:ext uri="{BB962C8B-B14F-4D97-AF65-F5344CB8AC3E}">
        <p14:creationId xmlns:p14="http://schemas.microsoft.com/office/powerpoint/2010/main" val="377368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F8AD9040-7D73-48C1-A920-C477BE691F0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079E5378-390D-407B-9C64-3F0C63CB2D7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043F841F-F06E-419A-A6E2-A1620A35F1F3}"/>
              </a:ext>
            </a:extLst>
          </p:cNvPr>
          <p:cNvSpPr>
            <a:spLocks noGrp="1" noChangeArrowheads="1"/>
          </p:cNvSpPr>
          <p:nvPr>
            <p:ph type="sldNum" sz="quarter" idx="12"/>
          </p:nvPr>
        </p:nvSpPr>
        <p:spPr>
          <a:ln/>
        </p:spPr>
        <p:txBody>
          <a:bodyPr/>
          <a:lstStyle>
            <a:lvl1pPr>
              <a:defRPr/>
            </a:lvl1pPr>
          </a:lstStyle>
          <a:p>
            <a:pPr>
              <a:defRPr/>
            </a:pPr>
            <a:fld id="{ADA18C34-31BF-40B2-A39E-2E421BCCCDBC}" type="slidenum">
              <a:rPr lang="en-US" altLang="zh-CN"/>
              <a:pPr>
                <a:defRPr/>
              </a:pPr>
              <a:t>‹#›</a:t>
            </a:fld>
            <a:endParaRPr lang="en-US" altLang="zh-CN"/>
          </a:p>
        </p:txBody>
      </p:sp>
    </p:spTree>
    <p:extLst>
      <p:ext uri="{BB962C8B-B14F-4D97-AF65-F5344CB8AC3E}">
        <p14:creationId xmlns:p14="http://schemas.microsoft.com/office/powerpoint/2010/main" val="2784063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7E2035B1-D902-4012-BD47-47CF42A3A13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A11D27A-79BB-42B1-A616-FD016A14157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21F2C14-637A-4051-BBC7-112F936597AC}"/>
              </a:ext>
            </a:extLst>
          </p:cNvPr>
          <p:cNvSpPr>
            <a:spLocks noGrp="1" noChangeArrowheads="1"/>
          </p:cNvSpPr>
          <p:nvPr>
            <p:ph type="sldNum" sz="quarter" idx="12"/>
          </p:nvPr>
        </p:nvSpPr>
        <p:spPr>
          <a:ln/>
        </p:spPr>
        <p:txBody>
          <a:bodyPr/>
          <a:lstStyle>
            <a:lvl1pPr>
              <a:defRPr/>
            </a:lvl1pPr>
          </a:lstStyle>
          <a:p>
            <a:pPr>
              <a:defRPr/>
            </a:pPr>
            <a:fld id="{9CF5EE99-C3E7-4F72-8AE8-167FA7662D6D}" type="slidenum">
              <a:rPr lang="en-US" altLang="zh-CN"/>
              <a:pPr>
                <a:defRPr/>
              </a:pPr>
              <a:t>‹#›</a:t>
            </a:fld>
            <a:endParaRPr lang="en-US" altLang="zh-CN"/>
          </a:p>
        </p:txBody>
      </p:sp>
    </p:spTree>
    <p:extLst>
      <p:ext uri="{BB962C8B-B14F-4D97-AF65-F5344CB8AC3E}">
        <p14:creationId xmlns:p14="http://schemas.microsoft.com/office/powerpoint/2010/main" val="2874980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87969C5-9C2E-434B-A5CC-3C25AD544C7B}"/>
              </a:ext>
            </a:extLst>
          </p:cNvPr>
          <p:cNvSpPr>
            <a:spLocks noGrp="1" noChangeArrowheads="1"/>
          </p:cNvSpPr>
          <p:nvPr>
            <p:ph type="title"/>
          </p:nvPr>
        </p:nvSpPr>
        <p:spPr bwMode="auto">
          <a:xfrm>
            <a:off x="609600" y="277813"/>
            <a:ext cx="109728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4BE776C3-AD41-44F0-94E0-4C0BA732D31D}"/>
              </a:ext>
            </a:extLst>
          </p:cNvPr>
          <p:cNvSpPr>
            <a:spLocks noGrp="1" noChangeArrowheads="1"/>
          </p:cNvSpPr>
          <p:nvPr>
            <p:ph type="body" idx="1"/>
          </p:nvPr>
        </p:nvSpPr>
        <p:spPr bwMode="auto">
          <a:xfrm>
            <a:off x="609600" y="1600200"/>
            <a:ext cx="1097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4340" name="Rectangle 4">
            <a:extLst>
              <a:ext uri="{FF2B5EF4-FFF2-40B4-BE49-F238E27FC236}">
                <a16:creationId xmlns:a16="http://schemas.microsoft.com/office/drawing/2014/main" id="{396F9CC7-CC62-4E6F-A90A-2AE5C1A6E2E0}"/>
              </a:ext>
            </a:extLst>
          </p:cNvPr>
          <p:cNvSpPr>
            <a:spLocks noGrp="1" noChangeArrowheads="1"/>
          </p:cNvSpPr>
          <p:nvPr>
            <p:ph type="dt" sz="half" idx="2"/>
          </p:nvPr>
        </p:nvSpPr>
        <p:spPr bwMode="auto">
          <a:xfrm>
            <a:off x="609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j-lt"/>
                <a:ea typeface="宋体" pitchFamily="2" charset="-122"/>
              </a:defRPr>
            </a:lvl1pPr>
          </a:lstStyle>
          <a:p>
            <a:pPr>
              <a:defRPr/>
            </a:pPr>
            <a:endParaRPr lang="en-US" altLang="zh-CN"/>
          </a:p>
        </p:txBody>
      </p:sp>
      <p:sp>
        <p:nvSpPr>
          <p:cNvPr id="14341" name="Rectangle 5">
            <a:extLst>
              <a:ext uri="{FF2B5EF4-FFF2-40B4-BE49-F238E27FC236}">
                <a16:creationId xmlns:a16="http://schemas.microsoft.com/office/drawing/2014/main" id="{CE7E9F61-5E1B-44E0-AFFA-FA460F20541B}"/>
              </a:ext>
            </a:extLst>
          </p:cNvPr>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j-lt"/>
                <a:ea typeface="宋体" pitchFamily="2" charset="-122"/>
              </a:defRPr>
            </a:lvl1pPr>
          </a:lstStyle>
          <a:p>
            <a:pPr>
              <a:defRPr/>
            </a:pPr>
            <a:endParaRPr lang="en-US" altLang="zh-CN"/>
          </a:p>
        </p:txBody>
      </p:sp>
      <p:sp>
        <p:nvSpPr>
          <p:cNvPr id="14342" name="Rectangle 6">
            <a:extLst>
              <a:ext uri="{FF2B5EF4-FFF2-40B4-BE49-F238E27FC236}">
                <a16:creationId xmlns:a16="http://schemas.microsoft.com/office/drawing/2014/main" id="{CC474E55-4781-4EB3-AA22-287FF0F50B08}"/>
              </a:ext>
            </a:extLst>
          </p:cNvPr>
          <p:cNvSpPr>
            <a:spLocks noGrp="1" noChangeArrowheads="1"/>
          </p:cNvSpPr>
          <p:nvPr>
            <p:ph type="sldNum" sz="quarter" idx="4"/>
          </p:nvPr>
        </p:nvSpPr>
        <p:spPr bwMode="auto">
          <a:xfrm>
            <a:off x="8737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Garamond" panose="02020404030301010803" pitchFamily="18" charset="0"/>
              </a:defRPr>
            </a:lvl1pPr>
          </a:lstStyle>
          <a:p>
            <a:pPr>
              <a:defRPr/>
            </a:pPr>
            <a:fld id="{10B6C432-17C8-4BA4-B051-EDDABDCF8E39}" type="slidenum">
              <a:rPr lang="en-US" altLang="zh-CN"/>
              <a:pPr>
                <a:defRPr/>
              </a:pPr>
              <a:t>‹#›</a:t>
            </a:fld>
            <a:endParaRPr lang="en-US" altLang="zh-CN"/>
          </a:p>
        </p:txBody>
      </p:sp>
      <p:sp>
        <p:nvSpPr>
          <p:cNvPr id="1031" name="Freeform 7">
            <a:extLst>
              <a:ext uri="{FF2B5EF4-FFF2-40B4-BE49-F238E27FC236}">
                <a16:creationId xmlns:a16="http://schemas.microsoft.com/office/drawing/2014/main" id="{5A60A8CA-2E93-4CB2-9294-8E056AA445D2}"/>
              </a:ext>
            </a:extLst>
          </p:cNvPr>
          <p:cNvSpPr>
            <a:spLocks noChangeArrowheads="1"/>
          </p:cNvSpPr>
          <p:nvPr/>
        </p:nvSpPr>
        <p:spPr bwMode="auto">
          <a:xfrm>
            <a:off x="508000" y="228600"/>
            <a:ext cx="109728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a:extLst>
              <a:ext uri="{FF2B5EF4-FFF2-40B4-BE49-F238E27FC236}">
                <a16:creationId xmlns:a16="http://schemas.microsoft.com/office/drawing/2014/main" id="{1CF6FB1F-4CC5-48E7-A32A-B9EF432F524B}"/>
              </a:ext>
            </a:extLst>
          </p:cNvPr>
          <p:cNvSpPr>
            <a:spLocks noChangeShapeType="1"/>
          </p:cNvSpPr>
          <p:nvPr/>
        </p:nvSpPr>
        <p:spPr bwMode="auto">
          <a:xfrm>
            <a:off x="609600" y="6172200"/>
            <a:ext cx="109728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974"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229AED-8621-4F49-8FCB-6DD014B0E6B7}"/>
              </a:ext>
            </a:extLst>
          </p:cNvPr>
          <p:cNvSpPr>
            <a:spLocks noGrp="1" noChangeArrowheads="1"/>
          </p:cNvSpPr>
          <p:nvPr>
            <p:ph type="ctrTitle"/>
          </p:nvPr>
        </p:nvSpPr>
        <p:spPr>
          <a:xfrm>
            <a:off x="1992313" y="1700213"/>
            <a:ext cx="8126412" cy="2371725"/>
          </a:xfrm>
        </p:spPr>
        <p:txBody>
          <a:bodyPr/>
          <a:lstStyle/>
          <a:p>
            <a:pPr algn="ctr" eaLnBrk="1" hangingPunct="1"/>
            <a:r>
              <a:rPr lang="zh-CN" altLang="en-US" sz="5400" b="1" dirty="0"/>
              <a:t>第</a:t>
            </a:r>
            <a:r>
              <a:rPr lang="en-US" altLang="zh-CN" sz="5400" b="1" dirty="0"/>
              <a:t>3</a:t>
            </a:r>
            <a:r>
              <a:rPr lang="zh-CN" altLang="en-US" sz="5400" b="1" dirty="0"/>
              <a:t>章   协议</a:t>
            </a:r>
            <a:endParaRPr lang="zh-CN" altLang="en-US" sz="5400" b="1" dirty="0">
              <a:solidFill>
                <a:schemeClr val="tx1"/>
              </a:solidFill>
            </a:endParaRPr>
          </a:p>
        </p:txBody>
      </p:sp>
      <p:sp>
        <p:nvSpPr>
          <p:cNvPr id="4099" name="Rectangle 3">
            <a:extLst>
              <a:ext uri="{FF2B5EF4-FFF2-40B4-BE49-F238E27FC236}">
                <a16:creationId xmlns:a16="http://schemas.microsoft.com/office/drawing/2014/main" id="{4A503166-E716-495E-9E25-795F8FF0BB00}"/>
              </a:ext>
            </a:extLst>
          </p:cNvPr>
          <p:cNvSpPr>
            <a:spLocks noGrp="1" noChangeArrowheads="1"/>
          </p:cNvSpPr>
          <p:nvPr>
            <p:ph type="subTitle" idx="1"/>
          </p:nvPr>
        </p:nvSpPr>
        <p:spPr>
          <a:xfrm>
            <a:off x="4727575" y="4098925"/>
            <a:ext cx="6553200" cy="1752600"/>
          </a:xfrm>
        </p:spPr>
        <p:txBody>
          <a:bodyPr/>
          <a:lstStyle/>
          <a:p>
            <a:pPr algn="r" eaLnBrk="1" hangingPunct="1"/>
            <a:r>
              <a:rPr lang="zh-CN" altLang="en-US" sz="3000" dirty="0"/>
              <a:t>张鹏</a:t>
            </a:r>
            <a:endParaRPr lang="en-US" altLang="zh-CN" sz="3000" dirty="0"/>
          </a:p>
          <a:p>
            <a:pPr algn="r" eaLnBrk="1" hangingPunct="1"/>
            <a:r>
              <a:rPr lang="zh-CN" altLang="en-US" sz="3000" dirty="0"/>
              <a:t>深圳大学电子与信息工程学院</a:t>
            </a:r>
          </a:p>
          <a:p>
            <a:pPr algn="r" eaLnBrk="1" hangingPunct="1"/>
            <a:fld id="{C3021D40-1A0D-49FB-A08B-863C48FAF33E}" type="datetime1">
              <a:rPr lang="en-US" altLang="zh-CN" sz="3000" smtClean="0"/>
              <a:pPr algn="r" eaLnBrk="1" hangingPunct="1"/>
              <a:t>10/21/2021</a:t>
            </a:fld>
            <a:endParaRPr lang="zh-CN" altLang="en-US" sz="3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E54BE7B3-D9BB-4A3F-933A-FC64F8F8CCBB}"/>
              </a:ext>
            </a:extLst>
          </p:cNvPr>
          <p:cNvSpPr>
            <a:spLocks noGrp="1" noChangeArrowheads="1"/>
          </p:cNvSpPr>
          <p:nvPr>
            <p:ph type="title"/>
          </p:nvPr>
        </p:nvSpPr>
        <p:spPr/>
        <p:txBody>
          <a:bodyPr/>
          <a:lstStyle/>
          <a:p>
            <a:r>
              <a:rPr lang="en-US" altLang="zh-CN" b="1" dirty="0"/>
              <a:t>3.3.1</a:t>
            </a:r>
            <a:r>
              <a:rPr lang="zh-CN" altLang="en-US" b="1" dirty="0"/>
              <a:t> 质询与应答机制</a:t>
            </a:r>
          </a:p>
        </p:txBody>
      </p:sp>
      <p:sp>
        <p:nvSpPr>
          <p:cNvPr id="3" name="内容占位符 2">
            <a:extLst>
              <a:ext uri="{FF2B5EF4-FFF2-40B4-BE49-F238E27FC236}">
                <a16:creationId xmlns:a16="http://schemas.microsoft.com/office/drawing/2014/main" id="{79DC8633-E476-46B0-869B-63EAB97AEDBC}"/>
              </a:ext>
            </a:extLst>
          </p:cNvPr>
          <p:cNvSpPr>
            <a:spLocks noGrp="1"/>
          </p:cNvSpPr>
          <p:nvPr>
            <p:ph idx="1"/>
          </p:nvPr>
        </p:nvSpPr>
        <p:spPr>
          <a:xfrm>
            <a:off x="609600" y="1417638"/>
            <a:ext cx="10972800" cy="4675658"/>
          </a:xfrm>
        </p:spPr>
        <p:txBody>
          <a:bodyPr/>
          <a:lstStyle/>
          <a:p>
            <a:pPr>
              <a:lnSpc>
                <a:spcPct val="150000"/>
              </a:lnSpc>
              <a:defRPr/>
            </a:pPr>
            <a:r>
              <a:rPr lang="zh-CN" altLang="en-US" sz="2800" dirty="0"/>
              <a:t>现代汽车大多数会同时配备遥控钥匙和金属钥匙，使用“质询</a:t>
            </a:r>
            <a:r>
              <a:rPr lang="en-US" altLang="zh-CN" sz="2800" dirty="0"/>
              <a:t>-</a:t>
            </a:r>
            <a:r>
              <a:rPr lang="zh-CN" altLang="en-US" sz="2800" dirty="0"/>
              <a:t>应答”机制，运行共享密钥的身份验证协议。</a:t>
            </a:r>
            <a:endParaRPr lang="en-US" altLang="zh-CN" sz="2800" dirty="0"/>
          </a:p>
          <a:p>
            <a:pPr lvl="1">
              <a:defRPr/>
            </a:pPr>
            <a:r>
              <a:rPr lang="zh-CN" altLang="en-US" sz="2400" dirty="0">
                <a:cs typeface="+mn-cs"/>
              </a:rPr>
              <a:t>车钥匙插入驾驶锁时，发动机控制器向钥匙发出一个质询信号。遥控钥匙针对质询信号反馈一个应答信息。协议可以表示为：</a:t>
            </a:r>
            <a:endParaRPr lang="en-US" altLang="zh-CN" sz="2400" dirty="0">
              <a:cs typeface="+mn-cs"/>
            </a:endParaRPr>
          </a:p>
          <a:p>
            <a:pPr lvl="1">
              <a:defRPr/>
            </a:pPr>
            <a:endParaRPr lang="en-US" altLang="zh-CN" sz="2400" dirty="0">
              <a:effectLst>
                <a:outerShdw blurRad="38100" dist="38100" dir="2700000" algn="tl">
                  <a:srgbClr val="C0C0C0"/>
                </a:outerShdw>
              </a:effectLst>
            </a:endParaRPr>
          </a:p>
          <a:p>
            <a:pPr lvl="1">
              <a:defRPr/>
            </a:pPr>
            <a:endParaRPr lang="en-US" altLang="zh-CN" sz="2400" dirty="0">
              <a:effectLst>
                <a:outerShdw blurRad="38100" dist="38100" dir="2700000" algn="tl">
                  <a:srgbClr val="C0C0C0"/>
                </a:outerShdw>
              </a:effectLst>
            </a:endParaRPr>
          </a:p>
          <a:p>
            <a:pPr lvl="1">
              <a:defRPr/>
            </a:pPr>
            <a:endParaRPr lang="en-US" altLang="zh-CN" sz="2400" dirty="0">
              <a:effectLst>
                <a:outerShdw blurRad="38100" dist="38100" dir="2700000" algn="tl">
                  <a:srgbClr val="C0C0C0"/>
                </a:outerShdw>
              </a:effectLst>
            </a:endParaRPr>
          </a:p>
          <a:p>
            <a:pPr marL="344487" lvl="1" indent="0">
              <a:buNone/>
              <a:defRPr/>
            </a:pPr>
            <a:r>
              <a:rPr lang="en-US" altLang="zh-CN" sz="2400" dirty="0">
                <a:cs typeface="+mn-cs"/>
              </a:rPr>
              <a:t>E:</a:t>
            </a:r>
            <a:r>
              <a:rPr lang="zh-CN" altLang="en-US" sz="2400" dirty="0">
                <a:cs typeface="+mn-cs"/>
              </a:rPr>
              <a:t>发动机控制器；</a:t>
            </a:r>
            <a:r>
              <a:rPr lang="en-US" altLang="zh-CN" sz="2400" dirty="0">
                <a:cs typeface="+mn-cs"/>
              </a:rPr>
              <a:t>T:</a:t>
            </a:r>
            <a:r>
              <a:rPr lang="zh-CN" altLang="en-US" sz="2400" dirty="0">
                <a:cs typeface="+mn-cs"/>
              </a:rPr>
              <a:t>钥匙上的应答器；</a:t>
            </a:r>
            <a:r>
              <a:rPr lang="en-US" altLang="zh-CN" sz="2400" dirty="0">
                <a:cs typeface="+mn-cs"/>
              </a:rPr>
              <a:t>K:</a:t>
            </a:r>
            <a:r>
              <a:rPr lang="zh-CN" altLang="en-US" sz="2400" dirty="0">
                <a:cs typeface="+mn-cs"/>
              </a:rPr>
              <a:t>共享秘钥；</a:t>
            </a:r>
            <a:r>
              <a:rPr lang="en-US" altLang="zh-CN" sz="2400" dirty="0">
                <a:cs typeface="+mn-cs"/>
              </a:rPr>
              <a:t>N:</a:t>
            </a:r>
            <a:r>
              <a:rPr lang="zh-CN" altLang="en-US" sz="2400" dirty="0">
                <a:cs typeface="+mn-cs"/>
              </a:rPr>
              <a:t>质询信息。</a:t>
            </a:r>
            <a:endParaRPr lang="en-US" altLang="zh-CN" sz="2400" dirty="0">
              <a:cs typeface="+mn-cs"/>
            </a:endParaRPr>
          </a:p>
        </p:txBody>
      </p:sp>
      <p:pic>
        <p:nvPicPr>
          <p:cNvPr id="4" name="图片 3">
            <a:extLst>
              <a:ext uri="{FF2B5EF4-FFF2-40B4-BE49-F238E27FC236}">
                <a16:creationId xmlns:a16="http://schemas.microsoft.com/office/drawing/2014/main" id="{69583639-CEF9-4C9B-A894-7A33F392E81D}"/>
              </a:ext>
            </a:extLst>
          </p:cNvPr>
          <p:cNvPicPr>
            <a:picLocks noChangeAspect="1"/>
          </p:cNvPicPr>
          <p:nvPr/>
        </p:nvPicPr>
        <p:blipFill>
          <a:blip r:embed="rId2"/>
          <a:stretch>
            <a:fillRect/>
          </a:stretch>
        </p:blipFill>
        <p:spPr>
          <a:xfrm>
            <a:off x="4691844" y="3861048"/>
            <a:ext cx="2808312" cy="820767"/>
          </a:xfrm>
          <a:prstGeom prst="rect">
            <a:avLst/>
          </a:prstGeom>
        </p:spPr>
      </p:pic>
    </p:spTree>
    <p:extLst>
      <p:ext uri="{BB962C8B-B14F-4D97-AF65-F5344CB8AC3E}">
        <p14:creationId xmlns:p14="http://schemas.microsoft.com/office/powerpoint/2010/main" val="3540301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E54BE7B3-D9BB-4A3F-933A-FC64F8F8CCBB}"/>
              </a:ext>
            </a:extLst>
          </p:cNvPr>
          <p:cNvSpPr>
            <a:spLocks noGrp="1" noChangeArrowheads="1"/>
          </p:cNvSpPr>
          <p:nvPr>
            <p:ph type="title"/>
          </p:nvPr>
        </p:nvSpPr>
        <p:spPr/>
        <p:txBody>
          <a:bodyPr/>
          <a:lstStyle/>
          <a:p>
            <a:r>
              <a:rPr lang="en-US" altLang="zh-CN" b="1" dirty="0"/>
              <a:t>3.3.1</a:t>
            </a:r>
            <a:r>
              <a:rPr lang="zh-CN" altLang="en-US" b="1" dirty="0"/>
              <a:t> 质询与应答机制</a:t>
            </a:r>
          </a:p>
        </p:txBody>
      </p:sp>
      <p:sp>
        <p:nvSpPr>
          <p:cNvPr id="3" name="内容占位符 2">
            <a:extLst>
              <a:ext uri="{FF2B5EF4-FFF2-40B4-BE49-F238E27FC236}">
                <a16:creationId xmlns:a16="http://schemas.microsoft.com/office/drawing/2014/main" id="{79DC8633-E476-46B0-869B-63EAB97AEDBC}"/>
              </a:ext>
            </a:extLst>
          </p:cNvPr>
          <p:cNvSpPr>
            <a:spLocks noGrp="1"/>
          </p:cNvSpPr>
          <p:nvPr>
            <p:ph idx="1"/>
          </p:nvPr>
        </p:nvSpPr>
        <p:spPr>
          <a:xfrm>
            <a:off x="609600" y="1484784"/>
            <a:ext cx="10972800" cy="4530725"/>
          </a:xfrm>
        </p:spPr>
        <p:txBody>
          <a:bodyPr/>
          <a:lstStyle/>
          <a:p>
            <a:pPr>
              <a:lnSpc>
                <a:spcPct val="150000"/>
              </a:lnSpc>
              <a:defRPr/>
            </a:pPr>
            <a:r>
              <a:rPr lang="zh-CN" altLang="en-US" dirty="0"/>
              <a:t>“质询</a:t>
            </a:r>
            <a:r>
              <a:rPr lang="en-US" altLang="zh-CN" dirty="0"/>
              <a:t>-</a:t>
            </a:r>
            <a:r>
              <a:rPr lang="zh-CN" altLang="en-US" dirty="0"/>
              <a:t>应答”机制在</a:t>
            </a:r>
            <a:r>
              <a:rPr lang="en-US" altLang="zh-CN" dirty="0"/>
              <a:t>HTTP</a:t>
            </a:r>
            <a:r>
              <a:rPr lang="zh-CN" altLang="en-US" dirty="0"/>
              <a:t>摘要身份认证中也有重要应用。</a:t>
            </a:r>
            <a:endParaRPr lang="en-US" altLang="zh-CN" dirty="0"/>
          </a:p>
          <a:p>
            <a:pPr lvl="1">
              <a:lnSpc>
                <a:spcPct val="150000"/>
              </a:lnSpc>
              <a:defRPr/>
            </a:pPr>
            <a:r>
              <a:rPr lang="en-US" altLang="zh-CN" dirty="0">
                <a:cs typeface="+mn-cs"/>
              </a:rPr>
              <a:t>Web</a:t>
            </a:r>
            <a:r>
              <a:rPr lang="zh-CN" altLang="en-US" dirty="0">
                <a:cs typeface="+mn-cs"/>
              </a:rPr>
              <a:t>服务器向客户端发送质询信息（</a:t>
            </a:r>
            <a:r>
              <a:rPr lang="en-US" altLang="zh-CN" dirty="0">
                <a:cs typeface="+mn-cs"/>
              </a:rPr>
              <a:t>Nonce</a:t>
            </a:r>
            <a:r>
              <a:rPr lang="zh-CN" altLang="en-US" dirty="0">
                <a:cs typeface="+mn-cs"/>
              </a:rPr>
              <a:t>），并与其共享密码。相应的应答信息包含</a:t>
            </a:r>
            <a:r>
              <a:rPr lang="en-US" altLang="zh-CN" dirty="0">
                <a:cs typeface="+mn-cs"/>
              </a:rPr>
              <a:t>Nonce</a:t>
            </a:r>
            <a:r>
              <a:rPr lang="zh-CN" altLang="en-US" dirty="0">
                <a:cs typeface="+mn-cs"/>
              </a:rPr>
              <a:t>的哈希结果、密码以及请求的</a:t>
            </a:r>
            <a:r>
              <a:rPr lang="en-US" altLang="zh-CN" dirty="0">
                <a:cs typeface="+mn-cs"/>
              </a:rPr>
              <a:t>URL</a:t>
            </a:r>
            <a:r>
              <a:rPr lang="zh-CN" altLang="en-US" dirty="0">
                <a:cs typeface="+mn-cs"/>
              </a:rPr>
              <a:t>。这种机制不容易遭受密钥嗅探攻击。</a:t>
            </a:r>
            <a:endParaRPr lang="en-US" altLang="zh-CN" dirty="0">
              <a:cs typeface="+mn-cs"/>
            </a:endParaRPr>
          </a:p>
          <a:p>
            <a:pPr lvl="1">
              <a:lnSpc>
                <a:spcPct val="150000"/>
              </a:lnSpc>
              <a:defRPr/>
            </a:pPr>
            <a:r>
              <a:rPr lang="zh-CN" altLang="en-US" dirty="0">
                <a:cs typeface="+mn-cs"/>
              </a:rPr>
              <a:t>但也存在弱点，容易遭受中间人攻击。</a:t>
            </a:r>
            <a:endParaRPr lang="en-GB" altLang="zh-CN" dirty="0">
              <a:cs typeface="+mn-cs"/>
            </a:endParaRPr>
          </a:p>
        </p:txBody>
      </p:sp>
    </p:spTree>
    <p:extLst>
      <p:ext uri="{BB962C8B-B14F-4D97-AF65-F5344CB8AC3E}">
        <p14:creationId xmlns:p14="http://schemas.microsoft.com/office/powerpoint/2010/main" val="1884434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E54BE7B3-D9BB-4A3F-933A-FC64F8F8CCBB}"/>
              </a:ext>
            </a:extLst>
          </p:cNvPr>
          <p:cNvSpPr>
            <a:spLocks noGrp="1" noChangeArrowheads="1"/>
          </p:cNvSpPr>
          <p:nvPr>
            <p:ph type="title"/>
          </p:nvPr>
        </p:nvSpPr>
        <p:spPr/>
        <p:txBody>
          <a:bodyPr/>
          <a:lstStyle/>
          <a:p>
            <a:r>
              <a:rPr lang="en-US" altLang="zh-CN" b="1" dirty="0"/>
              <a:t>3.3.1</a:t>
            </a:r>
            <a:r>
              <a:rPr lang="zh-CN" altLang="en-US" b="1" dirty="0"/>
              <a:t> 质询与应答机制</a:t>
            </a:r>
          </a:p>
        </p:txBody>
      </p:sp>
      <p:sp>
        <p:nvSpPr>
          <p:cNvPr id="3" name="内容占位符 2">
            <a:extLst>
              <a:ext uri="{FF2B5EF4-FFF2-40B4-BE49-F238E27FC236}">
                <a16:creationId xmlns:a16="http://schemas.microsoft.com/office/drawing/2014/main" id="{79DC8633-E476-46B0-869B-63EAB97AEDBC}"/>
              </a:ext>
            </a:extLst>
          </p:cNvPr>
          <p:cNvSpPr>
            <a:spLocks noGrp="1"/>
          </p:cNvSpPr>
          <p:nvPr>
            <p:ph idx="1"/>
          </p:nvPr>
        </p:nvSpPr>
        <p:spPr>
          <a:xfrm>
            <a:off x="583376" y="1417638"/>
            <a:ext cx="10972800" cy="4675658"/>
          </a:xfrm>
        </p:spPr>
        <p:txBody>
          <a:bodyPr/>
          <a:lstStyle/>
          <a:p>
            <a:pPr>
              <a:lnSpc>
                <a:spcPct val="150000"/>
              </a:lnSpc>
              <a:defRPr/>
            </a:pPr>
            <a:r>
              <a:rPr lang="zh-CN" altLang="en-US" sz="2800" dirty="0"/>
              <a:t>双因素身份验证中，“质询</a:t>
            </a:r>
            <a:r>
              <a:rPr lang="en-US" altLang="zh-CN" sz="2800" dirty="0"/>
              <a:t>-</a:t>
            </a:r>
            <a:r>
              <a:rPr lang="zh-CN" altLang="en-US" sz="2800" dirty="0"/>
              <a:t>应答”机制更为直观。</a:t>
            </a:r>
            <a:endParaRPr lang="en-US" altLang="zh-CN" sz="2800" dirty="0"/>
          </a:p>
          <a:p>
            <a:pPr lvl="1">
              <a:lnSpc>
                <a:spcPct val="150000"/>
              </a:lnSpc>
              <a:defRPr/>
            </a:pPr>
            <a:r>
              <a:rPr lang="zh-CN" altLang="en-US" sz="2000" dirty="0">
                <a:cs typeface="+mn-cs"/>
              </a:rPr>
              <a:t>许多公司会给员工发放密码生成器，用以登录公司的计算机系统。</a:t>
            </a:r>
            <a:endParaRPr lang="en-US" altLang="zh-CN" sz="2000" dirty="0">
              <a:cs typeface="+mn-cs"/>
            </a:endParaRPr>
          </a:p>
          <a:p>
            <a:pPr lvl="1">
              <a:lnSpc>
                <a:spcPct val="150000"/>
              </a:lnSpc>
              <a:defRPr/>
            </a:pPr>
            <a:r>
              <a:rPr lang="zh-CN" altLang="en-US" sz="2000" dirty="0">
                <a:cs typeface="+mn-cs"/>
              </a:rPr>
              <a:t>验证过程可以表示为：</a:t>
            </a:r>
            <a:endParaRPr lang="en-US" altLang="zh-CN" sz="2000" dirty="0">
              <a:cs typeface="+mn-cs"/>
            </a:endParaRPr>
          </a:p>
          <a:p>
            <a:pPr lvl="1">
              <a:lnSpc>
                <a:spcPct val="150000"/>
              </a:lnSpc>
              <a:defRPr/>
            </a:pPr>
            <a:endParaRPr lang="en-US" altLang="zh-CN" sz="2000" dirty="0">
              <a:cs typeface="+mn-cs"/>
            </a:endParaRPr>
          </a:p>
          <a:p>
            <a:pPr lvl="1">
              <a:lnSpc>
                <a:spcPct val="150000"/>
              </a:lnSpc>
              <a:defRPr/>
            </a:pPr>
            <a:endParaRPr lang="en-US" altLang="zh-CN" sz="2000" dirty="0">
              <a:cs typeface="+mn-cs"/>
            </a:endParaRPr>
          </a:p>
          <a:p>
            <a:pPr lvl="1">
              <a:lnSpc>
                <a:spcPct val="150000"/>
              </a:lnSpc>
              <a:defRPr/>
            </a:pPr>
            <a:endParaRPr lang="en-US" altLang="zh-CN" sz="2000" dirty="0">
              <a:cs typeface="+mn-cs"/>
            </a:endParaRPr>
          </a:p>
          <a:p>
            <a:pPr lvl="1">
              <a:lnSpc>
                <a:spcPct val="150000"/>
              </a:lnSpc>
              <a:defRPr/>
            </a:pPr>
            <a:r>
              <a:rPr lang="en-US" altLang="zh-CN" sz="2000" dirty="0">
                <a:cs typeface="+mn-cs"/>
              </a:rPr>
              <a:t>S:</a:t>
            </a:r>
            <a:r>
              <a:rPr lang="zh-CN" altLang="en-US" sz="2000" dirty="0">
                <a:cs typeface="+mn-cs"/>
              </a:rPr>
              <a:t>服务器；</a:t>
            </a:r>
            <a:r>
              <a:rPr lang="en-US" altLang="zh-CN" sz="2000" dirty="0">
                <a:cs typeface="+mn-cs"/>
              </a:rPr>
              <a:t>P:</a:t>
            </a:r>
            <a:r>
              <a:rPr lang="zh-CN" altLang="en-US" sz="2000" dirty="0">
                <a:cs typeface="+mn-cs"/>
              </a:rPr>
              <a:t>密码生成器；</a:t>
            </a:r>
            <a:r>
              <a:rPr lang="en-US" altLang="zh-CN" sz="2000" dirty="0">
                <a:cs typeface="+mn-cs"/>
              </a:rPr>
              <a:t>U:</a:t>
            </a:r>
            <a:r>
              <a:rPr lang="zh-CN" altLang="en-US" sz="2000" dirty="0">
                <a:cs typeface="+mn-cs"/>
              </a:rPr>
              <a:t>用户；</a:t>
            </a:r>
            <a:r>
              <a:rPr lang="en-US" altLang="zh-CN" sz="2000" dirty="0">
                <a:cs typeface="+mn-cs"/>
              </a:rPr>
              <a:t>N:</a:t>
            </a:r>
            <a:r>
              <a:rPr lang="zh-CN" altLang="en-US" sz="2000" dirty="0">
                <a:cs typeface="+mn-cs"/>
              </a:rPr>
              <a:t>随机</a:t>
            </a:r>
            <a:r>
              <a:rPr lang="en-US" altLang="zh-CN" sz="2000" dirty="0">
                <a:cs typeface="+mn-cs"/>
              </a:rPr>
              <a:t>Nonce</a:t>
            </a:r>
          </a:p>
          <a:p>
            <a:pPr marL="344487" lvl="1" indent="0">
              <a:lnSpc>
                <a:spcPct val="150000"/>
              </a:lnSpc>
              <a:buNone/>
              <a:defRPr/>
            </a:pPr>
            <a:r>
              <a:rPr lang="en-US" altLang="zh-CN" sz="2000" dirty="0">
                <a:cs typeface="+mn-cs"/>
              </a:rPr>
              <a:t> PIN</a:t>
            </a:r>
            <a:r>
              <a:rPr lang="zh-CN" altLang="en-US" sz="2000" dirty="0">
                <a:cs typeface="+mn-cs"/>
              </a:rPr>
              <a:t>：用户启动密码生成器的身份识别码。</a:t>
            </a:r>
            <a:endParaRPr lang="en-US" altLang="zh-CN" sz="2000" dirty="0">
              <a:cs typeface="+mn-cs"/>
            </a:endParaRPr>
          </a:p>
          <a:p>
            <a:pPr lvl="1">
              <a:lnSpc>
                <a:spcPct val="150000"/>
              </a:lnSpc>
              <a:defRPr/>
            </a:pPr>
            <a:endParaRPr lang="en-GB" altLang="zh-CN" sz="2000" dirty="0">
              <a:effectLst>
                <a:outerShdw blurRad="38100" dist="38100" dir="2700000" algn="tl">
                  <a:srgbClr val="C0C0C0"/>
                </a:outerShdw>
              </a:effectLst>
            </a:endParaRPr>
          </a:p>
        </p:txBody>
      </p:sp>
      <p:pic>
        <p:nvPicPr>
          <p:cNvPr id="4" name="图片 3">
            <a:extLst>
              <a:ext uri="{FF2B5EF4-FFF2-40B4-BE49-F238E27FC236}">
                <a16:creationId xmlns:a16="http://schemas.microsoft.com/office/drawing/2014/main" id="{28B1E4DB-AFC4-4A89-9C51-96BC1C1B541A}"/>
              </a:ext>
            </a:extLst>
          </p:cNvPr>
          <p:cNvPicPr>
            <a:picLocks noChangeAspect="1"/>
          </p:cNvPicPr>
          <p:nvPr/>
        </p:nvPicPr>
        <p:blipFill rotWithShape="1">
          <a:blip r:embed="rId2"/>
          <a:srcRect b="6262"/>
          <a:stretch/>
        </p:blipFill>
        <p:spPr>
          <a:xfrm>
            <a:off x="7027557" y="2557463"/>
            <a:ext cx="4610267" cy="3146896"/>
          </a:xfrm>
          <a:prstGeom prst="rect">
            <a:avLst/>
          </a:prstGeom>
        </p:spPr>
      </p:pic>
      <p:pic>
        <p:nvPicPr>
          <p:cNvPr id="8" name="图片 7">
            <a:extLst>
              <a:ext uri="{FF2B5EF4-FFF2-40B4-BE49-F238E27FC236}">
                <a16:creationId xmlns:a16="http://schemas.microsoft.com/office/drawing/2014/main" id="{495F5DA4-F901-4503-8280-423F0C13C42D}"/>
              </a:ext>
            </a:extLst>
          </p:cNvPr>
          <p:cNvPicPr>
            <a:picLocks noChangeAspect="1"/>
          </p:cNvPicPr>
          <p:nvPr/>
        </p:nvPicPr>
        <p:blipFill>
          <a:blip r:embed="rId3"/>
          <a:stretch>
            <a:fillRect/>
          </a:stretch>
        </p:blipFill>
        <p:spPr>
          <a:xfrm>
            <a:off x="1333307" y="3284984"/>
            <a:ext cx="2472160" cy="1290215"/>
          </a:xfrm>
          <a:prstGeom prst="rect">
            <a:avLst/>
          </a:prstGeom>
        </p:spPr>
      </p:pic>
      <p:sp>
        <p:nvSpPr>
          <p:cNvPr id="6" name="文本框 5">
            <a:extLst>
              <a:ext uri="{FF2B5EF4-FFF2-40B4-BE49-F238E27FC236}">
                <a16:creationId xmlns:a16="http://schemas.microsoft.com/office/drawing/2014/main" id="{A7454974-9240-4919-B16F-E776E78FE85C}"/>
              </a:ext>
            </a:extLst>
          </p:cNvPr>
          <p:cNvSpPr txBox="1"/>
          <p:nvPr/>
        </p:nvSpPr>
        <p:spPr>
          <a:xfrm>
            <a:off x="8114761" y="5723964"/>
            <a:ext cx="2435857" cy="369332"/>
          </a:xfrm>
          <a:prstGeom prst="rect">
            <a:avLst/>
          </a:prstGeom>
          <a:noFill/>
        </p:spPr>
        <p:txBody>
          <a:bodyPr wrap="square" rtlCol="0">
            <a:spAutoFit/>
          </a:bodyPr>
          <a:lstStyle/>
          <a:p>
            <a:r>
              <a:rPr lang="zh-CN" altLang="en-US" dirty="0"/>
              <a:t>图</a:t>
            </a:r>
            <a:r>
              <a:rPr lang="en-US" altLang="zh-CN" dirty="0"/>
              <a:t>3.7 </a:t>
            </a:r>
            <a:r>
              <a:rPr lang="zh-CN" altLang="en-US" dirty="0"/>
              <a:t>使用密码生成器</a:t>
            </a:r>
          </a:p>
        </p:txBody>
      </p:sp>
    </p:spTree>
    <p:extLst>
      <p:ext uri="{BB962C8B-B14F-4D97-AF65-F5344CB8AC3E}">
        <p14:creationId xmlns:p14="http://schemas.microsoft.com/office/powerpoint/2010/main" val="2922805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E54BE7B3-D9BB-4A3F-933A-FC64F8F8CCBB}"/>
              </a:ext>
            </a:extLst>
          </p:cNvPr>
          <p:cNvSpPr>
            <a:spLocks noGrp="1" noChangeArrowheads="1"/>
          </p:cNvSpPr>
          <p:nvPr>
            <p:ph type="title"/>
          </p:nvPr>
        </p:nvSpPr>
        <p:spPr/>
        <p:txBody>
          <a:bodyPr/>
          <a:lstStyle/>
          <a:p>
            <a:r>
              <a:rPr lang="en-US" altLang="zh-CN" b="1" dirty="0"/>
              <a:t>3.3.2</a:t>
            </a:r>
            <a:r>
              <a:rPr lang="zh-CN" altLang="en-US" b="1" dirty="0"/>
              <a:t> 中间人攻击</a:t>
            </a:r>
          </a:p>
        </p:txBody>
      </p:sp>
      <p:sp>
        <p:nvSpPr>
          <p:cNvPr id="3" name="内容占位符 2">
            <a:extLst>
              <a:ext uri="{FF2B5EF4-FFF2-40B4-BE49-F238E27FC236}">
                <a16:creationId xmlns:a16="http://schemas.microsoft.com/office/drawing/2014/main" id="{79DC8633-E476-46B0-869B-63EAB97AEDBC}"/>
              </a:ext>
            </a:extLst>
          </p:cNvPr>
          <p:cNvSpPr>
            <a:spLocks noGrp="1"/>
          </p:cNvSpPr>
          <p:nvPr>
            <p:ph idx="1"/>
          </p:nvPr>
        </p:nvSpPr>
        <p:spPr>
          <a:xfrm>
            <a:off x="609600" y="1268760"/>
            <a:ext cx="10972800" cy="4896544"/>
          </a:xfrm>
        </p:spPr>
        <p:txBody>
          <a:bodyPr/>
          <a:lstStyle/>
          <a:p>
            <a:pPr>
              <a:defRPr/>
            </a:pPr>
            <a:r>
              <a:rPr lang="en-US" altLang="zh-CN" sz="2400" dirty="0"/>
              <a:t>20</a:t>
            </a:r>
            <a:r>
              <a:rPr lang="zh-CN" altLang="en-US" sz="2400" dirty="0"/>
              <a:t>世纪</a:t>
            </a:r>
            <a:r>
              <a:rPr lang="en-US" altLang="zh-CN" sz="2400" dirty="0"/>
              <a:t>30</a:t>
            </a:r>
            <a:r>
              <a:rPr lang="zh-CN" altLang="en-US" sz="2400" dirty="0"/>
              <a:t>到</a:t>
            </a:r>
            <a:r>
              <a:rPr lang="en-US" altLang="zh-CN" sz="2400" dirty="0"/>
              <a:t>40</a:t>
            </a:r>
            <a:r>
              <a:rPr lang="zh-CN" altLang="en-US" sz="2400" dirty="0"/>
              <a:t>年代，防空部门很难区分</a:t>
            </a:r>
            <a:endParaRPr lang="en-US" altLang="zh-CN" sz="2400" dirty="0"/>
          </a:p>
          <a:p>
            <a:pPr marL="0" indent="0">
              <a:buNone/>
              <a:defRPr/>
            </a:pPr>
            <a:r>
              <a:rPr lang="zh-CN" altLang="en-US" sz="2400" dirty="0"/>
              <a:t>敌我飞机，为了降低误伤风险，研制了敌</a:t>
            </a:r>
            <a:endParaRPr lang="en-US" altLang="zh-CN" sz="2400" dirty="0"/>
          </a:p>
          <a:p>
            <a:pPr marL="0" indent="0">
              <a:buNone/>
              <a:defRPr/>
            </a:pPr>
            <a:r>
              <a:rPr lang="zh-CN" altLang="en-US" sz="2400" dirty="0"/>
              <a:t>我识别系统。早期形式：被雷达侦测到的</a:t>
            </a:r>
            <a:endParaRPr lang="en-US" altLang="zh-CN" sz="2400" dirty="0"/>
          </a:p>
          <a:p>
            <a:pPr marL="0" indent="0">
              <a:buNone/>
              <a:defRPr/>
            </a:pPr>
            <a:r>
              <a:rPr lang="zh-CN" altLang="en-US" sz="2400" dirty="0"/>
              <a:t>飞机广播一个确认号码，表明自己是己方。</a:t>
            </a:r>
            <a:endParaRPr lang="en-US" altLang="zh-CN" sz="2400" dirty="0"/>
          </a:p>
          <a:p>
            <a:pPr marL="0" indent="0">
              <a:buNone/>
              <a:defRPr/>
            </a:pPr>
            <a:r>
              <a:rPr lang="en-US" altLang="zh-CN" sz="2400" dirty="0"/>
              <a:t>1952</a:t>
            </a:r>
            <a:r>
              <a:rPr lang="zh-CN" altLang="en-US" sz="2400" dirty="0"/>
              <a:t>年，这套系统开始用于民航交通管制。</a:t>
            </a:r>
            <a:endParaRPr lang="en-US" altLang="zh-CN" sz="2400" dirty="0"/>
          </a:p>
          <a:p>
            <a:pPr marL="0" indent="0">
              <a:buNone/>
              <a:defRPr/>
            </a:pPr>
            <a:endParaRPr lang="en-US" altLang="zh-CN" sz="2400" dirty="0"/>
          </a:p>
          <a:p>
            <a:pPr>
              <a:defRPr/>
            </a:pPr>
            <a:r>
              <a:rPr lang="zh-CN" altLang="en-US" sz="2400" dirty="0"/>
              <a:t>右图描述了</a:t>
            </a:r>
            <a:r>
              <a:rPr lang="en-US" altLang="zh-CN" sz="2400" dirty="0"/>
              <a:t>20</a:t>
            </a:r>
            <a:r>
              <a:rPr lang="zh-CN" altLang="en-US" sz="2400" dirty="0"/>
              <a:t>世纪</a:t>
            </a:r>
            <a:r>
              <a:rPr lang="en-US" altLang="zh-CN" sz="2400" dirty="0"/>
              <a:t>80</a:t>
            </a:r>
            <a:r>
              <a:rPr lang="zh-CN" altLang="en-US" sz="2400" dirty="0"/>
              <a:t>年代，南非军队在</a:t>
            </a:r>
            <a:endParaRPr lang="en-US" altLang="zh-CN" sz="2400" dirty="0"/>
          </a:p>
          <a:p>
            <a:pPr marL="0" indent="0">
              <a:buNone/>
              <a:defRPr/>
            </a:pPr>
            <a:r>
              <a:rPr lang="zh-CN" altLang="en-US" sz="2400" dirty="0"/>
              <a:t>纳米比亚北部与安哥拉南部之间发生的一场</a:t>
            </a:r>
            <a:endParaRPr lang="en-US" altLang="zh-CN" sz="2400" dirty="0"/>
          </a:p>
          <a:p>
            <a:pPr marL="0" indent="0">
              <a:buNone/>
              <a:defRPr/>
            </a:pPr>
            <a:r>
              <a:rPr lang="zh-CN" altLang="en-US" sz="2400" dirty="0"/>
              <a:t>空战中，安哥拉利用米格战斗机实施中间人</a:t>
            </a:r>
            <a:endParaRPr lang="en-US" altLang="zh-CN" sz="2400" dirty="0"/>
          </a:p>
          <a:p>
            <a:pPr marL="0" indent="0">
              <a:buNone/>
              <a:defRPr/>
            </a:pPr>
            <a:r>
              <a:rPr lang="zh-CN" altLang="en-US" sz="2400" dirty="0"/>
              <a:t>攻击战术，骗过了南非的空防系统。</a:t>
            </a:r>
            <a:endParaRPr lang="en-US" altLang="zh-CN" sz="2400" dirty="0"/>
          </a:p>
        </p:txBody>
      </p:sp>
      <p:pic>
        <p:nvPicPr>
          <p:cNvPr id="5" name="图片 4">
            <a:extLst>
              <a:ext uri="{FF2B5EF4-FFF2-40B4-BE49-F238E27FC236}">
                <a16:creationId xmlns:a16="http://schemas.microsoft.com/office/drawing/2014/main" id="{4B7E2941-6289-40FD-933E-CBC90C449E3B}"/>
              </a:ext>
            </a:extLst>
          </p:cNvPr>
          <p:cNvPicPr>
            <a:picLocks noChangeAspect="1"/>
          </p:cNvPicPr>
          <p:nvPr/>
        </p:nvPicPr>
        <p:blipFill rotWithShape="1">
          <a:blip r:embed="rId3"/>
          <a:srcRect b="4818"/>
          <a:stretch/>
        </p:blipFill>
        <p:spPr>
          <a:xfrm>
            <a:off x="6960096" y="548680"/>
            <a:ext cx="4968552" cy="5183571"/>
          </a:xfrm>
          <a:prstGeom prst="rect">
            <a:avLst/>
          </a:prstGeom>
        </p:spPr>
      </p:pic>
      <p:sp>
        <p:nvSpPr>
          <p:cNvPr id="6" name="文本框 5">
            <a:extLst>
              <a:ext uri="{FF2B5EF4-FFF2-40B4-BE49-F238E27FC236}">
                <a16:creationId xmlns:a16="http://schemas.microsoft.com/office/drawing/2014/main" id="{2003FDE6-24EB-4D53-AF63-CD24871E7F7E}"/>
              </a:ext>
            </a:extLst>
          </p:cNvPr>
          <p:cNvSpPr txBox="1"/>
          <p:nvPr/>
        </p:nvSpPr>
        <p:spPr>
          <a:xfrm>
            <a:off x="8010419" y="5732251"/>
            <a:ext cx="3126141" cy="369332"/>
          </a:xfrm>
          <a:prstGeom prst="rect">
            <a:avLst/>
          </a:prstGeom>
          <a:noFill/>
        </p:spPr>
        <p:txBody>
          <a:bodyPr wrap="square" rtlCol="0">
            <a:spAutoFit/>
          </a:bodyPr>
          <a:lstStyle/>
          <a:p>
            <a:r>
              <a:rPr lang="zh-CN" altLang="en-US" dirty="0"/>
              <a:t>图</a:t>
            </a:r>
            <a:r>
              <a:rPr lang="en-US" altLang="zh-CN" dirty="0"/>
              <a:t>3.8 </a:t>
            </a:r>
            <a:r>
              <a:rPr lang="zh-CN" altLang="en-US" dirty="0"/>
              <a:t>米格战斗机中间人攻击</a:t>
            </a:r>
          </a:p>
        </p:txBody>
      </p:sp>
    </p:spTree>
    <p:extLst>
      <p:ext uri="{BB962C8B-B14F-4D97-AF65-F5344CB8AC3E}">
        <p14:creationId xmlns:p14="http://schemas.microsoft.com/office/powerpoint/2010/main" val="568226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E54BE7B3-D9BB-4A3F-933A-FC64F8F8CCBB}"/>
              </a:ext>
            </a:extLst>
          </p:cNvPr>
          <p:cNvSpPr>
            <a:spLocks noGrp="1" noChangeArrowheads="1"/>
          </p:cNvSpPr>
          <p:nvPr>
            <p:ph type="title"/>
          </p:nvPr>
        </p:nvSpPr>
        <p:spPr/>
        <p:txBody>
          <a:bodyPr/>
          <a:lstStyle/>
          <a:p>
            <a:r>
              <a:rPr lang="en-US" altLang="zh-CN" b="1" dirty="0"/>
              <a:t>3.3.2</a:t>
            </a:r>
            <a:r>
              <a:rPr lang="zh-CN" altLang="en-US" b="1" dirty="0"/>
              <a:t> 中间人攻击（</a:t>
            </a:r>
            <a:r>
              <a:rPr lang="en-US" altLang="zh-CN" b="1" dirty="0"/>
              <a:t>MITM</a:t>
            </a:r>
            <a:r>
              <a:rPr lang="zh-CN" altLang="en-US" b="1" dirty="0"/>
              <a:t>）</a:t>
            </a:r>
          </a:p>
        </p:txBody>
      </p:sp>
      <p:sp>
        <p:nvSpPr>
          <p:cNvPr id="3" name="内容占位符 2">
            <a:extLst>
              <a:ext uri="{FF2B5EF4-FFF2-40B4-BE49-F238E27FC236}">
                <a16:creationId xmlns:a16="http://schemas.microsoft.com/office/drawing/2014/main" id="{79DC8633-E476-46B0-869B-63EAB97AEDBC}"/>
              </a:ext>
            </a:extLst>
          </p:cNvPr>
          <p:cNvSpPr>
            <a:spLocks noGrp="1"/>
          </p:cNvSpPr>
          <p:nvPr>
            <p:ph idx="1"/>
          </p:nvPr>
        </p:nvSpPr>
        <p:spPr>
          <a:xfrm>
            <a:off x="609600" y="1124744"/>
            <a:ext cx="10972800" cy="4890765"/>
          </a:xfrm>
        </p:spPr>
        <p:txBody>
          <a:bodyPr/>
          <a:lstStyle/>
          <a:p>
            <a:pPr>
              <a:defRPr/>
            </a:pPr>
            <a:r>
              <a:rPr lang="zh-CN" altLang="en-US" sz="2400" dirty="0"/>
              <a:t>在计算机领域，中间人攻击是指通过各种技术手段将受入侵者控制的一台计算机虚拟放置在网络连接中的两台通信计算机之间，这台计算机就称为</a:t>
            </a:r>
            <a:r>
              <a:rPr lang="en-US" altLang="zh-CN" sz="2400" dirty="0"/>
              <a:t>“</a:t>
            </a:r>
            <a:r>
              <a:rPr lang="zh-CN" altLang="en-US" sz="2400" dirty="0"/>
              <a:t>中间人</a:t>
            </a:r>
            <a:r>
              <a:rPr lang="en-US" altLang="zh-CN" sz="2400" dirty="0"/>
              <a:t>”</a:t>
            </a:r>
            <a:r>
              <a:rPr lang="zh-CN" altLang="en-US" sz="2400" dirty="0"/>
              <a:t>。是一种由来已久的网络入侵手段，如</a:t>
            </a:r>
            <a:r>
              <a:rPr lang="en-US" altLang="zh-CN" sz="2400" dirty="0"/>
              <a:t>SMB</a:t>
            </a:r>
            <a:r>
              <a:rPr lang="zh-CN" altLang="en-US" sz="2400" dirty="0"/>
              <a:t>会话劫持、</a:t>
            </a:r>
            <a:r>
              <a:rPr lang="en-US" altLang="zh-CN" sz="2400" dirty="0"/>
              <a:t>DNS</a:t>
            </a:r>
            <a:r>
              <a:rPr lang="zh-CN" altLang="en-US" sz="2400" dirty="0"/>
              <a:t>欺骗等攻击都是典型的</a:t>
            </a:r>
            <a:r>
              <a:rPr lang="en-US" altLang="zh-CN" sz="2400" dirty="0"/>
              <a:t>MITM</a:t>
            </a:r>
            <a:r>
              <a:rPr lang="zh-CN" altLang="en-US" sz="2400" dirty="0"/>
              <a:t>攻击。简而言之，所谓的</a:t>
            </a:r>
            <a:r>
              <a:rPr lang="en-US" altLang="zh-CN" sz="2400" dirty="0"/>
              <a:t>MITM</a:t>
            </a:r>
            <a:r>
              <a:rPr lang="zh-CN" altLang="en-US" sz="2400" dirty="0"/>
              <a:t>攻击就是通过拦截正常的网络通信数据，并进行数据篡改和嗅探，而通信的双方却毫不知情。</a:t>
            </a:r>
            <a:endParaRPr lang="en-US" altLang="zh-CN" sz="2400" dirty="0"/>
          </a:p>
        </p:txBody>
      </p:sp>
      <p:pic>
        <p:nvPicPr>
          <p:cNvPr id="4" name="图片 3">
            <a:extLst>
              <a:ext uri="{FF2B5EF4-FFF2-40B4-BE49-F238E27FC236}">
                <a16:creationId xmlns:a16="http://schemas.microsoft.com/office/drawing/2014/main" id="{5570C77E-E238-4FC2-92B7-EB5EDEBA2F7E}"/>
              </a:ext>
            </a:extLst>
          </p:cNvPr>
          <p:cNvPicPr>
            <a:picLocks noChangeAspect="1"/>
          </p:cNvPicPr>
          <p:nvPr/>
        </p:nvPicPr>
        <p:blipFill rotWithShape="1">
          <a:blip r:embed="rId3">
            <a:extLst>
              <a:ext uri="{28A0092B-C50C-407E-A947-70E740481C1C}">
                <a14:useLocalDpi xmlns:a14="http://schemas.microsoft.com/office/drawing/2010/main" val="0"/>
              </a:ext>
            </a:extLst>
          </a:blip>
          <a:srcRect b="11642"/>
          <a:stretch/>
        </p:blipFill>
        <p:spPr>
          <a:xfrm>
            <a:off x="3795711" y="3279978"/>
            <a:ext cx="4600575" cy="2306015"/>
          </a:xfrm>
          <a:prstGeom prst="rect">
            <a:avLst/>
          </a:prstGeom>
        </p:spPr>
      </p:pic>
      <p:sp>
        <p:nvSpPr>
          <p:cNvPr id="7" name="文本框 6">
            <a:extLst>
              <a:ext uri="{FF2B5EF4-FFF2-40B4-BE49-F238E27FC236}">
                <a16:creationId xmlns:a16="http://schemas.microsoft.com/office/drawing/2014/main" id="{69B0823B-0FF9-4DDD-A9C8-F612D067E71C}"/>
              </a:ext>
            </a:extLst>
          </p:cNvPr>
          <p:cNvSpPr txBox="1"/>
          <p:nvPr/>
        </p:nvSpPr>
        <p:spPr>
          <a:xfrm>
            <a:off x="4666392" y="5592335"/>
            <a:ext cx="2859215" cy="369332"/>
          </a:xfrm>
          <a:prstGeom prst="rect">
            <a:avLst/>
          </a:prstGeom>
          <a:noFill/>
        </p:spPr>
        <p:txBody>
          <a:bodyPr wrap="square" rtlCol="0">
            <a:spAutoFit/>
          </a:bodyPr>
          <a:lstStyle/>
          <a:p>
            <a:r>
              <a:rPr lang="zh-CN" altLang="en-US" dirty="0"/>
              <a:t>图</a:t>
            </a:r>
            <a:r>
              <a:rPr lang="en-US" altLang="zh-CN" dirty="0"/>
              <a:t>3.9 </a:t>
            </a:r>
            <a:r>
              <a:rPr lang="zh-CN" altLang="en-US" dirty="0"/>
              <a:t>中间人攻击数据篡改</a:t>
            </a:r>
          </a:p>
        </p:txBody>
      </p:sp>
    </p:spTree>
    <p:extLst>
      <p:ext uri="{BB962C8B-B14F-4D97-AF65-F5344CB8AC3E}">
        <p14:creationId xmlns:p14="http://schemas.microsoft.com/office/powerpoint/2010/main" val="2365450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E54BE7B3-D9BB-4A3F-933A-FC64F8F8CCBB}"/>
              </a:ext>
            </a:extLst>
          </p:cNvPr>
          <p:cNvSpPr>
            <a:spLocks noGrp="1" noChangeArrowheads="1"/>
          </p:cNvSpPr>
          <p:nvPr>
            <p:ph type="title"/>
          </p:nvPr>
        </p:nvSpPr>
        <p:spPr/>
        <p:txBody>
          <a:bodyPr/>
          <a:lstStyle/>
          <a:p>
            <a:r>
              <a:rPr lang="en-US" altLang="zh-CN" b="1" dirty="0"/>
              <a:t>3.3.2</a:t>
            </a:r>
            <a:r>
              <a:rPr lang="zh-CN" altLang="en-US" b="1" dirty="0"/>
              <a:t> 中间人攻击（</a:t>
            </a:r>
            <a:r>
              <a:rPr lang="en-US" altLang="zh-CN" b="1" dirty="0"/>
              <a:t>MITM</a:t>
            </a:r>
            <a:r>
              <a:rPr lang="zh-CN" altLang="en-US" b="1" dirty="0"/>
              <a:t>）</a:t>
            </a:r>
          </a:p>
        </p:txBody>
      </p:sp>
      <p:sp>
        <p:nvSpPr>
          <p:cNvPr id="3" name="内容占位符 2">
            <a:extLst>
              <a:ext uri="{FF2B5EF4-FFF2-40B4-BE49-F238E27FC236}">
                <a16:creationId xmlns:a16="http://schemas.microsoft.com/office/drawing/2014/main" id="{79DC8633-E476-46B0-869B-63EAB97AEDBC}"/>
              </a:ext>
            </a:extLst>
          </p:cNvPr>
          <p:cNvSpPr>
            <a:spLocks noGrp="1"/>
          </p:cNvSpPr>
          <p:nvPr>
            <p:ph idx="1"/>
          </p:nvPr>
        </p:nvSpPr>
        <p:spPr>
          <a:xfrm>
            <a:off x="609600" y="1052736"/>
            <a:ext cx="10972800" cy="4962773"/>
          </a:xfrm>
        </p:spPr>
        <p:txBody>
          <a:bodyPr/>
          <a:lstStyle/>
          <a:p>
            <a:pPr>
              <a:lnSpc>
                <a:spcPct val="150000"/>
              </a:lnSpc>
              <a:defRPr/>
            </a:pPr>
            <a:r>
              <a:rPr lang="en-US" altLang="zh-CN" sz="2800" dirty="0"/>
              <a:t>ARP</a:t>
            </a:r>
            <a:r>
              <a:rPr lang="zh-CN" altLang="en-US" sz="2800" dirty="0"/>
              <a:t>（地址解析协议）欺骗：</a:t>
            </a:r>
            <a:endParaRPr lang="en-US" altLang="zh-CN" sz="2800" dirty="0"/>
          </a:p>
          <a:p>
            <a:pPr lvl="1">
              <a:lnSpc>
                <a:spcPct val="150000"/>
              </a:lnSpc>
              <a:defRPr/>
            </a:pPr>
            <a:r>
              <a:rPr kumimoji="0" lang="zh-CN" altLang="zh-CN" sz="2400" b="0" i="0" u="none" strike="noStrike" cap="none" normalizeH="0" baseline="0" dirty="0">
                <a:ln>
                  <a:noFill/>
                </a:ln>
                <a:solidFill>
                  <a:srgbClr val="000000"/>
                </a:solidFill>
                <a:effectLst/>
                <a:latin typeface="Consolas" panose="020B0609020204030204" pitchFamily="49" charset="0"/>
              </a:rPr>
              <a:t>攻击者同时欺骗被攻击主机和网关</a:t>
            </a:r>
            <a:r>
              <a:rPr kumimoji="0" lang="zh-CN" altLang="en-US" sz="2400" b="0" i="0" u="none" strike="noStrike" cap="none" normalizeH="0" baseline="0" dirty="0">
                <a:ln>
                  <a:noFill/>
                </a:ln>
                <a:solidFill>
                  <a:srgbClr val="000000"/>
                </a:solidFill>
                <a:effectLst/>
                <a:latin typeface="Consolas" panose="020B0609020204030204" pitchFamily="49" charset="0"/>
              </a:rPr>
              <a:t>。</a:t>
            </a:r>
            <a:r>
              <a:rPr kumimoji="0" lang="zh-CN" altLang="zh-CN" sz="2400" b="0" i="0" u="none" strike="noStrike" cap="none" normalizeH="0" baseline="0" dirty="0">
                <a:ln>
                  <a:noFill/>
                </a:ln>
                <a:solidFill>
                  <a:srgbClr val="000000"/>
                </a:solidFill>
                <a:effectLst/>
                <a:latin typeface="Consolas" panose="020B0609020204030204" pitchFamily="49" charset="0"/>
              </a:rPr>
              <a:t>实现</a:t>
            </a:r>
            <a:endParaRPr kumimoji="0" lang="en-US" altLang="zh-CN" sz="2400" b="0" i="0" u="none" strike="noStrike" cap="none" normalizeH="0" baseline="0" dirty="0">
              <a:ln>
                <a:noFill/>
              </a:ln>
              <a:solidFill>
                <a:srgbClr val="000000"/>
              </a:solidFill>
              <a:effectLst/>
              <a:latin typeface="Consolas" panose="020B0609020204030204" pitchFamily="49" charset="0"/>
            </a:endParaRPr>
          </a:p>
          <a:p>
            <a:pPr marL="344487" lvl="1" indent="0">
              <a:lnSpc>
                <a:spcPct val="150000"/>
              </a:lnSpc>
              <a:buNone/>
              <a:defRPr/>
            </a:pPr>
            <a:r>
              <a:rPr kumimoji="0" lang="zh-CN" altLang="zh-CN" sz="2400" b="0" i="0" u="none" strike="noStrike" cap="none" normalizeH="0" baseline="0" dirty="0">
                <a:ln>
                  <a:noFill/>
                </a:ln>
                <a:solidFill>
                  <a:srgbClr val="000000"/>
                </a:solidFill>
                <a:effectLst/>
                <a:latin typeface="Consolas" panose="020B0609020204030204" pitchFamily="49" charset="0"/>
              </a:rPr>
              <a:t>数据中转，并监听到所有主机B的数据</a:t>
            </a:r>
            <a:r>
              <a:rPr kumimoji="0" lang="zh-CN" altLang="en-US" sz="2400" b="0" i="0" u="none" strike="noStrike" cap="none" normalizeH="0" baseline="0" dirty="0">
                <a:ln>
                  <a:noFill/>
                </a:ln>
                <a:solidFill>
                  <a:srgbClr val="000000"/>
                </a:solidFill>
                <a:effectLst/>
                <a:latin typeface="Consolas" panose="020B0609020204030204" pitchFamily="49" charset="0"/>
              </a:rPr>
              <a:t>。</a:t>
            </a:r>
            <a:endParaRPr kumimoji="0" lang="en-US" altLang="zh-CN" sz="2400" b="0" i="0" u="none" strike="noStrike" cap="none" normalizeH="0" baseline="0" dirty="0">
              <a:ln>
                <a:noFill/>
              </a:ln>
              <a:solidFill>
                <a:srgbClr val="000000"/>
              </a:solidFill>
              <a:effectLst/>
              <a:latin typeface="Consolas" panose="020B0609020204030204" pitchFamily="49" charset="0"/>
            </a:endParaRPr>
          </a:p>
          <a:p>
            <a:pPr lvl="2">
              <a:lnSpc>
                <a:spcPct val="150000"/>
              </a:lnSpc>
              <a:defRPr/>
            </a:pPr>
            <a:r>
              <a:rPr lang="zh-CN" altLang="zh-CN" sz="2000" dirty="0"/>
              <a:t>主机C向网关发送ARP回应包，声称自己是</a:t>
            </a:r>
            <a:endParaRPr lang="en-US" altLang="zh-CN" sz="2000" dirty="0"/>
          </a:p>
          <a:p>
            <a:pPr marL="671512" lvl="2" indent="0">
              <a:lnSpc>
                <a:spcPct val="150000"/>
              </a:lnSpc>
              <a:buNone/>
              <a:defRPr/>
            </a:pPr>
            <a:r>
              <a:rPr lang="zh-CN" altLang="zh-CN" sz="2000" dirty="0"/>
              <a:t>主机B同时向主机B发送ARP回应包，声称自己</a:t>
            </a:r>
            <a:endParaRPr lang="en-US" altLang="zh-CN" sz="2000" dirty="0"/>
          </a:p>
          <a:p>
            <a:pPr marL="671512" lvl="2" indent="0">
              <a:lnSpc>
                <a:spcPct val="150000"/>
              </a:lnSpc>
              <a:buNone/>
              <a:defRPr/>
            </a:pPr>
            <a:r>
              <a:rPr lang="zh-CN" altLang="zh-CN" sz="2000" dirty="0"/>
              <a:t>是网关</a:t>
            </a:r>
            <a:r>
              <a:rPr lang="zh-CN" altLang="en-US" sz="2000" dirty="0"/>
              <a:t>。</a:t>
            </a:r>
            <a:r>
              <a:rPr lang="zh-CN" altLang="zh-CN" sz="2000" dirty="0"/>
              <a:t>这样，网关和主机B两边的流量都会</a:t>
            </a:r>
            <a:endParaRPr lang="en-US" altLang="zh-CN" sz="2000" dirty="0"/>
          </a:p>
          <a:p>
            <a:pPr marL="671512" lvl="2" indent="0">
              <a:lnSpc>
                <a:spcPct val="150000"/>
              </a:lnSpc>
              <a:buNone/>
              <a:defRPr/>
            </a:pPr>
            <a:r>
              <a:rPr lang="zh-CN" altLang="zh-CN" sz="2000" dirty="0"/>
              <a:t>发往主机C，主机C具有数据包转发的功能即</a:t>
            </a:r>
            <a:endParaRPr lang="en-US" altLang="zh-CN" sz="2000" dirty="0"/>
          </a:p>
          <a:p>
            <a:pPr marL="671512" lvl="2" indent="0">
              <a:lnSpc>
                <a:spcPct val="150000"/>
              </a:lnSpc>
              <a:buNone/>
              <a:defRPr/>
            </a:pPr>
            <a:r>
              <a:rPr lang="zh-CN" altLang="zh-CN" sz="2000" dirty="0"/>
              <a:t>可成功劫持主机B的流量数据</a:t>
            </a:r>
            <a:r>
              <a:rPr lang="zh-CN" altLang="en-US" sz="2000" dirty="0"/>
              <a:t>。</a:t>
            </a:r>
            <a:r>
              <a:rPr lang="zh-CN" altLang="zh-CN" sz="2000" dirty="0"/>
              <a:t> </a:t>
            </a:r>
          </a:p>
          <a:p>
            <a:pPr lvl="1">
              <a:lnSpc>
                <a:spcPct val="150000"/>
              </a:lnSpc>
              <a:defRPr/>
            </a:pPr>
            <a:endParaRPr lang="en-US" altLang="zh-CN" sz="2400" dirty="0"/>
          </a:p>
        </p:txBody>
      </p:sp>
      <p:pic>
        <p:nvPicPr>
          <p:cNvPr id="6" name="图片 5">
            <a:extLst>
              <a:ext uri="{FF2B5EF4-FFF2-40B4-BE49-F238E27FC236}">
                <a16:creationId xmlns:a16="http://schemas.microsoft.com/office/drawing/2014/main" id="{5E159693-8B67-4F08-8C30-AFAADBED9AD7}"/>
              </a:ext>
            </a:extLst>
          </p:cNvPr>
          <p:cNvPicPr>
            <a:picLocks noChangeAspect="1"/>
          </p:cNvPicPr>
          <p:nvPr/>
        </p:nvPicPr>
        <p:blipFill>
          <a:blip r:embed="rId3"/>
          <a:stretch>
            <a:fillRect/>
          </a:stretch>
        </p:blipFill>
        <p:spPr>
          <a:xfrm>
            <a:off x="6888088" y="940381"/>
            <a:ext cx="5179534" cy="4705796"/>
          </a:xfrm>
          <a:prstGeom prst="rect">
            <a:avLst/>
          </a:prstGeom>
        </p:spPr>
      </p:pic>
      <p:sp>
        <p:nvSpPr>
          <p:cNvPr id="7" name="文本框 6">
            <a:extLst>
              <a:ext uri="{FF2B5EF4-FFF2-40B4-BE49-F238E27FC236}">
                <a16:creationId xmlns:a16="http://schemas.microsoft.com/office/drawing/2014/main" id="{ABA712BD-AF11-4D88-A0FB-88277E0D631F}"/>
              </a:ext>
            </a:extLst>
          </p:cNvPr>
          <p:cNvSpPr txBox="1"/>
          <p:nvPr/>
        </p:nvSpPr>
        <p:spPr>
          <a:xfrm>
            <a:off x="8361042" y="5728664"/>
            <a:ext cx="2233626" cy="369332"/>
          </a:xfrm>
          <a:prstGeom prst="rect">
            <a:avLst/>
          </a:prstGeom>
          <a:noFill/>
        </p:spPr>
        <p:txBody>
          <a:bodyPr wrap="square" rtlCol="0">
            <a:spAutoFit/>
          </a:bodyPr>
          <a:lstStyle/>
          <a:p>
            <a:r>
              <a:rPr lang="zh-CN" altLang="en-US" dirty="0"/>
              <a:t>图</a:t>
            </a:r>
            <a:r>
              <a:rPr lang="en-US" altLang="zh-CN" dirty="0"/>
              <a:t>3.9 ARP</a:t>
            </a:r>
            <a:r>
              <a:rPr lang="zh-CN" altLang="en-US" dirty="0"/>
              <a:t>投毒攻击</a:t>
            </a:r>
          </a:p>
        </p:txBody>
      </p:sp>
    </p:spTree>
    <p:extLst>
      <p:ext uri="{BB962C8B-B14F-4D97-AF65-F5344CB8AC3E}">
        <p14:creationId xmlns:p14="http://schemas.microsoft.com/office/powerpoint/2010/main" val="27223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3.4 </a:t>
            </a:r>
            <a:r>
              <a:rPr lang="zh-CN" altLang="en-US" sz="4400" b="1" dirty="0"/>
              <a:t>操纵消息</a:t>
            </a: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p:txBody>
          <a:bodyPr/>
          <a:lstStyle/>
          <a:p>
            <a:r>
              <a:rPr lang="zh-CN" altLang="en-US" sz="2800" dirty="0"/>
              <a:t>出租车的计费原理：当推进杆转动时，传感器发出脉冲信号，让计价器计算出租车所走的路程。</a:t>
            </a:r>
            <a:endParaRPr lang="en-US" altLang="zh-CN" sz="2800" dirty="0"/>
          </a:p>
          <a:p>
            <a:pPr lvl="1">
              <a:lnSpc>
                <a:spcPct val="150000"/>
              </a:lnSpc>
            </a:pPr>
            <a:r>
              <a:rPr lang="zh-CN" altLang="en-US" sz="2400" dirty="0"/>
              <a:t>不法出租车司机在计价器和变速箱的连线上连接一个脉冲生成器，这种设备插入了多余的脉冲，使出租车看起来走了更远的路。</a:t>
            </a:r>
            <a:endParaRPr lang="en-US" altLang="zh-CN" sz="2400" dirty="0"/>
          </a:p>
          <a:p>
            <a:r>
              <a:rPr lang="zh-CN" altLang="en-US" sz="2800" dirty="0"/>
              <a:t>密钥日志攻击，这种攻击也叫延迟数据传输（</a:t>
            </a:r>
            <a:r>
              <a:rPr lang="en-US" altLang="zh-CN" sz="2800" dirty="0"/>
              <a:t>DDT</a:t>
            </a:r>
            <a:r>
              <a:rPr lang="zh-CN" altLang="en-US" sz="2800" dirty="0"/>
              <a:t>）。</a:t>
            </a:r>
            <a:endParaRPr lang="en-US" altLang="zh-CN" sz="2800" dirty="0"/>
          </a:p>
          <a:p>
            <a:pPr lvl="1">
              <a:lnSpc>
                <a:spcPct val="150000"/>
              </a:lnSpc>
            </a:pPr>
            <a:r>
              <a:rPr lang="zh-CN" altLang="en-US" sz="2400" dirty="0"/>
              <a:t>第一代付费电视有一个解码器和一个生成解密密钥的客户智能卡。订阅者可以记录他的卡向解码器发送的全部密钥，然后发布到网上，其他没有订阅节目的人可以利用这些密钥，对视频节目进行解密。</a:t>
            </a:r>
            <a:endParaRPr lang="en-US" altLang="zh-CN" sz="2400" dirty="0"/>
          </a:p>
        </p:txBody>
      </p:sp>
    </p:spTree>
    <p:extLst>
      <p:ext uri="{BB962C8B-B14F-4D97-AF65-F5344CB8AC3E}">
        <p14:creationId xmlns:p14="http://schemas.microsoft.com/office/powerpoint/2010/main" val="2830412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3.5 </a:t>
            </a:r>
            <a:r>
              <a:rPr lang="zh-CN" altLang="en-US" sz="4400" b="1" dirty="0"/>
              <a:t>环境变化</a:t>
            </a: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p:txBody>
          <a:bodyPr/>
          <a:lstStyle/>
          <a:p>
            <a:pPr>
              <a:lnSpc>
                <a:spcPct val="150000"/>
              </a:lnSpc>
            </a:pPr>
            <a:r>
              <a:rPr lang="zh-CN" altLang="en-US" sz="2800" dirty="0"/>
              <a:t>协议失败的一个常见原因是环境变化，导致原来成了的假设不再成立，使得安全协议无法应对新的危险。</a:t>
            </a:r>
            <a:endParaRPr lang="en-US" altLang="zh-CN" sz="2800" dirty="0"/>
          </a:p>
          <a:p>
            <a:pPr lvl="1">
              <a:lnSpc>
                <a:spcPct val="150000"/>
              </a:lnSpc>
            </a:pPr>
            <a:r>
              <a:rPr lang="zh-CN" altLang="en-US" sz="2400" dirty="0"/>
              <a:t>伦敦交通部门使用的票务系统就是一个很好的实例。经常有乘客买与目的地相比短很多的票。在对系统改造之后，票务系统可以防止这些逃票行为。但突然之间，大环境发生了改变，国家交通系统私有化使交通部门分化为几十家私营公司。有些公司之间开始互相欺骗，混乱和法律问题随之而来。</a:t>
            </a:r>
            <a:endParaRPr lang="en-US" altLang="zh-CN" sz="2400" dirty="0"/>
          </a:p>
        </p:txBody>
      </p:sp>
    </p:spTree>
    <p:extLst>
      <p:ext uri="{BB962C8B-B14F-4D97-AF65-F5344CB8AC3E}">
        <p14:creationId xmlns:p14="http://schemas.microsoft.com/office/powerpoint/2010/main" val="4135759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3.6 </a:t>
            </a:r>
            <a:r>
              <a:rPr lang="zh-CN" altLang="en-US" sz="4400" b="1" dirty="0"/>
              <a:t>选择协议攻击</a:t>
            </a: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p:txBody>
          <a:bodyPr/>
          <a:lstStyle/>
          <a:p>
            <a:pPr>
              <a:lnSpc>
                <a:spcPct val="150000"/>
              </a:lnSpc>
            </a:pPr>
            <a:r>
              <a:rPr lang="zh-CN" altLang="en-US" dirty="0"/>
              <a:t>“选择协议攻击”：给定一个目标协议，攻击者设定一个新协议，如果诱使用户重用同样的令牌或者加密密钥，就可以对其进行攻击。</a:t>
            </a:r>
            <a:endParaRPr lang="en-US" altLang="zh-CN" dirty="0"/>
          </a:p>
        </p:txBody>
      </p:sp>
      <p:pic>
        <p:nvPicPr>
          <p:cNvPr id="3" name="图片 2">
            <a:extLst>
              <a:ext uri="{FF2B5EF4-FFF2-40B4-BE49-F238E27FC236}">
                <a16:creationId xmlns:a16="http://schemas.microsoft.com/office/drawing/2014/main" id="{CC76A451-EE21-49AF-9FED-001AD246E7F4}"/>
              </a:ext>
            </a:extLst>
          </p:cNvPr>
          <p:cNvPicPr>
            <a:picLocks noChangeAspect="1"/>
          </p:cNvPicPr>
          <p:nvPr/>
        </p:nvPicPr>
        <p:blipFill>
          <a:blip r:embed="rId2"/>
          <a:stretch>
            <a:fillRect/>
          </a:stretch>
        </p:blipFill>
        <p:spPr>
          <a:xfrm>
            <a:off x="2557462" y="3717032"/>
            <a:ext cx="7077075" cy="2209800"/>
          </a:xfrm>
          <a:prstGeom prst="rect">
            <a:avLst/>
          </a:prstGeom>
        </p:spPr>
      </p:pic>
    </p:spTree>
    <p:extLst>
      <p:ext uri="{BB962C8B-B14F-4D97-AF65-F5344CB8AC3E}">
        <p14:creationId xmlns:p14="http://schemas.microsoft.com/office/powerpoint/2010/main" val="3055500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3.7 </a:t>
            </a:r>
            <a:r>
              <a:rPr lang="zh-CN" altLang="en-US" sz="4400" b="1" dirty="0"/>
              <a:t>加密密钥管理</a:t>
            </a: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p:txBody>
          <a:bodyPr/>
          <a:lstStyle/>
          <a:p>
            <a:pPr>
              <a:lnSpc>
                <a:spcPct val="150000"/>
              </a:lnSpc>
            </a:pPr>
            <a:r>
              <a:rPr lang="zh-CN" altLang="en-US" dirty="0"/>
              <a:t>目前为止，本书讨论的大部分实例都是对主体的名称或者应用数据进行身份验证，事实上还有一张很重要的身份验证协议</a:t>
            </a:r>
            <a:r>
              <a:rPr lang="en-US" altLang="zh-CN" dirty="0"/>
              <a:t>——</a:t>
            </a:r>
            <a:r>
              <a:rPr lang="zh-CN" altLang="en-US" dirty="0"/>
              <a:t>密钥管理协议。</a:t>
            </a:r>
            <a:endParaRPr lang="en-US" altLang="zh-CN" dirty="0"/>
          </a:p>
          <a:p>
            <a:pPr>
              <a:lnSpc>
                <a:spcPct val="150000"/>
              </a:lnSpc>
            </a:pPr>
            <a:r>
              <a:rPr lang="zh-CN" altLang="en-US" dirty="0"/>
              <a:t>密钥管理协议广泛应用于分布式计算机系统进行密钥管理。</a:t>
            </a:r>
            <a:r>
              <a:rPr lang="en-US" altLang="zh-CN" dirty="0"/>
              <a:t>Kerberos</a:t>
            </a:r>
            <a:r>
              <a:rPr lang="zh-CN" altLang="en-US" dirty="0"/>
              <a:t>是第一种得到广泛应用的这类系统，</a:t>
            </a:r>
            <a:r>
              <a:rPr lang="en-US" altLang="zh-CN" dirty="0"/>
              <a:t>Windows</a:t>
            </a:r>
            <a:r>
              <a:rPr lang="zh-CN" altLang="en-US" dirty="0"/>
              <a:t>中使用了该协议的一个变种。</a:t>
            </a:r>
            <a:endParaRPr lang="en-US" altLang="zh-CN" dirty="0"/>
          </a:p>
        </p:txBody>
      </p:sp>
    </p:spTree>
    <p:extLst>
      <p:ext uri="{BB962C8B-B14F-4D97-AF65-F5344CB8AC3E}">
        <p14:creationId xmlns:p14="http://schemas.microsoft.com/office/powerpoint/2010/main" val="3051376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82091FC-A41E-4328-9DD2-3976D102084C}"/>
              </a:ext>
            </a:extLst>
          </p:cNvPr>
          <p:cNvSpPr>
            <a:spLocks noGrp="1" noChangeArrowheads="1"/>
          </p:cNvSpPr>
          <p:nvPr>
            <p:ph type="title"/>
          </p:nvPr>
        </p:nvSpPr>
        <p:spPr/>
        <p:txBody>
          <a:bodyPr/>
          <a:lstStyle/>
          <a:p>
            <a:pPr eaLnBrk="1" hangingPunct="1"/>
            <a:r>
              <a:rPr lang="zh-CN" altLang="en-US" b="1"/>
              <a:t>提纲</a:t>
            </a:r>
          </a:p>
        </p:txBody>
      </p:sp>
      <p:sp>
        <p:nvSpPr>
          <p:cNvPr id="5123" name="内容占位符 1">
            <a:extLst>
              <a:ext uri="{FF2B5EF4-FFF2-40B4-BE49-F238E27FC236}">
                <a16:creationId xmlns:a16="http://schemas.microsoft.com/office/drawing/2014/main" id="{FEA77DA0-3AFA-4FE1-B7A4-FE8721A704B3}"/>
              </a:ext>
            </a:extLst>
          </p:cNvPr>
          <p:cNvSpPr>
            <a:spLocks noGrp="1" noChangeArrowheads="1"/>
          </p:cNvSpPr>
          <p:nvPr>
            <p:ph idx="1"/>
          </p:nvPr>
        </p:nvSpPr>
        <p:spPr>
          <a:xfrm>
            <a:off x="3101181" y="858814"/>
            <a:ext cx="5989637" cy="5256585"/>
          </a:xfrm>
        </p:spPr>
        <p:txBody>
          <a:bodyPr/>
          <a:lstStyle/>
          <a:p>
            <a:r>
              <a:rPr lang="en-US" altLang="zh-CN" sz="3200" dirty="0"/>
              <a:t>3.1 </a:t>
            </a:r>
            <a:r>
              <a:rPr lang="zh-CN" altLang="en-US" sz="3200" dirty="0"/>
              <a:t>引言</a:t>
            </a:r>
            <a:endParaRPr lang="en-US" altLang="zh-CN" sz="3200" dirty="0"/>
          </a:p>
          <a:p>
            <a:r>
              <a:rPr lang="en-US" altLang="zh-CN" sz="3200" dirty="0"/>
              <a:t>3.2</a:t>
            </a:r>
            <a:r>
              <a:rPr lang="zh-CN" altLang="en-US" sz="3200" dirty="0"/>
              <a:t> 密码窃听的风险</a:t>
            </a:r>
            <a:endParaRPr lang="en-US" altLang="zh-CN" sz="3200" dirty="0"/>
          </a:p>
          <a:p>
            <a:r>
              <a:rPr lang="en-US" altLang="zh-CN" sz="3200" dirty="0"/>
              <a:t>3.3 </a:t>
            </a:r>
            <a:r>
              <a:rPr lang="zh-CN" altLang="en-US" sz="3200" dirty="0"/>
              <a:t>简单身份验证</a:t>
            </a:r>
            <a:endParaRPr lang="en-US" altLang="zh-CN" sz="3200" dirty="0"/>
          </a:p>
          <a:p>
            <a:r>
              <a:rPr lang="en-US" altLang="zh-CN" sz="3200" dirty="0"/>
              <a:t>3.4 </a:t>
            </a:r>
            <a:r>
              <a:rPr lang="zh-CN" altLang="en-US" sz="3200" dirty="0"/>
              <a:t>操纵消息</a:t>
            </a:r>
            <a:endParaRPr lang="en-US" altLang="zh-CN" sz="3200" dirty="0"/>
          </a:p>
          <a:p>
            <a:r>
              <a:rPr lang="en-US" altLang="zh-CN" sz="3200" dirty="0"/>
              <a:t>3.5 </a:t>
            </a:r>
            <a:r>
              <a:rPr lang="zh-CN" altLang="en-US" sz="3200" dirty="0"/>
              <a:t>环境变化</a:t>
            </a:r>
            <a:endParaRPr lang="en-US" altLang="zh-CN" sz="3200" dirty="0"/>
          </a:p>
          <a:p>
            <a:r>
              <a:rPr lang="en-US" altLang="zh-CN" sz="3200" dirty="0"/>
              <a:t>3.6 </a:t>
            </a:r>
            <a:r>
              <a:rPr lang="zh-CN" altLang="en-US" sz="3200" dirty="0"/>
              <a:t>选择协议攻击</a:t>
            </a:r>
            <a:endParaRPr lang="en-US" altLang="zh-CN" sz="3200" dirty="0"/>
          </a:p>
          <a:p>
            <a:r>
              <a:rPr lang="en-US" altLang="zh-CN" sz="3200" dirty="0"/>
              <a:t>3.7 </a:t>
            </a:r>
            <a:r>
              <a:rPr lang="zh-CN" altLang="en-US" sz="3200" dirty="0"/>
              <a:t>加密密钥管里</a:t>
            </a:r>
            <a:endParaRPr lang="en-US" altLang="zh-CN" sz="3200" dirty="0"/>
          </a:p>
          <a:p>
            <a:r>
              <a:rPr lang="en-US" altLang="zh-CN" sz="3200" dirty="0"/>
              <a:t>3.8 </a:t>
            </a:r>
            <a:r>
              <a:rPr lang="zh-CN" altLang="en-US" sz="3200" dirty="0"/>
              <a:t>迈向形式化</a:t>
            </a:r>
            <a:endParaRPr lang="en-US" altLang="zh-CN" sz="3200" dirty="0"/>
          </a:p>
          <a:p>
            <a:r>
              <a:rPr lang="en-US" altLang="zh-CN" sz="3200" dirty="0"/>
              <a:t>3.9 </a:t>
            </a:r>
            <a:r>
              <a:rPr lang="zh-CN" altLang="en-US" sz="3200" dirty="0"/>
              <a:t>小结</a:t>
            </a:r>
            <a:endParaRPr lang="en-US" altLang="zh-CN" sz="3200" dirty="0"/>
          </a:p>
          <a:p>
            <a:pPr>
              <a:lnSpc>
                <a:spcPct val="150000"/>
              </a:lnSpc>
            </a:pPr>
            <a:endParaRPr lang="zh-CN" altLang="en-US"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3.7.1 </a:t>
            </a:r>
            <a:r>
              <a:rPr lang="zh-CN" altLang="en-US" sz="4400" b="1" dirty="0"/>
              <a:t>基本密钥管理</a:t>
            </a: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a:xfrm>
            <a:off x="609600" y="1124744"/>
            <a:ext cx="10972800" cy="5311427"/>
          </a:xfrm>
        </p:spPr>
        <p:txBody>
          <a:bodyPr/>
          <a:lstStyle/>
          <a:p>
            <a:r>
              <a:rPr lang="zh-CN" altLang="en-US" dirty="0"/>
              <a:t>密钥分配协议的基本思想：当两个主体需要通信时，使用一个可信的第三方进行身份验证。身份认证协议运行方式：</a:t>
            </a:r>
            <a:endParaRPr lang="en-US" altLang="zh-CN" dirty="0"/>
          </a:p>
          <a:p>
            <a:pPr lvl="1"/>
            <a:endParaRPr lang="en-US" altLang="zh-CN" dirty="0"/>
          </a:p>
          <a:p>
            <a:pPr lvl="1"/>
            <a:endParaRPr lang="en-US" altLang="zh-CN" dirty="0"/>
          </a:p>
          <a:p>
            <a:pPr lvl="1"/>
            <a:endParaRPr lang="en-US" altLang="zh-CN" dirty="0"/>
          </a:p>
          <a:p>
            <a:pPr lvl="1"/>
            <a:r>
              <a:rPr lang="en-US" altLang="zh-CN" dirty="0"/>
              <a:t>A</a:t>
            </a:r>
            <a:r>
              <a:rPr lang="zh-CN" altLang="en-US" dirty="0"/>
              <a:t>、</a:t>
            </a:r>
            <a:r>
              <a:rPr lang="en-US" altLang="zh-CN" dirty="0"/>
              <a:t>B</a:t>
            </a:r>
            <a:r>
              <a:rPr lang="zh-CN" altLang="en-US" dirty="0"/>
              <a:t>：两个通信主体；</a:t>
            </a:r>
            <a:r>
              <a:rPr lang="en-US" altLang="zh-CN" dirty="0"/>
              <a:t>Sam</a:t>
            </a:r>
            <a:r>
              <a:rPr lang="zh-CN" altLang="en-US" dirty="0"/>
              <a:t>：可信的第三方</a:t>
            </a:r>
            <a:endParaRPr lang="en-US" altLang="zh-CN" dirty="0"/>
          </a:p>
          <a:p>
            <a:pPr marL="344487" lvl="1" indent="0">
              <a:buNone/>
            </a:pPr>
            <a:r>
              <a:rPr lang="zh-CN" altLang="en-US" dirty="0"/>
              <a:t>（</a:t>
            </a:r>
            <a:r>
              <a:rPr lang="en-US" altLang="zh-CN" dirty="0"/>
              <a:t>1</a:t>
            </a:r>
            <a:r>
              <a:rPr lang="zh-CN" altLang="en-US" dirty="0"/>
              <a:t>）</a:t>
            </a:r>
            <a:r>
              <a:rPr lang="en-US" altLang="zh-CN" dirty="0"/>
              <a:t>A</a:t>
            </a:r>
            <a:r>
              <a:rPr lang="zh-CN" altLang="en-US" dirty="0"/>
              <a:t>呼叫</a:t>
            </a:r>
            <a:r>
              <a:rPr lang="en-US" altLang="zh-CN" dirty="0"/>
              <a:t>S</a:t>
            </a:r>
            <a:r>
              <a:rPr lang="zh-CN" altLang="en-US" dirty="0"/>
              <a:t>，申请密钥与</a:t>
            </a:r>
            <a:r>
              <a:rPr lang="en-US" altLang="zh-CN" dirty="0"/>
              <a:t>B</a:t>
            </a:r>
            <a:r>
              <a:rPr lang="zh-CN" altLang="en-US" dirty="0"/>
              <a:t>通信。</a:t>
            </a:r>
            <a:endParaRPr lang="en-US" altLang="zh-CN" dirty="0"/>
          </a:p>
          <a:p>
            <a:pPr marL="344487" lvl="1" indent="0">
              <a:buNone/>
            </a:pPr>
            <a:r>
              <a:rPr lang="zh-CN" altLang="en-US" dirty="0"/>
              <a:t>（</a:t>
            </a:r>
            <a:r>
              <a:rPr lang="en-US" altLang="zh-CN" dirty="0"/>
              <a:t>2</a:t>
            </a:r>
            <a:r>
              <a:rPr lang="zh-CN" altLang="en-US" dirty="0"/>
              <a:t>）</a:t>
            </a:r>
            <a:r>
              <a:rPr lang="en-US" altLang="zh-CN" dirty="0"/>
              <a:t>S</a:t>
            </a:r>
            <a:r>
              <a:rPr lang="zh-CN" altLang="en-US" dirty="0"/>
              <a:t>构造一个会话密钥消息，包含</a:t>
            </a:r>
            <a:r>
              <a:rPr lang="en-US" altLang="zh-CN" dirty="0"/>
              <a:t>A</a:t>
            </a:r>
            <a:r>
              <a:rPr lang="zh-CN" altLang="en-US" dirty="0"/>
              <a:t>和</a:t>
            </a:r>
            <a:r>
              <a:rPr lang="en-US" altLang="zh-CN" dirty="0"/>
              <a:t>B</a:t>
            </a:r>
            <a:r>
              <a:rPr lang="zh-CN" altLang="en-US" dirty="0"/>
              <a:t>的名字、他们使用的密钥和一个时间戳。分别用与</a:t>
            </a:r>
            <a:r>
              <a:rPr lang="en-US" altLang="zh-CN" dirty="0"/>
              <a:t>A</a:t>
            </a:r>
            <a:r>
              <a:rPr lang="zh-CN" altLang="en-US" dirty="0"/>
              <a:t>、</a:t>
            </a:r>
            <a:r>
              <a:rPr lang="en-US" altLang="zh-CN" dirty="0"/>
              <a:t>B</a:t>
            </a:r>
            <a:r>
              <a:rPr lang="zh-CN" altLang="en-US" dirty="0"/>
              <a:t>共享的密钥进行加密并都发给</a:t>
            </a:r>
            <a:r>
              <a:rPr lang="en-US" altLang="zh-CN" dirty="0"/>
              <a:t>A</a:t>
            </a:r>
            <a:r>
              <a:rPr lang="zh-CN" altLang="en-US" dirty="0"/>
              <a:t>。</a:t>
            </a:r>
            <a:endParaRPr lang="en-US" altLang="zh-CN" dirty="0"/>
          </a:p>
          <a:p>
            <a:pPr marL="344487" lvl="1" indent="0">
              <a:buNone/>
            </a:pPr>
            <a:r>
              <a:rPr lang="zh-CN" altLang="en-US" dirty="0"/>
              <a:t>（</a:t>
            </a:r>
            <a:r>
              <a:rPr lang="en-US" altLang="zh-CN" dirty="0"/>
              <a:t>3</a:t>
            </a:r>
            <a:r>
              <a:rPr lang="zh-CN" altLang="en-US" dirty="0"/>
              <a:t>）</a:t>
            </a:r>
            <a:r>
              <a:rPr lang="en-US" altLang="zh-CN" dirty="0"/>
              <a:t>A</a:t>
            </a:r>
            <a:r>
              <a:rPr lang="zh-CN" altLang="en-US" dirty="0"/>
              <a:t>可以从密文中重新获得密钥，并将</a:t>
            </a:r>
            <a:r>
              <a:rPr lang="en-US" altLang="zh-CN" dirty="0"/>
              <a:t>S</a:t>
            </a:r>
            <a:r>
              <a:rPr lang="zh-CN" altLang="en-US" dirty="0"/>
              <a:t>为</a:t>
            </a:r>
            <a:r>
              <a:rPr lang="en-US" altLang="zh-CN" dirty="0"/>
              <a:t>B</a:t>
            </a:r>
            <a:r>
              <a:rPr lang="zh-CN" altLang="en-US" dirty="0"/>
              <a:t>加密的密文发送给他，这样</a:t>
            </a:r>
            <a:r>
              <a:rPr lang="en-US" altLang="zh-CN" dirty="0"/>
              <a:t>A</a:t>
            </a:r>
            <a:r>
              <a:rPr lang="zh-CN" altLang="en-US" dirty="0"/>
              <a:t>就可以用这个密钥对任何数据加密并发送给</a:t>
            </a:r>
            <a:r>
              <a:rPr lang="en-US" altLang="zh-CN" dirty="0"/>
              <a:t>B</a:t>
            </a:r>
            <a:r>
              <a:rPr lang="zh-CN" altLang="en-US" dirty="0"/>
              <a:t>。</a:t>
            </a:r>
            <a:endParaRPr lang="en-US" altLang="zh-CN" dirty="0"/>
          </a:p>
          <a:p>
            <a:pPr marL="0" indent="0">
              <a:buNone/>
            </a:pPr>
            <a:endParaRPr lang="en-US" altLang="zh-CN" dirty="0"/>
          </a:p>
        </p:txBody>
      </p:sp>
      <p:pic>
        <p:nvPicPr>
          <p:cNvPr id="5" name="图片 4">
            <a:extLst>
              <a:ext uri="{FF2B5EF4-FFF2-40B4-BE49-F238E27FC236}">
                <a16:creationId xmlns:a16="http://schemas.microsoft.com/office/drawing/2014/main" id="{9D4EAEC5-92C1-4011-8186-DB32C3EE2CC0}"/>
              </a:ext>
            </a:extLst>
          </p:cNvPr>
          <p:cNvPicPr>
            <a:picLocks noChangeAspect="1"/>
          </p:cNvPicPr>
          <p:nvPr/>
        </p:nvPicPr>
        <p:blipFill>
          <a:blip r:embed="rId2"/>
          <a:stretch>
            <a:fillRect/>
          </a:stretch>
        </p:blipFill>
        <p:spPr>
          <a:xfrm>
            <a:off x="2700605" y="2204864"/>
            <a:ext cx="5771659" cy="1139825"/>
          </a:xfrm>
          <a:prstGeom prst="rect">
            <a:avLst/>
          </a:prstGeom>
        </p:spPr>
      </p:pic>
    </p:spTree>
    <p:extLst>
      <p:ext uri="{BB962C8B-B14F-4D97-AF65-F5344CB8AC3E}">
        <p14:creationId xmlns:p14="http://schemas.microsoft.com/office/powerpoint/2010/main" val="3417850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3.7.2 Needham-Schroeder</a:t>
            </a:r>
            <a:r>
              <a:rPr lang="zh-CN" altLang="en-US" sz="4400" b="1" dirty="0"/>
              <a:t>协议</a:t>
            </a:r>
            <a:br>
              <a:rPr lang="en-US" altLang="zh-CN" sz="4400" b="1" dirty="0"/>
            </a:b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a:xfrm>
            <a:off x="609600" y="1268760"/>
            <a:ext cx="10972800" cy="4862165"/>
          </a:xfrm>
        </p:spPr>
        <p:txBody>
          <a:bodyPr/>
          <a:lstStyle/>
          <a:p>
            <a:r>
              <a:rPr lang="zh-CN" altLang="en-US" sz="2800" dirty="0"/>
              <a:t>现有很多密钥分发协议都源自</a:t>
            </a:r>
            <a:r>
              <a:rPr lang="en-US" altLang="zh-CN" sz="2800" dirty="0"/>
              <a:t>1978</a:t>
            </a:r>
            <a:r>
              <a:rPr lang="zh-CN" altLang="en-US" sz="2800" dirty="0"/>
              <a:t>年的</a:t>
            </a:r>
            <a:r>
              <a:rPr lang="en-US" altLang="zh-CN" sz="2800" dirty="0"/>
              <a:t>Needham-Schroeder</a:t>
            </a:r>
            <a:r>
              <a:rPr lang="zh-CN" altLang="en-US" sz="2800" dirty="0"/>
              <a:t>协议，与上面提到的协议类似，但它使用的是</a:t>
            </a:r>
            <a:r>
              <a:rPr lang="en-US" altLang="zh-CN" sz="2800" dirty="0"/>
              <a:t>Nonce,</a:t>
            </a:r>
            <a:r>
              <a:rPr lang="zh-CN" altLang="en-US" sz="2800" dirty="0"/>
              <a:t>而不是时间戳：</a:t>
            </a:r>
            <a:endParaRPr lang="en-US" altLang="zh-CN" sz="2800" dirty="0"/>
          </a:p>
          <a:p>
            <a:endParaRPr lang="en-US" altLang="zh-CN" sz="2800" dirty="0"/>
          </a:p>
          <a:p>
            <a:endParaRPr lang="en-US" altLang="zh-CN" sz="2800" dirty="0"/>
          </a:p>
          <a:p>
            <a:endParaRPr lang="en-US" altLang="zh-CN" sz="2800" dirty="0"/>
          </a:p>
          <a:p>
            <a:pPr lvl="1">
              <a:lnSpc>
                <a:spcPct val="150000"/>
              </a:lnSpc>
            </a:pPr>
            <a:r>
              <a:rPr lang="zh-CN" altLang="en-US" sz="2400" dirty="0"/>
              <a:t>这个协议中存在一个小问题：</a:t>
            </a:r>
            <a:r>
              <a:rPr lang="en-US" altLang="zh-CN" sz="2400" dirty="0"/>
              <a:t>B</a:t>
            </a:r>
            <a:r>
              <a:rPr lang="zh-CN" altLang="en-US" sz="2400" dirty="0"/>
              <a:t>必须假定他经由</a:t>
            </a:r>
            <a:r>
              <a:rPr lang="en-US" altLang="zh-CN" sz="2400" dirty="0"/>
              <a:t>A</a:t>
            </a:r>
            <a:r>
              <a:rPr lang="zh-CN" altLang="en-US" sz="2400" dirty="0"/>
              <a:t>收到的</a:t>
            </a:r>
            <a:r>
              <a:rPr lang="en-US" altLang="zh-CN" sz="2400" dirty="0"/>
              <a:t>S</a:t>
            </a:r>
            <a:r>
              <a:rPr lang="zh-CN" altLang="en-US" sz="2400" dirty="0"/>
              <a:t>给出的</a:t>
            </a:r>
            <a:r>
              <a:rPr lang="en-US" altLang="zh-CN" sz="2400" dirty="0"/>
              <a:t>KAB</a:t>
            </a:r>
            <a:r>
              <a:rPr lang="zh-CN" altLang="en-US" sz="2400" dirty="0"/>
              <a:t>是新鲜的，实际上可能并非如此，步骤</a:t>
            </a:r>
            <a:r>
              <a:rPr lang="en-US" altLang="zh-CN" sz="2400" dirty="0"/>
              <a:t>2</a:t>
            </a:r>
            <a:r>
              <a:rPr lang="zh-CN" altLang="en-US" sz="2400" dirty="0"/>
              <a:t>和</a:t>
            </a:r>
            <a:r>
              <a:rPr lang="en-US" altLang="zh-CN" sz="2400" dirty="0"/>
              <a:t>3</a:t>
            </a:r>
            <a:r>
              <a:rPr lang="zh-CN" altLang="en-US" sz="2400" dirty="0"/>
              <a:t>之间可能间隔了很久。一般应用中这个问题并不重要，但如果对手</a:t>
            </a:r>
            <a:r>
              <a:rPr lang="en-US" altLang="zh-CN" sz="2400" dirty="0"/>
              <a:t>C</a:t>
            </a:r>
            <a:r>
              <a:rPr lang="zh-CN" altLang="en-US" sz="2400" dirty="0"/>
              <a:t>获取了</a:t>
            </a:r>
            <a:r>
              <a:rPr lang="en-US" altLang="zh-CN" sz="2400" dirty="0"/>
              <a:t>A</a:t>
            </a:r>
            <a:r>
              <a:rPr lang="zh-CN" altLang="en-US" sz="2400" dirty="0"/>
              <a:t>的密钥</a:t>
            </a:r>
            <a:r>
              <a:rPr lang="en-US" altLang="zh-CN" sz="2400" dirty="0"/>
              <a:t>KAS</a:t>
            </a:r>
            <a:r>
              <a:rPr lang="zh-CN" altLang="en-US" sz="2400" dirty="0"/>
              <a:t>，他就可以使用这个密钥和其他很多主体建立会话密钥。</a:t>
            </a:r>
            <a:endParaRPr lang="en-US" altLang="zh-CN" sz="2400" dirty="0"/>
          </a:p>
        </p:txBody>
      </p:sp>
      <p:pic>
        <p:nvPicPr>
          <p:cNvPr id="3" name="图片 2">
            <a:extLst>
              <a:ext uri="{FF2B5EF4-FFF2-40B4-BE49-F238E27FC236}">
                <a16:creationId xmlns:a16="http://schemas.microsoft.com/office/drawing/2014/main" id="{9FA1A2FA-2F19-4A69-82D6-5AD78EA9B2AA}"/>
              </a:ext>
            </a:extLst>
          </p:cNvPr>
          <p:cNvPicPr>
            <a:picLocks noChangeAspect="1"/>
          </p:cNvPicPr>
          <p:nvPr/>
        </p:nvPicPr>
        <p:blipFill>
          <a:blip r:embed="rId2"/>
          <a:stretch>
            <a:fillRect/>
          </a:stretch>
        </p:blipFill>
        <p:spPr>
          <a:xfrm>
            <a:off x="3212553" y="2166242"/>
            <a:ext cx="5766894" cy="1550615"/>
          </a:xfrm>
          <a:prstGeom prst="rect">
            <a:avLst/>
          </a:prstGeom>
        </p:spPr>
      </p:pic>
    </p:spTree>
    <p:extLst>
      <p:ext uri="{BB962C8B-B14F-4D97-AF65-F5344CB8AC3E}">
        <p14:creationId xmlns:p14="http://schemas.microsoft.com/office/powerpoint/2010/main" val="4055236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3.7.3 Kerberos</a:t>
            </a:r>
            <a:br>
              <a:rPr lang="en-US" altLang="zh-CN" sz="4400" b="1" dirty="0"/>
            </a:b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a:xfrm>
            <a:off x="609600" y="1268760"/>
            <a:ext cx="10972800" cy="4862165"/>
          </a:xfrm>
        </p:spPr>
        <p:txBody>
          <a:bodyPr/>
          <a:lstStyle/>
          <a:p>
            <a:r>
              <a:rPr lang="zh-CN" altLang="en-US" sz="2800" dirty="0"/>
              <a:t>从</a:t>
            </a:r>
            <a:r>
              <a:rPr lang="en-US" altLang="zh-CN" sz="2800" dirty="0"/>
              <a:t>Needham-Schroeder</a:t>
            </a:r>
            <a:r>
              <a:rPr lang="zh-CN" altLang="en-US" sz="2800" dirty="0"/>
              <a:t>协议中派生出来的实用协议，源于</a:t>
            </a:r>
            <a:r>
              <a:rPr lang="en-US" altLang="zh-CN" sz="2800" dirty="0"/>
              <a:t>MIT</a:t>
            </a:r>
            <a:r>
              <a:rPr lang="zh-CN" altLang="en-US" sz="2800" dirty="0"/>
              <a:t>的分布式访问控制系统，现在是</a:t>
            </a:r>
            <a:r>
              <a:rPr lang="en-US" altLang="zh-CN" sz="2800" dirty="0"/>
              <a:t>Windows</a:t>
            </a:r>
            <a:r>
              <a:rPr lang="zh-CN" altLang="en-US" sz="2800" dirty="0"/>
              <a:t>中标准的身份验证工具之一。</a:t>
            </a:r>
            <a:r>
              <a:rPr lang="en-US" altLang="zh-CN" sz="2800" dirty="0"/>
              <a:t>Kerberos</a:t>
            </a:r>
            <a:r>
              <a:rPr lang="zh-CN" altLang="en-US" sz="2800" dirty="0"/>
              <a:t>既是身份验证服务器，还是票据授权服务器：</a:t>
            </a:r>
            <a:endParaRPr lang="en-US" altLang="zh-CN" sz="2800" dirty="0"/>
          </a:p>
          <a:p>
            <a:pPr lvl="1">
              <a:lnSpc>
                <a:spcPct val="150000"/>
              </a:lnSpc>
            </a:pPr>
            <a:r>
              <a:rPr lang="zh-CN" altLang="en-US" sz="2400" dirty="0"/>
              <a:t>首先，</a:t>
            </a:r>
            <a:r>
              <a:rPr lang="en-US" altLang="zh-CN" sz="2400" dirty="0"/>
              <a:t>A</a:t>
            </a:r>
            <a:r>
              <a:rPr lang="zh-CN" altLang="en-US" sz="2400" dirty="0"/>
              <a:t>使用密码登录身份验证服务器，从服务器取回一张包含会话密钥</a:t>
            </a:r>
            <a:r>
              <a:rPr lang="en-US" altLang="zh-CN" sz="2400" dirty="0"/>
              <a:t>K</a:t>
            </a:r>
            <a:r>
              <a:rPr lang="en-US" altLang="zh-CN" sz="2400" baseline="-25000" dirty="0"/>
              <a:t>AS</a:t>
            </a:r>
            <a:r>
              <a:rPr lang="zh-CN" altLang="en-US" sz="2400" dirty="0"/>
              <a:t>的票据。为访问票据访问控制器</a:t>
            </a:r>
            <a:r>
              <a:rPr lang="en-US" altLang="zh-CN" sz="2400" dirty="0"/>
              <a:t>S</a:t>
            </a:r>
            <a:r>
              <a:rPr lang="zh-CN" altLang="en-US" sz="2400" dirty="0"/>
              <a:t>控制下的资源</a:t>
            </a:r>
            <a:r>
              <a:rPr lang="en-US" altLang="zh-CN" sz="2400" dirty="0"/>
              <a:t>B</a:t>
            </a:r>
            <a:r>
              <a:rPr lang="zh-CN" altLang="en-US" sz="2400" dirty="0"/>
              <a:t>，要运行以下协议：</a:t>
            </a:r>
            <a:endParaRPr lang="en-US" altLang="zh-CN" sz="2400" dirty="0"/>
          </a:p>
          <a:p>
            <a:pPr lvl="1">
              <a:lnSpc>
                <a:spcPct val="150000"/>
              </a:lnSpc>
            </a:pPr>
            <a:endParaRPr lang="en-US" altLang="zh-CN" sz="2000" dirty="0"/>
          </a:p>
          <a:p>
            <a:pPr marL="344487" lvl="1" indent="0">
              <a:lnSpc>
                <a:spcPct val="150000"/>
              </a:lnSpc>
              <a:buNone/>
            </a:pPr>
            <a:endParaRPr lang="en-US" altLang="zh-CN" sz="2000" dirty="0"/>
          </a:p>
          <a:p>
            <a:pPr lvl="1">
              <a:lnSpc>
                <a:spcPct val="150000"/>
              </a:lnSpc>
            </a:pPr>
            <a:r>
              <a:rPr lang="zh-CN" altLang="en-US" sz="2400" dirty="0"/>
              <a:t>协议的输出结果是：密钥</a:t>
            </a:r>
            <a:r>
              <a:rPr lang="en-US" altLang="zh-CN" sz="2400" dirty="0"/>
              <a:t>K</a:t>
            </a:r>
            <a:r>
              <a:rPr lang="en-US" altLang="zh-CN" sz="2400" baseline="-25000" dirty="0"/>
              <a:t>AB</a:t>
            </a:r>
            <a:r>
              <a:rPr lang="zh-CN" altLang="en-US" sz="2400" dirty="0"/>
              <a:t>，带有时间戳</a:t>
            </a:r>
            <a:r>
              <a:rPr lang="en-US" altLang="zh-CN" sz="2400" dirty="0"/>
              <a:t>T</a:t>
            </a:r>
            <a:r>
              <a:rPr lang="en-US" altLang="zh-CN" sz="2400" baseline="-25000" dirty="0"/>
              <a:t>S</a:t>
            </a:r>
            <a:r>
              <a:rPr lang="zh-CN" altLang="en-US" sz="2400" dirty="0"/>
              <a:t>和生存期</a:t>
            </a:r>
            <a:r>
              <a:rPr lang="en-US" altLang="zh-CN" sz="2400" dirty="0"/>
              <a:t>L</a:t>
            </a:r>
            <a:r>
              <a:rPr lang="zh-CN" altLang="en-US" sz="2400" dirty="0"/>
              <a:t>，该密钥可用于后面</a:t>
            </a:r>
            <a:r>
              <a:rPr lang="en-US" altLang="zh-CN" sz="2400" dirty="0"/>
              <a:t>A</a:t>
            </a:r>
            <a:r>
              <a:rPr lang="zh-CN" altLang="en-US" sz="2400" dirty="0"/>
              <a:t>与资源</a:t>
            </a:r>
            <a:r>
              <a:rPr lang="en-US" altLang="zh-CN" sz="2400" dirty="0"/>
              <a:t>B</a:t>
            </a:r>
            <a:r>
              <a:rPr lang="zh-CN" altLang="en-US" sz="2400" dirty="0"/>
              <a:t>间的通信进行身份验证。</a:t>
            </a:r>
            <a:endParaRPr lang="en-US" altLang="zh-CN" sz="2400" dirty="0"/>
          </a:p>
        </p:txBody>
      </p:sp>
      <p:pic>
        <p:nvPicPr>
          <p:cNvPr id="4" name="图片 3">
            <a:extLst>
              <a:ext uri="{FF2B5EF4-FFF2-40B4-BE49-F238E27FC236}">
                <a16:creationId xmlns:a16="http://schemas.microsoft.com/office/drawing/2014/main" id="{2601C486-54D9-4F82-B592-7B42F72380B2}"/>
              </a:ext>
            </a:extLst>
          </p:cNvPr>
          <p:cNvPicPr>
            <a:picLocks noChangeAspect="1"/>
          </p:cNvPicPr>
          <p:nvPr/>
        </p:nvPicPr>
        <p:blipFill>
          <a:blip r:embed="rId2"/>
          <a:stretch>
            <a:fillRect/>
          </a:stretch>
        </p:blipFill>
        <p:spPr>
          <a:xfrm>
            <a:off x="3611724" y="3699842"/>
            <a:ext cx="4968552" cy="1228877"/>
          </a:xfrm>
          <a:prstGeom prst="rect">
            <a:avLst/>
          </a:prstGeom>
        </p:spPr>
      </p:pic>
    </p:spTree>
    <p:extLst>
      <p:ext uri="{BB962C8B-B14F-4D97-AF65-F5344CB8AC3E}">
        <p14:creationId xmlns:p14="http://schemas.microsoft.com/office/powerpoint/2010/main" val="2857934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3.7.4 </a:t>
            </a:r>
            <a:r>
              <a:rPr lang="zh-CN" altLang="en-US" sz="4400" b="1" dirty="0"/>
              <a:t>可行的密钥管理</a:t>
            </a:r>
            <a:br>
              <a:rPr lang="en-US" altLang="zh-CN" sz="4400" b="1" dirty="0"/>
            </a:b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a:xfrm>
            <a:off x="609600" y="1268760"/>
            <a:ext cx="10972800" cy="4862165"/>
          </a:xfrm>
        </p:spPr>
        <p:txBody>
          <a:bodyPr/>
          <a:lstStyle/>
          <a:p>
            <a:r>
              <a:rPr lang="zh-CN" altLang="en-US" sz="2800" dirty="0"/>
              <a:t>使用类似于</a:t>
            </a:r>
            <a:r>
              <a:rPr lang="en-US" altLang="zh-CN" sz="2800" dirty="0"/>
              <a:t>Kerberos</a:t>
            </a:r>
            <a:r>
              <a:rPr lang="zh-CN" altLang="en-US" sz="2800" dirty="0"/>
              <a:t>的协议来建立与管理用户实际工作的密钥，要求用户与服务器之间共享一个或多个长期密钥。</a:t>
            </a:r>
            <a:endParaRPr lang="en-US" altLang="zh-CN" sz="2800" dirty="0"/>
          </a:p>
          <a:p>
            <a:pPr lvl="1">
              <a:lnSpc>
                <a:spcPct val="150000"/>
              </a:lnSpc>
            </a:pPr>
            <a:r>
              <a:rPr lang="zh-CN" altLang="en-US" sz="2400" dirty="0"/>
              <a:t>银行需要为几百上千台</a:t>
            </a:r>
            <a:r>
              <a:rPr lang="en-US" altLang="zh-CN" sz="2400" dirty="0"/>
              <a:t>ATM</a:t>
            </a:r>
            <a:r>
              <a:rPr lang="zh-CN" altLang="en-US" sz="2400" dirty="0"/>
              <a:t>机维护主密钥，可能还需要加密密钥与一个身份验证密钥；银行网络的每个子网络都需要一些密钥；数百上千万银行客户使用的密码与安全信息及为相应客户端的提供密钥。面对如此多的密钥信息，它们的管理是一个难题。</a:t>
            </a:r>
            <a:endParaRPr lang="en-US" altLang="zh-CN" sz="2400" dirty="0"/>
          </a:p>
          <a:p>
            <a:pPr lvl="1">
              <a:lnSpc>
                <a:spcPct val="150000"/>
              </a:lnSpc>
            </a:pPr>
            <a:r>
              <a:rPr lang="zh-CN" altLang="en-US" sz="2400" dirty="0"/>
              <a:t>公钥加密可以在一定程度上简化密钥管理工作。</a:t>
            </a:r>
            <a:endParaRPr lang="en-US" altLang="zh-CN" sz="2400" dirty="0"/>
          </a:p>
          <a:p>
            <a:pPr lvl="1">
              <a:lnSpc>
                <a:spcPct val="150000"/>
              </a:lnSpc>
            </a:pPr>
            <a:r>
              <a:rPr lang="zh-CN" altLang="en-US" sz="2400" dirty="0"/>
              <a:t>银行系统中，通常的做法是使用称为安全模块的专业密码处理器，这些设备完成所有密码学处理，并包含一些用于保护应用程序密钥的内部密钥。</a:t>
            </a:r>
            <a:endParaRPr lang="en-US" altLang="zh-CN" sz="2400" dirty="0"/>
          </a:p>
          <a:p>
            <a:pPr lvl="1"/>
            <a:endParaRPr lang="en-US" altLang="zh-CN" sz="2400" dirty="0"/>
          </a:p>
        </p:txBody>
      </p:sp>
    </p:spTree>
    <p:extLst>
      <p:ext uri="{BB962C8B-B14F-4D97-AF65-F5344CB8AC3E}">
        <p14:creationId xmlns:p14="http://schemas.microsoft.com/office/powerpoint/2010/main" val="4186075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3.8 </a:t>
            </a:r>
            <a:r>
              <a:rPr lang="zh-CN" altLang="en-US" sz="4400" b="1" dirty="0"/>
              <a:t>迈向形式化</a:t>
            </a: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a:xfrm>
            <a:off x="609600" y="1484784"/>
            <a:ext cx="10972800" cy="4608512"/>
          </a:xfrm>
        </p:spPr>
        <p:txBody>
          <a:bodyPr/>
          <a:lstStyle/>
          <a:p>
            <a:r>
              <a:rPr lang="zh-CN" altLang="en-US" dirty="0"/>
              <a:t>形式化方法的目的是为了证明协议的正确性。有大量方法可以证明协议的正确性。</a:t>
            </a:r>
            <a:endParaRPr lang="en-US" altLang="zh-CN" dirty="0"/>
          </a:p>
          <a:p>
            <a:pPr lvl="1">
              <a:lnSpc>
                <a:spcPct val="150000"/>
              </a:lnSpc>
            </a:pPr>
            <a:r>
              <a:rPr lang="zh-CN" altLang="en-US" dirty="0"/>
              <a:t>最著名的一种是信任逻辑（</a:t>
            </a:r>
            <a:r>
              <a:rPr lang="en-US" altLang="zh-CN" dirty="0"/>
              <a:t>BAN</a:t>
            </a:r>
            <a:r>
              <a:rPr lang="zh-CN" altLang="en-US" dirty="0"/>
              <a:t>逻辑），该逻辑可在已知消息和时间戳等条件下，推断出主体应该信任什么。</a:t>
            </a:r>
            <a:endParaRPr lang="en-US" altLang="zh-CN" dirty="0"/>
          </a:p>
          <a:p>
            <a:pPr lvl="1">
              <a:lnSpc>
                <a:spcPct val="150000"/>
              </a:lnSpc>
            </a:pPr>
            <a:r>
              <a:rPr lang="zh-CN" altLang="en-US" dirty="0"/>
              <a:t>另一种方法是随机预言模型，它在表达能力上不如信任逻辑，但可以将协议属性与底层加密算法属性绑定在一起。</a:t>
            </a:r>
            <a:endParaRPr lang="en-US" altLang="zh-CN" dirty="0"/>
          </a:p>
        </p:txBody>
      </p:sp>
    </p:spTree>
    <p:extLst>
      <p:ext uri="{BB962C8B-B14F-4D97-AF65-F5344CB8AC3E}">
        <p14:creationId xmlns:p14="http://schemas.microsoft.com/office/powerpoint/2010/main" val="1226453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3.8.1 </a:t>
            </a:r>
            <a:r>
              <a:rPr lang="zh-CN" altLang="en-US" sz="4400" b="1" dirty="0"/>
              <a:t>一个典型的智能卡银行协议</a:t>
            </a: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a:xfrm>
            <a:off x="609600" y="1484784"/>
            <a:ext cx="10972800" cy="4608512"/>
          </a:xfrm>
        </p:spPr>
        <p:txBody>
          <a:bodyPr/>
          <a:lstStyle/>
          <a:p>
            <a:r>
              <a:rPr lang="en-US" altLang="zh-CN" sz="2800" dirty="0"/>
              <a:t>COPAC</a:t>
            </a:r>
            <a:r>
              <a:rPr lang="zh-CN" altLang="en-US" sz="2800" dirty="0"/>
              <a:t>是</a:t>
            </a:r>
            <a:r>
              <a:rPr lang="en-US" altLang="zh-CN" sz="2800" dirty="0"/>
              <a:t>VISA</a:t>
            </a:r>
            <a:r>
              <a:rPr lang="zh-CN" altLang="en-US" sz="2800" dirty="0"/>
              <a:t>在电信基础设施较差的国家使用的一种电子钱包系统，它的底层协议使用形式化技术（</a:t>
            </a:r>
            <a:r>
              <a:rPr lang="en-US" altLang="zh-CN" sz="2800" dirty="0"/>
              <a:t>BAN</a:t>
            </a:r>
            <a:r>
              <a:rPr lang="zh-CN" altLang="en-US" sz="2800" dirty="0"/>
              <a:t>逻辑的变种）进行设计和验证的。交易发生在客户智能卡和商店智能卡之间，协议如下：</a:t>
            </a:r>
            <a:endParaRPr lang="en-US" altLang="zh-CN" sz="2800" dirty="0"/>
          </a:p>
          <a:p>
            <a:endParaRPr lang="en-US" altLang="zh-CN" sz="2800" dirty="0"/>
          </a:p>
          <a:p>
            <a:endParaRPr lang="en-US" altLang="zh-CN" sz="2800" dirty="0"/>
          </a:p>
          <a:p>
            <a:endParaRPr lang="en-US" altLang="zh-CN" sz="2800" dirty="0"/>
          </a:p>
          <a:p>
            <a:pPr lvl="1">
              <a:lnSpc>
                <a:spcPct val="150000"/>
              </a:lnSpc>
            </a:pPr>
            <a:r>
              <a:rPr lang="en-US" altLang="zh-CN" sz="2400" dirty="0"/>
              <a:t>C</a:t>
            </a:r>
            <a:r>
              <a:rPr lang="zh-CN" altLang="en-US" sz="2400" dirty="0"/>
              <a:t>：客户；</a:t>
            </a:r>
            <a:r>
              <a:rPr lang="en-US" altLang="zh-CN" sz="2400" dirty="0"/>
              <a:t>R</a:t>
            </a:r>
            <a:r>
              <a:rPr lang="zh-CN" altLang="en-US" sz="2400" dirty="0"/>
              <a:t>：零售商；</a:t>
            </a:r>
            <a:r>
              <a:rPr lang="en-US" altLang="zh-CN" sz="2400" dirty="0"/>
              <a:t>K:</a:t>
            </a:r>
            <a:r>
              <a:rPr lang="zh-CN" altLang="en-US" sz="2400" dirty="0"/>
              <a:t>顾客与零售商共享秘钥</a:t>
            </a:r>
            <a:endParaRPr lang="en-US" altLang="zh-CN" sz="2400" dirty="0"/>
          </a:p>
          <a:p>
            <a:pPr lvl="1">
              <a:lnSpc>
                <a:spcPct val="150000"/>
              </a:lnSpc>
            </a:pPr>
            <a:r>
              <a:rPr lang="en-US" altLang="zh-CN" sz="2400" dirty="0"/>
              <a:t>NC</a:t>
            </a:r>
            <a:r>
              <a:rPr lang="zh-CN" altLang="en-US" sz="2400" dirty="0"/>
              <a:t>：客户交易序列号；</a:t>
            </a:r>
            <a:r>
              <a:rPr lang="en-US" altLang="zh-CN" sz="2400" dirty="0"/>
              <a:t>NR</a:t>
            </a:r>
            <a:r>
              <a:rPr lang="zh-CN" altLang="en-US" sz="2400" dirty="0"/>
              <a:t>：零售商的交易序列号</a:t>
            </a:r>
            <a:endParaRPr lang="en-US" altLang="zh-CN" sz="2400" dirty="0"/>
          </a:p>
          <a:p>
            <a:pPr lvl="1">
              <a:lnSpc>
                <a:spcPct val="150000"/>
              </a:lnSpc>
            </a:pPr>
            <a:r>
              <a:rPr lang="en-US" altLang="zh-CN" sz="2400" dirty="0"/>
              <a:t>X</a:t>
            </a:r>
            <a:r>
              <a:rPr lang="zh-CN" altLang="en-US" sz="2400" dirty="0"/>
              <a:t>：顾客发出的电子支票</a:t>
            </a:r>
            <a:endParaRPr lang="en-US" altLang="zh-CN" sz="2400" dirty="0"/>
          </a:p>
        </p:txBody>
      </p:sp>
      <p:pic>
        <p:nvPicPr>
          <p:cNvPr id="4" name="图片 3">
            <a:extLst>
              <a:ext uri="{FF2B5EF4-FFF2-40B4-BE49-F238E27FC236}">
                <a16:creationId xmlns:a16="http://schemas.microsoft.com/office/drawing/2014/main" id="{0259B6DC-2C47-4CCA-B101-8B206E16384A}"/>
              </a:ext>
            </a:extLst>
          </p:cNvPr>
          <p:cNvPicPr>
            <a:picLocks noChangeAspect="1"/>
          </p:cNvPicPr>
          <p:nvPr/>
        </p:nvPicPr>
        <p:blipFill>
          <a:blip r:embed="rId2"/>
          <a:stretch>
            <a:fillRect/>
          </a:stretch>
        </p:blipFill>
        <p:spPr>
          <a:xfrm>
            <a:off x="3647728" y="2996952"/>
            <a:ext cx="4311412" cy="1203985"/>
          </a:xfrm>
          <a:prstGeom prst="rect">
            <a:avLst/>
          </a:prstGeom>
        </p:spPr>
      </p:pic>
    </p:spTree>
    <p:extLst>
      <p:ext uri="{BB962C8B-B14F-4D97-AF65-F5344CB8AC3E}">
        <p14:creationId xmlns:p14="http://schemas.microsoft.com/office/powerpoint/2010/main" val="2498726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3.8.2 BAN</a:t>
            </a:r>
            <a:r>
              <a:rPr lang="zh-CN" altLang="en-US" sz="4400" b="1" dirty="0"/>
              <a:t>逻辑</a:t>
            </a:r>
            <a:endParaRPr lang="zh-CN" altLang="en-US" dirty="0"/>
          </a:p>
        </p:txBody>
      </p:sp>
      <mc:AlternateContent xmlns:mc="http://schemas.openxmlformats.org/markup-compatibility/2006">
        <mc:Choice xmlns:a14="http://schemas.microsoft.com/office/drawing/2010/main" Requires="a14">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a:xfrm>
                <a:off x="609600" y="1484784"/>
                <a:ext cx="10972800" cy="4608512"/>
              </a:xfrm>
            </p:spPr>
            <p:txBody>
              <a:bodyPr/>
              <a:lstStyle/>
              <a:p>
                <a:r>
                  <a:rPr lang="en-US" altLang="zh-CN" sz="2800" dirty="0"/>
                  <a:t>BAN</a:t>
                </a:r>
                <a:r>
                  <a:rPr lang="zh-CN" altLang="en-US" sz="2800" dirty="0"/>
                  <a:t>逻辑用于对加密协议中主体应该信任度要素进行推理，基本思想：如果一条消息是用相关秘钥加密的，并且是新鲜的，那么消息是可信的；主体只对其信任的元素进行断言；一些主体是某些陈述的身份授权者。符号表示法描述如下：</a:t>
                </a:r>
                <a:endParaRPr lang="en-US" altLang="zh-CN" sz="2800" dirty="0"/>
              </a:p>
              <a:p>
                <a:pPr lvl="1"/>
                <a:r>
                  <a:rPr lang="en-US" altLang="zh-CN" sz="2400" dirty="0"/>
                  <a:t>A</a:t>
                </a:r>
                <a:r>
                  <a:rPr lang="en-US" altLang="zh-CN" sz="2400" dirty="0">
                    <a:ea typeface="Cambria Math" panose="02040503050406030204" pitchFamily="18" charset="0"/>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r>
                  <a:rPr lang="en-US" altLang="zh-CN" sz="2400" dirty="0"/>
                  <a:t> X </a:t>
                </a:r>
                <a:r>
                  <a:rPr lang="zh-CN" altLang="en-US" sz="2400" dirty="0"/>
                  <a:t>：</a:t>
                </a:r>
                <a:r>
                  <a:rPr lang="en-US" altLang="zh-CN" sz="2400" dirty="0"/>
                  <a:t>A</a:t>
                </a:r>
                <a:r>
                  <a:rPr lang="zh-CN" altLang="en-US" sz="2400" dirty="0"/>
                  <a:t>信任</a:t>
                </a:r>
                <a:r>
                  <a:rPr lang="en-US" altLang="zh-CN" sz="2400" dirty="0"/>
                  <a:t>X</a:t>
                </a:r>
                <a:r>
                  <a:rPr lang="zh-CN" altLang="en-US" sz="2400" dirty="0"/>
                  <a:t>，或者说</a:t>
                </a:r>
                <a:r>
                  <a:rPr lang="en-US" altLang="zh-CN" sz="2400" dirty="0"/>
                  <a:t>A</a:t>
                </a:r>
                <a:r>
                  <a:rPr lang="zh-CN" altLang="en-US" sz="2400" dirty="0"/>
                  <a:t>有资格信任</a:t>
                </a:r>
                <a:r>
                  <a:rPr lang="en-US" altLang="zh-CN" sz="2400" dirty="0"/>
                  <a:t>X</a:t>
                </a:r>
                <a:r>
                  <a:rPr lang="zh-CN" altLang="en-US" sz="2400" dirty="0"/>
                  <a:t>。</a:t>
                </a:r>
                <a:endParaRPr lang="en-US" altLang="zh-CN" sz="2400" dirty="0"/>
              </a:p>
              <a:p>
                <a:pPr lvl="1"/>
                <a:r>
                  <a:rPr lang="en-US" altLang="zh-CN" sz="2400" dirty="0"/>
                  <a:t>A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m:t>
                    </m:r>
                  </m:oMath>
                </a14:m>
                <a:r>
                  <a:rPr lang="en-US" altLang="zh-CN" sz="2400" dirty="0"/>
                  <a:t> X </a:t>
                </a:r>
                <a:r>
                  <a:rPr lang="zh-CN" altLang="en-US" sz="2400" dirty="0"/>
                  <a:t>：</a:t>
                </a:r>
                <a:r>
                  <a:rPr lang="en-US" altLang="zh-CN" sz="2400" dirty="0"/>
                  <a:t>A</a:t>
                </a:r>
                <a:r>
                  <a:rPr lang="zh-CN" altLang="en-US" sz="2400" dirty="0"/>
                  <a:t>曾经提到过</a:t>
                </a:r>
                <a:r>
                  <a:rPr lang="en-US" altLang="zh-CN" sz="2400" dirty="0"/>
                  <a:t>X</a:t>
                </a:r>
                <a:r>
                  <a:rPr lang="zh-CN" altLang="en-US" sz="2400" dirty="0"/>
                  <a:t>。</a:t>
                </a:r>
                <a:endParaRPr lang="en-US" altLang="zh-CN" sz="2400" dirty="0"/>
              </a:p>
              <a:p>
                <a:pPr lvl="1"/>
                <a:r>
                  <a:rPr lang="en-US" altLang="zh-CN" sz="2400" dirty="0"/>
                  <a:t>A </a:t>
                </a:r>
                <a14:m>
                  <m:oMath xmlns:m="http://schemas.openxmlformats.org/officeDocument/2006/math">
                    <m:r>
                      <a:rPr lang="en-US" altLang="zh-CN" sz="2400" i="1" smtClean="0">
                        <a:latin typeface="Cambria Math" panose="02040503050406030204" pitchFamily="18" charset="0"/>
                        <a:ea typeface="Cambria Math" panose="02040503050406030204" pitchFamily="18" charset="0"/>
                      </a:rPr>
                      <m:t>∣⟹</m:t>
                    </m:r>
                  </m:oMath>
                </a14:m>
                <a:r>
                  <a:rPr lang="en-US" altLang="zh-CN" sz="2400" dirty="0"/>
                  <a:t> X</a:t>
                </a:r>
                <a:r>
                  <a:rPr lang="zh-CN" altLang="en-US" sz="2400" dirty="0"/>
                  <a:t>：</a:t>
                </a:r>
                <a:r>
                  <a:rPr lang="en-US" altLang="zh-CN" sz="2400" dirty="0"/>
                  <a:t>A</a:t>
                </a:r>
                <a:r>
                  <a:rPr lang="zh-CN" altLang="en-US" sz="2400" dirty="0"/>
                  <a:t>具有</a:t>
                </a:r>
                <a:r>
                  <a:rPr lang="en-US" altLang="zh-CN" sz="2400" dirty="0"/>
                  <a:t>X</a:t>
                </a:r>
                <a:r>
                  <a:rPr lang="zh-CN" altLang="en-US" sz="2400" dirty="0"/>
                  <a:t>的裁定权，</a:t>
                </a:r>
                <a:r>
                  <a:rPr lang="en-US" altLang="zh-CN" sz="2400" dirty="0"/>
                  <a:t>A</a:t>
                </a:r>
                <a:r>
                  <a:rPr lang="zh-CN" altLang="en-US" sz="2400" dirty="0"/>
                  <a:t>是</a:t>
                </a:r>
                <a:r>
                  <a:rPr lang="en-US" altLang="zh-CN" sz="2400" dirty="0"/>
                  <a:t>X</a:t>
                </a:r>
                <a:r>
                  <a:rPr lang="zh-CN" altLang="en-US" sz="2400" dirty="0"/>
                  <a:t>的权威者，</a:t>
                </a:r>
                <a:r>
                  <a:rPr lang="en-US" altLang="zh-CN" sz="2400" dirty="0"/>
                  <a:t>X</a:t>
                </a:r>
                <a:r>
                  <a:rPr lang="zh-CN" altLang="en-US" sz="2400" dirty="0"/>
                  <a:t>可以相信</a:t>
                </a:r>
                <a:r>
                  <a:rPr lang="en-US" altLang="zh-CN" sz="2400" dirty="0"/>
                  <a:t>A</a:t>
                </a:r>
                <a:r>
                  <a:rPr lang="zh-CN" altLang="en-US" sz="2400" dirty="0"/>
                  <a:t>。</a:t>
                </a:r>
                <a:endParaRPr lang="en-US" altLang="zh-CN" sz="2400" dirty="0"/>
              </a:p>
              <a:p>
                <a:pPr lvl="1"/>
                <a:r>
                  <a:rPr lang="en-US" altLang="zh-CN" sz="2400" dirty="0"/>
                  <a:t>A </a:t>
                </a:r>
                <a:r>
                  <a:rPr lang="en-US" altLang="zh-CN" sz="2400" dirty="0">
                    <a:latin typeface="Cambria Math" panose="02040503050406030204" pitchFamily="18" charset="0"/>
                    <a:ea typeface="Cambria Math" panose="02040503050406030204" pitchFamily="18" charset="0"/>
                  </a:rPr>
                  <a:t>⊲</a:t>
                </a:r>
                <a:r>
                  <a:rPr lang="en-US" altLang="zh-CN" sz="2400" dirty="0"/>
                  <a:t> </a:t>
                </a:r>
                <a14:m>
                  <m:oMath xmlns:m="http://schemas.openxmlformats.org/officeDocument/2006/math">
                    <m:r>
                      <m:rPr>
                        <m:sty m:val="p"/>
                      </m:rPr>
                      <a:rPr lang="en-US" altLang="zh-CN" sz="2400" i="1" dirty="0">
                        <a:latin typeface="Cambria Math" panose="02040503050406030204" pitchFamily="18" charset="0"/>
                        <a:ea typeface="Cambria Math" panose="02040503050406030204" pitchFamily="18" charset="0"/>
                      </a:rPr>
                      <m:t>X</m:t>
                    </m:r>
                  </m:oMath>
                </a14:m>
                <a:r>
                  <a:rPr lang="en-US" altLang="zh-CN" sz="2400" dirty="0"/>
                  <a:t> </a:t>
                </a:r>
                <a:r>
                  <a:rPr lang="zh-CN" altLang="en-US" sz="2400" dirty="0"/>
                  <a:t>：</a:t>
                </a:r>
                <a:r>
                  <a:rPr lang="en-US" altLang="zh-CN" sz="2400" dirty="0"/>
                  <a:t>A</a:t>
                </a:r>
                <a:r>
                  <a:rPr lang="zh-CN" altLang="en-US" sz="2400" dirty="0"/>
                  <a:t>看见</a:t>
                </a:r>
                <a:r>
                  <a:rPr lang="en-US" altLang="zh-CN" sz="2400" dirty="0"/>
                  <a:t>X</a:t>
                </a:r>
                <a:r>
                  <a:rPr lang="zh-CN" altLang="en-US" sz="2400" dirty="0"/>
                  <a:t>，就是说有人向</a:t>
                </a:r>
                <a:r>
                  <a:rPr lang="en-US" altLang="zh-CN" sz="2400" dirty="0"/>
                  <a:t>A</a:t>
                </a:r>
                <a:r>
                  <a:rPr lang="zh-CN" altLang="en-US" sz="2400" dirty="0"/>
                  <a:t>发送了一条含有</a:t>
                </a:r>
                <a:r>
                  <a:rPr lang="en-US" altLang="zh-CN" sz="2400" dirty="0"/>
                  <a:t>X</a:t>
                </a:r>
                <a:r>
                  <a:rPr lang="zh-CN" altLang="en-US" sz="2400" dirty="0"/>
                  <a:t>的消息。</a:t>
                </a:r>
                <a:endParaRPr lang="en-US" altLang="zh-CN" sz="2400" dirty="0"/>
              </a:p>
              <a:p>
                <a:pPr lvl="1"/>
                <a:r>
                  <a:rPr lang="en-US" altLang="zh-CN" sz="2400" dirty="0">
                    <a:latin typeface="+mn-ea"/>
                  </a:rPr>
                  <a:t>#X</a:t>
                </a:r>
                <a:r>
                  <a:rPr lang="zh-CN" altLang="en-US" sz="2400" dirty="0"/>
                  <a:t>：</a:t>
                </a:r>
                <a:r>
                  <a:rPr lang="en-US" altLang="zh-CN" sz="2400" dirty="0"/>
                  <a:t>X</a:t>
                </a:r>
                <a:r>
                  <a:rPr lang="zh-CN" altLang="en-US" sz="2400" dirty="0"/>
                  <a:t>是新鲜的；</a:t>
                </a:r>
                <a:r>
                  <a:rPr lang="en-US" altLang="zh-CN" sz="2400" dirty="0"/>
                  <a:t>       </a:t>
                </a:r>
                <a:r>
                  <a:rPr lang="zh-CN" altLang="en-US" sz="2400" dirty="0"/>
                  <a:t>：用密钥</a:t>
                </a:r>
                <a:r>
                  <a:rPr lang="en-US" altLang="zh-CN" sz="2400" dirty="0"/>
                  <a:t>K</a:t>
                </a:r>
                <a:r>
                  <a:rPr lang="zh-CN" altLang="en-US" sz="2400" dirty="0"/>
                  <a:t>对</a:t>
                </a:r>
                <a:r>
                  <a:rPr lang="en-US" altLang="zh-CN" sz="2400" dirty="0"/>
                  <a:t>X</a:t>
                </a:r>
                <a:r>
                  <a:rPr lang="zh-CN" altLang="en-US" sz="2400" dirty="0"/>
                  <a:t>的加密。</a:t>
                </a:r>
                <a:endParaRPr lang="en-US" altLang="zh-CN" sz="2400" dirty="0"/>
              </a:p>
              <a:p>
                <a:pPr lvl="1"/>
                <a:r>
                  <a:rPr lang="en-US" altLang="zh-CN" sz="2400" dirty="0"/>
                  <a:t>A </a:t>
                </a:r>
                <a14:m>
                  <m:oMath xmlns:m="http://schemas.openxmlformats.org/officeDocument/2006/math">
                    <m:sSup>
                      <m:sSupPr>
                        <m:ctrlPr>
                          <a:rPr lang="en-US" altLang="zh-CN" sz="2400" i="1" smtClean="0">
                            <a:latin typeface="Cambria Math" panose="02040503050406030204" pitchFamily="18" charset="0"/>
                            <a:ea typeface="Cambria Math" panose="02040503050406030204" pitchFamily="18" charset="0"/>
                          </a:rPr>
                        </m:ctrlPr>
                      </m:sSupPr>
                      <m:e>
                        <m:r>
                          <a:rPr lang="en-US" altLang="zh-CN" sz="2400" i="1" smtClean="0">
                            <a:latin typeface="Cambria Math" panose="02040503050406030204" pitchFamily="18" charset="0"/>
                            <a:ea typeface="Cambria Math" panose="02040503050406030204" pitchFamily="18" charset="0"/>
                          </a:rPr>
                          <m:t>↔</m:t>
                        </m:r>
                      </m:e>
                      <m:sup>
                        <m:r>
                          <m:rPr>
                            <m:sty m:val="p"/>
                          </m:rPr>
                          <a:rPr lang="en-US" altLang="zh-CN" sz="2400" i="1">
                            <a:latin typeface="Cambria Math" panose="02040503050406030204" pitchFamily="18" charset="0"/>
                            <a:ea typeface="Cambria Math" panose="02040503050406030204" pitchFamily="18" charset="0"/>
                          </a:rPr>
                          <m:t>K</m:t>
                        </m:r>
                      </m:sup>
                    </m:sSup>
                  </m:oMath>
                </a14:m>
                <a:r>
                  <a:rPr lang="en-US" altLang="zh-CN" sz="2400" dirty="0"/>
                  <a:t> B</a:t>
                </a:r>
                <a:r>
                  <a:rPr lang="zh-CN" altLang="en-US" sz="2400" dirty="0"/>
                  <a:t> ：</a:t>
                </a:r>
                <a:r>
                  <a:rPr lang="en-US" altLang="zh-CN" sz="2400" dirty="0"/>
                  <a:t>A</a:t>
                </a:r>
                <a:r>
                  <a:rPr lang="zh-CN" altLang="en-US" sz="2400" dirty="0"/>
                  <a:t>和</a:t>
                </a:r>
                <a:r>
                  <a:rPr lang="en-US" altLang="zh-CN" sz="2400" dirty="0"/>
                  <a:t>B</a:t>
                </a:r>
                <a:r>
                  <a:rPr lang="zh-CN" altLang="en-US" sz="2400" dirty="0"/>
                  <a:t>共享秘钥</a:t>
                </a:r>
                <a:r>
                  <a:rPr lang="en-US" altLang="zh-CN" sz="2400" dirty="0"/>
                  <a:t>K</a:t>
                </a:r>
                <a:r>
                  <a:rPr lang="zh-CN" altLang="en-US" sz="2400" dirty="0"/>
                  <a:t>。</a:t>
                </a:r>
                <a:endParaRPr lang="en-US" altLang="zh-CN" sz="1200" dirty="0"/>
              </a:p>
            </p:txBody>
          </p:sp>
        </mc:Choice>
        <mc:Fallback>
          <p:sp>
            <p:nvSpPr>
              <p:cNvPr id="6147" name="内容占位符 2">
                <a:extLst>
                  <a:ext uri="{FF2B5EF4-FFF2-40B4-BE49-F238E27FC236}">
                    <a16:creationId xmlns:a16="http://schemas.microsoft.com/office/drawing/2014/main" id="{F920488F-7EDC-4E3C-8532-46D1F24ABAA1}"/>
                  </a:ext>
                </a:extLst>
              </p:cNvPr>
              <p:cNvSpPr>
                <a:spLocks noGrp="1" noRot="1" noChangeAspect="1" noMove="1" noResize="1" noEditPoints="1" noAdjustHandles="1" noChangeArrowheads="1" noChangeShapeType="1" noTextEdit="1"/>
              </p:cNvSpPr>
              <p:nvPr>
                <p:ph idx="1"/>
              </p:nvPr>
            </p:nvSpPr>
            <p:spPr>
              <a:xfrm>
                <a:off x="609600" y="1484784"/>
                <a:ext cx="10972800" cy="4608512"/>
              </a:xfrm>
              <a:blipFill>
                <a:blip r:embed="rId2"/>
                <a:stretch>
                  <a:fillRect l="-333" t="-1852"/>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5EA9C49D-D2AD-4819-81F4-3FEDBABDFFBD}"/>
              </a:ext>
            </a:extLst>
          </p:cNvPr>
          <p:cNvPicPr>
            <a:picLocks noChangeAspect="1"/>
          </p:cNvPicPr>
          <p:nvPr/>
        </p:nvPicPr>
        <p:blipFill>
          <a:blip r:embed="rId3"/>
          <a:stretch>
            <a:fillRect/>
          </a:stretch>
        </p:blipFill>
        <p:spPr>
          <a:xfrm>
            <a:off x="3719736" y="5085184"/>
            <a:ext cx="609600" cy="381000"/>
          </a:xfrm>
          <a:prstGeom prst="rect">
            <a:avLst/>
          </a:prstGeom>
        </p:spPr>
      </p:pic>
    </p:spTree>
    <p:extLst>
      <p:ext uri="{BB962C8B-B14F-4D97-AF65-F5344CB8AC3E}">
        <p14:creationId xmlns:p14="http://schemas.microsoft.com/office/powerpoint/2010/main" val="3417344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3.8.2 BAN</a:t>
            </a:r>
            <a:r>
              <a:rPr lang="zh-CN" altLang="en-US" sz="4400" b="1" dirty="0"/>
              <a:t>逻辑</a:t>
            </a: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a:xfrm>
            <a:off x="609600" y="1484784"/>
            <a:ext cx="10972800" cy="4608512"/>
          </a:xfrm>
        </p:spPr>
        <p:txBody>
          <a:bodyPr/>
          <a:lstStyle/>
          <a:p>
            <a:pPr lvl="1"/>
            <a:r>
              <a:rPr lang="zh-CN" altLang="en-US" sz="2400" dirty="0">
                <a:solidFill>
                  <a:srgbClr val="FF0000"/>
                </a:solidFill>
              </a:rPr>
              <a:t>消息含义规则：</a:t>
            </a:r>
            <a:r>
              <a:rPr lang="zh-CN" altLang="en-US" sz="2400" dirty="0"/>
              <a:t>若</a:t>
            </a:r>
            <a:r>
              <a:rPr lang="en-US" altLang="zh-CN" sz="2400" dirty="0"/>
              <a:t>A</a:t>
            </a:r>
            <a:r>
              <a:rPr lang="zh-CN" altLang="en-US" sz="2400" dirty="0"/>
              <a:t>看见一条用</a:t>
            </a:r>
            <a:r>
              <a:rPr lang="en-US" altLang="zh-CN" sz="2400" dirty="0"/>
              <a:t>K</a:t>
            </a:r>
            <a:r>
              <a:rPr lang="zh-CN" altLang="en-US" sz="2400" dirty="0"/>
              <a:t>加密的消息，并且</a:t>
            </a:r>
            <a:r>
              <a:rPr lang="en-US" altLang="zh-CN" sz="2400" dirty="0"/>
              <a:t>K</a:t>
            </a:r>
            <a:r>
              <a:rPr lang="zh-CN" altLang="en-US" sz="2400" dirty="0"/>
              <a:t>是</a:t>
            </a:r>
            <a:r>
              <a:rPr lang="en-US" altLang="zh-CN" sz="2400" dirty="0"/>
              <a:t>A</a:t>
            </a:r>
            <a:r>
              <a:rPr lang="zh-CN" altLang="en-US" sz="2400" dirty="0"/>
              <a:t>与</a:t>
            </a:r>
            <a:r>
              <a:rPr lang="en-US" altLang="zh-CN" sz="2400" dirty="0"/>
              <a:t>B</a:t>
            </a:r>
            <a:r>
              <a:rPr lang="zh-CN" altLang="en-US" sz="2400" dirty="0"/>
              <a:t>通信的良好密钥，那么</a:t>
            </a:r>
            <a:r>
              <a:rPr lang="en-US" altLang="zh-CN" sz="2400" dirty="0"/>
              <a:t>A</a:t>
            </a:r>
            <a:r>
              <a:rPr lang="zh-CN" altLang="en-US" sz="2400" dirty="0"/>
              <a:t>相信这条消息是</a:t>
            </a:r>
            <a:r>
              <a:rPr lang="en-US" altLang="zh-CN" sz="2400" dirty="0"/>
              <a:t>B</a:t>
            </a:r>
            <a:r>
              <a:rPr lang="zh-CN" altLang="en-US" sz="2400" dirty="0"/>
              <a:t>曾经发出的。本规则可以形式化描述为：</a:t>
            </a:r>
            <a:endParaRPr lang="en-US" altLang="zh-CN" sz="2400" dirty="0"/>
          </a:p>
          <a:p>
            <a:pPr marL="344487" lvl="1" indent="0">
              <a:buNone/>
            </a:pPr>
            <a:endParaRPr lang="en-US" altLang="zh-CN" sz="2800" dirty="0"/>
          </a:p>
          <a:p>
            <a:pPr lvl="1"/>
            <a:r>
              <a:rPr lang="en-US" altLang="zh-CN" sz="2400" dirty="0">
                <a:solidFill>
                  <a:srgbClr val="FF0000"/>
                </a:solidFill>
              </a:rPr>
              <a:t>Nonce</a:t>
            </a:r>
            <a:r>
              <a:rPr lang="zh-CN" altLang="en-US" sz="2400" dirty="0">
                <a:solidFill>
                  <a:srgbClr val="FF0000"/>
                </a:solidFill>
              </a:rPr>
              <a:t>认证规则：</a:t>
            </a:r>
            <a:r>
              <a:rPr lang="zh-CN" altLang="en-US" sz="2400" dirty="0"/>
              <a:t>如果某主体曾发出过一条消息，并且这条消息是新鲜的，那么该主体仍然相信此消息。本规则可以形式化描述为：</a:t>
            </a:r>
            <a:endParaRPr lang="en-US" altLang="zh-CN" sz="2400" dirty="0"/>
          </a:p>
          <a:p>
            <a:pPr marL="344487" lvl="1" indent="0">
              <a:buNone/>
            </a:pPr>
            <a:endParaRPr lang="en-US" altLang="zh-CN" sz="2400" dirty="0"/>
          </a:p>
          <a:p>
            <a:pPr lvl="1"/>
            <a:r>
              <a:rPr lang="zh-CN" altLang="en-US" sz="2400" dirty="0">
                <a:solidFill>
                  <a:srgbClr val="FF0000"/>
                </a:solidFill>
              </a:rPr>
              <a:t>裁定规则：</a:t>
            </a:r>
            <a:r>
              <a:rPr lang="zh-CN" altLang="en-US" sz="2400" dirty="0"/>
              <a:t>如果主体相信某事物，并且是该事物的授权者，则该主体应该受到信任。本规则可以形式化描述为：</a:t>
            </a:r>
            <a:endParaRPr lang="en-US" altLang="zh-CN" sz="2400" dirty="0"/>
          </a:p>
          <a:p>
            <a:pPr marL="344487" lvl="1" indent="0">
              <a:buNone/>
            </a:pPr>
            <a:endParaRPr lang="en-US" altLang="zh-CN" sz="2400" dirty="0"/>
          </a:p>
          <a:p>
            <a:pPr lvl="1"/>
            <a:r>
              <a:rPr lang="zh-CN" altLang="en-US" sz="2400" dirty="0"/>
              <a:t>这些表示法中，顶部是条件，底部是结果。</a:t>
            </a:r>
            <a:endParaRPr lang="en-US" altLang="zh-CN" sz="2400" dirty="0"/>
          </a:p>
          <a:p>
            <a:pPr lvl="1"/>
            <a:endParaRPr lang="en-US" altLang="zh-CN" sz="800" dirty="0"/>
          </a:p>
        </p:txBody>
      </p:sp>
      <p:pic>
        <p:nvPicPr>
          <p:cNvPr id="4" name="图片 3">
            <a:extLst>
              <a:ext uri="{FF2B5EF4-FFF2-40B4-BE49-F238E27FC236}">
                <a16:creationId xmlns:a16="http://schemas.microsoft.com/office/drawing/2014/main" id="{F7B57F78-87C5-4514-A29B-861F2206A11A}"/>
              </a:ext>
            </a:extLst>
          </p:cNvPr>
          <p:cNvPicPr>
            <a:picLocks noChangeAspect="1"/>
          </p:cNvPicPr>
          <p:nvPr/>
        </p:nvPicPr>
        <p:blipFill>
          <a:blip r:embed="rId2"/>
          <a:stretch>
            <a:fillRect/>
          </a:stretch>
        </p:blipFill>
        <p:spPr>
          <a:xfrm>
            <a:off x="4820131" y="2276872"/>
            <a:ext cx="2551733" cy="545030"/>
          </a:xfrm>
          <a:prstGeom prst="rect">
            <a:avLst/>
          </a:prstGeom>
        </p:spPr>
      </p:pic>
      <p:pic>
        <p:nvPicPr>
          <p:cNvPr id="11" name="图片 10">
            <a:extLst>
              <a:ext uri="{FF2B5EF4-FFF2-40B4-BE49-F238E27FC236}">
                <a16:creationId xmlns:a16="http://schemas.microsoft.com/office/drawing/2014/main" id="{B1DE1123-ACCC-48DB-A1F9-7E9D83912ED3}"/>
              </a:ext>
            </a:extLst>
          </p:cNvPr>
          <p:cNvPicPr>
            <a:picLocks noChangeAspect="1"/>
          </p:cNvPicPr>
          <p:nvPr/>
        </p:nvPicPr>
        <p:blipFill>
          <a:blip r:embed="rId3"/>
          <a:stretch>
            <a:fillRect/>
          </a:stretch>
        </p:blipFill>
        <p:spPr>
          <a:xfrm>
            <a:off x="4756130" y="3553719"/>
            <a:ext cx="2679731" cy="545030"/>
          </a:xfrm>
          <a:prstGeom prst="rect">
            <a:avLst/>
          </a:prstGeom>
        </p:spPr>
      </p:pic>
      <p:pic>
        <p:nvPicPr>
          <p:cNvPr id="14" name="图片 13">
            <a:extLst>
              <a:ext uri="{FF2B5EF4-FFF2-40B4-BE49-F238E27FC236}">
                <a16:creationId xmlns:a16="http://schemas.microsoft.com/office/drawing/2014/main" id="{6F98EA8E-B10C-4D26-9CBD-4812147FB0AF}"/>
              </a:ext>
            </a:extLst>
          </p:cNvPr>
          <p:cNvPicPr>
            <a:picLocks noChangeAspect="1"/>
          </p:cNvPicPr>
          <p:nvPr/>
        </p:nvPicPr>
        <p:blipFill>
          <a:blip r:embed="rId4"/>
          <a:stretch>
            <a:fillRect/>
          </a:stretch>
        </p:blipFill>
        <p:spPr>
          <a:xfrm>
            <a:off x="4674729" y="4816780"/>
            <a:ext cx="2842542" cy="545030"/>
          </a:xfrm>
          <a:prstGeom prst="rect">
            <a:avLst/>
          </a:prstGeom>
        </p:spPr>
      </p:pic>
    </p:spTree>
    <p:extLst>
      <p:ext uri="{BB962C8B-B14F-4D97-AF65-F5344CB8AC3E}">
        <p14:creationId xmlns:p14="http://schemas.microsoft.com/office/powerpoint/2010/main" val="777389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3.8.3 </a:t>
            </a:r>
            <a:r>
              <a:rPr lang="zh-CN" altLang="en-US" sz="4400" b="1" dirty="0"/>
              <a:t>支付协议认证</a:t>
            </a:r>
            <a:endParaRPr lang="zh-CN" altLang="en-US" dirty="0"/>
          </a:p>
        </p:txBody>
      </p:sp>
      <mc:AlternateContent xmlns:mc="http://schemas.openxmlformats.org/markup-compatibility/2006" xmlns:a14="http://schemas.microsoft.com/office/drawing/2010/main">
        <mc:Choice Requires="a14">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a:xfrm>
                <a:off x="609600" y="1844824"/>
                <a:ext cx="10972800" cy="4608512"/>
              </a:xfrm>
            </p:spPr>
            <p:txBody>
              <a:bodyPr/>
              <a:lstStyle/>
              <a:p>
                <a:r>
                  <a:rPr lang="zh-CN" altLang="en-US" sz="2800" dirty="0"/>
                  <a:t>在</a:t>
                </a:r>
                <a:r>
                  <a:rPr lang="en-US" altLang="zh-CN" sz="2800" dirty="0"/>
                  <a:t>3.8.1</a:t>
                </a:r>
                <a:r>
                  <a:rPr lang="zh-CN" altLang="en-US" sz="2800" dirty="0"/>
                  <a:t>的例子中，需要证明零售商信任这张支票，即证明</a:t>
                </a:r>
                <a:r>
                  <a:rPr lang="en-US" altLang="zh-CN" sz="2800" dirty="0"/>
                  <a:t>R</a:t>
                </a:r>
                <a14:m>
                  <m:oMath xmlns:m="http://schemas.openxmlformats.org/officeDocument/2006/math">
                    <m:r>
                      <a:rPr lang="en-US" altLang="zh-CN" sz="2800" i="1" smtClean="0">
                        <a:latin typeface="Cambria Math" panose="02040503050406030204" pitchFamily="18" charset="0"/>
                        <a:ea typeface="Cambria Math" panose="02040503050406030204" pitchFamily="18" charset="0"/>
                      </a:rPr>
                      <m:t>∣≡</m:t>
                    </m:r>
                  </m:oMath>
                </a14:m>
                <a:r>
                  <a:rPr lang="en-US" altLang="zh-CN" sz="2800" dirty="0"/>
                  <a:t>X</a:t>
                </a:r>
                <a:r>
                  <a:rPr lang="zh-CN" altLang="en-US" sz="2800" dirty="0"/>
                  <a:t>。</a:t>
                </a:r>
                <a:endParaRPr lang="en-US" altLang="zh-CN" sz="2800" dirty="0"/>
              </a:p>
              <a:p>
                <a:pPr lvl="1">
                  <a:lnSpc>
                    <a:spcPct val="150000"/>
                  </a:lnSpc>
                </a:pPr>
                <a:r>
                  <a:rPr lang="zh-CN" altLang="en-US" sz="2400" dirty="0"/>
                  <a:t>用裁定规则推导出</a:t>
                </a:r>
                <a:r>
                  <a:rPr lang="en-US" altLang="zh-CN" sz="2400" dirty="0"/>
                  <a:t>R</a:t>
                </a:r>
                <a14:m>
                  <m:oMath xmlns:m="http://schemas.openxmlformats.org/officeDocument/2006/math">
                    <m:r>
                      <a:rPr lang="en-US" altLang="zh-CN" sz="2400" i="1" smtClean="0">
                        <a:latin typeface="Cambria Math" panose="02040503050406030204" pitchFamily="18" charset="0"/>
                        <a:ea typeface="Cambria Math" panose="02040503050406030204" pitchFamily="18" charset="0"/>
                      </a:rPr>
                      <m:t>∣≡</m:t>
                    </m:r>
                  </m:oMath>
                </a14:m>
                <a:r>
                  <a:rPr lang="en-US" altLang="zh-CN" sz="2400" dirty="0"/>
                  <a:t>X</a:t>
                </a:r>
                <a:r>
                  <a:rPr lang="zh-CN" altLang="en-US" sz="2400" dirty="0"/>
                  <a:t>，需要约束条件：</a:t>
                </a:r>
                <a:r>
                  <a:rPr lang="en-US" altLang="zh-CN" sz="2400" dirty="0"/>
                  <a:t>R</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r>
                  <a:rPr lang="en-US" altLang="zh-CN" sz="2400" dirty="0"/>
                  <a:t>C</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r>
                      <a:rPr lang="en-US" altLang="zh-CN" sz="2400" i="1" smtClean="0">
                        <a:latin typeface="Cambria Math" panose="02040503050406030204" pitchFamily="18" charset="0"/>
                        <a:ea typeface="Cambria Math" panose="02040503050406030204" pitchFamily="18" charset="0"/>
                      </a:rPr>
                      <m:t>⟹</m:t>
                    </m:r>
                  </m:oMath>
                </a14:m>
                <a:r>
                  <a:rPr lang="en-US" altLang="zh-CN" sz="2400" dirty="0"/>
                  <a:t>X</a:t>
                </a:r>
                <a:r>
                  <a:rPr lang="zh-CN" altLang="en-US" sz="2400" dirty="0"/>
                  <a:t>（</a:t>
                </a:r>
                <a:r>
                  <a:rPr lang="en-US" altLang="zh-CN" sz="2400" dirty="0"/>
                  <a:t>R</a:t>
                </a:r>
                <a:r>
                  <a:rPr lang="zh-CN" altLang="en-US" sz="2400" dirty="0"/>
                  <a:t>相信</a:t>
                </a:r>
                <a:r>
                  <a:rPr lang="en-US" altLang="zh-CN" sz="2400" dirty="0"/>
                  <a:t>C</a:t>
                </a:r>
                <a:r>
                  <a:rPr lang="zh-CN" altLang="en-US" sz="2400" dirty="0"/>
                  <a:t>有裁定</a:t>
                </a:r>
                <a:r>
                  <a:rPr lang="en-US" altLang="zh-CN" sz="2400" dirty="0"/>
                  <a:t>X</a:t>
                </a:r>
                <a:r>
                  <a:rPr lang="zh-CN" altLang="en-US" sz="2400" dirty="0"/>
                  <a:t>的资格）和</a:t>
                </a:r>
                <a:r>
                  <a:rPr lang="en-US" altLang="zh-CN" sz="2400" dirty="0"/>
                  <a:t>R</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r>
                  <a:rPr lang="en-US" altLang="zh-CN" sz="2400" dirty="0"/>
                  <a:t>C</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r>
                  <a:rPr lang="en-US" altLang="zh-CN" sz="2400" dirty="0"/>
                  <a:t>X</a:t>
                </a:r>
                <a:r>
                  <a:rPr lang="zh-CN" altLang="en-US" sz="2400" dirty="0"/>
                  <a:t>（</a:t>
                </a:r>
                <a:r>
                  <a:rPr lang="en-US" altLang="zh-CN" sz="2400" dirty="0"/>
                  <a:t>R</a:t>
                </a:r>
                <a:r>
                  <a:rPr lang="zh-CN" altLang="en-US" sz="2400" dirty="0"/>
                  <a:t>认为</a:t>
                </a:r>
                <a:r>
                  <a:rPr lang="en-US" altLang="zh-CN" sz="2400" dirty="0"/>
                  <a:t>C</a:t>
                </a:r>
                <a:r>
                  <a:rPr lang="zh-CN" altLang="en-US" sz="2400" dirty="0"/>
                  <a:t>相信</a:t>
                </a:r>
                <a:r>
                  <a:rPr lang="en-US" altLang="zh-CN" sz="2400" dirty="0"/>
                  <a:t>X</a:t>
                </a:r>
                <a:r>
                  <a:rPr lang="zh-CN" altLang="en-US" sz="2400" dirty="0"/>
                  <a:t>）。</a:t>
                </a:r>
                <a:endParaRPr lang="en-US" altLang="zh-CN" sz="2400" dirty="0"/>
              </a:p>
              <a:p>
                <a:pPr lvl="2">
                  <a:lnSpc>
                    <a:spcPct val="150000"/>
                  </a:lnSpc>
                </a:pPr>
                <a:r>
                  <a:rPr lang="zh-CN" altLang="en-US" sz="2000" dirty="0"/>
                  <a:t>第一个条件符合硬件约束，只有</a:t>
                </a:r>
                <a:r>
                  <a:rPr lang="en-US" altLang="zh-CN" sz="2000" dirty="0"/>
                  <a:t>C</a:t>
                </a:r>
                <a:r>
                  <a:rPr lang="zh-CN" altLang="en-US" sz="2000" dirty="0"/>
                  <a:t>才能发出形如</a:t>
                </a:r>
                <a:r>
                  <a:rPr lang="en-US" altLang="zh-CN" sz="2000" dirty="0"/>
                  <a:t>{C,…}</a:t>
                </a:r>
                <a:r>
                  <a:rPr lang="en-US" altLang="zh-CN" sz="2000" baseline="-25000" dirty="0"/>
                  <a:t>K</a:t>
                </a:r>
                <a:r>
                  <a:rPr lang="zh-CN" altLang="en-US" sz="2000" dirty="0"/>
                  <a:t>的文本。</a:t>
                </a:r>
                <a:endParaRPr lang="en-US" altLang="zh-CN" sz="2000" dirty="0"/>
              </a:p>
              <a:p>
                <a:pPr lvl="2">
                  <a:lnSpc>
                    <a:spcPct val="150000"/>
                  </a:lnSpc>
                </a:pPr>
                <a:r>
                  <a:rPr lang="zh-CN" altLang="en-US" sz="2000" dirty="0"/>
                  <a:t>第二个条件</a:t>
                </a:r>
                <a:r>
                  <a:rPr lang="en-US" altLang="zh-CN" sz="2000" dirty="0"/>
                  <a:t>R</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C</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X</a:t>
                </a:r>
                <a:r>
                  <a:rPr lang="zh-CN" altLang="en-US" sz="2000" dirty="0"/>
                  <a:t>必须用</a:t>
                </a:r>
                <a:r>
                  <a:rPr lang="en-US" altLang="zh-CN" sz="2000" dirty="0"/>
                  <a:t>Nonce</a:t>
                </a:r>
                <a:r>
                  <a:rPr lang="zh-CN" altLang="en-US" sz="2000" dirty="0"/>
                  <a:t>认证规则推导，需要的条件为</a:t>
                </a:r>
                <a:r>
                  <a:rPr lang="en-US" altLang="zh-CN" sz="2000" dirty="0"/>
                  <a:t>#X</a:t>
                </a:r>
                <a:r>
                  <a:rPr lang="zh-CN" altLang="en-US" sz="2000" dirty="0"/>
                  <a:t>（</a:t>
                </a:r>
                <a:r>
                  <a:rPr lang="en-US" altLang="zh-CN" sz="2000" dirty="0"/>
                  <a:t>X</a:t>
                </a:r>
                <a:r>
                  <a:rPr lang="zh-CN" altLang="en-US" sz="2000" dirty="0"/>
                  <a:t>是新鲜的）和</a:t>
                </a:r>
                <a:r>
                  <a:rPr lang="en-US" altLang="zh-CN" sz="2000" dirty="0"/>
                  <a:t>R</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C</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X</a:t>
                </a:r>
                <a:r>
                  <a:rPr lang="zh-CN" altLang="en-US" sz="2000" dirty="0"/>
                  <a:t>（</a:t>
                </a:r>
                <a:r>
                  <a:rPr lang="en-US" altLang="zh-CN" sz="2000" dirty="0"/>
                  <a:t>R</a:t>
                </a:r>
                <a:r>
                  <a:rPr lang="zh-CN" altLang="en-US" sz="2000" dirty="0"/>
                  <a:t>相信是</a:t>
                </a:r>
                <a:r>
                  <a:rPr lang="en-US" altLang="zh-CN" sz="2000" dirty="0"/>
                  <a:t>C</a:t>
                </a:r>
                <a:r>
                  <a:rPr lang="zh-CN" altLang="en-US" sz="2000" dirty="0"/>
                  <a:t>发出的</a:t>
                </a:r>
                <a:r>
                  <a:rPr lang="en-US" altLang="zh-CN" sz="2000" dirty="0"/>
                  <a:t>X</a:t>
                </a:r>
                <a:r>
                  <a:rPr lang="zh-CN" altLang="en-US" sz="2000" dirty="0"/>
                  <a:t>）。</a:t>
                </a:r>
                <a:endParaRPr lang="en-US" altLang="zh-CN" sz="2000" dirty="0"/>
              </a:p>
              <a:p>
                <a:pPr lvl="2">
                  <a:lnSpc>
                    <a:spcPct val="150000"/>
                  </a:lnSpc>
                </a:pPr>
                <a:r>
                  <a:rPr lang="en-US" altLang="zh-CN" sz="2000" dirty="0"/>
                  <a:t>#X</a:t>
                </a:r>
                <a:r>
                  <a:rPr lang="zh-CN" altLang="en-US" sz="2000" dirty="0"/>
                  <a:t>是由出现在包括序列号</a:t>
                </a:r>
                <a:r>
                  <a:rPr lang="en-US" altLang="zh-CN" sz="2000" dirty="0"/>
                  <a:t>N</a:t>
                </a:r>
                <a:r>
                  <a:rPr lang="en-US" altLang="zh-CN" sz="2000" baseline="-25000" dirty="0"/>
                  <a:t>R</a:t>
                </a:r>
                <a:r>
                  <a:rPr lang="zh-CN" altLang="en-US" sz="2000" dirty="0"/>
                  <a:t>的</a:t>
                </a:r>
                <a:r>
                  <a:rPr lang="en-US" altLang="zh-CN" sz="2000" dirty="0"/>
                  <a:t>{C,N</a:t>
                </a:r>
                <a:r>
                  <a:rPr lang="en-US" altLang="zh-CN" sz="2000" baseline="-25000" dirty="0"/>
                  <a:t>C</a:t>
                </a:r>
                <a:r>
                  <a:rPr lang="en-US" altLang="zh-CN" sz="2000" dirty="0"/>
                  <a:t>, R, N</a:t>
                </a:r>
                <a:r>
                  <a:rPr lang="en-US" altLang="zh-CN" sz="2000" baseline="-25000" dirty="0"/>
                  <a:t>R</a:t>
                </a:r>
                <a:r>
                  <a:rPr lang="en-US" altLang="zh-CN" sz="2000" dirty="0"/>
                  <a:t>, X}</a:t>
                </a:r>
                <a:r>
                  <a:rPr lang="en-US" altLang="zh-CN" sz="2000" baseline="-25000" dirty="0"/>
                  <a:t>K</a:t>
                </a:r>
                <a:r>
                  <a:rPr lang="zh-CN" altLang="en-US" sz="2000" dirty="0"/>
                  <a:t>中的</a:t>
                </a:r>
                <a:r>
                  <a:rPr lang="en-US" altLang="zh-CN" sz="2000" dirty="0"/>
                  <a:t>X</a:t>
                </a:r>
                <a:r>
                  <a:rPr lang="zh-CN" altLang="en-US" sz="2000" dirty="0"/>
                  <a:t>推导出来的，而</a:t>
                </a:r>
                <a:r>
                  <a:rPr lang="en-US" altLang="zh-CN" sz="2000" dirty="0"/>
                  <a:t>R</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t>C</a:t>
                </a:r>
                <a14:m>
                  <m:oMath xmlns:m="http://schemas.openxmlformats.org/officeDocument/2006/math">
                    <m:r>
                      <a:rPr lang="en-US" altLang="zh-CN" sz="2000" i="1" smtClean="0">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oMath>
                </a14:m>
                <a:r>
                  <a:rPr lang="en-US" altLang="zh-CN" sz="2000" dirty="0"/>
                  <a:t>X</a:t>
                </a:r>
                <a:r>
                  <a:rPr lang="zh-CN" altLang="en-US" sz="2000" dirty="0"/>
                  <a:t>是从硬件约束中得到的。</a:t>
                </a:r>
                <a:endParaRPr lang="en-US" altLang="zh-CN" sz="2000" dirty="0"/>
              </a:p>
            </p:txBody>
          </p:sp>
        </mc:Choice>
        <mc:Fallback xmlns="">
          <p:sp>
            <p:nvSpPr>
              <p:cNvPr id="6147" name="内容占位符 2">
                <a:extLst>
                  <a:ext uri="{FF2B5EF4-FFF2-40B4-BE49-F238E27FC236}">
                    <a16:creationId xmlns:a16="http://schemas.microsoft.com/office/drawing/2014/main" id="{F920488F-7EDC-4E3C-8532-46D1F24ABAA1}"/>
                  </a:ext>
                </a:extLst>
              </p:cNvPr>
              <p:cNvSpPr>
                <a:spLocks noGrp="1" noRot="1" noChangeAspect="1" noMove="1" noResize="1" noEditPoints="1" noAdjustHandles="1" noChangeArrowheads="1" noChangeShapeType="1" noTextEdit="1"/>
              </p:cNvSpPr>
              <p:nvPr>
                <p:ph idx="1"/>
              </p:nvPr>
            </p:nvSpPr>
            <p:spPr>
              <a:xfrm>
                <a:off x="609600" y="1844824"/>
                <a:ext cx="10972800" cy="4608512"/>
              </a:xfrm>
              <a:blipFill>
                <a:blip r:embed="rId2"/>
                <a:stretch>
                  <a:fillRect l="-333" t="-1852" r="-6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62250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3.8.4 </a:t>
            </a:r>
            <a:r>
              <a:rPr lang="zh-CN" altLang="en-US" sz="4400" b="1" dirty="0"/>
              <a:t>形式化认证的局限性</a:t>
            </a: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a:xfrm>
            <a:off x="609600" y="1556792"/>
            <a:ext cx="10972800" cy="4536504"/>
          </a:xfrm>
        </p:spPr>
        <p:txBody>
          <a:bodyPr/>
          <a:lstStyle/>
          <a:p>
            <a:r>
              <a:rPr lang="zh-CN" altLang="en-US" sz="2800" dirty="0"/>
              <a:t>安全协议中，形式化方法是用于发现</a:t>
            </a:r>
            <a:r>
              <a:rPr lang="en-US" altLang="zh-CN" sz="2800" dirty="0"/>
              <a:t>bug</a:t>
            </a:r>
            <a:r>
              <a:rPr lang="zh-CN" altLang="en-US" sz="2800" dirty="0"/>
              <a:t>的有效方法，因为形式化方法迫使设计者把每个情况都进行显示的表达。然而形式化方法也存在其局限性。</a:t>
            </a:r>
            <a:endParaRPr lang="en-US" altLang="zh-CN" sz="2800" dirty="0"/>
          </a:p>
          <a:p>
            <a:pPr lvl="1"/>
            <a:r>
              <a:rPr lang="zh-CN" altLang="en-US" sz="2400" dirty="0"/>
              <a:t>第一个问题是我们所做的外部假设。比如假设未经授权使用密钥的人无法拿到密钥，实际上这个假设并不总是成立。</a:t>
            </a:r>
            <a:endParaRPr lang="en-US" altLang="zh-CN" sz="2400" dirty="0"/>
          </a:p>
          <a:p>
            <a:pPr lvl="1"/>
            <a:r>
              <a:rPr lang="zh-CN" altLang="en-US" sz="2400" dirty="0"/>
              <a:t>第二个问题是，协议的理想化经常存在很多问题。在之前提到的银行智能卡系统中，早期版本存在一个缺陷：密钥</a:t>
            </a:r>
            <a:r>
              <a:rPr lang="en-US" altLang="zh-CN" sz="2400" dirty="0"/>
              <a:t>K</a:t>
            </a:r>
            <a:r>
              <a:rPr lang="zh-CN" altLang="en-US" sz="2400" dirty="0"/>
              <a:t>由“交易密钥”和“银行密钥”两部分组成，“银行密钥”是不变的。这个例子中的形式化认证方法并没有失败，但攻击者在某些环境下还是可以发起重放攻击。</a:t>
            </a:r>
            <a:endParaRPr lang="en-US" altLang="zh-CN" sz="2400" dirty="0"/>
          </a:p>
          <a:p>
            <a:pPr lvl="1"/>
            <a:r>
              <a:rPr lang="zh-CN" altLang="en-US" sz="2400" dirty="0"/>
              <a:t>鉴于以上原因，人们研究了其他方法来确保身份验证协议的设计，其中包括协议鲁棒性思想。</a:t>
            </a:r>
            <a:endParaRPr lang="en-US" altLang="zh-CN" sz="2400" dirty="0"/>
          </a:p>
        </p:txBody>
      </p:sp>
    </p:spTree>
    <p:extLst>
      <p:ext uri="{BB962C8B-B14F-4D97-AF65-F5344CB8AC3E}">
        <p14:creationId xmlns:p14="http://schemas.microsoft.com/office/powerpoint/2010/main" val="4003567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3.1 </a:t>
            </a:r>
            <a:r>
              <a:rPr lang="zh-CN" altLang="en-US" sz="4400" b="1" dirty="0"/>
              <a:t>引言</a:t>
            </a: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p:txBody>
          <a:bodyPr/>
          <a:lstStyle/>
          <a:p>
            <a:pPr algn="just">
              <a:lnSpc>
                <a:spcPct val="150000"/>
              </a:lnSpc>
            </a:pPr>
            <a:r>
              <a:rPr lang="zh-CN" altLang="en-US" dirty="0"/>
              <a:t>前面已经非正式地接触了一些安全协议，如“质询</a:t>
            </a:r>
            <a:r>
              <a:rPr lang="en-US" altLang="zh-CN" dirty="0"/>
              <a:t>-</a:t>
            </a:r>
            <a:r>
              <a:rPr lang="zh-CN" altLang="en-US" dirty="0"/>
              <a:t>应答”，本章将深入讨论协议的一些细节。</a:t>
            </a:r>
            <a:endParaRPr lang="en-US" altLang="zh-CN" dirty="0"/>
          </a:p>
          <a:p>
            <a:pPr algn="just">
              <a:lnSpc>
                <a:spcPct val="150000"/>
              </a:lnSpc>
            </a:pPr>
            <a:r>
              <a:rPr lang="zh-CN" altLang="en-US" dirty="0"/>
              <a:t>典型安全系统通常由很多主体构成，主体之间需要进行通信，安全协议是对这些通信进行管理的规则。</a:t>
            </a:r>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3.9 </a:t>
            </a:r>
            <a:r>
              <a:rPr lang="zh-CN" altLang="en-US" sz="4400" b="1" dirty="0"/>
              <a:t>小结</a:t>
            </a: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a:xfrm>
            <a:off x="609600" y="1412776"/>
            <a:ext cx="10972800" cy="4608512"/>
          </a:xfrm>
        </p:spPr>
        <p:txBody>
          <a:bodyPr/>
          <a:lstStyle/>
          <a:p>
            <a:pPr>
              <a:lnSpc>
                <a:spcPct val="150000"/>
              </a:lnSpc>
            </a:pPr>
            <a:r>
              <a:rPr lang="zh-CN" altLang="en-US" sz="2800" dirty="0"/>
              <a:t>密码是安全协议的一种简单实例，协议规定了主体在系统中建立信任关系的一系列步骤，比如认证身份的声明、展示凭据的所有权。</a:t>
            </a:r>
            <a:endParaRPr lang="en-US" altLang="zh-CN" sz="2800" dirty="0"/>
          </a:p>
          <a:p>
            <a:pPr>
              <a:lnSpc>
                <a:spcPct val="150000"/>
              </a:lnSpc>
            </a:pPr>
            <a:r>
              <a:rPr lang="zh-CN" altLang="en-US" sz="2800" dirty="0"/>
              <a:t>设计一个有效的安全协议是很困难的。安全协议面临很多潜在的问题，包括中间人攻击、修改攻击、反射攻击和重放攻击等，这些威胁可能与系统的实时性漏洞相互影响。使用数学技术来认证协议的正确性可能有所助益，但不能解决所以问题，当设计协议的环境改变，所提供的保护机制就会失效。</a:t>
            </a:r>
            <a:endParaRPr lang="en-US" altLang="zh-CN" sz="2800" dirty="0"/>
          </a:p>
        </p:txBody>
      </p:sp>
    </p:spTree>
    <p:extLst>
      <p:ext uri="{BB962C8B-B14F-4D97-AF65-F5344CB8AC3E}">
        <p14:creationId xmlns:p14="http://schemas.microsoft.com/office/powerpoint/2010/main" val="42035279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WordArt 5">
            <a:extLst>
              <a:ext uri="{FF2B5EF4-FFF2-40B4-BE49-F238E27FC236}">
                <a16:creationId xmlns:a16="http://schemas.microsoft.com/office/drawing/2014/main" id="{71E72818-3FEE-4C34-9715-22465A11BF23}"/>
              </a:ext>
            </a:extLst>
          </p:cNvPr>
          <p:cNvSpPr>
            <a:spLocks noChangeArrowheads="1" noChangeShapeType="1" noTextEdit="1"/>
          </p:cNvSpPr>
          <p:nvPr/>
        </p:nvSpPr>
        <p:spPr bwMode="auto">
          <a:xfrm>
            <a:off x="4656138" y="2276475"/>
            <a:ext cx="2808287" cy="11525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8000" b="1" kern="10">
                <a:solidFill>
                  <a:srgbClr val="336699"/>
                </a:soli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rPr>
              <a:t>Q&amp;A</a:t>
            </a:r>
            <a:endParaRPr lang="zh-CN" altLang="en-US" sz="8000" b="1" kern="10">
              <a:solidFill>
                <a:srgbClr val="336699"/>
              </a:soli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6364D0-528C-4BA9-8E6D-3933565565F4}"/>
              </a:ext>
            </a:extLst>
          </p:cNvPr>
          <p:cNvSpPr>
            <a:spLocks noGrp="1"/>
          </p:cNvSpPr>
          <p:nvPr>
            <p:ph type="title"/>
          </p:nvPr>
        </p:nvSpPr>
        <p:spPr/>
        <p:txBody>
          <a:bodyPr/>
          <a:lstStyle/>
          <a:p>
            <a:r>
              <a:rPr lang="en-US" altLang="zh-CN" sz="4000" b="1" dirty="0"/>
              <a:t>3.1 </a:t>
            </a:r>
            <a:r>
              <a:rPr lang="zh-CN" altLang="en-US" sz="4000" b="1" dirty="0"/>
              <a:t>引言</a:t>
            </a:r>
            <a:endParaRPr lang="zh-CN" altLang="en-US" dirty="0"/>
          </a:p>
        </p:txBody>
      </p:sp>
      <p:sp>
        <p:nvSpPr>
          <p:cNvPr id="3" name="内容占位符 2">
            <a:extLst>
              <a:ext uri="{FF2B5EF4-FFF2-40B4-BE49-F238E27FC236}">
                <a16:creationId xmlns:a16="http://schemas.microsoft.com/office/drawing/2014/main" id="{1FD85F29-2A92-4D60-A877-301DD4514A49}"/>
              </a:ext>
            </a:extLst>
          </p:cNvPr>
          <p:cNvSpPr>
            <a:spLocks noGrp="1"/>
          </p:cNvSpPr>
          <p:nvPr>
            <p:ph idx="1"/>
          </p:nvPr>
        </p:nvSpPr>
        <p:spPr>
          <a:xfrm>
            <a:off x="609600" y="1052736"/>
            <a:ext cx="10972800" cy="5078189"/>
          </a:xfrm>
        </p:spPr>
        <p:txBody>
          <a:bodyPr/>
          <a:lstStyle/>
          <a:p>
            <a:r>
              <a:rPr lang="zh-CN" altLang="en-US" dirty="0"/>
              <a:t>计算机网络中常用安全协议：</a:t>
            </a:r>
            <a:endParaRPr lang="en-US" altLang="zh-CN" dirty="0"/>
          </a:p>
          <a:p>
            <a:pPr lvl="1"/>
            <a:r>
              <a:rPr lang="zh-CN" altLang="en-US" dirty="0"/>
              <a:t>网络层安全协议：</a:t>
            </a:r>
            <a:r>
              <a:rPr lang="en-US" altLang="zh-CN" dirty="0"/>
              <a:t>IPsec</a:t>
            </a:r>
          </a:p>
          <a:p>
            <a:pPr lvl="2"/>
            <a:r>
              <a:rPr lang="zh-CN" altLang="en-US" dirty="0"/>
              <a:t>为网络层实体间传输的</a:t>
            </a:r>
            <a:r>
              <a:rPr lang="en-US" altLang="zh-CN" dirty="0"/>
              <a:t>IP</a:t>
            </a:r>
            <a:r>
              <a:rPr lang="zh-CN" altLang="en-US" dirty="0"/>
              <a:t>数据报提供安全保证</a:t>
            </a:r>
            <a:endParaRPr lang="en-US" altLang="zh-CN" dirty="0"/>
          </a:p>
          <a:p>
            <a:pPr lvl="1"/>
            <a:r>
              <a:rPr lang="zh-CN" altLang="en-US" dirty="0"/>
              <a:t>运输层安全协议：</a:t>
            </a:r>
            <a:r>
              <a:rPr lang="en-US" altLang="zh-CN" dirty="0"/>
              <a:t>SSL</a:t>
            </a:r>
          </a:p>
          <a:p>
            <a:pPr lvl="2"/>
            <a:r>
              <a:rPr lang="zh-CN" altLang="en-US" dirty="0"/>
              <a:t>指定了一种在应用程序协议（如</a:t>
            </a:r>
            <a:r>
              <a:rPr lang="en-US" altLang="zh-CN" dirty="0"/>
              <a:t>HTTP </a:t>
            </a:r>
            <a:r>
              <a:rPr lang="zh-CN" altLang="en-US" dirty="0"/>
              <a:t>）和</a:t>
            </a:r>
            <a:r>
              <a:rPr lang="en-US" altLang="zh-CN" dirty="0"/>
              <a:t>TCP/IP</a:t>
            </a:r>
            <a:r>
              <a:rPr lang="zh-CN" altLang="en-US" dirty="0"/>
              <a:t>协议之间提供数据安全性分层的机制，可以为</a:t>
            </a:r>
            <a:r>
              <a:rPr lang="en-US" altLang="zh-CN" dirty="0"/>
              <a:t>TCP/IP</a:t>
            </a:r>
            <a:r>
              <a:rPr lang="zh-CN" altLang="en-US" dirty="0"/>
              <a:t>连接提供数据加密、服务器认证等服务。</a:t>
            </a:r>
            <a:endParaRPr lang="en-US" altLang="zh-CN" dirty="0"/>
          </a:p>
          <a:p>
            <a:pPr lvl="1"/>
            <a:r>
              <a:rPr lang="zh-CN" altLang="en-US" dirty="0"/>
              <a:t>应用层安全协议</a:t>
            </a:r>
            <a:endParaRPr lang="en-US" altLang="zh-CN" dirty="0"/>
          </a:p>
          <a:p>
            <a:pPr lvl="2"/>
            <a:r>
              <a:rPr lang="zh-CN" altLang="en-US" dirty="0"/>
              <a:t>邮件加密协议</a:t>
            </a:r>
            <a:r>
              <a:rPr lang="en-US" altLang="zh-CN" dirty="0"/>
              <a:t>PGP</a:t>
            </a:r>
            <a:r>
              <a:rPr lang="zh-CN" altLang="en-US" dirty="0"/>
              <a:t>、安全电子交易协议</a:t>
            </a:r>
            <a:r>
              <a:rPr lang="en-US" altLang="zh-CN" dirty="0"/>
              <a:t>SET</a:t>
            </a:r>
            <a:r>
              <a:rPr lang="zh-CN" altLang="en-US" dirty="0"/>
              <a:t>、网络认证协议</a:t>
            </a:r>
            <a:r>
              <a:rPr lang="en-US" altLang="zh-CN" dirty="0"/>
              <a:t>Kerberos</a:t>
            </a:r>
          </a:p>
          <a:p>
            <a:pPr lvl="1"/>
            <a:r>
              <a:rPr lang="zh-CN" altLang="en-US" dirty="0"/>
              <a:t>无线网络安全协议</a:t>
            </a:r>
            <a:endParaRPr lang="en-US" altLang="zh-CN" dirty="0"/>
          </a:p>
          <a:p>
            <a:pPr lvl="2"/>
            <a:r>
              <a:rPr lang="zh-CN" altLang="en-US" dirty="0"/>
              <a:t>有线等效保密协议</a:t>
            </a:r>
            <a:r>
              <a:rPr lang="en-US" altLang="zh-CN" dirty="0"/>
              <a:t>WEP(Wired Equivalent Privacy)</a:t>
            </a:r>
          </a:p>
          <a:p>
            <a:pPr lvl="2"/>
            <a:r>
              <a:rPr lang="en-US" altLang="zh-CN" dirty="0"/>
              <a:t>WPA(Wi-Fi Protected Access) </a:t>
            </a:r>
            <a:r>
              <a:rPr lang="zh-CN" altLang="en-US" dirty="0"/>
              <a:t>及</a:t>
            </a:r>
            <a:r>
              <a:rPr lang="en-US" altLang="zh-CN" dirty="0"/>
              <a:t>WPA2</a:t>
            </a:r>
            <a:r>
              <a:rPr lang="zh-CN" altLang="en-US" dirty="0"/>
              <a:t>，相比于</a:t>
            </a:r>
            <a:r>
              <a:rPr lang="en-US" altLang="zh-CN" dirty="0"/>
              <a:t>WEP</a:t>
            </a:r>
            <a:r>
              <a:rPr lang="zh-CN" altLang="en-US" dirty="0"/>
              <a:t>使用一个静态的密钥来加密所有的通信，</a:t>
            </a:r>
            <a:r>
              <a:rPr lang="en-US" altLang="zh-CN" dirty="0"/>
              <a:t>WPA</a:t>
            </a:r>
            <a:r>
              <a:rPr lang="zh-CN" altLang="en-US" dirty="0"/>
              <a:t>不断的转换密钥，安全性得到了提高。</a:t>
            </a:r>
          </a:p>
        </p:txBody>
      </p:sp>
    </p:spTree>
    <p:extLst>
      <p:ext uri="{BB962C8B-B14F-4D97-AF65-F5344CB8AC3E}">
        <p14:creationId xmlns:p14="http://schemas.microsoft.com/office/powerpoint/2010/main" val="2905983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E54BE7B3-D9BB-4A3F-933A-FC64F8F8CCBB}"/>
              </a:ext>
            </a:extLst>
          </p:cNvPr>
          <p:cNvSpPr>
            <a:spLocks noGrp="1" noChangeArrowheads="1"/>
          </p:cNvSpPr>
          <p:nvPr>
            <p:ph type="title"/>
          </p:nvPr>
        </p:nvSpPr>
        <p:spPr/>
        <p:txBody>
          <a:bodyPr/>
          <a:lstStyle/>
          <a:p>
            <a:r>
              <a:rPr lang="en-US" altLang="zh-CN" b="1" dirty="0"/>
              <a:t>3.2</a:t>
            </a:r>
            <a:r>
              <a:rPr lang="zh-CN" altLang="en-US" b="1" dirty="0"/>
              <a:t> 密码窃听的风险</a:t>
            </a:r>
          </a:p>
        </p:txBody>
      </p:sp>
      <p:sp>
        <p:nvSpPr>
          <p:cNvPr id="3" name="内容占位符 2">
            <a:extLst>
              <a:ext uri="{FF2B5EF4-FFF2-40B4-BE49-F238E27FC236}">
                <a16:creationId xmlns:a16="http://schemas.microsoft.com/office/drawing/2014/main" id="{79DC8633-E476-46B0-869B-63EAB97AEDBC}"/>
              </a:ext>
            </a:extLst>
          </p:cNvPr>
          <p:cNvSpPr>
            <a:spLocks noGrp="1"/>
          </p:cNvSpPr>
          <p:nvPr>
            <p:ph idx="1"/>
          </p:nvPr>
        </p:nvSpPr>
        <p:spPr>
          <a:xfrm>
            <a:off x="609600" y="1268760"/>
            <a:ext cx="10972800" cy="4896544"/>
          </a:xfrm>
        </p:spPr>
        <p:txBody>
          <a:bodyPr/>
          <a:lstStyle/>
          <a:p>
            <a:pPr>
              <a:lnSpc>
                <a:spcPct val="150000"/>
              </a:lnSpc>
              <a:defRPr/>
            </a:pPr>
            <a:r>
              <a:rPr lang="zh-CN" altLang="en-US" sz="2800" dirty="0"/>
              <a:t>密码和</a:t>
            </a:r>
            <a:r>
              <a:rPr lang="en-US" altLang="zh-CN" sz="2800" dirty="0"/>
              <a:t>PIN</a:t>
            </a:r>
            <a:r>
              <a:rPr lang="zh-CN" altLang="en-US" sz="2800" dirty="0"/>
              <a:t>是计算机系统对用户身份进行验证的主要安全机制。在设计更通用的协议时应该考虑一些贴近于技术层面的攻击。</a:t>
            </a:r>
            <a:endParaRPr lang="en-US" altLang="zh-CN" sz="2800" dirty="0"/>
          </a:p>
          <a:p>
            <a:pPr lvl="1">
              <a:lnSpc>
                <a:spcPct val="150000"/>
              </a:lnSpc>
              <a:defRPr/>
            </a:pPr>
            <a:r>
              <a:rPr lang="en-US" altLang="zh-CN" sz="2400" dirty="0">
                <a:cs typeface="+mn-cs"/>
              </a:rPr>
              <a:t>2014</a:t>
            </a:r>
            <a:r>
              <a:rPr lang="zh-CN" altLang="en-US" sz="2400" dirty="0">
                <a:cs typeface="+mn-cs"/>
              </a:rPr>
              <a:t>年中国互联网安全大会上，来自</a:t>
            </a:r>
            <a:r>
              <a:rPr lang="en-US" altLang="zh-CN" sz="2400" dirty="0">
                <a:cs typeface="+mn-cs"/>
              </a:rPr>
              <a:t>360</a:t>
            </a:r>
            <a:r>
              <a:rPr lang="zh-CN" altLang="en-US" sz="2400" dirty="0">
                <a:cs typeface="+mn-cs"/>
              </a:rPr>
              <a:t>的安全团队展示了一种遥控钥匙射频信号重放攻击（</a:t>
            </a:r>
            <a:r>
              <a:rPr lang="en-US" altLang="zh-CN" sz="2400" dirty="0">
                <a:cs typeface="+mn-cs"/>
              </a:rPr>
              <a:t> </a:t>
            </a:r>
            <a:r>
              <a:rPr lang="zh-CN" altLang="en-US" sz="2400" dirty="0">
                <a:cs typeface="+mn-cs"/>
              </a:rPr>
              <a:t>详情：</a:t>
            </a:r>
            <a:r>
              <a:rPr lang="en-US" altLang="zh-CN" sz="2400" dirty="0">
                <a:cs typeface="+mn-cs"/>
              </a:rPr>
              <a:t>https://v.qq.com/x/page/b0140bhl0z4.html </a:t>
            </a:r>
            <a:r>
              <a:rPr lang="zh-CN" altLang="en-US" sz="2400" dirty="0">
                <a:cs typeface="+mn-cs"/>
              </a:rPr>
              <a:t>）。简单来说是使用“抓取器”截取遥控钥匙的射频信号，在车主离开之后进行重放，可以打开车门，从而盗取汽车。</a:t>
            </a:r>
            <a:endParaRPr lang="en-US" altLang="zh-CN" sz="2400" dirty="0">
              <a:cs typeface="+mn-cs"/>
            </a:endParaRPr>
          </a:p>
          <a:p>
            <a:pPr lvl="1">
              <a:lnSpc>
                <a:spcPct val="150000"/>
              </a:lnSpc>
              <a:defRPr/>
            </a:pPr>
            <a:r>
              <a:rPr lang="zh-CN" altLang="en-US" sz="2400" dirty="0">
                <a:cs typeface="+mn-cs"/>
              </a:rPr>
              <a:t>针对窃听重放攻击，当前有效的防御手段是使用滚动式密码或者使用更可靠的加密认证协议（加随机数、时间戳、流水号等）。</a:t>
            </a:r>
            <a:endParaRPr lang="en-GB" altLang="zh-CN" sz="2400" dirty="0">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E54BE7B3-D9BB-4A3F-933A-FC64F8F8CCBB}"/>
              </a:ext>
            </a:extLst>
          </p:cNvPr>
          <p:cNvSpPr>
            <a:spLocks noGrp="1" noChangeArrowheads="1"/>
          </p:cNvSpPr>
          <p:nvPr>
            <p:ph type="title"/>
          </p:nvPr>
        </p:nvSpPr>
        <p:spPr/>
        <p:txBody>
          <a:bodyPr/>
          <a:lstStyle/>
          <a:p>
            <a:r>
              <a:rPr lang="en-US" altLang="zh-CN" b="1" dirty="0"/>
              <a:t>3.3</a:t>
            </a:r>
            <a:r>
              <a:rPr lang="zh-CN" altLang="en-US" b="1" dirty="0"/>
              <a:t> 身份验证</a:t>
            </a:r>
          </a:p>
        </p:txBody>
      </p:sp>
      <p:sp>
        <p:nvSpPr>
          <p:cNvPr id="3" name="内容占位符 2">
            <a:extLst>
              <a:ext uri="{FF2B5EF4-FFF2-40B4-BE49-F238E27FC236}">
                <a16:creationId xmlns:a16="http://schemas.microsoft.com/office/drawing/2014/main" id="{79DC8633-E476-46B0-869B-63EAB97AEDBC}"/>
              </a:ext>
            </a:extLst>
          </p:cNvPr>
          <p:cNvSpPr>
            <a:spLocks noGrp="1"/>
          </p:cNvSpPr>
          <p:nvPr>
            <p:ph idx="1"/>
          </p:nvPr>
        </p:nvSpPr>
        <p:spPr>
          <a:xfrm>
            <a:off x="609600" y="1484784"/>
            <a:ext cx="10972800" cy="4530725"/>
          </a:xfrm>
        </p:spPr>
        <p:txBody>
          <a:bodyPr/>
          <a:lstStyle/>
          <a:p>
            <a:pPr>
              <a:lnSpc>
                <a:spcPct val="150000"/>
              </a:lnSpc>
              <a:defRPr/>
            </a:pPr>
            <a:r>
              <a:rPr lang="zh-CN" altLang="en-US" sz="2800" dirty="0">
                <a:cs typeface="+mn-cs"/>
              </a:rPr>
              <a:t>身份验证总体可分为三类：</a:t>
            </a:r>
            <a:endParaRPr lang="en-US" altLang="zh-CN" sz="2800" dirty="0">
              <a:cs typeface="+mn-cs"/>
            </a:endParaRPr>
          </a:p>
          <a:p>
            <a:pPr lvl="1">
              <a:lnSpc>
                <a:spcPct val="150000"/>
              </a:lnSpc>
              <a:defRPr/>
            </a:pPr>
            <a:r>
              <a:rPr lang="zh-CN" altLang="en-US" sz="2400" dirty="0"/>
              <a:t>基于共享密钥的身份验证</a:t>
            </a:r>
            <a:endParaRPr lang="en-US" altLang="zh-CN" sz="2400" dirty="0"/>
          </a:p>
          <a:p>
            <a:pPr lvl="1">
              <a:lnSpc>
                <a:spcPct val="150000"/>
              </a:lnSpc>
              <a:defRPr/>
            </a:pPr>
            <a:r>
              <a:rPr lang="zh-CN" altLang="en-US" sz="2400" dirty="0"/>
              <a:t>基于生物学特征的身份验证</a:t>
            </a:r>
            <a:endParaRPr lang="en-US" altLang="zh-CN" sz="2400" dirty="0"/>
          </a:p>
          <a:p>
            <a:pPr lvl="1">
              <a:lnSpc>
                <a:spcPct val="150000"/>
              </a:lnSpc>
              <a:defRPr/>
            </a:pPr>
            <a:r>
              <a:rPr lang="zh-CN" altLang="en-US" sz="2400" dirty="0"/>
              <a:t>基于公开密钥加密算法的身份验证</a:t>
            </a:r>
            <a:endParaRPr lang="en-GB" altLang="zh-CN" sz="2400" dirty="0"/>
          </a:p>
        </p:txBody>
      </p:sp>
    </p:spTree>
    <p:extLst>
      <p:ext uri="{BB962C8B-B14F-4D97-AF65-F5344CB8AC3E}">
        <p14:creationId xmlns:p14="http://schemas.microsoft.com/office/powerpoint/2010/main" val="2664151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E54BE7B3-D9BB-4A3F-933A-FC64F8F8CCBB}"/>
              </a:ext>
            </a:extLst>
          </p:cNvPr>
          <p:cNvSpPr>
            <a:spLocks noGrp="1" noChangeArrowheads="1"/>
          </p:cNvSpPr>
          <p:nvPr>
            <p:ph type="title"/>
          </p:nvPr>
        </p:nvSpPr>
        <p:spPr/>
        <p:txBody>
          <a:bodyPr/>
          <a:lstStyle/>
          <a:p>
            <a:r>
              <a:rPr lang="en-US" altLang="zh-CN" b="1" dirty="0"/>
              <a:t>3.3</a:t>
            </a:r>
            <a:r>
              <a:rPr lang="zh-CN" altLang="en-US" b="1" dirty="0"/>
              <a:t> 身份验证</a:t>
            </a:r>
          </a:p>
        </p:txBody>
      </p:sp>
      <p:sp>
        <p:nvSpPr>
          <p:cNvPr id="3" name="内容占位符 2">
            <a:extLst>
              <a:ext uri="{FF2B5EF4-FFF2-40B4-BE49-F238E27FC236}">
                <a16:creationId xmlns:a16="http://schemas.microsoft.com/office/drawing/2014/main" id="{79DC8633-E476-46B0-869B-63EAB97AEDBC}"/>
              </a:ext>
            </a:extLst>
          </p:cNvPr>
          <p:cNvSpPr>
            <a:spLocks noGrp="1"/>
          </p:cNvSpPr>
          <p:nvPr>
            <p:ph idx="1"/>
          </p:nvPr>
        </p:nvSpPr>
        <p:spPr>
          <a:xfrm>
            <a:off x="609600" y="1052736"/>
            <a:ext cx="10972800" cy="5112568"/>
          </a:xfrm>
        </p:spPr>
        <p:txBody>
          <a:bodyPr/>
          <a:lstStyle/>
          <a:p>
            <a:pPr>
              <a:defRPr/>
            </a:pPr>
            <a:r>
              <a:rPr lang="zh-CN" altLang="en-US" sz="2800" dirty="0"/>
              <a:t>基于共享密钥的身份验证：</a:t>
            </a:r>
            <a:endParaRPr lang="en-US" altLang="zh-CN" sz="2800" dirty="0"/>
          </a:p>
          <a:p>
            <a:pPr lvl="1">
              <a:defRPr/>
            </a:pPr>
            <a:r>
              <a:rPr lang="zh-CN" altLang="en-US" sz="2400" dirty="0"/>
              <a:t>服务器端和用户共同拥有一个或一组密码。当用户需要进行身份验证时，用户通过输入或通过保管有密码的设备提交由用户和服务器共同拥有的密码。服务器在收到用户提交的密码后，检查用户所提交的密码是否与服务器端保存的密码一致，如果一致，就判断用户为合法用户。如果用户提交的密码与服务器端所保存的密码不一致时，则判定身份验证失败。</a:t>
            </a:r>
          </a:p>
        </p:txBody>
      </p:sp>
      <p:pic>
        <p:nvPicPr>
          <p:cNvPr id="6" name="图片 5">
            <a:extLst>
              <a:ext uri="{FF2B5EF4-FFF2-40B4-BE49-F238E27FC236}">
                <a16:creationId xmlns:a16="http://schemas.microsoft.com/office/drawing/2014/main" id="{6F6B0ADF-1EC6-4E44-B561-B0294B112414}"/>
              </a:ext>
            </a:extLst>
          </p:cNvPr>
          <p:cNvPicPr>
            <a:picLocks noChangeAspect="1"/>
          </p:cNvPicPr>
          <p:nvPr/>
        </p:nvPicPr>
        <p:blipFill rotWithShape="1">
          <a:blip r:embed="rId3">
            <a:extLst>
              <a:ext uri="{28A0092B-C50C-407E-A947-70E740481C1C}">
                <a14:useLocalDpi xmlns:a14="http://schemas.microsoft.com/office/drawing/2010/main" val="0"/>
              </a:ext>
            </a:extLst>
          </a:blip>
          <a:srcRect l="1574" t="2847" r="3266" b="10703"/>
          <a:stretch/>
        </p:blipFill>
        <p:spPr>
          <a:xfrm>
            <a:off x="7032104" y="3402556"/>
            <a:ext cx="4186790" cy="2402708"/>
          </a:xfrm>
          <a:prstGeom prst="rect">
            <a:avLst/>
          </a:prstGeom>
        </p:spPr>
      </p:pic>
      <p:pic>
        <p:nvPicPr>
          <p:cNvPr id="8" name="图片 7">
            <a:extLst>
              <a:ext uri="{FF2B5EF4-FFF2-40B4-BE49-F238E27FC236}">
                <a16:creationId xmlns:a16="http://schemas.microsoft.com/office/drawing/2014/main" id="{81756C12-2CCF-4404-9FF5-860F0CDF6E95}"/>
              </a:ext>
            </a:extLst>
          </p:cNvPr>
          <p:cNvPicPr>
            <a:picLocks noChangeAspect="1"/>
          </p:cNvPicPr>
          <p:nvPr/>
        </p:nvPicPr>
        <p:blipFill rotWithShape="1">
          <a:blip r:embed="rId4">
            <a:extLst>
              <a:ext uri="{28A0092B-C50C-407E-A947-70E740481C1C}">
                <a14:useLocalDpi xmlns:a14="http://schemas.microsoft.com/office/drawing/2010/main" val="0"/>
              </a:ext>
            </a:extLst>
          </a:blip>
          <a:srcRect l="2137" t="4157" r="1496" b="12131"/>
          <a:stretch/>
        </p:blipFill>
        <p:spPr>
          <a:xfrm>
            <a:off x="1414755" y="3600966"/>
            <a:ext cx="4680521" cy="2160240"/>
          </a:xfrm>
          <a:prstGeom prst="rect">
            <a:avLst/>
          </a:prstGeom>
        </p:spPr>
      </p:pic>
      <p:sp>
        <p:nvSpPr>
          <p:cNvPr id="10" name="文本框 9">
            <a:extLst>
              <a:ext uri="{FF2B5EF4-FFF2-40B4-BE49-F238E27FC236}">
                <a16:creationId xmlns:a16="http://schemas.microsoft.com/office/drawing/2014/main" id="{6E7E82C4-6B7C-4572-AE52-74E6467A0FBE}"/>
              </a:ext>
            </a:extLst>
          </p:cNvPr>
          <p:cNvSpPr txBox="1"/>
          <p:nvPr/>
        </p:nvSpPr>
        <p:spPr>
          <a:xfrm>
            <a:off x="2868054" y="5779075"/>
            <a:ext cx="1773922" cy="369332"/>
          </a:xfrm>
          <a:prstGeom prst="rect">
            <a:avLst/>
          </a:prstGeom>
          <a:noFill/>
        </p:spPr>
        <p:txBody>
          <a:bodyPr wrap="square" rtlCol="0">
            <a:spAutoFit/>
          </a:bodyPr>
          <a:lstStyle/>
          <a:p>
            <a:r>
              <a:rPr lang="zh-CN" altLang="en-US" dirty="0"/>
              <a:t>图</a:t>
            </a:r>
            <a:r>
              <a:rPr lang="en-US" altLang="zh-CN" dirty="0"/>
              <a:t>3.1 </a:t>
            </a:r>
            <a:r>
              <a:rPr lang="zh-CN" altLang="en-US" dirty="0"/>
              <a:t>假冒身份</a:t>
            </a:r>
          </a:p>
        </p:txBody>
      </p:sp>
      <p:sp>
        <p:nvSpPr>
          <p:cNvPr id="11" name="文本框 10">
            <a:extLst>
              <a:ext uri="{FF2B5EF4-FFF2-40B4-BE49-F238E27FC236}">
                <a16:creationId xmlns:a16="http://schemas.microsoft.com/office/drawing/2014/main" id="{BD2E1F7E-75EF-4989-BB82-ECEA6C6E3BC8}"/>
              </a:ext>
            </a:extLst>
          </p:cNvPr>
          <p:cNvSpPr txBox="1"/>
          <p:nvPr/>
        </p:nvSpPr>
        <p:spPr>
          <a:xfrm>
            <a:off x="7453568" y="5800618"/>
            <a:ext cx="3343862" cy="369332"/>
          </a:xfrm>
          <a:prstGeom prst="rect">
            <a:avLst/>
          </a:prstGeom>
          <a:noFill/>
        </p:spPr>
        <p:txBody>
          <a:bodyPr wrap="square" rtlCol="0">
            <a:spAutoFit/>
          </a:bodyPr>
          <a:lstStyle/>
          <a:p>
            <a:r>
              <a:rPr lang="zh-CN" altLang="en-US" dirty="0"/>
              <a:t>图</a:t>
            </a:r>
            <a:r>
              <a:rPr lang="en-US" altLang="zh-CN" dirty="0"/>
              <a:t>3.2 </a:t>
            </a:r>
            <a:r>
              <a:rPr lang="zh-CN" altLang="en-US" dirty="0"/>
              <a:t>基于共享密钥的身份验证</a:t>
            </a:r>
          </a:p>
        </p:txBody>
      </p:sp>
    </p:spTree>
    <p:extLst>
      <p:ext uri="{BB962C8B-B14F-4D97-AF65-F5344CB8AC3E}">
        <p14:creationId xmlns:p14="http://schemas.microsoft.com/office/powerpoint/2010/main" val="616590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E54BE7B3-D9BB-4A3F-933A-FC64F8F8CCBB}"/>
              </a:ext>
            </a:extLst>
          </p:cNvPr>
          <p:cNvSpPr>
            <a:spLocks noGrp="1" noChangeArrowheads="1"/>
          </p:cNvSpPr>
          <p:nvPr>
            <p:ph type="title"/>
          </p:nvPr>
        </p:nvSpPr>
        <p:spPr/>
        <p:txBody>
          <a:bodyPr/>
          <a:lstStyle/>
          <a:p>
            <a:r>
              <a:rPr lang="en-US" altLang="zh-CN" b="1" dirty="0"/>
              <a:t>3.3</a:t>
            </a:r>
            <a:r>
              <a:rPr lang="zh-CN" altLang="en-US" b="1" dirty="0"/>
              <a:t> 身份验证</a:t>
            </a:r>
          </a:p>
        </p:txBody>
      </p:sp>
      <p:sp>
        <p:nvSpPr>
          <p:cNvPr id="3" name="内容占位符 2">
            <a:extLst>
              <a:ext uri="{FF2B5EF4-FFF2-40B4-BE49-F238E27FC236}">
                <a16:creationId xmlns:a16="http://schemas.microsoft.com/office/drawing/2014/main" id="{79DC8633-E476-46B0-869B-63EAB97AEDBC}"/>
              </a:ext>
            </a:extLst>
          </p:cNvPr>
          <p:cNvSpPr>
            <a:spLocks noGrp="1"/>
          </p:cNvSpPr>
          <p:nvPr>
            <p:ph idx="1"/>
          </p:nvPr>
        </p:nvSpPr>
        <p:spPr>
          <a:xfrm>
            <a:off x="609600" y="836712"/>
            <a:ext cx="10972800" cy="5328592"/>
          </a:xfrm>
        </p:spPr>
        <p:txBody>
          <a:bodyPr/>
          <a:lstStyle/>
          <a:p>
            <a:pPr>
              <a:defRPr/>
            </a:pPr>
            <a:r>
              <a:rPr lang="zh-CN" altLang="en-US" sz="2800" dirty="0"/>
              <a:t>基于生物学特征的身份验证：</a:t>
            </a:r>
            <a:endParaRPr lang="en-US" altLang="zh-CN" sz="2800" dirty="0"/>
          </a:p>
          <a:p>
            <a:pPr lvl="1">
              <a:defRPr/>
            </a:pPr>
            <a:r>
              <a:rPr lang="zh-CN" altLang="en-US" sz="2400" dirty="0"/>
              <a:t>每个人有着不同的生物特征信息：指纹、面部、虹膜等，这些生物信息被广泛应用于日常生活身份验证：手机解锁、支付、门禁系统等。</a:t>
            </a:r>
          </a:p>
        </p:txBody>
      </p:sp>
      <p:sp>
        <p:nvSpPr>
          <p:cNvPr id="10" name="文本框 9">
            <a:extLst>
              <a:ext uri="{FF2B5EF4-FFF2-40B4-BE49-F238E27FC236}">
                <a16:creationId xmlns:a16="http://schemas.microsoft.com/office/drawing/2014/main" id="{6E7E82C4-6B7C-4572-AE52-74E6467A0FBE}"/>
              </a:ext>
            </a:extLst>
          </p:cNvPr>
          <p:cNvSpPr txBox="1"/>
          <p:nvPr/>
        </p:nvSpPr>
        <p:spPr>
          <a:xfrm>
            <a:off x="2595246" y="5827676"/>
            <a:ext cx="2219834" cy="369332"/>
          </a:xfrm>
          <a:prstGeom prst="rect">
            <a:avLst/>
          </a:prstGeom>
          <a:noFill/>
        </p:spPr>
        <p:txBody>
          <a:bodyPr wrap="square" rtlCol="0">
            <a:spAutoFit/>
          </a:bodyPr>
          <a:lstStyle/>
          <a:p>
            <a:r>
              <a:rPr lang="zh-CN" altLang="en-US" dirty="0"/>
              <a:t>图</a:t>
            </a:r>
            <a:r>
              <a:rPr lang="en-US" altLang="zh-CN" dirty="0"/>
              <a:t>3.3 </a:t>
            </a:r>
            <a:r>
              <a:rPr lang="zh-CN" altLang="en-US" dirty="0"/>
              <a:t>终端验证过程</a:t>
            </a:r>
          </a:p>
        </p:txBody>
      </p:sp>
      <p:sp>
        <p:nvSpPr>
          <p:cNvPr id="11" name="文本框 10">
            <a:extLst>
              <a:ext uri="{FF2B5EF4-FFF2-40B4-BE49-F238E27FC236}">
                <a16:creationId xmlns:a16="http://schemas.microsoft.com/office/drawing/2014/main" id="{BD2E1F7E-75EF-4989-BB82-ECEA6C6E3BC8}"/>
              </a:ext>
            </a:extLst>
          </p:cNvPr>
          <p:cNvSpPr txBox="1"/>
          <p:nvPr/>
        </p:nvSpPr>
        <p:spPr>
          <a:xfrm>
            <a:off x="7610604" y="5823818"/>
            <a:ext cx="2219833" cy="369332"/>
          </a:xfrm>
          <a:prstGeom prst="rect">
            <a:avLst/>
          </a:prstGeom>
          <a:noFill/>
        </p:spPr>
        <p:txBody>
          <a:bodyPr wrap="square" rtlCol="0">
            <a:spAutoFit/>
          </a:bodyPr>
          <a:lstStyle/>
          <a:p>
            <a:r>
              <a:rPr lang="zh-CN" altLang="en-US" dirty="0"/>
              <a:t>图</a:t>
            </a:r>
            <a:r>
              <a:rPr lang="en-US" altLang="zh-CN" dirty="0"/>
              <a:t>3.4 </a:t>
            </a:r>
            <a:r>
              <a:rPr lang="zh-CN" altLang="en-US" dirty="0"/>
              <a:t>远端验证过程</a:t>
            </a:r>
          </a:p>
        </p:txBody>
      </p:sp>
      <p:pic>
        <p:nvPicPr>
          <p:cNvPr id="7" name="图片 6">
            <a:extLst>
              <a:ext uri="{FF2B5EF4-FFF2-40B4-BE49-F238E27FC236}">
                <a16:creationId xmlns:a16="http://schemas.microsoft.com/office/drawing/2014/main" id="{293C05B1-381A-4488-BFEC-8AA0B2298D2E}"/>
              </a:ext>
            </a:extLst>
          </p:cNvPr>
          <p:cNvPicPr>
            <a:picLocks noChangeAspect="1"/>
          </p:cNvPicPr>
          <p:nvPr/>
        </p:nvPicPr>
        <p:blipFill rotWithShape="1">
          <a:blip r:embed="rId3">
            <a:extLst>
              <a:ext uri="{28A0092B-C50C-407E-A947-70E740481C1C}">
                <a14:useLocalDpi xmlns:a14="http://schemas.microsoft.com/office/drawing/2010/main" val="0"/>
              </a:ext>
            </a:extLst>
          </a:blip>
          <a:srcRect l="782" t="627" r="6816" b="7557"/>
          <a:stretch/>
        </p:blipFill>
        <p:spPr>
          <a:xfrm>
            <a:off x="1631504" y="2151711"/>
            <a:ext cx="4147319" cy="3674840"/>
          </a:xfrm>
          <a:prstGeom prst="rect">
            <a:avLst/>
          </a:prstGeom>
        </p:spPr>
      </p:pic>
      <p:pic>
        <p:nvPicPr>
          <p:cNvPr id="12" name="图片 11">
            <a:extLst>
              <a:ext uri="{FF2B5EF4-FFF2-40B4-BE49-F238E27FC236}">
                <a16:creationId xmlns:a16="http://schemas.microsoft.com/office/drawing/2014/main" id="{4E352DE9-7679-4857-8829-DD81E7BB1715}"/>
              </a:ext>
            </a:extLst>
          </p:cNvPr>
          <p:cNvPicPr>
            <a:picLocks noChangeAspect="1"/>
          </p:cNvPicPr>
          <p:nvPr/>
        </p:nvPicPr>
        <p:blipFill rotWithShape="1">
          <a:blip r:embed="rId4">
            <a:extLst>
              <a:ext uri="{28A0092B-C50C-407E-A947-70E740481C1C}">
                <a14:useLocalDpi xmlns:a14="http://schemas.microsoft.com/office/drawing/2010/main" val="0"/>
              </a:ext>
            </a:extLst>
          </a:blip>
          <a:srcRect l="4191" r="4656" b="12574"/>
          <a:stretch/>
        </p:blipFill>
        <p:spPr>
          <a:xfrm>
            <a:off x="6693089" y="2151711"/>
            <a:ext cx="4054864" cy="3672107"/>
          </a:xfrm>
          <a:prstGeom prst="rect">
            <a:avLst/>
          </a:prstGeom>
        </p:spPr>
      </p:pic>
    </p:spTree>
    <p:extLst>
      <p:ext uri="{BB962C8B-B14F-4D97-AF65-F5344CB8AC3E}">
        <p14:creationId xmlns:p14="http://schemas.microsoft.com/office/powerpoint/2010/main" val="3304693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E54BE7B3-D9BB-4A3F-933A-FC64F8F8CCBB}"/>
              </a:ext>
            </a:extLst>
          </p:cNvPr>
          <p:cNvSpPr>
            <a:spLocks noGrp="1" noChangeArrowheads="1"/>
          </p:cNvSpPr>
          <p:nvPr>
            <p:ph type="title"/>
          </p:nvPr>
        </p:nvSpPr>
        <p:spPr/>
        <p:txBody>
          <a:bodyPr/>
          <a:lstStyle/>
          <a:p>
            <a:r>
              <a:rPr lang="en-US" altLang="zh-CN" b="1" dirty="0"/>
              <a:t>3.3</a:t>
            </a:r>
            <a:r>
              <a:rPr lang="zh-CN" altLang="en-US" b="1" dirty="0"/>
              <a:t> 身份验证</a:t>
            </a:r>
          </a:p>
        </p:txBody>
      </p:sp>
      <p:sp>
        <p:nvSpPr>
          <p:cNvPr id="3" name="内容占位符 2">
            <a:extLst>
              <a:ext uri="{FF2B5EF4-FFF2-40B4-BE49-F238E27FC236}">
                <a16:creationId xmlns:a16="http://schemas.microsoft.com/office/drawing/2014/main" id="{79DC8633-E476-46B0-869B-63EAB97AEDBC}"/>
              </a:ext>
            </a:extLst>
          </p:cNvPr>
          <p:cNvSpPr>
            <a:spLocks noGrp="1"/>
          </p:cNvSpPr>
          <p:nvPr>
            <p:ph idx="1"/>
          </p:nvPr>
        </p:nvSpPr>
        <p:spPr>
          <a:xfrm>
            <a:off x="609600" y="980728"/>
            <a:ext cx="10972800" cy="5184576"/>
          </a:xfrm>
        </p:spPr>
        <p:txBody>
          <a:bodyPr/>
          <a:lstStyle/>
          <a:p>
            <a:pPr>
              <a:defRPr/>
            </a:pPr>
            <a:r>
              <a:rPr lang="zh-CN" altLang="en-US" sz="2800" dirty="0"/>
              <a:t>基于公开密钥加密算法的身份验证：</a:t>
            </a:r>
            <a:endParaRPr lang="en-US" altLang="zh-CN" sz="2800" dirty="0"/>
          </a:p>
          <a:p>
            <a:pPr lvl="1">
              <a:defRPr/>
            </a:pPr>
            <a:r>
              <a:rPr lang="zh-CN" altLang="en-US" sz="2400" dirty="0"/>
              <a:t>通信中的双方分别持有公开密钥和私有密钥，由其中的一方采用私有密钥对特定数据进行加密，而对方采用公开密钥对数据进行解密，如果解密成功，就认为用户是合法用户，否则就认为是身份验证失败。</a:t>
            </a:r>
            <a:endParaRPr lang="en-US" altLang="zh-CN" sz="2400" dirty="0"/>
          </a:p>
          <a:p>
            <a:pPr lvl="1">
              <a:defRPr/>
            </a:pPr>
            <a:r>
              <a:rPr lang="zh-CN" altLang="en-US" sz="2400" dirty="0"/>
              <a:t>基于公开密钥加密算法的身份验证的服务有：</a:t>
            </a:r>
            <a:r>
              <a:rPr lang="en-US" altLang="zh-CN" sz="2400" dirty="0"/>
              <a:t>SSL</a:t>
            </a:r>
            <a:r>
              <a:rPr lang="zh-CN" altLang="en-US" sz="2400" dirty="0"/>
              <a:t>、数字签名等。</a:t>
            </a:r>
          </a:p>
        </p:txBody>
      </p:sp>
      <p:sp>
        <p:nvSpPr>
          <p:cNvPr id="11" name="文本框 10">
            <a:extLst>
              <a:ext uri="{FF2B5EF4-FFF2-40B4-BE49-F238E27FC236}">
                <a16:creationId xmlns:a16="http://schemas.microsoft.com/office/drawing/2014/main" id="{BD2E1F7E-75EF-4989-BB82-ECEA6C6E3BC8}"/>
              </a:ext>
            </a:extLst>
          </p:cNvPr>
          <p:cNvSpPr txBox="1"/>
          <p:nvPr/>
        </p:nvSpPr>
        <p:spPr>
          <a:xfrm>
            <a:off x="7422132" y="5722011"/>
            <a:ext cx="2435857" cy="369332"/>
          </a:xfrm>
          <a:prstGeom prst="rect">
            <a:avLst/>
          </a:prstGeom>
          <a:noFill/>
        </p:spPr>
        <p:txBody>
          <a:bodyPr wrap="square" rtlCol="0">
            <a:spAutoFit/>
          </a:bodyPr>
          <a:lstStyle/>
          <a:p>
            <a:r>
              <a:rPr lang="zh-CN" altLang="en-US" dirty="0"/>
              <a:t>图</a:t>
            </a:r>
            <a:r>
              <a:rPr lang="en-US" altLang="zh-CN" dirty="0"/>
              <a:t>3.6 </a:t>
            </a:r>
            <a:r>
              <a:rPr lang="zh-CN" altLang="en-US" dirty="0"/>
              <a:t>数字签名防篡改</a:t>
            </a:r>
          </a:p>
        </p:txBody>
      </p:sp>
      <p:pic>
        <p:nvPicPr>
          <p:cNvPr id="4" name="图片 3">
            <a:extLst>
              <a:ext uri="{FF2B5EF4-FFF2-40B4-BE49-F238E27FC236}">
                <a16:creationId xmlns:a16="http://schemas.microsoft.com/office/drawing/2014/main" id="{0E980C00-6BEC-4E5D-992B-AE2310E11FBC}"/>
              </a:ext>
            </a:extLst>
          </p:cNvPr>
          <p:cNvPicPr>
            <a:picLocks noChangeAspect="1"/>
          </p:cNvPicPr>
          <p:nvPr/>
        </p:nvPicPr>
        <p:blipFill rotWithShape="1">
          <a:blip r:embed="rId3">
            <a:extLst>
              <a:ext uri="{28A0092B-C50C-407E-A947-70E740481C1C}">
                <a14:useLocalDpi xmlns:a14="http://schemas.microsoft.com/office/drawing/2010/main" val="0"/>
              </a:ext>
            </a:extLst>
          </a:blip>
          <a:srcRect b="12882"/>
          <a:stretch/>
        </p:blipFill>
        <p:spPr>
          <a:xfrm>
            <a:off x="6620258" y="3244219"/>
            <a:ext cx="4039606" cy="2402008"/>
          </a:xfrm>
          <a:prstGeom prst="rect">
            <a:avLst/>
          </a:prstGeom>
        </p:spPr>
      </p:pic>
      <p:pic>
        <p:nvPicPr>
          <p:cNvPr id="6" name="图片 5">
            <a:extLst>
              <a:ext uri="{FF2B5EF4-FFF2-40B4-BE49-F238E27FC236}">
                <a16:creationId xmlns:a16="http://schemas.microsoft.com/office/drawing/2014/main" id="{88BC9C4A-062B-47CC-B748-F861DEE16E47}"/>
              </a:ext>
            </a:extLst>
          </p:cNvPr>
          <p:cNvPicPr>
            <a:picLocks noChangeAspect="1"/>
          </p:cNvPicPr>
          <p:nvPr/>
        </p:nvPicPr>
        <p:blipFill rotWithShape="1">
          <a:blip r:embed="rId4">
            <a:extLst>
              <a:ext uri="{28A0092B-C50C-407E-A947-70E740481C1C}">
                <a14:useLocalDpi xmlns:a14="http://schemas.microsoft.com/office/drawing/2010/main" val="0"/>
              </a:ext>
            </a:extLst>
          </a:blip>
          <a:srcRect b="11342"/>
          <a:stretch/>
        </p:blipFill>
        <p:spPr>
          <a:xfrm>
            <a:off x="1199455" y="3244219"/>
            <a:ext cx="4039606" cy="2376298"/>
          </a:xfrm>
          <a:prstGeom prst="rect">
            <a:avLst/>
          </a:prstGeom>
        </p:spPr>
      </p:pic>
      <p:sp>
        <p:nvSpPr>
          <p:cNvPr id="13" name="文本框 12">
            <a:extLst>
              <a:ext uri="{FF2B5EF4-FFF2-40B4-BE49-F238E27FC236}">
                <a16:creationId xmlns:a16="http://schemas.microsoft.com/office/drawing/2014/main" id="{379B2A11-A078-44A9-935E-956F7D7DFE88}"/>
              </a:ext>
            </a:extLst>
          </p:cNvPr>
          <p:cNvSpPr txBox="1"/>
          <p:nvPr/>
        </p:nvSpPr>
        <p:spPr>
          <a:xfrm>
            <a:off x="1839782" y="5722011"/>
            <a:ext cx="2758953" cy="369332"/>
          </a:xfrm>
          <a:prstGeom prst="rect">
            <a:avLst/>
          </a:prstGeom>
          <a:noFill/>
        </p:spPr>
        <p:txBody>
          <a:bodyPr wrap="square" rtlCol="0">
            <a:spAutoFit/>
          </a:bodyPr>
          <a:lstStyle/>
          <a:p>
            <a:r>
              <a:rPr lang="zh-CN" altLang="en-US" dirty="0"/>
              <a:t>图</a:t>
            </a:r>
            <a:r>
              <a:rPr lang="en-US" altLang="zh-CN" dirty="0"/>
              <a:t>3.5 </a:t>
            </a:r>
            <a:r>
              <a:rPr lang="zh-CN" altLang="en-US" dirty="0"/>
              <a:t>数字签名身份校验</a:t>
            </a:r>
          </a:p>
        </p:txBody>
      </p:sp>
    </p:spTree>
    <p:extLst>
      <p:ext uri="{BB962C8B-B14F-4D97-AF65-F5344CB8AC3E}">
        <p14:creationId xmlns:p14="http://schemas.microsoft.com/office/powerpoint/2010/main" val="857246952"/>
      </p:ext>
    </p:extLst>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13788</TotalTime>
  <Words>3030</Words>
  <Application>Microsoft Office PowerPoint</Application>
  <PresentationFormat>宽屏</PresentationFormat>
  <Paragraphs>193</Paragraphs>
  <Slides>31</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等线</vt:lpstr>
      <vt:lpstr>宋体</vt:lpstr>
      <vt:lpstr>Arial</vt:lpstr>
      <vt:lpstr>Cambria Math</vt:lpstr>
      <vt:lpstr>Consolas</vt:lpstr>
      <vt:lpstr>Garamond</vt:lpstr>
      <vt:lpstr>Times New Roman</vt:lpstr>
      <vt:lpstr>Wingdings</vt:lpstr>
      <vt:lpstr>Edge</vt:lpstr>
      <vt:lpstr>第3章   协议</vt:lpstr>
      <vt:lpstr>提纲</vt:lpstr>
      <vt:lpstr>3.1 引言</vt:lpstr>
      <vt:lpstr>3.1 引言</vt:lpstr>
      <vt:lpstr>3.2 密码窃听的风险</vt:lpstr>
      <vt:lpstr>3.3 身份验证</vt:lpstr>
      <vt:lpstr>3.3 身份验证</vt:lpstr>
      <vt:lpstr>3.3 身份验证</vt:lpstr>
      <vt:lpstr>3.3 身份验证</vt:lpstr>
      <vt:lpstr>3.3.1 质询与应答机制</vt:lpstr>
      <vt:lpstr>3.3.1 质询与应答机制</vt:lpstr>
      <vt:lpstr>3.3.1 质询与应答机制</vt:lpstr>
      <vt:lpstr>3.3.2 中间人攻击</vt:lpstr>
      <vt:lpstr>3.3.2 中间人攻击（MITM）</vt:lpstr>
      <vt:lpstr>3.3.2 中间人攻击（MITM）</vt:lpstr>
      <vt:lpstr>3.4 操纵消息</vt:lpstr>
      <vt:lpstr>3.5 环境变化</vt:lpstr>
      <vt:lpstr>3.6 选择协议攻击</vt:lpstr>
      <vt:lpstr>3.7 加密密钥管理</vt:lpstr>
      <vt:lpstr>3.7.1 基本密钥管理</vt:lpstr>
      <vt:lpstr>3.7.2 Needham-Schroeder协议 </vt:lpstr>
      <vt:lpstr>3.7.3 Kerberos </vt:lpstr>
      <vt:lpstr>3.7.4 可行的密钥管理 </vt:lpstr>
      <vt:lpstr>3.8 迈向形式化</vt:lpstr>
      <vt:lpstr>3.8.1 一个典型的智能卡银行协议</vt:lpstr>
      <vt:lpstr>3.8.2 BAN逻辑</vt:lpstr>
      <vt:lpstr>3.8.2 BAN逻辑</vt:lpstr>
      <vt:lpstr>3.8.3 支付协议认证</vt:lpstr>
      <vt:lpstr>3.8.4 形式化认证的局限性</vt:lpstr>
      <vt:lpstr>3.9 小结</vt:lpstr>
      <vt:lpstr>PowerPoint 演示文稿</vt:lpstr>
    </vt:vector>
  </TitlesOfParts>
  <Company>szu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zhangpeng</dc:creator>
  <cp:lastModifiedBy>zhangp</cp:lastModifiedBy>
  <cp:revision>182</cp:revision>
  <dcterms:created xsi:type="dcterms:W3CDTF">2013-02-25T00:41:07Z</dcterms:created>
  <dcterms:modified xsi:type="dcterms:W3CDTF">2021-10-21T09:21:58Z</dcterms:modified>
</cp:coreProperties>
</file>