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75" r:id="rId14"/>
    <p:sldId id="276"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10C37-0A62-47CD-823F-7249C773847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8EB0598-C28E-47F0-AC88-7E3F83A83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3D6A2E4-4DF4-4531-9A0B-8764BEB11C59}"/>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5" name="頁尾版面配置區 4">
            <a:extLst>
              <a:ext uri="{FF2B5EF4-FFF2-40B4-BE49-F238E27FC236}">
                <a16:creationId xmlns:a16="http://schemas.microsoft.com/office/drawing/2014/main" id="{7B9095DA-5860-452A-8BD5-9146065CE8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97EDD4-5DB4-4100-B16C-D8E71C0B1DBD}"/>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29219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5DF370-E1DE-4B73-9F57-1A87B37D837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5920CCD-9DF4-4BB0-85C5-16195CB488C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98756D-978D-4EBE-842F-1734FB9045A3}"/>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5" name="頁尾版面配置區 4">
            <a:extLst>
              <a:ext uri="{FF2B5EF4-FFF2-40B4-BE49-F238E27FC236}">
                <a16:creationId xmlns:a16="http://schemas.microsoft.com/office/drawing/2014/main" id="{E64F1032-A39C-46F3-B5D6-4526F2247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90E14B-DCA3-40BB-80BE-CBF7F98C8619}"/>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99618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A17FDF3-240F-4D0E-B0BA-E7A061133A4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67755CE-9051-4000-97D4-4A9107FA3B5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1F122B-8EE0-44D1-801E-299C7580E23C}"/>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5" name="頁尾版面配置區 4">
            <a:extLst>
              <a:ext uri="{FF2B5EF4-FFF2-40B4-BE49-F238E27FC236}">
                <a16:creationId xmlns:a16="http://schemas.microsoft.com/office/drawing/2014/main" id="{6D68EE24-FFD1-47EC-983F-2F197FD4E8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AB946D-5632-4E06-8E7A-6BCDC389887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1596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66817-345A-4602-9784-FE1EA58B35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642C95F-14C0-4980-8F86-4006314D609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8D437E-F17D-4168-9244-03047B558672}"/>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5" name="頁尾版面配置區 4">
            <a:extLst>
              <a:ext uri="{FF2B5EF4-FFF2-40B4-BE49-F238E27FC236}">
                <a16:creationId xmlns:a16="http://schemas.microsoft.com/office/drawing/2014/main" id="{D4D5766C-D448-4549-8946-48CF2E8964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93F17C-3EB2-484A-819E-9A9E59002C3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08875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BB9AD-15F0-4597-AAF9-FB14F576192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C30B1C-275F-466B-9E70-94BECBEBF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EC7619E-B581-4E00-B6E5-5987FDB5E658}"/>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5" name="頁尾版面配置區 4">
            <a:extLst>
              <a:ext uri="{FF2B5EF4-FFF2-40B4-BE49-F238E27FC236}">
                <a16:creationId xmlns:a16="http://schemas.microsoft.com/office/drawing/2014/main" id="{E013612D-9029-41D8-A419-0DAE8A0F4A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AA825D-7C7B-4B9A-A6DA-4361FC14C978}"/>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0918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B1001-EA3B-4E52-A7AB-D6A2A22B81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67C937F-72FF-44CC-8160-4120B757C87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1A72E3A-A9AC-495A-B3CD-E8DF8300F608}"/>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FF00295-3B00-460B-A263-7C854ACFFB66}"/>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6" name="頁尾版面配置區 5">
            <a:extLst>
              <a:ext uri="{FF2B5EF4-FFF2-40B4-BE49-F238E27FC236}">
                <a16:creationId xmlns:a16="http://schemas.microsoft.com/office/drawing/2014/main" id="{D0A9AE92-EBCD-41EF-9156-007C2E348A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48CECEB-3019-4A59-A76B-3DC71104F3AC}"/>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27015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AAE117-C2FE-487C-B955-9AD1FB51209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AA6F61E-48FF-435C-BBB3-C7B42D1F1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7DC36B0-E7B9-4429-817F-650D00039DE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5269B5C-D9F9-4032-9D34-6863591DC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33D3AA5-02D1-4DD9-AE80-4E7B41587C7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6F32111-E2C4-4815-B2AD-F5E3C0D35006}"/>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8" name="頁尾版面配置區 7">
            <a:extLst>
              <a:ext uri="{FF2B5EF4-FFF2-40B4-BE49-F238E27FC236}">
                <a16:creationId xmlns:a16="http://schemas.microsoft.com/office/drawing/2014/main" id="{A682024D-9F01-4A75-9B93-259C5D19E45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3A8328-C251-424C-BE66-21811D2789E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769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75C49-275F-4A49-9D3A-347C14C069A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6274AC8-5037-48CD-8D44-F47604A385CE}"/>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4" name="頁尾版面配置區 3">
            <a:extLst>
              <a:ext uri="{FF2B5EF4-FFF2-40B4-BE49-F238E27FC236}">
                <a16:creationId xmlns:a16="http://schemas.microsoft.com/office/drawing/2014/main" id="{F833BA56-BAD3-4A62-AC16-137A23A0900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2C33494-508D-4CF3-B7A0-E1A84113C154}"/>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1210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0F59BC0-F6AC-435D-884E-44F599146025}"/>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3" name="頁尾版面配置區 2">
            <a:extLst>
              <a:ext uri="{FF2B5EF4-FFF2-40B4-BE49-F238E27FC236}">
                <a16:creationId xmlns:a16="http://schemas.microsoft.com/office/drawing/2014/main" id="{EC5AB79E-8B4B-40D6-AFAC-8271845631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0BEAF1F-AB8C-4A12-BF35-941B907D5606}"/>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08483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7E177A-4360-4785-86AC-4017CE5D94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3F1190-9AE7-45FD-B36A-A207C34B8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B924CF-EFA7-4761-8EBD-6CCEE5B66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13908D0-4868-4E0A-BAA0-2E81E73A6977}"/>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6" name="頁尾版面配置區 5">
            <a:extLst>
              <a:ext uri="{FF2B5EF4-FFF2-40B4-BE49-F238E27FC236}">
                <a16:creationId xmlns:a16="http://schemas.microsoft.com/office/drawing/2014/main" id="{53B8948A-6A44-405A-9B14-3F9FB8D61B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1D1908E-AEDC-4B06-8407-38AEEFD587F7}"/>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87837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17866-8E57-414B-B053-60DE9D47EA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BB6C56D-9D82-4FD7-886B-C7F10A2DE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1E7827A-01AE-4025-8AD8-B76576F39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4635C0A-9B23-4C9E-A3F2-49F44065163B}"/>
              </a:ext>
            </a:extLst>
          </p:cNvPr>
          <p:cNvSpPr>
            <a:spLocks noGrp="1"/>
          </p:cNvSpPr>
          <p:nvPr>
            <p:ph type="dt" sz="half" idx="10"/>
          </p:nvPr>
        </p:nvSpPr>
        <p:spPr/>
        <p:txBody>
          <a:bodyPr/>
          <a:lstStyle/>
          <a:p>
            <a:fld id="{9449D47F-9350-4D75-8BE7-C25999CDD34D}" type="datetimeFigureOut">
              <a:rPr lang="zh-TW" altLang="en-US" smtClean="0"/>
              <a:t>2023/8/20</a:t>
            </a:fld>
            <a:endParaRPr lang="zh-TW" altLang="en-US"/>
          </a:p>
        </p:txBody>
      </p:sp>
      <p:sp>
        <p:nvSpPr>
          <p:cNvPr id="6" name="頁尾版面配置區 5">
            <a:extLst>
              <a:ext uri="{FF2B5EF4-FFF2-40B4-BE49-F238E27FC236}">
                <a16:creationId xmlns:a16="http://schemas.microsoft.com/office/drawing/2014/main" id="{9131D94B-2DB2-408E-BA4D-DC7741425D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BAD1A6-13F8-4AA8-A3C1-AA7344317380}"/>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320224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63C18FC-3884-4C8C-9CC1-13B34B128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1B263BE-5119-463D-B2BB-90FE991A8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FDD503-8720-4726-9120-21E1836D7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9D47F-9350-4D75-8BE7-C25999CDD34D}" type="datetimeFigureOut">
              <a:rPr lang="zh-TW" altLang="en-US" smtClean="0"/>
              <a:t>2023/8/20</a:t>
            </a:fld>
            <a:endParaRPr lang="zh-TW" altLang="en-US"/>
          </a:p>
        </p:txBody>
      </p:sp>
      <p:sp>
        <p:nvSpPr>
          <p:cNvPr id="5" name="頁尾版面配置區 4">
            <a:extLst>
              <a:ext uri="{FF2B5EF4-FFF2-40B4-BE49-F238E27FC236}">
                <a16:creationId xmlns:a16="http://schemas.microsoft.com/office/drawing/2014/main" id="{BBDBB155-65A1-4CBA-B9A9-1EA68E535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F863C0-C114-41D6-938A-4A419BB2E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5481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biexyz/R-for-NGO/tree/master/data" TargetMode="Externa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hyperlink" Target="https://qbiexyz.github.io/R-for-NGO/%E5%9F%BA%E7%A4%8E%E7%AF%87_r-%E8%88%87r-studio%E7%9A%84%E4%BB%8B%E7%B4%B9.html" TargetMode="Externa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qbiexyz.github.io/R-for-NGO/%E5%9F%BA%E7%A4%8E%E7%AF%87_r%E8%AA%9E%E8%A8%80%E7%9A%84%E5%9F%BA%E7%A4%8E%E6%A6%82%E5%BF%B5.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qbiexyz.github.io/R-for-NGO/%E5%9F%BA%E7%A4%8E%E7%AF%87_%E5%85%83%E7%B4%A0%E7%9A%84%E5%9F%BA%E7%A4%8E%E6%93%8D%E4%BD%9C.html" TargetMode="Externa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qbiexyz.github.io/R-for-NGO/%E6%87%89%E7%94%A8%E7%AF%87_%E8%B3%87%E6%96%99%E8%AE%80%E5%8F%96%E5%8C%AF%E5%87%BA%E5%90%88%E4%BD%B5%E8%88%87%E7%80%8F%E8%A6%BD.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qbiexyz.github.io/R-for-NGO/%E6%87%89%E7%94%A8%E7%AF%87_%E5%AF%A6%E4%BD%9C%E7%B0%A1%E5%96%AE%E8%B3%87%E6%96%99%E8%99%95%E7%90%86.html" TargetMode="Externa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qbiexyz.github.io/R-for-NGO/%E6%87%89%E7%94%A8%E7%AF%87_%E6%8E%A2%E7%B4%A2%E6%80%A7%E8%B3%87%E6%96%99%E5%88%86%E6%9E%90.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qbieqbiexyz@gmail.com"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idyverse.tidyverse.org/index.html" TargetMode="External"/><Relationship Id="rId13" Type="http://schemas.openxmlformats.org/officeDocument/2006/relationships/hyperlink" Target="https://www.cs.nycu.edu.tw/members/detail/yijutseng" TargetMode="External"/><Relationship Id="rId18" Type="http://schemas.openxmlformats.org/officeDocument/2006/relationships/hyperlink" Target="https://bookdown.org/jefflinmd38/r4biost/" TargetMode="External"/><Relationship Id="rId3" Type="http://schemas.openxmlformats.org/officeDocument/2006/relationships/hyperlink" Target="https://www.math.pku.edu.cn/teachers/lidf/docs/Rbook/html/_Rbook/index.html" TargetMode="External"/><Relationship Id="rId7" Type="http://schemas.openxmlformats.org/officeDocument/2006/relationships/hyperlink" Target="https://uribo.github.io/rpkg_showcase/index.html" TargetMode="External"/><Relationship Id="rId12" Type="http://schemas.openxmlformats.org/officeDocument/2006/relationships/hyperlink" Target="https://yijutseng.github.io/DataScienceRBook/index.html" TargetMode="External"/><Relationship Id="rId17" Type="http://schemas.openxmlformats.org/officeDocument/2006/relationships/hyperlink" Target="https://hahow.in/@tonykuoyj" TargetMode="External"/><Relationship Id="rId2" Type="http://schemas.openxmlformats.org/officeDocument/2006/relationships/slideLayout" Target="../slideLayouts/slideLayout2.xml"/><Relationship Id="rId16" Type="http://schemas.openxmlformats.org/officeDocument/2006/relationships/hyperlink" Target="https://eloquentr.datainpoint.com/" TargetMode="External"/><Relationship Id="rId1" Type="http://schemas.openxmlformats.org/officeDocument/2006/relationships/tags" Target="../tags/tag4.xml"/><Relationship Id="rId6" Type="http://schemas.openxmlformats.org/officeDocument/2006/relationships/hyperlink" Target="https://www.r4epi.com/" TargetMode="External"/><Relationship Id="rId11" Type="http://schemas.openxmlformats.org/officeDocument/2006/relationships/hyperlink" Target="https://sociology.ntpu.edu.tw/index.php/ch/teacher/teacher_more/4" TargetMode="External"/><Relationship Id="rId5" Type="http://schemas.openxmlformats.org/officeDocument/2006/relationships/hyperlink" Target="https://rforhr.com/" TargetMode="External"/><Relationship Id="rId15" Type="http://schemas.openxmlformats.org/officeDocument/2006/relationships/hyperlink" Target="https://econ.ntpu.edu.tw/teachers/5/22" TargetMode="External"/><Relationship Id="rId10" Type="http://schemas.openxmlformats.org/officeDocument/2006/relationships/hyperlink" Target="https://r4ds.hadley.nz/" TargetMode="External"/><Relationship Id="rId4" Type="http://schemas.openxmlformats.org/officeDocument/2006/relationships/hyperlink" Target="https://www.uvm.edu/~tdonovan/RforFledglings/#fn1" TargetMode="External"/><Relationship Id="rId9" Type="http://schemas.openxmlformats.org/officeDocument/2006/relationships/hyperlink" Target="https://r4ds.had.co.nz/" TargetMode="External"/><Relationship Id="rId14" Type="http://schemas.openxmlformats.org/officeDocument/2006/relationships/hyperlink" Target="https://tpemartin.github.io/NTPU-R-for-Data-Science-E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rstudio.com/resources/books/" TargetMode="External"/><Relationship Id="rId7" Type="http://schemas.openxmlformats.org/officeDocument/2006/relationships/hyperlink" Target="https://posit.co/"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rpubs.com/" TargetMode="External"/><Relationship Id="rId5" Type="http://schemas.openxmlformats.org/officeDocument/2006/relationships/hyperlink" Target="https://iqss.github.io/dss-workshops/R/Rintro/base-r-cheat-sheet.pdf" TargetMode="External"/><Relationship Id="rId4" Type="http://schemas.openxmlformats.org/officeDocument/2006/relationships/hyperlink" Target="https://posit.co/resources/cheatsheets/"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hyperlink" Target="https://dep.mohw.gov.tw/dos/mp-113.html" TargetMode="External"/><Relationship Id="rId3" Type="http://schemas.openxmlformats.org/officeDocument/2006/relationships/hyperlink" Target="https://data.gov.tw/" TargetMode="External"/><Relationship Id="rId7" Type="http://schemas.openxmlformats.org/officeDocument/2006/relationships/hyperlink" Target="https://depart.moe.edu.tw/ED4500/Default.aspx" TargetMode="External"/><Relationship Id="rId12" Type="http://schemas.openxmlformats.org/officeDocument/2006/relationships/hyperlink" Target="https://www.finereport.com/tw/data-analysis/freedata.html"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www.stat.gov.tw/Default.aspx" TargetMode="External"/><Relationship Id="rId11" Type="http://schemas.openxmlformats.org/officeDocument/2006/relationships/hyperlink" Target="https://opendatainception.io/" TargetMode="External"/><Relationship Id="rId5" Type="http://schemas.openxmlformats.org/officeDocument/2006/relationships/hyperlink" Target="https://segis.moi.gov.tw/STAT/Web/Portal/STAT_PortalHome.aspx" TargetMode="External"/><Relationship Id="rId10" Type="http://schemas.openxmlformats.org/officeDocument/2006/relationships/hyperlink" Target="https://pride.stpi.narl.org.tw/index" TargetMode="External"/><Relationship Id="rId4" Type="http://schemas.openxmlformats.org/officeDocument/2006/relationships/hyperlink" Target="https://data.taipei/" TargetMode="External"/><Relationship Id="rId9" Type="http://schemas.openxmlformats.org/officeDocument/2006/relationships/hyperlink" Target="https://www.npa.gov.tw/ch/app/folder/58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rda.sinica.edu.tw/index.php" TargetMode="Externa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www.youtube.com/watch?v=K9kYwCYpO9M&amp;list=PLFhNbLV04ceWLY6orqC6JOnpG9SU_U_0w" TargetMode="External"/><Relationship Id="rId4" Type="http://schemas.openxmlformats.org/officeDocument/2006/relationships/hyperlink" Target="https://www.youtube.com/@SRDATW/featur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309FA-0BB5-4B75-9C6C-4F2C6DD2ED09}"/>
              </a:ext>
            </a:extLst>
          </p:cNvPr>
          <p:cNvSpPr>
            <a:spLocks noGrp="1"/>
          </p:cNvSpPr>
          <p:nvPr>
            <p:ph type="ctrTitle"/>
          </p:nvPr>
        </p:nvSpPr>
        <p:spPr/>
        <p:txBody>
          <a:bodyPr>
            <a:normAutofit/>
          </a:bodyPr>
          <a:lstStyle/>
          <a:p>
            <a:r>
              <a:rPr lang="en-US" altLang="zh-TW" b="1" dirty="0"/>
              <a:t>R for NGO</a:t>
            </a:r>
            <a:br>
              <a:rPr lang="en-US" altLang="zh-TW" b="1" dirty="0"/>
            </a:br>
            <a:r>
              <a:rPr lang="zh-TW" altLang="en-US" b="1" dirty="0"/>
              <a:t>前言</a:t>
            </a:r>
            <a:r>
              <a:rPr lang="en-US" altLang="zh-TW" b="1" dirty="0"/>
              <a:t>_</a:t>
            </a:r>
            <a:r>
              <a:rPr lang="zh-TW" altLang="en-US" b="1" dirty="0"/>
              <a:t>關於本講義</a:t>
            </a:r>
            <a:endParaRPr lang="zh-TW" altLang="en-US" dirty="0"/>
          </a:p>
        </p:txBody>
      </p:sp>
      <p:sp>
        <p:nvSpPr>
          <p:cNvPr id="3" name="副標題 2">
            <a:extLst>
              <a:ext uri="{FF2B5EF4-FFF2-40B4-BE49-F238E27FC236}">
                <a16:creationId xmlns:a16="http://schemas.microsoft.com/office/drawing/2014/main" id="{01C46B97-E7D8-47EF-8A5B-FD32757D1EC5}"/>
              </a:ext>
            </a:extLst>
          </p:cNvPr>
          <p:cNvSpPr>
            <a:spLocks noGrp="1"/>
          </p:cNvSpPr>
          <p:nvPr>
            <p:ph type="subTitle" idx="1"/>
          </p:nvPr>
        </p:nvSpPr>
        <p:spPr/>
        <p:txBody>
          <a:bodyPr/>
          <a:lstStyle/>
          <a:p>
            <a:r>
              <a:rPr lang="zh-TW" altLang="en-US" i="1" dirty="0"/>
              <a:t>台北大學社會所</a:t>
            </a:r>
            <a:r>
              <a:rPr lang="en-US" altLang="zh-TW" i="1" dirty="0"/>
              <a:t>_</a:t>
            </a:r>
            <a:r>
              <a:rPr lang="zh-TW" altLang="en-US" i="1" dirty="0"/>
              <a:t>吳永健</a:t>
            </a:r>
            <a:endParaRPr lang="zh-TW" altLang="en-US" dirty="0"/>
          </a:p>
        </p:txBody>
      </p:sp>
    </p:spTree>
    <p:custDataLst>
      <p:tags r:id="rId1"/>
    </p:custDataLst>
    <p:extLst>
      <p:ext uri="{BB962C8B-B14F-4D97-AF65-F5344CB8AC3E}">
        <p14:creationId xmlns:p14="http://schemas.microsoft.com/office/powerpoint/2010/main" val="244325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785719"/>
            <a:ext cx="10515600" cy="4351338"/>
          </a:xfrm>
        </p:spPr>
        <p:txBody>
          <a:bodyPr/>
          <a:lstStyle/>
          <a:p>
            <a:r>
              <a:rPr lang="zh-TW" altLang="en-US" dirty="0"/>
              <a:t>調查型資料的資源也非常豐富，</a:t>
            </a:r>
            <a:r>
              <a:rPr lang="en-US" altLang="zh-TW" dirty="0"/>
              <a:t>SRDA</a:t>
            </a:r>
            <a:r>
              <a:rPr lang="zh-TW" altLang="en-US" dirty="0"/>
              <a:t>也只是整理出部份台灣的調查資料，另外一些可能是放在該調查官網需自行下載，或是跨國型資料、國外的調查資料，有些可能須申請，有些是公開的，大多數都有問卷可以先查看是否有想要分析的題目再決定是否使用該資料，若有需要可以依需求自行搜索並下載</a:t>
            </a:r>
          </a:p>
        </p:txBody>
      </p:sp>
      <p:pic>
        <p:nvPicPr>
          <p:cNvPr id="5" name="圖片 4">
            <a:extLst>
              <a:ext uri="{FF2B5EF4-FFF2-40B4-BE49-F238E27FC236}">
                <a16:creationId xmlns:a16="http://schemas.microsoft.com/office/drawing/2014/main" id="{C1279F72-24B7-41CC-A736-2D6715733F2C}"/>
              </a:ext>
            </a:extLst>
          </p:cNvPr>
          <p:cNvPicPr>
            <a:picLocks noChangeAspect="1"/>
          </p:cNvPicPr>
          <p:nvPr/>
        </p:nvPicPr>
        <p:blipFill>
          <a:blip r:embed="rId3"/>
          <a:stretch>
            <a:fillRect/>
          </a:stretch>
        </p:blipFill>
        <p:spPr>
          <a:xfrm>
            <a:off x="1209955" y="3275153"/>
            <a:ext cx="5953125" cy="2686050"/>
          </a:xfrm>
          <a:prstGeom prst="rect">
            <a:avLst/>
          </a:prstGeom>
        </p:spPr>
      </p:pic>
    </p:spTree>
    <p:custDataLst>
      <p:tags r:id="rId1"/>
    </p:custDataLst>
    <p:extLst>
      <p:ext uri="{BB962C8B-B14F-4D97-AF65-F5344CB8AC3E}">
        <p14:creationId xmlns:p14="http://schemas.microsoft.com/office/powerpoint/2010/main" val="403405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講義使用資料</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a:xfrm>
            <a:off x="838200" y="1895962"/>
            <a:ext cx="8256987" cy="4888941"/>
          </a:xfrm>
        </p:spPr>
        <p:txBody>
          <a:bodyPr>
            <a:normAutofit/>
          </a:bodyPr>
          <a:lstStyle/>
          <a:p>
            <a:r>
              <a:rPr lang="zh-TW" altLang="en-US" b="0" i="0" dirty="0">
                <a:solidFill>
                  <a:srgbClr val="333333"/>
                </a:solidFill>
                <a:effectLst/>
                <a:latin typeface="Helvetica Neue"/>
              </a:rPr>
              <a:t>講義有使用到的資料都可以從</a:t>
            </a:r>
            <a:r>
              <a:rPr lang="zh-TW" altLang="en-US" b="0" i="0" u="none" strike="noStrike" dirty="0">
                <a:solidFill>
                  <a:srgbClr val="4183C4"/>
                </a:solidFill>
                <a:effectLst/>
                <a:latin typeface="Helvetica Neue"/>
                <a:hlinkClick r:id="rId3"/>
              </a:rPr>
              <a:t>這裡</a:t>
            </a:r>
            <a:r>
              <a:rPr lang="zh-TW" altLang="en-US" b="0" i="0" dirty="0">
                <a:solidFill>
                  <a:srgbClr val="333333"/>
                </a:solidFill>
                <a:effectLst/>
                <a:latin typeface="Helvetica Neue"/>
              </a:rPr>
              <a:t>下載</a:t>
            </a:r>
            <a:endParaRPr lang="en-US" altLang="zh-TW" sz="2600" dirty="0"/>
          </a:p>
        </p:txBody>
      </p:sp>
    </p:spTree>
    <p:custDataLst>
      <p:tags r:id="rId1"/>
    </p:custDataLst>
    <p:extLst>
      <p:ext uri="{BB962C8B-B14F-4D97-AF65-F5344CB8AC3E}">
        <p14:creationId xmlns:p14="http://schemas.microsoft.com/office/powerpoint/2010/main" val="6513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基礎篇</a:t>
            </a:r>
            <a:r>
              <a:rPr lang="en-US" altLang="zh-TW" dirty="0">
                <a:hlinkClick r:id="rId3"/>
              </a:rPr>
              <a:t>_R</a:t>
            </a:r>
            <a:r>
              <a:rPr lang="zh-TW" altLang="en-US" dirty="0">
                <a:hlinkClick r:id="rId3"/>
              </a:rPr>
              <a:t>的介面與</a:t>
            </a:r>
            <a:r>
              <a:rPr lang="en-US" altLang="zh-TW" dirty="0">
                <a:hlinkClick r:id="rId3"/>
              </a:rPr>
              <a:t>R studio</a:t>
            </a:r>
            <a:r>
              <a:rPr lang="zh-TW" altLang="en-US" dirty="0">
                <a:hlinkClick r:id="rId3"/>
              </a:rPr>
              <a:t>的介紹</a:t>
            </a:r>
            <a:endParaRPr lang="zh-TW" altLang="en-US" dirty="0"/>
          </a:p>
          <a:p>
            <a:r>
              <a:rPr lang="zh-TW" altLang="en-US" dirty="0"/>
              <a:t>什麼是</a:t>
            </a:r>
            <a:r>
              <a:rPr lang="en-US" altLang="zh-TW" dirty="0"/>
              <a:t>R </a:t>
            </a:r>
            <a:r>
              <a:rPr lang="zh-TW" altLang="en-US" dirty="0"/>
              <a:t>和 </a:t>
            </a:r>
            <a:r>
              <a:rPr lang="en-US" altLang="zh-TW" dirty="0" err="1"/>
              <a:t>Rstudio</a:t>
            </a:r>
            <a:endParaRPr lang="en-US" altLang="zh-TW" dirty="0"/>
          </a:p>
          <a:p>
            <a:r>
              <a:rPr lang="zh-TW" altLang="en-US" dirty="0"/>
              <a:t>下載</a:t>
            </a:r>
            <a:r>
              <a:rPr lang="en-US" altLang="zh-TW" dirty="0"/>
              <a:t>R </a:t>
            </a:r>
            <a:r>
              <a:rPr lang="zh-TW" altLang="en-US" dirty="0"/>
              <a:t>和 </a:t>
            </a:r>
            <a:r>
              <a:rPr lang="en-US" altLang="zh-TW" dirty="0" err="1"/>
              <a:t>Rstudio</a:t>
            </a:r>
            <a:endParaRPr lang="en-US" altLang="zh-TW" dirty="0"/>
          </a:p>
          <a:p>
            <a:r>
              <a:rPr lang="en-US" altLang="zh-TW" dirty="0" err="1"/>
              <a:t>Rstudio</a:t>
            </a:r>
            <a:r>
              <a:rPr lang="zh-TW" altLang="en-US" dirty="0"/>
              <a:t>介面與初步設定</a:t>
            </a:r>
          </a:p>
          <a:p>
            <a:r>
              <a:rPr lang="zh-TW" altLang="en-US" dirty="0"/>
              <a:t>安裝套件和</a:t>
            </a:r>
            <a:r>
              <a:rPr lang="en-US" altLang="zh-TW" dirty="0"/>
              <a:t>help</a:t>
            </a:r>
          </a:p>
          <a:p>
            <a:r>
              <a:rPr lang="zh-TW" altLang="en-US" dirty="0"/>
              <a:t>錯誤訊息</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6382871" y="1822450"/>
            <a:ext cx="5544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基礎篇</a:t>
            </a:r>
            <a:r>
              <a:rPr lang="en-US" altLang="zh-TW" dirty="0">
                <a:hlinkClick r:id="rId4"/>
              </a:rPr>
              <a:t>_R</a:t>
            </a:r>
            <a:r>
              <a:rPr lang="zh-TW" altLang="en-US" dirty="0">
                <a:hlinkClick r:id="rId4"/>
              </a:rPr>
              <a:t>語言的基礎概念</a:t>
            </a:r>
            <a:endParaRPr lang="zh-TW" altLang="en-US" dirty="0"/>
          </a:p>
          <a:p>
            <a:r>
              <a:rPr lang="zh-TW" altLang="en-US" dirty="0"/>
              <a:t>物件基礎操作</a:t>
            </a:r>
          </a:p>
          <a:p>
            <a:r>
              <a:rPr lang="zh-TW" altLang="en-US" dirty="0"/>
              <a:t>基本運算</a:t>
            </a:r>
          </a:p>
          <a:p>
            <a:r>
              <a:rPr lang="zh-TW" altLang="en-US" dirty="0"/>
              <a:t>資料型態</a:t>
            </a:r>
          </a:p>
          <a:p>
            <a:r>
              <a:rPr lang="zh-TW" altLang="en-US" dirty="0"/>
              <a:t>資料結構</a:t>
            </a:r>
          </a:p>
          <a:p>
            <a:r>
              <a:rPr lang="zh-TW" altLang="en-US" dirty="0"/>
              <a:t>簡單條件判斷式</a:t>
            </a:r>
          </a:p>
          <a:p>
            <a:r>
              <a:rPr lang="zh-TW" altLang="en-US" dirty="0"/>
              <a:t>管道控制</a:t>
            </a:r>
            <a:r>
              <a:rPr lang="en-US" altLang="zh-TW" dirty="0"/>
              <a:t>pipe</a:t>
            </a:r>
          </a:p>
        </p:txBody>
      </p:sp>
    </p:spTree>
    <p:custDataLst>
      <p:tags r:id="rId1"/>
    </p:custDataLst>
    <p:extLst>
      <p:ext uri="{BB962C8B-B14F-4D97-AF65-F5344CB8AC3E}">
        <p14:creationId xmlns:p14="http://schemas.microsoft.com/office/powerpoint/2010/main" val="92208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normAutofit fontScale="92500" lnSpcReduction="20000"/>
          </a:bodyPr>
          <a:lstStyle/>
          <a:p>
            <a:pPr marL="0" indent="0">
              <a:buNone/>
            </a:pPr>
            <a:r>
              <a:rPr lang="zh-TW" altLang="en-US" dirty="0">
                <a:hlinkClick r:id="rId3"/>
              </a:rPr>
              <a:t>基礎篇</a:t>
            </a:r>
            <a:r>
              <a:rPr lang="en-US" altLang="zh-TW" dirty="0">
                <a:hlinkClick r:id="rId3"/>
              </a:rPr>
              <a:t>_</a:t>
            </a:r>
            <a:r>
              <a:rPr lang="zh-TW" altLang="en-US" dirty="0">
                <a:hlinkClick r:id="rId3"/>
              </a:rPr>
              <a:t>元素的基礎操作</a:t>
            </a:r>
            <a:endParaRPr lang="zh-TW" altLang="en-US" dirty="0"/>
          </a:p>
          <a:p>
            <a:r>
              <a:rPr lang="zh-TW" altLang="en-US" dirty="0"/>
              <a:t>值與元素</a:t>
            </a:r>
          </a:p>
          <a:p>
            <a:r>
              <a:rPr lang="zh-TW" altLang="en-US" dirty="0"/>
              <a:t>元素位置</a:t>
            </a:r>
          </a:p>
          <a:p>
            <a:r>
              <a:rPr lang="zh-TW" altLang="en-US" dirty="0"/>
              <a:t>檢索</a:t>
            </a:r>
            <a:r>
              <a:rPr lang="en-US" altLang="zh-TW" dirty="0"/>
              <a:t>/</a:t>
            </a:r>
            <a:r>
              <a:rPr lang="zh-TW" altLang="en-US" dirty="0"/>
              <a:t>取出元素</a:t>
            </a:r>
            <a:endParaRPr lang="en-US" altLang="zh-TW" dirty="0"/>
          </a:p>
          <a:p>
            <a:r>
              <a:rPr lang="en-US" altLang="zh-TW" dirty="0"/>
              <a:t>[[]]</a:t>
            </a:r>
            <a:r>
              <a:rPr lang="zh-TW" altLang="en-US" dirty="0"/>
              <a:t>和</a:t>
            </a:r>
            <a:r>
              <a:rPr lang="en-US" altLang="zh-TW" dirty="0"/>
              <a:t>[] </a:t>
            </a:r>
            <a:r>
              <a:rPr lang="zh-TW" altLang="en-US" dirty="0"/>
              <a:t>差異</a:t>
            </a:r>
            <a:endParaRPr lang="en-US" altLang="zh-TW" dirty="0"/>
          </a:p>
          <a:p>
            <a:r>
              <a:rPr lang="zh-TW" altLang="en-US" dirty="0"/>
              <a:t>替換元素</a:t>
            </a:r>
          </a:p>
          <a:p>
            <a:r>
              <a:rPr lang="zh-TW" altLang="en-US" dirty="0"/>
              <a:t>新增元素</a:t>
            </a:r>
          </a:p>
          <a:p>
            <a:r>
              <a:rPr lang="zh-TW" altLang="en-US" dirty="0"/>
              <a:t>刪除元素</a:t>
            </a:r>
          </a:p>
          <a:p>
            <a:r>
              <a:rPr lang="zh-TW" altLang="en-US" dirty="0"/>
              <a:t>判斷位置的其他方法</a:t>
            </a:r>
          </a:p>
          <a:p>
            <a:r>
              <a:rPr lang="zh-TW" altLang="en-US" dirty="0"/>
              <a:t>元素命名</a:t>
            </a:r>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5611907" y="1822450"/>
            <a:ext cx="63156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應用篇</a:t>
            </a:r>
            <a:r>
              <a:rPr lang="en-US" altLang="zh-TW" dirty="0">
                <a:hlinkClick r:id="rId4"/>
              </a:rPr>
              <a:t>_</a:t>
            </a:r>
            <a:r>
              <a:rPr lang="zh-TW" altLang="en-US" dirty="0">
                <a:hlinkClick r:id="rId4"/>
              </a:rPr>
              <a:t>資料讀取、匯出、合併與瀏覽</a:t>
            </a:r>
            <a:endParaRPr lang="zh-TW" altLang="en-US" dirty="0"/>
          </a:p>
          <a:p>
            <a:r>
              <a:rPr lang="zh-TW" altLang="en-US" dirty="0"/>
              <a:t>設定工作路徑</a:t>
            </a:r>
          </a:p>
          <a:p>
            <a:r>
              <a:rPr lang="zh-TW" altLang="en-US" dirty="0"/>
              <a:t>讀取資料</a:t>
            </a:r>
          </a:p>
          <a:p>
            <a:r>
              <a:rPr lang="zh-TW" altLang="en-US" dirty="0"/>
              <a:t>匯出資料</a:t>
            </a:r>
          </a:p>
          <a:p>
            <a:r>
              <a:rPr lang="zh-TW" altLang="en-US" dirty="0"/>
              <a:t>簡單資料合併</a:t>
            </a:r>
          </a:p>
          <a:p>
            <a:r>
              <a:rPr lang="zh-TW" altLang="en-US" dirty="0"/>
              <a:t>資料瀏覽</a:t>
            </a:r>
          </a:p>
        </p:txBody>
      </p:sp>
    </p:spTree>
    <p:custDataLst>
      <p:tags r:id="rId1"/>
    </p:custDataLst>
    <p:extLst>
      <p:ext uri="{BB962C8B-B14F-4D97-AF65-F5344CB8AC3E}">
        <p14:creationId xmlns:p14="http://schemas.microsoft.com/office/powerpoint/2010/main" val="32378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應用篇</a:t>
            </a:r>
            <a:r>
              <a:rPr lang="en-US" altLang="zh-TW" dirty="0">
                <a:hlinkClick r:id="rId3"/>
              </a:rPr>
              <a:t>_</a:t>
            </a:r>
            <a:r>
              <a:rPr lang="zh-TW" altLang="en-US" dirty="0">
                <a:hlinkClick r:id="rId3"/>
              </a:rPr>
              <a:t>實作簡單資料處理</a:t>
            </a:r>
            <a:endParaRPr lang="zh-TW" altLang="en-US" dirty="0"/>
          </a:p>
          <a:p>
            <a:r>
              <a:rPr lang="zh-TW" altLang="en-US" dirty="0"/>
              <a:t>前置準備</a:t>
            </a:r>
          </a:p>
          <a:p>
            <a:r>
              <a:rPr lang="zh-TW" altLang="en-US" dirty="0"/>
              <a:t>設定不合理值</a:t>
            </a:r>
          </a:p>
          <a:p>
            <a:r>
              <a:rPr lang="zh-TW" altLang="en-US" dirty="0"/>
              <a:t>新建</a:t>
            </a:r>
            <a:r>
              <a:rPr lang="en-US" altLang="zh-TW" dirty="0"/>
              <a:t>/</a:t>
            </a:r>
            <a:r>
              <a:rPr lang="zh-TW" altLang="en-US" dirty="0"/>
              <a:t>修改</a:t>
            </a:r>
            <a:r>
              <a:rPr lang="en-US" altLang="zh-TW" dirty="0"/>
              <a:t>/</a:t>
            </a:r>
            <a:r>
              <a:rPr lang="zh-TW" altLang="en-US" dirty="0"/>
              <a:t>轉換變項</a:t>
            </a:r>
          </a:p>
          <a:p>
            <a:r>
              <a:rPr lang="zh-TW" altLang="en-US" dirty="0"/>
              <a:t>遺漏值處理</a:t>
            </a:r>
          </a:p>
          <a:p>
            <a:r>
              <a:rPr lang="zh-TW" altLang="en-US" dirty="0"/>
              <a:t>其他處理</a:t>
            </a:r>
          </a:p>
          <a:p>
            <a:r>
              <a:rPr lang="zh-TW" altLang="en-US" dirty="0"/>
              <a:t>匯出資料</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6382871" y="1822450"/>
            <a:ext cx="5544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應用篇</a:t>
            </a:r>
            <a:r>
              <a:rPr lang="en-US" altLang="zh-TW" dirty="0">
                <a:hlinkClick r:id="rId4"/>
              </a:rPr>
              <a:t>_</a:t>
            </a:r>
            <a:r>
              <a:rPr lang="zh-TW" altLang="en-US" dirty="0">
                <a:hlinkClick r:id="rId4"/>
              </a:rPr>
              <a:t>探索性資料分析</a:t>
            </a:r>
            <a:endParaRPr lang="zh-TW" altLang="en-US" dirty="0"/>
          </a:p>
          <a:p>
            <a:r>
              <a:rPr lang="zh-TW" altLang="en-US" dirty="0"/>
              <a:t>資料視覺化簡略介紹 </a:t>
            </a:r>
            <a:r>
              <a:rPr lang="en-US" altLang="zh-TW" dirty="0"/>
              <a:t>ggplot2</a:t>
            </a:r>
          </a:p>
          <a:p>
            <a:r>
              <a:rPr lang="zh-TW" altLang="en-US" dirty="0"/>
              <a:t>簡單呈現探索式資料分析</a:t>
            </a:r>
          </a:p>
        </p:txBody>
      </p:sp>
    </p:spTree>
    <p:custDataLst>
      <p:tags r:id="rId1"/>
    </p:custDataLst>
    <p:extLst>
      <p:ext uri="{BB962C8B-B14F-4D97-AF65-F5344CB8AC3E}">
        <p14:creationId xmlns:p14="http://schemas.microsoft.com/office/powerpoint/2010/main" val="178855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663388" y="726141"/>
            <a:ext cx="10690412" cy="5450822"/>
          </a:xfrm>
        </p:spPr>
        <p:txBody>
          <a:bodyPr>
            <a:normAutofit/>
          </a:bodyPr>
          <a:lstStyle/>
          <a:p>
            <a:pPr marL="0" indent="0">
              <a:buNone/>
            </a:pPr>
            <a:r>
              <a:rPr lang="zh-TW" altLang="en-US" dirty="0"/>
              <a:t>講義的資料若有錯誤，再麻煩寄信告知修改 </a:t>
            </a:r>
            <a:r>
              <a:rPr lang="en-US" altLang="zh-TW" dirty="0"/>
              <a:t>email: </a:t>
            </a:r>
            <a:r>
              <a:rPr lang="en-US" altLang="zh-TW" dirty="0">
                <a:hlinkClick r:id="rId3"/>
              </a:rPr>
              <a:t>qbieqbiexyz@gmail.com</a:t>
            </a:r>
            <a:endParaRPr lang="zh-TW" altLang="en-US" dirty="0"/>
          </a:p>
          <a:p>
            <a:pPr marL="0" indent="0">
              <a:buNone/>
            </a:pPr>
            <a:r>
              <a:rPr lang="zh-TW" altLang="en-US" dirty="0"/>
              <a:t>由於是初步介紹的入門講義，因此會簡單介紹一下</a:t>
            </a:r>
            <a:r>
              <a:rPr lang="en-US" altLang="zh-TW" dirty="0"/>
              <a:t>R</a:t>
            </a:r>
            <a:r>
              <a:rPr lang="zh-TW" altLang="en-US" dirty="0"/>
              <a:t>的基礎概念，但部分過於涉及程式設計的部分會稍微略過，重點會放在了解</a:t>
            </a:r>
            <a:r>
              <a:rPr lang="en-US" altLang="zh-TW" dirty="0"/>
              <a:t>R</a:t>
            </a:r>
            <a:r>
              <a:rPr lang="zh-TW" altLang="en-US" dirty="0"/>
              <a:t>的基礎概念、資料處理以及後續使用資料實作初步統計與視覺化部分</a:t>
            </a:r>
            <a:endParaRPr lang="en-US" altLang="zh-TW" dirty="0"/>
          </a:p>
          <a:p>
            <a:pPr marL="0" indent="0">
              <a:buNone/>
            </a:pPr>
            <a:r>
              <a:rPr lang="zh-TW" altLang="en-US" dirty="0"/>
              <a:t>由於是初步介紹的入門講義，因此會簡單介紹一下</a:t>
            </a:r>
            <a:r>
              <a:rPr lang="en-US" altLang="zh-TW" dirty="0"/>
              <a:t>R</a:t>
            </a:r>
            <a:r>
              <a:rPr lang="zh-TW" altLang="en-US" dirty="0"/>
              <a:t>的基礎概念，但部分過於涉及程式設計的部分會稍微略過，重點會放在</a:t>
            </a:r>
            <a:r>
              <a:rPr lang="zh-TW" altLang="en-US" b="1" dirty="0"/>
              <a:t>如何獲取資料與簡單清理</a:t>
            </a:r>
            <a:r>
              <a:rPr lang="zh-TW" altLang="en-US" dirty="0"/>
              <a:t>以及後續</a:t>
            </a:r>
            <a:r>
              <a:rPr lang="zh-TW" altLang="en-US" b="1" dirty="0"/>
              <a:t>使用資料實作初步統計與視覺化</a:t>
            </a:r>
            <a:r>
              <a:rPr lang="zh-TW" altLang="en-US" dirty="0"/>
              <a:t>部分</a:t>
            </a:r>
          </a:p>
          <a:p>
            <a:pPr marL="0" indent="0">
              <a:buNone/>
            </a:pPr>
            <a:r>
              <a:rPr lang="zh-TW" altLang="en-US" dirty="0"/>
              <a:t>目的是讓讀者能夠輕鬆並短時間知道使用資料的好處，因此在分析或實作上，也不會涉及到深入的統計或視覺化，</a:t>
            </a:r>
          </a:p>
          <a:p>
            <a:pPr marL="0" indent="0">
              <a:buNone/>
            </a:pPr>
            <a:r>
              <a:rPr lang="zh-TW" altLang="en-US" dirty="0"/>
              <a:t>若是在看過這份講義後對進階分析有興趣者，可以到以下所列參考書籍或資源，進一步學習。</a:t>
            </a:r>
          </a:p>
          <a:p>
            <a:endParaRPr lang="zh-TW" altLang="en-US" dirty="0"/>
          </a:p>
        </p:txBody>
      </p:sp>
    </p:spTree>
    <p:custDataLst>
      <p:tags r:id="rId1"/>
    </p:custDataLst>
    <p:extLst>
      <p:ext uri="{BB962C8B-B14F-4D97-AF65-F5344CB8AC3E}">
        <p14:creationId xmlns:p14="http://schemas.microsoft.com/office/powerpoint/2010/main" val="41101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en-US" altLang="zh-TW" b="1" dirty="0"/>
              <a:t>R</a:t>
            </a:r>
            <a:r>
              <a:rPr lang="zh-TW" altLang="en-US" b="1" dirty="0"/>
              <a:t>語言 應用性</a:t>
            </a:r>
            <a:r>
              <a:rPr lang="en-US" altLang="zh-TW" b="1" dirty="0"/>
              <a:t>: </a:t>
            </a:r>
            <a:r>
              <a:rPr lang="zh-TW" altLang="en-US" b="1" dirty="0"/>
              <a:t>高、難度</a:t>
            </a:r>
            <a:r>
              <a:rPr lang="en-US" altLang="zh-TW" b="1" dirty="0"/>
              <a:t>: </a:t>
            </a:r>
            <a:r>
              <a:rPr lang="zh-TW" altLang="en-US" b="1" dirty="0"/>
              <a:t>中高</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1690688"/>
            <a:ext cx="10672482" cy="4371033"/>
          </a:xfrm>
        </p:spPr>
        <p:txBody>
          <a:bodyPr>
            <a:normAutofit/>
          </a:bodyPr>
          <a:lstStyle/>
          <a:p>
            <a:pPr marL="0" indent="0">
              <a:buNone/>
            </a:pPr>
            <a:r>
              <a:rPr lang="en-US" altLang="zh-TW" dirty="0"/>
              <a:t>R</a:t>
            </a:r>
            <a:r>
              <a:rPr lang="zh-TW" altLang="en-US" dirty="0"/>
              <a:t>的好處在於免費、靈活，且有許多額外的套件輔助分析，若想要做的分析一般的套件沒有支援時，可以自寫函數或程式來處理，另外在統計方法與視覺化上面都有很多應用，且網路上有很多自學資源以及論壇解答遇到的問題。</a:t>
            </a:r>
            <a:endParaRPr lang="en-US" altLang="zh-TW" dirty="0"/>
          </a:p>
          <a:p>
            <a:pPr marL="0" indent="0">
              <a:buNone/>
            </a:pPr>
            <a:endParaRPr lang="zh-TW" altLang="en-US" dirty="0"/>
          </a:p>
          <a:p>
            <a:pPr marL="0" indent="0">
              <a:buNone/>
            </a:pPr>
            <a:r>
              <a:rPr lang="zh-TW" altLang="en-US" dirty="0"/>
              <a:t>缺點在於，由於</a:t>
            </a:r>
            <a:r>
              <a:rPr lang="en-US" altLang="zh-TW" dirty="0"/>
              <a:t>R</a:t>
            </a:r>
            <a:r>
              <a:rPr lang="zh-TW" altLang="en-US" dirty="0"/>
              <a:t>是由類似程式語言的方式執行，因此在學習上會比</a:t>
            </a:r>
            <a:r>
              <a:rPr lang="en-US" altLang="zh-TW" dirty="0"/>
              <a:t>excel</a:t>
            </a:r>
            <a:r>
              <a:rPr lang="zh-TW" altLang="en-US" dirty="0"/>
              <a:t>、</a:t>
            </a:r>
            <a:r>
              <a:rPr lang="en-US" altLang="zh-TW" dirty="0" err="1"/>
              <a:t>spss</a:t>
            </a:r>
            <a:r>
              <a:rPr lang="zh-TW" altLang="en-US" dirty="0"/>
              <a:t>、</a:t>
            </a:r>
            <a:r>
              <a:rPr lang="en-US" altLang="zh-TW" dirty="0" err="1"/>
              <a:t>stata</a:t>
            </a:r>
            <a:r>
              <a:rPr lang="zh-TW" altLang="en-US" dirty="0"/>
              <a:t>等統計軟體再困難一些，較接近</a:t>
            </a:r>
            <a:r>
              <a:rPr lang="en-US" altLang="zh-TW" dirty="0"/>
              <a:t>python</a:t>
            </a:r>
            <a:r>
              <a:rPr lang="zh-TW" altLang="en-US" dirty="0"/>
              <a:t>，因此學習坡度較高、需要學習程式語言，且一些新的外裝套件並沒有通過學術檢證、沒有售後服務。</a:t>
            </a:r>
            <a:endParaRPr lang="en-US" altLang="zh-TW" dirty="0"/>
          </a:p>
          <a:p>
            <a:pPr marL="0" indent="0">
              <a:buNone/>
            </a:pPr>
            <a:endParaRPr lang="zh-TW" altLang="en-US" dirty="0"/>
          </a:p>
        </p:txBody>
      </p:sp>
    </p:spTree>
    <p:custDataLst>
      <p:tags r:id="rId1"/>
    </p:custDataLst>
    <p:extLst>
      <p:ext uri="{BB962C8B-B14F-4D97-AF65-F5344CB8AC3E}">
        <p14:creationId xmlns:p14="http://schemas.microsoft.com/office/powerpoint/2010/main" val="5941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DD3E5-C0C8-4C2F-94B8-2068EF36D72F}"/>
              </a:ext>
            </a:extLst>
          </p:cNvPr>
          <p:cNvSpPr>
            <a:spLocks noGrp="1"/>
          </p:cNvSpPr>
          <p:nvPr>
            <p:ph type="title"/>
          </p:nvPr>
        </p:nvSpPr>
        <p:spPr/>
        <p:txBody>
          <a:bodyPr/>
          <a:lstStyle/>
          <a:p>
            <a:r>
              <a:rPr lang="zh-TW" altLang="en-US" b="1" dirty="0"/>
              <a:t>學習目標</a:t>
            </a:r>
            <a:endParaRPr lang="zh-TW" altLang="en-US" dirty="0"/>
          </a:p>
        </p:txBody>
      </p:sp>
      <p:sp>
        <p:nvSpPr>
          <p:cNvPr id="3" name="內容版面配置區 2">
            <a:extLst>
              <a:ext uri="{FF2B5EF4-FFF2-40B4-BE49-F238E27FC236}">
                <a16:creationId xmlns:a16="http://schemas.microsoft.com/office/drawing/2014/main" id="{09E03058-1EA8-4BF3-8DEB-46CF87B4AF02}"/>
              </a:ext>
            </a:extLst>
          </p:cNvPr>
          <p:cNvSpPr>
            <a:spLocks noGrp="1"/>
          </p:cNvSpPr>
          <p:nvPr>
            <p:ph idx="1"/>
          </p:nvPr>
        </p:nvSpPr>
        <p:spPr/>
        <p:txBody>
          <a:bodyPr/>
          <a:lstStyle/>
          <a:p>
            <a:pPr algn="l">
              <a:buFont typeface="+mj-lt"/>
              <a:buAutoNum type="arabicPeriod"/>
            </a:pPr>
            <a:r>
              <a:rPr lang="zh-TW" altLang="en-US" b="0" i="0" dirty="0">
                <a:solidFill>
                  <a:srgbClr val="333333"/>
                </a:solidFill>
                <a:effectLst/>
                <a:latin typeface="Helvetica Neue"/>
              </a:rPr>
              <a:t>初步認識</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語言與</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語言基礎概念</a:t>
            </a:r>
          </a:p>
          <a:p>
            <a:pPr algn="l">
              <a:buFont typeface="+mj-lt"/>
              <a:buAutoNum type="arabicPeriod"/>
            </a:pPr>
            <a:r>
              <a:rPr lang="zh-TW" altLang="en-US" b="0" i="0" dirty="0">
                <a:solidFill>
                  <a:srgbClr val="333333"/>
                </a:solidFill>
                <a:effectLst/>
                <a:latin typeface="Helvetica Neue"/>
              </a:rPr>
              <a:t>運用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語言讀取、整理資料</a:t>
            </a:r>
          </a:p>
          <a:p>
            <a:pPr algn="l">
              <a:buFont typeface="+mj-lt"/>
              <a:buAutoNum type="arabicPeriod"/>
            </a:pPr>
            <a:r>
              <a:rPr lang="zh-TW" altLang="en-US" b="0" i="0" dirty="0">
                <a:solidFill>
                  <a:srgbClr val="333333"/>
                </a:solidFill>
                <a:effectLst/>
                <a:latin typeface="Helvetica Neue"/>
              </a:rPr>
              <a:t>運用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語言進行簡單資料清理</a:t>
            </a:r>
          </a:p>
          <a:p>
            <a:pPr algn="l">
              <a:buFont typeface="+mj-lt"/>
              <a:buAutoNum type="arabicPeriod"/>
            </a:pPr>
            <a:r>
              <a:rPr lang="zh-TW" altLang="en-US" b="0" i="0" dirty="0">
                <a:solidFill>
                  <a:srgbClr val="333333"/>
                </a:solidFill>
                <a:effectLst/>
                <a:latin typeface="Helvetica Neue"/>
              </a:rPr>
              <a:t>運用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語言進行簡單探索性分析與資料視覺化</a:t>
            </a:r>
          </a:p>
          <a:p>
            <a:endParaRPr lang="zh-TW" altLang="en-US" dirty="0"/>
          </a:p>
        </p:txBody>
      </p:sp>
    </p:spTree>
    <p:extLst>
      <p:ext uri="{BB962C8B-B14F-4D97-AF65-F5344CB8AC3E}">
        <p14:creationId xmlns:p14="http://schemas.microsoft.com/office/powerpoint/2010/main" val="2448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參考資料</a:t>
            </a:r>
            <a:r>
              <a:rPr lang="en-US" altLang="zh-TW" b="1" dirty="0"/>
              <a:t>-</a:t>
            </a:r>
            <a:r>
              <a:rPr lang="zh-TW" altLang="en-US" b="1" dirty="0"/>
              <a:t>講義</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a:xfrm>
            <a:off x="486507" y="1487156"/>
            <a:ext cx="10968613" cy="1572677"/>
          </a:xfrm>
        </p:spPr>
        <p:txBody>
          <a:bodyPr>
            <a:normAutofit/>
          </a:bodyPr>
          <a:lstStyle/>
          <a:p>
            <a:pPr marL="0" indent="0">
              <a:buNone/>
            </a:pPr>
            <a:r>
              <a:rPr lang="zh-TW" altLang="en-US" dirty="0"/>
              <a:t>本講義是擷取</a:t>
            </a:r>
            <a:r>
              <a:rPr lang="en-US" altLang="zh-TW" dirty="0"/>
              <a:t>/</a:t>
            </a:r>
            <a:r>
              <a:rPr lang="zh-TW" altLang="en-US" dirty="0"/>
              <a:t>修改下列講義部分內容，希望能透過更簡易的方式了解資料分析初步內容與過程，若因此對於資料分析有興趣，想嘗試更進階</a:t>
            </a:r>
            <a:r>
              <a:rPr lang="en-US" altLang="zh-TW" dirty="0"/>
              <a:t>/</a:t>
            </a:r>
            <a:r>
              <a:rPr lang="zh-TW" altLang="en-US" dirty="0"/>
              <a:t>深入的資料分析， 建議深入查看以下講義中更完整的內容。</a:t>
            </a:r>
          </a:p>
          <a:p>
            <a:endParaRPr lang="zh-TW" altLang="en-US" dirty="0"/>
          </a:p>
        </p:txBody>
      </p:sp>
      <p:sp>
        <p:nvSpPr>
          <p:cNvPr id="5" name="文字方塊 4">
            <a:extLst>
              <a:ext uri="{FF2B5EF4-FFF2-40B4-BE49-F238E27FC236}">
                <a16:creationId xmlns:a16="http://schemas.microsoft.com/office/drawing/2014/main" id="{054BB3B1-68DB-48F5-AFD3-9655345B2B47}"/>
              </a:ext>
            </a:extLst>
          </p:cNvPr>
          <p:cNvSpPr txBox="1"/>
          <p:nvPr/>
        </p:nvSpPr>
        <p:spPr>
          <a:xfrm>
            <a:off x="5970813" y="3431852"/>
            <a:ext cx="5682342" cy="2246769"/>
          </a:xfrm>
          <a:prstGeom prst="rect">
            <a:avLst/>
          </a:prstGeom>
          <a:noFill/>
        </p:spPr>
        <p:txBody>
          <a:bodyPr wrap="square">
            <a:spAutoFit/>
          </a:bodyPr>
          <a:lstStyle/>
          <a:p>
            <a:r>
              <a:rPr lang="en-US" altLang="zh-TW" sz="2000" dirty="0">
                <a:hlinkClick r:id="rId3"/>
              </a:rPr>
              <a:t>R</a:t>
            </a:r>
            <a:r>
              <a:rPr lang="zh-TW" altLang="en-US" sz="2000" dirty="0">
                <a:hlinkClick r:id="rId3"/>
              </a:rPr>
              <a:t>语言教程</a:t>
            </a:r>
            <a:endParaRPr lang="zh-TW" altLang="en-US" sz="2000" dirty="0"/>
          </a:p>
          <a:p>
            <a:r>
              <a:rPr lang="en-US" altLang="zh-TW" sz="2000" dirty="0">
                <a:hlinkClick r:id="rId4"/>
              </a:rPr>
              <a:t>R for Fledglings</a:t>
            </a:r>
            <a:endParaRPr lang="en-US" altLang="zh-TW" sz="2000" dirty="0"/>
          </a:p>
          <a:p>
            <a:r>
              <a:rPr lang="en-US" altLang="zh-TW" sz="2000" dirty="0">
                <a:hlinkClick r:id="rId5"/>
              </a:rPr>
              <a:t>R for </a:t>
            </a:r>
            <a:r>
              <a:rPr lang="en-US" altLang="zh-TW" sz="2000" dirty="0" err="1">
                <a:hlinkClick r:id="rId5"/>
              </a:rPr>
              <a:t>HR:An</a:t>
            </a:r>
            <a:r>
              <a:rPr lang="en-US" altLang="zh-TW" sz="2000" dirty="0">
                <a:hlinkClick r:id="rId5"/>
              </a:rPr>
              <a:t> Introduction to Human Resource Analytics Using R</a:t>
            </a:r>
            <a:endParaRPr lang="en-US" altLang="zh-TW" sz="2000" dirty="0"/>
          </a:p>
          <a:p>
            <a:r>
              <a:rPr lang="en-US" altLang="zh-TW" sz="2000" dirty="0">
                <a:hlinkClick r:id="rId6"/>
              </a:rPr>
              <a:t>R for Epidemiology</a:t>
            </a:r>
            <a:endParaRPr lang="en-US" altLang="zh-TW" sz="2000" dirty="0"/>
          </a:p>
          <a:p>
            <a:r>
              <a:rPr lang="en-US" altLang="zh-TW" sz="2000" dirty="0">
                <a:hlinkClick r:id="rId7"/>
              </a:rPr>
              <a:t>R Package Showcase</a:t>
            </a:r>
            <a:endParaRPr lang="en-US" altLang="zh-TW" sz="2000" dirty="0"/>
          </a:p>
          <a:p>
            <a:r>
              <a:rPr lang="en-US" altLang="zh-TW" sz="2000" dirty="0" err="1">
                <a:hlinkClick r:id="rId8"/>
              </a:rPr>
              <a:t>tidyverse</a:t>
            </a:r>
            <a:endParaRPr lang="en-US" altLang="zh-TW" sz="2000" dirty="0"/>
          </a:p>
        </p:txBody>
      </p:sp>
      <p:sp>
        <p:nvSpPr>
          <p:cNvPr id="7" name="文字方塊 6">
            <a:extLst>
              <a:ext uri="{FF2B5EF4-FFF2-40B4-BE49-F238E27FC236}">
                <a16:creationId xmlns:a16="http://schemas.microsoft.com/office/drawing/2014/main" id="{0C426701-A6CD-4509-8E97-FDBEFD180348}"/>
              </a:ext>
            </a:extLst>
          </p:cNvPr>
          <p:cNvSpPr txBox="1"/>
          <p:nvPr/>
        </p:nvSpPr>
        <p:spPr>
          <a:xfrm>
            <a:off x="538845" y="3403009"/>
            <a:ext cx="5080280" cy="2246769"/>
          </a:xfrm>
          <a:prstGeom prst="rect">
            <a:avLst/>
          </a:prstGeom>
          <a:noFill/>
        </p:spPr>
        <p:txBody>
          <a:bodyPr wrap="square">
            <a:spAutoFit/>
          </a:bodyPr>
          <a:lstStyle/>
          <a:p>
            <a:r>
              <a:rPr lang="en-US" altLang="zh-TW" sz="2000" dirty="0">
                <a:hlinkClick r:id="rId9"/>
              </a:rPr>
              <a:t>R for Data Science</a:t>
            </a:r>
            <a:endParaRPr lang="en-US" altLang="zh-TW" sz="2000" dirty="0"/>
          </a:p>
          <a:p>
            <a:r>
              <a:rPr lang="en-US" altLang="zh-TW" sz="2000" dirty="0">
                <a:hlinkClick r:id="rId10"/>
              </a:rPr>
              <a:t>R for Data Science (2e)</a:t>
            </a:r>
            <a:endParaRPr lang="en-US" altLang="zh-TW" sz="2000" dirty="0"/>
          </a:p>
          <a:p>
            <a:r>
              <a:rPr lang="zh-TW" altLang="en-US" sz="2000" dirty="0"/>
              <a:t>量化研究方法實作</a:t>
            </a:r>
            <a:r>
              <a:rPr lang="en-US" altLang="zh-TW" sz="2000" dirty="0"/>
              <a:t>(</a:t>
            </a:r>
            <a:r>
              <a:rPr lang="zh-TW" altLang="en-US" sz="2000" dirty="0"/>
              <a:t>課堂教材</a:t>
            </a:r>
            <a:r>
              <a:rPr lang="en-US" altLang="zh-TW" sz="2000" dirty="0"/>
              <a:t>)</a:t>
            </a:r>
            <a:r>
              <a:rPr lang="zh-TW" altLang="en-US" sz="2000" dirty="0"/>
              <a:t>，</a:t>
            </a:r>
            <a:r>
              <a:rPr lang="en-US" altLang="zh-TW" sz="2000" dirty="0"/>
              <a:t>by </a:t>
            </a:r>
            <a:r>
              <a:rPr lang="zh-TW" altLang="en-US" sz="2000" dirty="0">
                <a:hlinkClick r:id="rId11"/>
              </a:rPr>
              <a:t>陳易甫</a:t>
            </a:r>
            <a:endParaRPr lang="zh-TW" altLang="en-US" sz="2000" dirty="0"/>
          </a:p>
          <a:p>
            <a:r>
              <a:rPr lang="zh-TW" altLang="en-US" sz="2000" dirty="0">
                <a:hlinkClick r:id="rId12"/>
              </a:rPr>
              <a:t>資料科學與</a:t>
            </a:r>
            <a:r>
              <a:rPr lang="en-US" altLang="zh-TW" sz="2000" dirty="0">
                <a:hlinkClick r:id="rId12"/>
              </a:rPr>
              <a:t>R</a:t>
            </a:r>
            <a:r>
              <a:rPr lang="zh-TW" altLang="en-US" sz="2000" dirty="0">
                <a:hlinkClick r:id="rId12"/>
              </a:rPr>
              <a:t>語言</a:t>
            </a:r>
            <a:r>
              <a:rPr lang="zh-TW" altLang="en-US" sz="2000" dirty="0"/>
              <a:t>，</a:t>
            </a:r>
            <a:r>
              <a:rPr lang="en-US" altLang="zh-TW" sz="2000" dirty="0"/>
              <a:t>by </a:t>
            </a:r>
            <a:r>
              <a:rPr lang="zh-TW" altLang="en-US" sz="2000" dirty="0">
                <a:hlinkClick r:id="rId13"/>
              </a:rPr>
              <a:t>曾意儒</a:t>
            </a:r>
            <a:endParaRPr lang="zh-TW" altLang="en-US" sz="2000" dirty="0"/>
          </a:p>
          <a:p>
            <a:r>
              <a:rPr lang="en-US" altLang="zh-TW" sz="2000" dirty="0">
                <a:hlinkClick r:id="rId14"/>
              </a:rPr>
              <a:t>Programming for Data Science (I)</a:t>
            </a:r>
            <a:r>
              <a:rPr lang="zh-TW" altLang="en-US" sz="2000" dirty="0"/>
              <a:t>，</a:t>
            </a:r>
            <a:r>
              <a:rPr lang="en-US" altLang="zh-TW" sz="2000" dirty="0"/>
              <a:t>by </a:t>
            </a:r>
            <a:r>
              <a:rPr lang="zh-TW" altLang="en-US" sz="2000" dirty="0">
                <a:hlinkClick r:id="rId15"/>
              </a:rPr>
              <a:t>林茂廷</a:t>
            </a:r>
            <a:endParaRPr lang="zh-TW" altLang="en-US" sz="2000" dirty="0"/>
          </a:p>
          <a:p>
            <a:r>
              <a:rPr lang="zh-TW" altLang="en-US" sz="2000" dirty="0">
                <a:hlinkClick r:id="rId16"/>
              </a:rPr>
              <a:t>輕鬆學習 </a:t>
            </a:r>
            <a:r>
              <a:rPr lang="en-US" altLang="zh-TW" sz="2000" dirty="0">
                <a:hlinkClick r:id="rId16"/>
              </a:rPr>
              <a:t>R </a:t>
            </a:r>
            <a:r>
              <a:rPr lang="zh-TW" altLang="en-US" sz="2000" dirty="0">
                <a:hlinkClick r:id="rId16"/>
              </a:rPr>
              <a:t>語言</a:t>
            </a:r>
            <a:r>
              <a:rPr lang="zh-TW" altLang="en-US" sz="2000" dirty="0"/>
              <a:t>，</a:t>
            </a:r>
            <a:r>
              <a:rPr lang="en-US" altLang="zh-TW" sz="2000" dirty="0"/>
              <a:t>by </a:t>
            </a:r>
            <a:r>
              <a:rPr lang="zh-TW" altLang="en-US" sz="2000" dirty="0">
                <a:hlinkClick r:id="rId17"/>
              </a:rPr>
              <a:t>郭耀仁</a:t>
            </a:r>
            <a:endParaRPr lang="en-US" altLang="zh-TW" sz="2000" dirty="0"/>
          </a:p>
          <a:p>
            <a:r>
              <a:rPr lang="en-US" altLang="zh-TW" sz="2000" b="0" i="0" u="sng" dirty="0">
                <a:solidFill>
                  <a:srgbClr val="4183C4"/>
                </a:solidFill>
                <a:effectLst/>
                <a:latin typeface="Helvetica Neue"/>
                <a:hlinkClick r:id="rId18"/>
              </a:rPr>
              <a:t>R </a:t>
            </a:r>
            <a:r>
              <a:rPr lang="zh-TW" altLang="en-US" sz="2000" b="0" i="0" u="sng" dirty="0">
                <a:solidFill>
                  <a:srgbClr val="4183C4"/>
                </a:solidFill>
                <a:effectLst/>
                <a:latin typeface="Helvetica Neue"/>
                <a:hlinkClick r:id="rId18"/>
              </a:rPr>
              <a:t>資料科學與統計</a:t>
            </a:r>
            <a:r>
              <a:rPr lang="zh-TW" altLang="en-US" sz="2000" b="0" i="0" dirty="0">
                <a:solidFill>
                  <a:srgbClr val="333333"/>
                </a:solidFill>
                <a:effectLst/>
                <a:latin typeface="Helvetica Neue"/>
              </a:rPr>
              <a:t>，</a:t>
            </a:r>
            <a:r>
              <a:rPr lang="en-US" altLang="zh-TW" sz="2000" b="0" i="0" dirty="0">
                <a:solidFill>
                  <a:srgbClr val="333333"/>
                </a:solidFill>
                <a:effectLst/>
                <a:latin typeface="Helvetica Neue"/>
              </a:rPr>
              <a:t>by </a:t>
            </a:r>
            <a:r>
              <a:rPr lang="zh-TW" altLang="en-US" sz="2000" b="0" i="0" dirty="0">
                <a:solidFill>
                  <a:srgbClr val="333333"/>
                </a:solidFill>
                <a:effectLst/>
                <a:latin typeface="Helvetica Neue"/>
              </a:rPr>
              <a:t>林建甫</a:t>
            </a:r>
            <a:endParaRPr lang="zh-TW" altLang="en-US" sz="2000" dirty="0"/>
          </a:p>
        </p:txBody>
      </p:sp>
    </p:spTree>
    <p:custDataLst>
      <p:tags r:id="rId1"/>
    </p:custDataLst>
    <p:extLst>
      <p:ext uri="{BB962C8B-B14F-4D97-AF65-F5344CB8AC3E}">
        <p14:creationId xmlns:p14="http://schemas.microsoft.com/office/powerpoint/2010/main" val="250542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r>
              <a:rPr lang="zh-TW" altLang="en-US" dirty="0">
                <a:hlinkClick r:id="rId3"/>
              </a:rPr>
              <a:t>其他進階</a:t>
            </a:r>
            <a:r>
              <a:rPr lang="en-US" altLang="zh-TW" dirty="0">
                <a:hlinkClick r:id="rId3"/>
              </a:rPr>
              <a:t>R books</a:t>
            </a:r>
            <a:endParaRPr lang="en-US" altLang="zh-TW" dirty="0"/>
          </a:p>
          <a:p>
            <a:r>
              <a:rPr lang="zh-TW" altLang="en-US" dirty="0">
                <a:hlinkClick r:id="rId4"/>
              </a:rPr>
              <a:t>各種</a:t>
            </a:r>
            <a:r>
              <a:rPr lang="en-US" altLang="zh-TW" dirty="0" err="1">
                <a:hlinkClick r:id="rId4"/>
              </a:rPr>
              <a:t>Cheatsheets</a:t>
            </a:r>
            <a:endParaRPr lang="en-US" altLang="zh-TW" dirty="0"/>
          </a:p>
          <a:p>
            <a:r>
              <a:rPr lang="en-US" altLang="zh-TW" dirty="0">
                <a:hlinkClick r:id="rId5"/>
              </a:rPr>
              <a:t>base R cheat-sheet</a:t>
            </a:r>
            <a:endParaRPr lang="en-US" altLang="zh-TW" dirty="0"/>
          </a:p>
          <a:p>
            <a:r>
              <a:rPr lang="en-US" altLang="zh-TW" dirty="0" err="1">
                <a:hlinkClick r:id="rId6"/>
              </a:rPr>
              <a:t>RPubs</a:t>
            </a:r>
            <a:endParaRPr lang="en-US" altLang="zh-TW" dirty="0"/>
          </a:p>
          <a:p>
            <a:r>
              <a:rPr lang="en-US" altLang="zh-TW" dirty="0">
                <a:hlinkClick r:id="rId7"/>
              </a:rPr>
              <a:t>Posit</a:t>
            </a:r>
            <a:endParaRPr lang="en-US" altLang="zh-TW" dirty="0"/>
          </a:p>
          <a:p>
            <a:r>
              <a:rPr lang="zh-TW" altLang="en-US" dirty="0"/>
              <a:t>網路上的各種筆記或論壇</a:t>
            </a:r>
          </a:p>
          <a:p>
            <a:r>
              <a:rPr lang="en-US" altLang="zh-TW" dirty="0" err="1"/>
              <a:t>chatgpt</a:t>
            </a:r>
            <a:r>
              <a:rPr lang="en-US" altLang="zh-TW" dirty="0"/>
              <a:t>?</a:t>
            </a:r>
          </a:p>
          <a:p>
            <a:endParaRPr lang="zh-TW" altLang="en-US" dirty="0"/>
          </a:p>
        </p:txBody>
      </p:sp>
      <p:sp>
        <p:nvSpPr>
          <p:cNvPr id="4" name="標題 1">
            <a:extLst>
              <a:ext uri="{FF2B5EF4-FFF2-40B4-BE49-F238E27FC236}">
                <a16:creationId xmlns:a16="http://schemas.microsoft.com/office/drawing/2014/main" id="{5472C189-708C-4365-B2CF-7C3BBE6697C6}"/>
              </a:ext>
            </a:extLst>
          </p:cNvPr>
          <p:cNvSpPr>
            <a:spLocks noGrp="1"/>
          </p:cNvSpPr>
          <p:nvPr>
            <p:ph type="title"/>
          </p:nvPr>
        </p:nvSpPr>
        <p:spPr>
          <a:xfrm>
            <a:off x="838200" y="365125"/>
            <a:ext cx="10515600" cy="1325563"/>
          </a:xfrm>
        </p:spPr>
        <p:txBody>
          <a:bodyPr/>
          <a:lstStyle/>
          <a:p>
            <a:r>
              <a:rPr lang="zh-TW" altLang="en-US" b="1" dirty="0"/>
              <a:t>參考資料</a:t>
            </a:r>
            <a:r>
              <a:rPr lang="en-US" altLang="zh-TW" b="1" dirty="0"/>
              <a:t>-</a:t>
            </a:r>
            <a:r>
              <a:rPr lang="zh-TW" altLang="en-US" b="1" dirty="0"/>
              <a:t>其他學習資源</a:t>
            </a:r>
            <a:endParaRPr lang="zh-TW" altLang="en-US" dirty="0"/>
          </a:p>
        </p:txBody>
      </p:sp>
    </p:spTree>
    <p:custDataLst>
      <p:tags r:id="rId1"/>
    </p:custDataLst>
    <p:extLst>
      <p:ext uri="{BB962C8B-B14F-4D97-AF65-F5344CB8AC3E}">
        <p14:creationId xmlns:p14="http://schemas.microsoft.com/office/powerpoint/2010/main" val="248044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zh-TW" altLang="en-US" b="1" dirty="0"/>
              <a:t>資料</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p:txBody>
          <a:bodyPr/>
          <a:lstStyle/>
          <a:p>
            <a:r>
              <a:rPr lang="zh-TW" altLang="en-US" b="1" dirty="0"/>
              <a:t>開放資料</a:t>
            </a:r>
            <a:r>
              <a:rPr lang="en-US" altLang="zh-TW" dirty="0"/>
              <a:t>(</a:t>
            </a:r>
            <a:r>
              <a:rPr lang="zh-TW" altLang="en-US" dirty="0"/>
              <a:t>英語：</a:t>
            </a:r>
            <a:r>
              <a:rPr lang="en-US" altLang="zh-TW" dirty="0"/>
              <a:t>Open data)</a:t>
            </a:r>
            <a:r>
              <a:rPr lang="zh-TW" altLang="en-US" dirty="0"/>
              <a:t>指的是一種經過挑選與許可的資料。這種資料不受著作權、專利權，以及其他管理機制所限制，可以開放給社會公眾，任何人都可以自由出版使用，不論是要拿來出版或是做其他的運用都不加以限制。</a:t>
            </a:r>
          </a:p>
        </p:txBody>
      </p:sp>
    </p:spTree>
    <p:custDataLst>
      <p:tags r:id="rId1"/>
    </p:custDataLst>
    <p:extLst>
      <p:ext uri="{BB962C8B-B14F-4D97-AF65-F5344CB8AC3E}">
        <p14:creationId xmlns:p14="http://schemas.microsoft.com/office/powerpoint/2010/main" val="33809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資料</a:t>
            </a:r>
            <a:r>
              <a:rPr lang="en-US" altLang="zh-TW" b="1" dirty="0"/>
              <a:t>-</a:t>
            </a:r>
            <a:r>
              <a:rPr lang="zh-TW" altLang="en-US" b="1" dirty="0"/>
              <a:t> 政府公開資料相關資源</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normAutofit fontScale="70000" lnSpcReduction="20000"/>
          </a:bodyPr>
          <a:lstStyle/>
          <a:p>
            <a:pPr marL="0" indent="0">
              <a:buNone/>
            </a:pPr>
            <a:r>
              <a:rPr lang="zh-TW" altLang="en-US" dirty="0"/>
              <a:t>以下列出台灣部分的政府公開資料，下面列出的只是一小部分，還有很多其他政府或非政府的</a:t>
            </a:r>
            <a:r>
              <a:rPr lang="en-US" altLang="zh-TW" dirty="0"/>
              <a:t>Open data</a:t>
            </a:r>
            <a:r>
              <a:rPr lang="zh-TW" altLang="en-US" dirty="0"/>
              <a:t>可以自行探索</a:t>
            </a:r>
          </a:p>
          <a:p>
            <a:r>
              <a:rPr lang="zh-TW" altLang="en-US" dirty="0">
                <a:hlinkClick r:id="rId3"/>
              </a:rPr>
              <a:t>政府資料開放平台</a:t>
            </a:r>
            <a:endParaRPr lang="zh-TW" altLang="en-US" dirty="0"/>
          </a:p>
          <a:p>
            <a:r>
              <a:rPr lang="zh-TW" altLang="en-US" dirty="0">
                <a:hlinkClick r:id="rId4"/>
              </a:rPr>
              <a:t>臺北市資料大平台</a:t>
            </a:r>
            <a:endParaRPr lang="zh-TW" altLang="en-US" dirty="0"/>
          </a:p>
          <a:p>
            <a:r>
              <a:rPr lang="zh-TW" altLang="en-US" dirty="0">
                <a:hlinkClick r:id="rId5"/>
              </a:rPr>
              <a:t>社會經濟資料服務平台</a:t>
            </a:r>
            <a:endParaRPr lang="zh-TW" altLang="en-US" dirty="0"/>
          </a:p>
          <a:p>
            <a:r>
              <a:rPr lang="zh-TW" altLang="en-US" dirty="0">
                <a:hlinkClick r:id="rId6"/>
              </a:rPr>
              <a:t>中華民國統計資訊網</a:t>
            </a:r>
            <a:endParaRPr lang="zh-TW" altLang="en-US" dirty="0"/>
          </a:p>
          <a:p>
            <a:r>
              <a:rPr lang="zh-TW" altLang="en-US" dirty="0">
                <a:hlinkClick r:id="rId7"/>
              </a:rPr>
              <a:t>教育部統計資料</a:t>
            </a:r>
            <a:endParaRPr lang="zh-TW" altLang="en-US" dirty="0"/>
          </a:p>
          <a:p>
            <a:r>
              <a:rPr lang="zh-TW" altLang="en-US" dirty="0">
                <a:hlinkClick r:id="rId8"/>
              </a:rPr>
              <a:t>衛服部統計資料</a:t>
            </a:r>
            <a:endParaRPr lang="zh-TW" altLang="en-US" dirty="0"/>
          </a:p>
          <a:p>
            <a:r>
              <a:rPr lang="zh-TW" altLang="en-US" dirty="0">
                <a:hlinkClick r:id="rId9"/>
              </a:rPr>
              <a:t>內政部警政署統計資料</a:t>
            </a:r>
            <a:endParaRPr lang="zh-TW" altLang="en-US" dirty="0"/>
          </a:p>
          <a:p>
            <a:r>
              <a:rPr lang="en-US" altLang="zh-TW" dirty="0">
                <a:hlinkClick r:id="rId10"/>
              </a:rPr>
              <a:t>PRIDE</a:t>
            </a:r>
            <a:r>
              <a:rPr lang="zh-TW" altLang="en-US" dirty="0">
                <a:hlinkClick r:id="rId10"/>
              </a:rPr>
              <a:t>政策研究指標資料庫</a:t>
            </a:r>
            <a:endParaRPr lang="zh-TW" altLang="en-US" dirty="0"/>
          </a:p>
          <a:p>
            <a:pPr marL="0" indent="0">
              <a:buNone/>
            </a:pPr>
            <a:r>
              <a:rPr lang="zh-TW" altLang="en-US" dirty="0"/>
              <a:t>除台灣外，世界各國也有各自的</a:t>
            </a:r>
            <a:r>
              <a:rPr lang="en-US" altLang="zh-TW" dirty="0"/>
              <a:t>Open data</a:t>
            </a:r>
            <a:r>
              <a:rPr lang="zh-TW" altLang="en-US" dirty="0"/>
              <a:t>，可以用關鍵字自行查找，另外也有</a:t>
            </a:r>
            <a:r>
              <a:rPr lang="zh-TW" altLang="en-US" dirty="0">
                <a:hlinkClick r:id="rId11"/>
              </a:rPr>
              <a:t>網站</a:t>
            </a:r>
            <a:r>
              <a:rPr lang="zh-TW" altLang="en-US" dirty="0"/>
              <a:t>整理世界各地約</a:t>
            </a:r>
            <a:r>
              <a:rPr lang="en-US" altLang="zh-TW" dirty="0"/>
              <a:t>2600</a:t>
            </a:r>
            <a:r>
              <a:rPr lang="zh-TW" altLang="en-US" dirty="0"/>
              <a:t>以上的開放資料庫，可以按照地圖去查找</a:t>
            </a:r>
          </a:p>
          <a:p>
            <a:pPr marL="0" indent="0">
              <a:buNone/>
            </a:pPr>
            <a:r>
              <a:rPr lang="zh-TW" altLang="en-US" dirty="0"/>
              <a:t>參考</a:t>
            </a:r>
            <a:r>
              <a:rPr lang="en-US" altLang="zh-TW" dirty="0"/>
              <a:t>: </a:t>
            </a:r>
            <a:r>
              <a:rPr lang="zh-TW" altLang="en-US" dirty="0">
                <a:hlinkClick r:id="rId12"/>
              </a:rPr>
              <a:t>資料分析人的福利：</a:t>
            </a:r>
            <a:r>
              <a:rPr lang="en-US" altLang="zh-TW" dirty="0">
                <a:hlinkClick r:id="rId12"/>
              </a:rPr>
              <a:t>20</a:t>
            </a:r>
            <a:r>
              <a:rPr lang="zh-TW" altLang="en-US" dirty="0">
                <a:hlinkClick r:id="rId12"/>
              </a:rPr>
              <a:t>個免費開放資料源</a:t>
            </a:r>
            <a:endParaRPr lang="zh-TW" altLang="en-US" dirty="0"/>
          </a:p>
          <a:p>
            <a:pPr marL="0" indent="0">
              <a:buNone/>
            </a:pPr>
            <a:endParaRPr lang="zh-TW" altLang="en-US" dirty="0"/>
          </a:p>
        </p:txBody>
      </p:sp>
    </p:spTree>
    <p:custDataLst>
      <p:tags r:id="rId1"/>
    </p:custDataLst>
    <p:extLst>
      <p:ext uri="{BB962C8B-B14F-4D97-AF65-F5344CB8AC3E}">
        <p14:creationId xmlns:p14="http://schemas.microsoft.com/office/powerpoint/2010/main" val="247112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資料</a:t>
            </a:r>
            <a:r>
              <a:rPr lang="en-US" altLang="zh-TW" b="1" dirty="0"/>
              <a:t>-</a:t>
            </a:r>
            <a:r>
              <a:rPr lang="zh-TW" altLang="en-US" b="1" dirty="0"/>
              <a:t> 公開調查資料</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pPr marL="0" indent="0">
              <a:buNone/>
            </a:pPr>
            <a:r>
              <a:rPr lang="zh-TW" altLang="en-US" dirty="0"/>
              <a:t>另外也有一些「調查資料」可以免費提供申請下載使用，調查資料可能不像</a:t>
            </a:r>
            <a:r>
              <a:rPr lang="en-US" altLang="zh-TW" dirty="0"/>
              <a:t>Open data</a:t>
            </a:r>
            <a:r>
              <a:rPr lang="zh-TW" altLang="en-US" dirty="0"/>
              <a:t>一樣可以隨意使用，但多數公開的調查資料經申請後即可下載使用，</a:t>
            </a:r>
          </a:p>
          <a:p>
            <a:pPr marL="0" indent="0">
              <a:buNone/>
            </a:pPr>
            <a:r>
              <a:rPr lang="zh-TW" altLang="en-US" dirty="0"/>
              <a:t>在台灣多數有公開的調查資料會被整理在</a:t>
            </a:r>
            <a:r>
              <a:rPr lang="zh-TW" altLang="en-US" dirty="0">
                <a:hlinkClick r:id="rId3"/>
              </a:rPr>
              <a:t>「</a:t>
            </a:r>
            <a:r>
              <a:rPr lang="en-US" altLang="zh-TW" dirty="0">
                <a:hlinkClick r:id="rId3"/>
              </a:rPr>
              <a:t>SRDA</a:t>
            </a:r>
            <a:r>
              <a:rPr lang="zh-TW" altLang="en-US" dirty="0">
                <a:hlinkClick r:id="rId3"/>
              </a:rPr>
              <a:t>學術調查資料庫」</a:t>
            </a:r>
            <a:r>
              <a:rPr lang="zh-TW" altLang="en-US" dirty="0"/>
              <a:t>當中，其中也包括政府每年的調查型資料，兩者都可以提供申請下載使用，但也需注意相關的參考格式</a:t>
            </a:r>
            <a:r>
              <a:rPr lang="en-US" altLang="zh-TW" dirty="0"/>
              <a:t>/</a:t>
            </a:r>
          </a:p>
          <a:p>
            <a:pPr marL="0" indent="0">
              <a:buNone/>
            </a:pPr>
            <a:r>
              <a:rPr lang="zh-TW" altLang="en-US" dirty="0"/>
              <a:t>若需要下載資料需要先加入會員，一般而言若不具有學術身分，也可以加入網路會員</a:t>
            </a:r>
            <a:r>
              <a:rPr lang="en-US" altLang="zh-TW" dirty="0"/>
              <a:t>/</a:t>
            </a:r>
          </a:p>
          <a:p>
            <a:pPr marL="0" indent="0">
              <a:buNone/>
            </a:pPr>
            <a:r>
              <a:rPr lang="zh-TW" altLang="en-US" dirty="0"/>
              <a:t>在</a:t>
            </a:r>
            <a:r>
              <a:rPr lang="en-US" altLang="zh-TW" dirty="0" err="1"/>
              <a:t>youtube</a:t>
            </a:r>
            <a:r>
              <a:rPr lang="zh-TW" altLang="en-US" dirty="0"/>
              <a:t>上也有</a:t>
            </a:r>
            <a:r>
              <a:rPr lang="en-US" altLang="zh-TW" dirty="0">
                <a:hlinkClick r:id="rId4"/>
              </a:rPr>
              <a:t>SRDA</a:t>
            </a:r>
            <a:r>
              <a:rPr lang="zh-TW" altLang="en-US" dirty="0">
                <a:hlinkClick r:id="rId4"/>
              </a:rPr>
              <a:t>頻道</a:t>
            </a:r>
            <a:r>
              <a:rPr lang="zh-TW" altLang="en-US" dirty="0"/>
              <a:t>與一系列</a:t>
            </a:r>
            <a:r>
              <a:rPr lang="zh-TW" altLang="en-US" dirty="0">
                <a:hlinkClick r:id="rId5"/>
              </a:rPr>
              <a:t>使用教學</a:t>
            </a:r>
            <a:r>
              <a:rPr lang="zh-TW" altLang="en-US" dirty="0"/>
              <a:t>，若有需要可自行觀看</a:t>
            </a:r>
          </a:p>
          <a:p>
            <a:pPr marL="0" indent="0">
              <a:buNone/>
            </a:pPr>
            <a:endParaRPr lang="zh-TW" altLang="en-US" dirty="0"/>
          </a:p>
        </p:txBody>
      </p:sp>
    </p:spTree>
    <p:custDataLst>
      <p:tags r:id="rId1"/>
    </p:custDataLst>
    <p:extLst>
      <p:ext uri="{BB962C8B-B14F-4D97-AF65-F5344CB8AC3E}">
        <p14:creationId xmlns:p14="http://schemas.microsoft.com/office/powerpoint/2010/main" val="2151873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ags/tag10.xml><?xml version="1.0" encoding="utf-8"?>
<p:tagLst xmlns:a="http://schemas.openxmlformats.org/drawingml/2006/main" xmlns:r="http://schemas.openxmlformats.org/officeDocument/2006/relationships" xmlns:p="http://schemas.openxmlformats.org/presentationml/2006/main">
  <p:tag name="AMA" val="2.1"/>
</p:tagLst>
</file>

<file path=ppt/tags/tag11.xml><?xml version="1.0" encoding="utf-8"?>
<p:tagLst xmlns:a="http://schemas.openxmlformats.org/drawingml/2006/main" xmlns:r="http://schemas.openxmlformats.org/officeDocument/2006/relationships" xmlns:p="http://schemas.openxmlformats.org/presentationml/2006/main">
  <p:tag name="AMA" val="2.1"/>
</p:tagLst>
</file>

<file path=ppt/tags/tag12.xml><?xml version="1.0" encoding="utf-8"?>
<p:tagLst xmlns:a="http://schemas.openxmlformats.org/drawingml/2006/main" xmlns:r="http://schemas.openxmlformats.org/officeDocument/2006/relationships" xmlns:p="http://schemas.openxmlformats.org/presentationml/2006/main">
  <p:tag name="AMA" val="2.1"/>
</p:tagLst>
</file>

<file path=ppt/tags/tag13.xml><?xml version="1.0" encoding="utf-8"?>
<p:tagLst xmlns:a="http://schemas.openxmlformats.org/drawingml/2006/main" xmlns:r="http://schemas.openxmlformats.org/officeDocument/2006/relationships" xmlns:p="http://schemas.openxmlformats.org/presentationml/2006/main">
  <p:tag name="AMA" val="2.1"/>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2.1"/>
</p:tagLst>
</file>

<file path=ppt/tags/tag7.xml><?xml version="1.0" encoding="utf-8"?>
<p:tagLst xmlns:a="http://schemas.openxmlformats.org/drawingml/2006/main" xmlns:r="http://schemas.openxmlformats.org/officeDocument/2006/relationships" xmlns:p="http://schemas.openxmlformats.org/presentationml/2006/main">
  <p:tag name="AMA" val="2.1"/>
</p:tagLst>
</file>

<file path=ppt/tags/tag8.xml><?xml version="1.0" encoding="utf-8"?>
<p:tagLst xmlns:a="http://schemas.openxmlformats.org/drawingml/2006/main" xmlns:r="http://schemas.openxmlformats.org/officeDocument/2006/relationships" xmlns:p="http://schemas.openxmlformats.org/presentationml/2006/main">
  <p:tag name="AMA" val="2.1"/>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1788</Words>
  <Application>Microsoft Office PowerPoint</Application>
  <PresentationFormat>寬螢幕</PresentationFormat>
  <Paragraphs>103</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Helvetica Neue</vt:lpstr>
      <vt:lpstr>Arial</vt:lpstr>
      <vt:lpstr>Calibri</vt:lpstr>
      <vt:lpstr>Calibri Light</vt:lpstr>
      <vt:lpstr>Office 佈景主題</vt:lpstr>
      <vt:lpstr>R for NGO 前言_關於本講義</vt:lpstr>
      <vt:lpstr>PowerPoint 簡報</vt:lpstr>
      <vt:lpstr>R語言 應用性: 高、難度: 中高</vt:lpstr>
      <vt:lpstr>學習目標</vt:lpstr>
      <vt:lpstr>參考資料-講義</vt:lpstr>
      <vt:lpstr>參考資料-其他學習資源</vt:lpstr>
      <vt:lpstr>資料</vt:lpstr>
      <vt:lpstr>資料- 政府公開資料相關資源</vt:lpstr>
      <vt:lpstr>資料- 公開調查資料</vt:lpstr>
      <vt:lpstr>PowerPoint 簡報</vt:lpstr>
      <vt:lpstr>講義使用資料</vt:lpstr>
      <vt:lpstr>大綱(教材主題)</vt:lpstr>
      <vt:lpstr>大綱(教材主題)</vt:lpstr>
      <vt:lpstr>大綱(教材主題)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qbie</dc:creator>
  <cp:lastModifiedBy>以凡</cp:lastModifiedBy>
  <cp:revision>3</cp:revision>
  <dcterms:created xsi:type="dcterms:W3CDTF">2023-06-13T04:45:03Z</dcterms:created>
  <dcterms:modified xsi:type="dcterms:W3CDTF">2023-08-20T11:36:06Z</dcterms:modified>
</cp:coreProperties>
</file>