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4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6" r:id="rId27"/>
    <p:sldId id="305" r:id="rId28"/>
    <p:sldId id="307" r:id="rId29"/>
    <p:sldId id="308" r:id="rId30"/>
    <p:sldId id="309" r:id="rId31"/>
    <p:sldId id="313" r:id="rId32"/>
    <p:sldId id="310" r:id="rId33"/>
    <p:sldId id="311" r:id="rId34"/>
    <p:sldId id="312" r:id="rId35"/>
    <p:sldId id="314" r:id="rId36"/>
    <p:sldId id="315" r:id="rId37"/>
    <p:sldId id="316" r:id="rId38"/>
    <p:sldId id="317" r:id="rId39"/>
    <p:sldId id="318" r:id="rId40"/>
    <p:sldId id="324" r:id="rId41"/>
    <p:sldId id="325" r:id="rId42"/>
    <p:sldId id="326" r:id="rId43"/>
    <p:sldId id="327" r:id="rId44"/>
    <p:sldId id="328" r:id="rId45"/>
    <p:sldId id="329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10C37-0A62-47CD-823F-7249C773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B0598-C28E-47F0-AC88-7E3F83A83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D6A2E4-4DF4-4531-9A0B-8764BEB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095DA-5860-452A-8BD5-9146065C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7EDD4-5DB4-4100-B16C-D8E71C0B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19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DF370-E1DE-4B73-9F57-1A87B37D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920CCD-9DF4-4BB0-85C5-16195CB4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8756D-978D-4EBE-842F-1734FB90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4F1032-A39C-46F3-B5D6-4526F224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90E14B-DCA3-40BB-80BE-CBF7F98C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1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17FDF3-240F-4D0E-B0BA-E7A061133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7755CE-9051-4000-97D4-4A9107FA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1F122B-8EE0-44D1-801E-299C758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68EE24-FFD1-47EC-983F-2F197FD4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B946D-5632-4E06-8E7A-6BCDC389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61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66817-345A-4602-9784-FE1EA58B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2C95F-14C0-4980-8F86-4006314D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8D437E-F17D-4168-9244-03047B55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5766C-D448-4549-8946-48CF2E89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3F17C-3EB2-484A-819E-9A9E5900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7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BB9AD-15F0-4597-AAF9-FB14F576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C30B1C-275F-466B-9E70-94BECBEB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C7619E-B581-4E00-B6E5-5987FDB5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13612D-9029-41D8-A419-0DAE8A0F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A825D-7C7B-4B9A-A6DA-4361FC14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8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B1001-EA3B-4E52-A7AB-D6A2A22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C937F-72FF-44CC-8160-4120B757C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72E3A-A9AC-495A-B3CD-E8DF8300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F00295-3B00-460B-A263-7C854ACF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A9AE92-EBCD-41EF-9156-007C2E34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8CECEB-3019-4A59-A76B-3DC71104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1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AE117-C2FE-487C-B955-9AD1FB51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A6F61E-48FF-435C-BBB3-C7B42D1F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DC36B0-E7B9-4429-817F-650D00039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269B5C-D9F9-4032-9D34-6863591DC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3D3AA5-02D1-4DD9-AE80-4E7B41587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F32111-E2C4-4815-B2AD-F5E3C0D3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82024D-9F01-4A75-9B93-259C5D19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3A8328-C251-424C-BE66-21811D27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9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75C49-275F-4A49-9D3A-347C14C0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274AC8-5037-48CD-8D44-F47604A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33BA56-BAD3-4A62-AC16-137A23A0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C33494-508D-4CF3-B7A0-E1A84113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10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F59BC0-F6AC-435D-884E-44F59914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5AB79E-8B4B-40D6-AFAC-82718456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BEAF1F-AB8C-4A12-BF35-941B907D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E177A-4360-4785-86AC-4017CE5D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F1190-9AE7-45FD-B36A-A207C34B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B924CF-EFA7-4761-8EBD-6CCEE5B66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3908D0-4868-4E0A-BAA0-2E81E73A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B8948A-6A44-405A-9B14-3F9FB8D6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D1908E-AEDC-4B06-8407-38AEEFD5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37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17866-8E57-414B-B053-60DE9D47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B6C56D-9D82-4FD7-886B-C7F10A2D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E7827A-01AE-4025-8AD8-B76576F3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35C0A-9B23-4C9E-A3F2-49F44065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31D94B-2DB2-408E-BA4D-DC774142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BAD1A6-13F8-4AA8-A3C1-AA734431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2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3C18FC-3884-4C8C-9CC1-13B34B12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B263BE-5119-463D-B2BB-90FE991A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DD503-8720-4726-9120-21E1836D7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DBB155-65A1-4CBA-B9A9-1EA68E53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F863C0-C114-41D6-938A-4A419BB2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biexyz.github.io/R-for-NGO/%E5%9F%BA%E7%A4%8E%E7%AF%87_%E5%85%83%E7%B4%A0%E7%9A%84%E5%9F%BA%E7%A4%8E%E6%93%8D%E4%BD%9C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309FA-0BB5-4B75-9C6C-4F2C6DD2E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基礎篇</a:t>
            </a:r>
            <a:r>
              <a:rPr lang="en-US" altLang="zh-TW" b="1" dirty="0"/>
              <a:t>_</a:t>
            </a:r>
            <a:r>
              <a:rPr lang="zh-TW" altLang="en-US" b="1" dirty="0"/>
              <a:t>元素的基礎操作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C46B97-E7D8-47EF-8A5B-FD32757D1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5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9AF9B-4ED2-4FD8-9DCA-838B7C32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檢索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取出元素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2C1783-EA22-48DE-8EAF-CEC2740E1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檢索元素時，第一步就是必須知道該元素的位置，而透過這個位置我們就可以檢索</a:t>
            </a:r>
            <a:r>
              <a:rPr lang="en-US" altLang="zh-TW" dirty="0"/>
              <a:t>/</a:t>
            </a:r>
            <a:r>
              <a:rPr lang="zh-TW" altLang="en-US" dirty="0"/>
              <a:t>取出該元素。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皆會分別介紹，檢索</a:t>
            </a:r>
            <a:r>
              <a:rPr lang="en-US" altLang="zh-TW" dirty="0"/>
              <a:t>/</a:t>
            </a:r>
            <a:r>
              <a:rPr lang="zh-TW" altLang="en-US" dirty="0"/>
              <a:t>取出</a:t>
            </a:r>
            <a:r>
              <a:rPr lang="en-US" altLang="zh-TW" dirty="0"/>
              <a:t>vector</a:t>
            </a:r>
            <a:r>
              <a:rPr lang="zh-TW" altLang="en-US" dirty="0"/>
              <a:t>中的元素、取出</a:t>
            </a:r>
            <a:r>
              <a:rPr lang="en-US" altLang="zh-TW" dirty="0"/>
              <a:t>list</a:t>
            </a:r>
            <a:r>
              <a:rPr lang="zh-TW" altLang="en-US" dirty="0"/>
              <a:t>中的元素、</a:t>
            </a:r>
            <a:r>
              <a:rPr lang="en-US" altLang="zh-TW" dirty="0"/>
              <a:t>[[]]</a:t>
            </a:r>
            <a:r>
              <a:rPr lang="zh-TW" altLang="en-US" dirty="0"/>
              <a:t>和</a:t>
            </a:r>
            <a:r>
              <a:rPr lang="en-US" altLang="zh-TW" dirty="0"/>
              <a:t>[] </a:t>
            </a:r>
            <a:r>
              <a:rPr lang="zh-TW" altLang="en-US" dirty="0"/>
              <a:t>差異、取出</a:t>
            </a:r>
            <a:r>
              <a:rPr lang="en-US" altLang="zh-TW" dirty="0"/>
              <a:t>data frame</a:t>
            </a:r>
            <a:r>
              <a:rPr lang="zh-TW" altLang="en-US" dirty="0"/>
              <a:t>中的元素</a:t>
            </a:r>
          </a:p>
        </p:txBody>
      </p:sp>
    </p:spTree>
    <p:extLst>
      <p:ext uri="{BB962C8B-B14F-4D97-AF65-F5344CB8AC3E}">
        <p14:creationId xmlns:p14="http://schemas.microsoft.com/office/powerpoint/2010/main" val="176968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B4F8B-2128-4F22-B722-93E8DEF7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 檢索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取出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vector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中的元素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4CAA4-53A1-4E45-8DE6-E51C1A94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假設今天有一個</a:t>
            </a:r>
            <a:r>
              <a:rPr lang="en-US" altLang="zh-TW" dirty="0" err="1"/>
              <a:t>vector_choose</a:t>
            </a:r>
            <a:r>
              <a:rPr lang="zh-TW" altLang="en-US" dirty="0"/>
              <a:t>的資料，其中包含兩個文字型態的元素</a:t>
            </a:r>
            <a:r>
              <a:rPr lang="en-US" altLang="zh-TW" dirty="0"/>
              <a:t>(</a:t>
            </a:r>
            <a:r>
              <a:rPr lang="en-US" altLang="zh-TW" dirty="0" err="1"/>
              <a:t>apple,banana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接著我們可以使用</a:t>
            </a:r>
            <a:r>
              <a:rPr lang="en-US" altLang="zh-TW" dirty="0"/>
              <a:t>length()</a:t>
            </a:r>
            <a:r>
              <a:rPr lang="zh-TW" altLang="en-US" dirty="0"/>
              <a:t>函數，來查看這個物件多少位置可選</a:t>
            </a:r>
            <a:r>
              <a:rPr lang="en-US" altLang="zh-TW" dirty="0"/>
              <a:t>(</a:t>
            </a:r>
            <a:r>
              <a:rPr lang="zh-TW" altLang="en-US" dirty="0"/>
              <a:t>該物件的長度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</a:p>
          <a:p>
            <a:pPr marL="0" indent="0">
              <a:buNone/>
            </a:pPr>
            <a:r>
              <a:rPr lang="zh-TW" altLang="en-US" dirty="0"/>
              <a:t>以下範例，</a:t>
            </a:r>
            <a:r>
              <a:rPr lang="en-US" altLang="zh-TW" dirty="0" err="1"/>
              <a:t>vector_choose</a:t>
            </a:r>
            <a:r>
              <a:rPr lang="zh-TW" altLang="en-US" dirty="0"/>
              <a:t>長度總共為</a:t>
            </a:r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5FD98B-7AF8-4B4A-AE22-895938D6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60" y="2781821"/>
            <a:ext cx="5487010" cy="9260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A180A34-D998-4DE9-90DA-3C546C010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60" y="5109617"/>
            <a:ext cx="3740949" cy="16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4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4507B7-F4A6-4276-B0D6-9C18C310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17" y="9123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這時我們可以知道</a:t>
            </a:r>
            <a:r>
              <a:rPr lang="en-US" altLang="zh-TW" dirty="0" err="1"/>
              <a:t>vector_choose</a:t>
            </a:r>
            <a:r>
              <a:rPr lang="zh-TW" altLang="en-US" dirty="0"/>
              <a:t>長度總共為</a:t>
            </a:r>
            <a:r>
              <a:rPr lang="en-US" altLang="zh-TW" dirty="0"/>
              <a:t>2</a:t>
            </a:r>
            <a:r>
              <a:rPr lang="zh-TW" altLang="en-US" dirty="0"/>
              <a:t>，且裡面的元素是</a:t>
            </a:r>
            <a:r>
              <a:rPr lang="en-US" altLang="zh-TW" dirty="0"/>
              <a:t>(</a:t>
            </a:r>
            <a:r>
              <a:rPr lang="en-US" altLang="zh-TW" dirty="0" err="1"/>
              <a:t>apple,banana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這個資訊我們也可以從旁邊的</a:t>
            </a:r>
            <a:r>
              <a:rPr lang="en-US" altLang="zh-TW" dirty="0"/>
              <a:t>R</a:t>
            </a:r>
            <a:r>
              <a:rPr lang="zh-TW" altLang="en-US" dirty="0"/>
              <a:t>語言暫存環境中看到，同時也可以知道</a:t>
            </a:r>
            <a:r>
              <a:rPr lang="en-US" altLang="zh-TW" dirty="0"/>
              <a:t>apple</a:t>
            </a:r>
            <a:r>
              <a:rPr lang="zh-TW" altLang="en-US" dirty="0"/>
              <a:t>在第一個位置、</a:t>
            </a:r>
            <a:r>
              <a:rPr lang="en-US" altLang="zh-TW" dirty="0"/>
              <a:t>banana</a:t>
            </a:r>
            <a:r>
              <a:rPr lang="zh-TW" altLang="en-US" dirty="0"/>
              <a:t>在第二個位置。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482F20-49C4-4B9E-BFAA-629714B9D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52" y="3690884"/>
            <a:ext cx="5555247" cy="243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3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0E29CA-508A-4890-ACBB-1C9C2EBB3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378" y="8107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最後就可以開始選取</a:t>
            </a:r>
            <a:r>
              <a:rPr lang="en-US" altLang="zh-TW" dirty="0" err="1"/>
              <a:t>vector_choose</a:t>
            </a:r>
            <a:r>
              <a:rPr lang="zh-TW" altLang="en-US" dirty="0"/>
              <a:t>中的元素，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假設我們想取出</a:t>
            </a:r>
            <a:r>
              <a:rPr lang="en-US" altLang="zh-TW" dirty="0"/>
              <a:t>apple</a:t>
            </a:r>
            <a:r>
              <a:rPr lang="zh-TW" altLang="en-US" dirty="0"/>
              <a:t>，可以使用兩個中括號</a:t>
            </a:r>
            <a:r>
              <a:rPr lang="en-US" altLang="zh-TW" dirty="0"/>
              <a:t>[[]]</a:t>
            </a:r>
            <a:r>
              <a:rPr lang="zh-TW" altLang="en-US" dirty="0"/>
              <a:t>加上已知</a:t>
            </a:r>
            <a:r>
              <a:rPr lang="en-US" altLang="zh-TW" dirty="0"/>
              <a:t>apple</a:t>
            </a:r>
            <a:r>
              <a:rPr lang="zh-TW" altLang="en-US" dirty="0"/>
              <a:t>的位置來取出。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8BF007-F2AC-4D1A-B5D2-90BE4CBBD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22" y="3059220"/>
            <a:ext cx="4553772" cy="29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3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5B090E-F7F1-482A-AEF2-D75715754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98" y="1265430"/>
            <a:ext cx="5070231" cy="1902313"/>
          </a:xfrm>
        </p:spPr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也可以用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負向的表示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取出，此方法是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刪除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banana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的位置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，因此只留下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apple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8A5E024-3298-4706-AF14-70C3218BA40E}"/>
              </a:ext>
            </a:extLst>
          </p:cNvPr>
          <p:cNvSpPr txBox="1">
            <a:spLocks/>
          </p:cNvSpPr>
          <p:nvPr/>
        </p:nvSpPr>
        <p:spPr>
          <a:xfrm>
            <a:off x="5908431" y="1265429"/>
            <a:ext cx="5070231" cy="190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最後也可以用布林變數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(TRUE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FALSE)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來取出，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apple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的位置是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TRUE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banana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的位置是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FALSE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。。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3A46D8-9DB6-4AC0-B53C-513A147C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25" y="3954027"/>
            <a:ext cx="4932504" cy="22458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7C6A476-1CB5-4F28-BF26-8FE76B82C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61" y="4031570"/>
            <a:ext cx="4951029" cy="209072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A8DCC4C-837A-43D4-9C04-09845019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25" y="2834577"/>
            <a:ext cx="5070231" cy="8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4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7C263-D838-4034-9D3F-6D1A2DC1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取出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list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中的元素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2539CF-5E2B-4D09-A13E-B11BA194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679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若要選取</a:t>
            </a:r>
            <a:r>
              <a:rPr lang="en-US" altLang="zh-TW" dirty="0"/>
              <a:t>list</a:t>
            </a:r>
            <a:r>
              <a:rPr lang="zh-TW" altLang="en-US" dirty="0"/>
              <a:t>中的元素，方法和前面取出向量中的元素類似，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但不同的是</a:t>
            </a:r>
            <a:r>
              <a:rPr lang="en-US" altLang="zh-TW" dirty="0"/>
              <a:t>list</a:t>
            </a:r>
            <a:r>
              <a:rPr lang="zh-TW" altLang="en-US" dirty="0"/>
              <a:t>可能有更複雜的位置結構，但同樣能判斷出元素位置在哪就能進行操作。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以下範例為以台北市和新北市今日氣溫組成的</a:t>
            </a:r>
            <a:r>
              <a:rPr lang="en-US" altLang="zh-TW" dirty="0"/>
              <a:t>list</a:t>
            </a:r>
            <a:r>
              <a:rPr lang="zh-TW" altLang="en-US" dirty="0"/>
              <a:t>加上台北市和新北市明日氣溫組成的</a:t>
            </a:r>
            <a:r>
              <a:rPr lang="en-US" altLang="zh-TW" dirty="0"/>
              <a:t>list</a:t>
            </a:r>
            <a:r>
              <a:rPr lang="zh-TW" altLang="en-US" dirty="0"/>
              <a:t>，兩個</a:t>
            </a:r>
            <a:r>
              <a:rPr lang="en-US" altLang="zh-TW" dirty="0"/>
              <a:t>list</a:t>
            </a:r>
            <a:r>
              <a:rPr lang="zh-TW" altLang="en-US" dirty="0"/>
              <a:t>合併成一個名稱為</a:t>
            </a:r>
            <a:r>
              <a:rPr lang="en-US" altLang="zh-TW" dirty="0"/>
              <a:t>weather</a:t>
            </a:r>
            <a:r>
              <a:rPr lang="zh-TW" altLang="en-US" dirty="0"/>
              <a:t>的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5D5D6E-B795-45D8-B9E2-39AD3AB5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394" y="1027906"/>
            <a:ext cx="5359121" cy="518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64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CCBAB8-14A7-465B-8AC5-95EE1EA0B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8" y="7604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我們可以先用</a:t>
            </a:r>
            <a:r>
              <a:rPr lang="en-US" altLang="zh-TW" dirty="0"/>
              <a:t>print()</a:t>
            </a:r>
            <a:r>
              <a:rPr lang="zh-TW" altLang="en-US" dirty="0"/>
              <a:t>函數將</a:t>
            </a:r>
            <a:r>
              <a:rPr lang="en-US" altLang="zh-TW" dirty="0"/>
              <a:t>weather</a:t>
            </a:r>
            <a:r>
              <a:rPr lang="zh-TW" altLang="en-US" dirty="0"/>
              <a:t>的架構直接輸出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29593F-B3B8-4011-B589-ABD2F2C03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42" y="5501012"/>
            <a:ext cx="4143393" cy="10233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F48FBE-FE91-4ABF-A70B-6359550A9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312" y="1249952"/>
            <a:ext cx="1828958" cy="55363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9A7EC15-CD4F-4DC4-A788-29DD4D42F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810" y="1356988"/>
            <a:ext cx="2042283" cy="48589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20E6DB5-3286-4C3B-90F0-4B6AA4681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742" y="1356988"/>
            <a:ext cx="4143394" cy="400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11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F74009-B108-4DD3-B89A-C8C69CB7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8" y="519339"/>
            <a:ext cx="10515600" cy="1319509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若想較簡易得知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list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中元素位置，可以直接點選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D937EB-52C5-4DCD-95D3-D8993B93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27" y="1261579"/>
            <a:ext cx="5425910" cy="17222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5C06ECA-2061-40B2-B50D-03C07D62F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545" y="2983848"/>
            <a:ext cx="7323455" cy="32159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26EC863-4863-4A4A-AF9F-EEB0A4465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4" y="5215095"/>
            <a:ext cx="4655518" cy="14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8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049D15-0449-46DB-BF9B-C97E43A57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136" y="7102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若我們想取出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weather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當中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today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裡面的「台北市」，按照上面的方法可以得知位置是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TW" altLang="en-US" dirty="0"/>
              <a:t>但除了上述方法，也有其他符號可以代替，在有對</a:t>
            </a:r>
            <a:r>
              <a:rPr lang="en-US" altLang="zh-TW" dirty="0"/>
              <a:t>list</a:t>
            </a:r>
            <a:r>
              <a:rPr lang="zh-TW" altLang="en-US" dirty="0"/>
              <a:t>裡面的元素命名時，用</a:t>
            </a:r>
            <a:r>
              <a:rPr lang="en-US" altLang="zh-TW" dirty="0"/>
              <a:t>$</a:t>
            </a:r>
            <a:r>
              <a:rPr lang="zh-TW" altLang="en-US" dirty="0"/>
              <a:t>也可以取出元素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38428F-76E5-44CC-8B4B-EB8F5581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99" y="1825942"/>
            <a:ext cx="3446476" cy="17740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236B652-DB77-4729-B14E-2AADFEE39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54" y="4790821"/>
            <a:ext cx="4242845" cy="17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2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37F40-0CA6-4269-9409-BA5F83D9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[[]]</a:t>
            </a:r>
            <a:r>
              <a:rPr lang="zh-TW" altLang="en-US" b="1" dirty="0"/>
              <a:t>和</a:t>
            </a:r>
            <a:r>
              <a:rPr lang="en-US" altLang="zh-TW" b="1" dirty="0"/>
              <a:t>[] </a:t>
            </a:r>
            <a:r>
              <a:rPr lang="zh-TW" altLang="en-US" b="1" dirty="0"/>
              <a:t>差異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64669-AF8F-4D93-8A71-781C4891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在選取元素位置時，有時可以看到選取資料時有</a:t>
            </a:r>
            <a:r>
              <a:rPr lang="en-US" altLang="zh-TW" dirty="0"/>
              <a:t>[[]]</a:t>
            </a:r>
            <a:r>
              <a:rPr lang="zh-TW" altLang="en-US" dirty="0"/>
              <a:t>和</a:t>
            </a:r>
            <a:r>
              <a:rPr lang="en-US" altLang="zh-TW" dirty="0"/>
              <a:t>[]</a:t>
            </a:r>
            <a:r>
              <a:rPr lang="zh-TW" altLang="en-US" dirty="0"/>
              <a:t>兩種，在此我們可以做個簡單比較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taipei1</a:t>
            </a:r>
            <a:r>
              <a:rPr lang="zh-TW" altLang="en-US" dirty="0"/>
              <a:t>是使用</a:t>
            </a:r>
            <a:r>
              <a:rPr lang="en-US" altLang="zh-TW" dirty="0"/>
              <a:t>[[]]</a:t>
            </a:r>
            <a:r>
              <a:rPr lang="zh-TW" altLang="en-US" dirty="0"/>
              <a:t>                                   </a:t>
            </a:r>
            <a:r>
              <a:rPr lang="en-US" altLang="zh-TW" dirty="0"/>
              <a:t>taipei2</a:t>
            </a:r>
            <a:r>
              <a:rPr lang="zh-TW" altLang="en-US" dirty="0"/>
              <a:t>是使用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219D3D-DF65-4B4B-A196-C743EEEA5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85" y="4030558"/>
            <a:ext cx="3753177" cy="22813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5AA6E6-FC6E-44C6-AD51-D5A519ACD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42" y="4030558"/>
            <a:ext cx="3574277" cy="23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7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1343D9E-5B18-4E6B-8C03-969155E8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/>
              <a:t>大綱</a:t>
            </a:r>
            <a:r>
              <a:rPr lang="en-US" altLang="zh-TW" b="1" dirty="0"/>
              <a:t>(</a:t>
            </a:r>
            <a:r>
              <a:rPr lang="zh-TW" altLang="en-US" b="1" dirty="0"/>
              <a:t>教材主題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C9564CB-A2DB-43CD-BF3F-BD21B20D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>
                <a:hlinkClick r:id="rId2"/>
              </a:rPr>
              <a:t>基礎篇</a:t>
            </a:r>
            <a:r>
              <a:rPr lang="en-US" altLang="zh-TW" dirty="0">
                <a:hlinkClick r:id="rId2"/>
              </a:rPr>
              <a:t>_</a:t>
            </a:r>
            <a:r>
              <a:rPr lang="zh-TW" altLang="en-US" dirty="0">
                <a:hlinkClick r:id="rId2"/>
              </a:rPr>
              <a:t>元素的基礎操作</a:t>
            </a:r>
            <a:endParaRPr lang="zh-TW" altLang="en-US" dirty="0"/>
          </a:p>
          <a:p>
            <a:r>
              <a:rPr lang="zh-TW" altLang="en-US" dirty="0"/>
              <a:t>值與元素</a:t>
            </a:r>
          </a:p>
          <a:p>
            <a:r>
              <a:rPr lang="zh-TW" altLang="en-US" dirty="0"/>
              <a:t>元素位置</a:t>
            </a:r>
          </a:p>
          <a:p>
            <a:r>
              <a:rPr lang="zh-TW" altLang="en-US" dirty="0"/>
              <a:t>檢索</a:t>
            </a:r>
            <a:r>
              <a:rPr lang="en-US" altLang="zh-TW" dirty="0"/>
              <a:t>/</a:t>
            </a:r>
            <a:r>
              <a:rPr lang="zh-TW" altLang="en-US" dirty="0"/>
              <a:t>取出元素</a:t>
            </a:r>
            <a:endParaRPr lang="en-US" altLang="zh-TW" dirty="0"/>
          </a:p>
          <a:p>
            <a:r>
              <a:rPr lang="en-US" altLang="zh-TW" dirty="0"/>
              <a:t>[[]]</a:t>
            </a:r>
            <a:r>
              <a:rPr lang="zh-TW" altLang="en-US" dirty="0"/>
              <a:t>和</a:t>
            </a:r>
            <a:r>
              <a:rPr lang="en-US" altLang="zh-TW" dirty="0"/>
              <a:t>[] </a:t>
            </a:r>
            <a:r>
              <a:rPr lang="zh-TW" altLang="en-US" dirty="0"/>
              <a:t>差異</a:t>
            </a:r>
            <a:endParaRPr lang="en-US" altLang="zh-TW" dirty="0"/>
          </a:p>
          <a:p>
            <a:r>
              <a:rPr lang="zh-TW" altLang="en-US" dirty="0"/>
              <a:t>替換元素</a:t>
            </a:r>
          </a:p>
          <a:p>
            <a:r>
              <a:rPr lang="zh-TW" altLang="en-US" dirty="0"/>
              <a:t>新增元素</a:t>
            </a:r>
          </a:p>
          <a:p>
            <a:r>
              <a:rPr lang="zh-TW" altLang="en-US" dirty="0"/>
              <a:t>刪除元素</a:t>
            </a:r>
          </a:p>
          <a:p>
            <a:r>
              <a:rPr lang="zh-TW" altLang="en-US" dirty="0"/>
              <a:t>判斷位置的其他方法</a:t>
            </a:r>
          </a:p>
          <a:p>
            <a:r>
              <a:rPr lang="zh-TW" altLang="en-US" dirty="0"/>
              <a:t>元素命名</a:t>
            </a:r>
          </a:p>
        </p:txBody>
      </p:sp>
    </p:spTree>
    <p:extLst>
      <p:ext uri="{BB962C8B-B14F-4D97-AF65-F5344CB8AC3E}">
        <p14:creationId xmlns:p14="http://schemas.microsoft.com/office/powerpoint/2010/main" val="87179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714DA-AD67-46D0-B051-2D5A91ACD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0016"/>
            <a:ext cx="10515600" cy="4351338"/>
          </a:xfrm>
        </p:spPr>
        <p:txBody>
          <a:bodyPr/>
          <a:lstStyle/>
          <a:p>
            <a:r>
              <a:rPr lang="zh-TW" altLang="en-US" dirty="0"/>
              <a:t>在此我們可以看到使用</a:t>
            </a:r>
            <a:r>
              <a:rPr lang="en-US" altLang="zh-TW" dirty="0"/>
              <a:t>[]</a:t>
            </a:r>
            <a:r>
              <a:rPr lang="zh-TW" altLang="en-US" dirty="0"/>
              <a:t>還保留原來的結構，但是使用</a:t>
            </a:r>
            <a:r>
              <a:rPr lang="en-US" altLang="zh-TW" dirty="0"/>
              <a:t>[[]]</a:t>
            </a:r>
            <a:r>
              <a:rPr lang="zh-TW" altLang="en-US" dirty="0"/>
              <a:t>就會當純取出「台北市」這個元素</a:t>
            </a:r>
          </a:p>
          <a:p>
            <a:endParaRPr lang="zh-TW" altLang="en-US" dirty="0"/>
          </a:p>
          <a:p>
            <a:r>
              <a:rPr lang="en-US" altLang="zh-TW" dirty="0"/>
              <a:t>[[]]: </a:t>
            </a:r>
            <a:r>
              <a:rPr lang="zh-TW" altLang="en-US" dirty="0"/>
              <a:t>拿出某個物件值。</a:t>
            </a:r>
            <a:r>
              <a:rPr lang="en-US" altLang="zh-TW" dirty="0" err="1"/>
              <a:t>weather$today</a:t>
            </a:r>
            <a:r>
              <a:rPr lang="en-US" altLang="zh-TW" dirty="0"/>
              <a:t>[[1]][[1]</a:t>
            </a:r>
            <a:r>
              <a:rPr lang="zh-TW" altLang="en-US" dirty="0"/>
              <a:t>將</a:t>
            </a:r>
            <a:r>
              <a:rPr lang="en-US" altLang="zh-TW" dirty="0"/>
              <a:t>weather</a:t>
            </a:r>
            <a:r>
              <a:rPr lang="zh-TW" altLang="en-US" dirty="0"/>
              <a:t>中</a:t>
            </a:r>
            <a:r>
              <a:rPr lang="en-US" altLang="zh-TW" dirty="0"/>
              <a:t>today</a:t>
            </a:r>
            <a:r>
              <a:rPr lang="zh-TW" altLang="en-US" dirty="0"/>
              <a:t>裡的台北市物件值拿出來，因此只留下單純的值。</a:t>
            </a:r>
          </a:p>
          <a:p>
            <a:endParaRPr lang="zh-TW" altLang="en-US" dirty="0"/>
          </a:p>
          <a:p>
            <a:r>
              <a:rPr lang="en-US" altLang="zh-TW" dirty="0"/>
              <a:t>[]: </a:t>
            </a:r>
            <a:r>
              <a:rPr lang="zh-TW" altLang="en-US" dirty="0"/>
              <a:t>留下某個物件值。</a:t>
            </a:r>
            <a:r>
              <a:rPr lang="en-US" altLang="zh-TW" dirty="0" err="1"/>
              <a:t>weather$today</a:t>
            </a:r>
            <a:r>
              <a:rPr lang="en-US" altLang="zh-TW" dirty="0"/>
              <a:t>[[1]][1]</a:t>
            </a:r>
            <a:r>
              <a:rPr lang="zh-TW" altLang="en-US" dirty="0"/>
              <a:t>只留下</a:t>
            </a:r>
            <a:r>
              <a:rPr lang="en-US" altLang="zh-TW" dirty="0"/>
              <a:t>weather</a:t>
            </a:r>
            <a:r>
              <a:rPr lang="zh-TW" altLang="en-US" dirty="0"/>
              <a:t>中</a:t>
            </a:r>
            <a:r>
              <a:rPr lang="en-US" altLang="zh-TW" dirty="0"/>
              <a:t>today</a:t>
            </a:r>
            <a:r>
              <a:rPr lang="zh-TW" altLang="en-US" dirty="0"/>
              <a:t>裡的台北市，因此原先資料結構和名稱仍會留下。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4A533F-0851-414D-BC03-8BAF9F226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97" y="4337530"/>
            <a:ext cx="6399881" cy="238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63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472207-5C0F-405B-8CE2-B872C42AE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378" y="7102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以下可以練習看看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取出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tomorrow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當中新北市的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highest_temp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值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(25)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並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保留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highest_temp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的名稱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2789ED-8F57-4EA2-AEAF-670B0369C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22" y="1867504"/>
            <a:ext cx="6987224" cy="45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17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DDB1FA-5219-4FED-A63E-63FB93DD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5494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取出</a:t>
            </a:r>
            <a:r>
              <a:rPr lang="en-US" altLang="zh-TW" dirty="0"/>
              <a:t>tomorrow</a:t>
            </a:r>
            <a:r>
              <a:rPr lang="zh-TW" altLang="en-US" dirty="0"/>
              <a:t>當中新北市的</a:t>
            </a:r>
            <a:r>
              <a:rPr lang="en-US" altLang="zh-TW" dirty="0" err="1"/>
              <a:t>highest_temp</a:t>
            </a:r>
            <a:r>
              <a:rPr lang="zh-TW" altLang="en-US" dirty="0"/>
              <a:t>值</a:t>
            </a:r>
            <a:r>
              <a:rPr lang="en-US" altLang="zh-TW" dirty="0"/>
              <a:t>(25) </a:t>
            </a:r>
            <a:r>
              <a:rPr lang="zh-TW" altLang="en-US" dirty="0"/>
              <a:t>並捨棄</a:t>
            </a:r>
            <a:r>
              <a:rPr lang="en-US" altLang="zh-TW" dirty="0" err="1"/>
              <a:t>highest_temp</a:t>
            </a:r>
            <a:r>
              <a:rPr lang="zh-TW" altLang="en-US" dirty="0"/>
              <a:t>的名稱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861849-BCFA-467B-9E1F-E516C46B7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8" y="1960977"/>
            <a:ext cx="6257384" cy="39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7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8DD6B-0906-475A-94E2-8CED8533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取出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data frame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中的元素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350C70-8068-4575-A5DE-AB6B7CE80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若想取出</a:t>
            </a:r>
            <a:r>
              <a:rPr lang="en-US" altLang="zh-TW" dirty="0"/>
              <a:t>data frame</a:t>
            </a:r>
            <a:r>
              <a:rPr lang="zh-TW" altLang="en-US" dirty="0"/>
              <a:t>中的元素，概念仍然根前面兩個相同，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而不一樣的地方在於</a:t>
            </a:r>
            <a:r>
              <a:rPr lang="en-US" altLang="zh-TW" dirty="0"/>
              <a:t>data frames</a:t>
            </a:r>
            <a:r>
              <a:rPr lang="zh-TW" altLang="en-US" dirty="0"/>
              <a:t>是由「行</a:t>
            </a:r>
            <a:r>
              <a:rPr lang="en-US" altLang="zh-TW" dirty="0"/>
              <a:t>/</a:t>
            </a:r>
            <a:r>
              <a:rPr lang="zh-TW" altLang="en-US" dirty="0"/>
              <a:t>列」所組成，因此在考慮位置時也需要考慮所處的「行</a:t>
            </a:r>
            <a:r>
              <a:rPr lang="en-US" altLang="zh-TW" dirty="0"/>
              <a:t>/</a:t>
            </a:r>
            <a:r>
              <a:rPr lang="zh-TW" altLang="en-US" dirty="0"/>
              <a:t>列」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首先我們先載入</a:t>
            </a:r>
            <a:r>
              <a:rPr lang="en-US" altLang="zh-TW" dirty="0"/>
              <a:t>R</a:t>
            </a:r>
            <a:r>
              <a:rPr lang="zh-TW" altLang="en-US" dirty="0"/>
              <a:t>內建的資料檔案</a:t>
            </a:r>
            <a:r>
              <a:rPr lang="en-US" altLang="zh-TW" dirty="0"/>
              <a:t>iris(</a:t>
            </a:r>
            <a:r>
              <a:rPr lang="zh-TW" altLang="en-US" dirty="0"/>
              <a:t>檔案中包括鳶尾花的一些特徵</a:t>
            </a:r>
            <a:r>
              <a:rPr lang="en-US" altLang="zh-TW" dirty="0"/>
              <a:t>)</a:t>
            </a:r>
            <a:r>
              <a:rPr lang="zh-TW" altLang="en-US" dirty="0"/>
              <a:t>，載入後一樣可以先從旁邊直接點開瀏覽一下檔案</a:t>
            </a:r>
          </a:p>
        </p:txBody>
      </p:sp>
    </p:spTree>
    <p:extLst>
      <p:ext uri="{BB962C8B-B14F-4D97-AF65-F5344CB8AC3E}">
        <p14:creationId xmlns:p14="http://schemas.microsoft.com/office/powerpoint/2010/main" val="3760553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ED0612-D694-40DF-A36F-796B50CDC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15" y="2301014"/>
            <a:ext cx="6503795" cy="247195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F64DD1-393D-4DBB-B8D3-62101FF2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848" y="1778559"/>
            <a:ext cx="5027457" cy="38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51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3B685-6985-44A7-90FB-DD06BB727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66" y="14912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此時想取出第一列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(row)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第二行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)(column)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的數值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直行橫列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62D904-7656-4AF7-8A1E-11B63972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38" y="2989893"/>
            <a:ext cx="3835882" cy="21864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78919DF-AC9B-4BC1-8EF6-137B7BFD3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00" y="2989893"/>
            <a:ext cx="7389823" cy="28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54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3B685-6985-44A7-90FB-DD06BB727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66" y="14912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若只想取出第一、三行的資料</a:t>
            </a:r>
            <a:endParaRPr lang="zh-TW" altLang="en-US" dirty="0"/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B8C27BF-3F3A-4D86-89E8-1FEAA49FA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3" y="2321170"/>
            <a:ext cx="6739254" cy="379203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DE41FA0-AD34-4404-959E-C53F68669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703" y="2541706"/>
            <a:ext cx="4173386" cy="33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04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1C2069-35C8-431D-A090-7CD8DB11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替換元素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2BCE62-E4D4-499A-B938-182D28BF8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若要替換元素，我們可以接續上述的檢索</a:t>
            </a:r>
            <a:r>
              <a:rPr lang="en-US" altLang="zh-TW" dirty="0"/>
              <a:t>/</a:t>
            </a:r>
            <a:r>
              <a:rPr lang="zh-TW" altLang="en-US" dirty="0"/>
              <a:t>取出元素，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在我們檢索出某一個元素值時，將想要的元素重新指派到原先的位置後，就能夠替換了。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也就是首先我們還是必須先知道要替換元素的位置，</a:t>
            </a:r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找出需要替換元素的位置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將要替換的值指派到需要替換元素的位置</a:t>
            </a:r>
          </a:p>
        </p:txBody>
      </p:sp>
    </p:spTree>
    <p:extLst>
      <p:ext uri="{BB962C8B-B14F-4D97-AF65-F5344CB8AC3E}">
        <p14:creationId xmlns:p14="http://schemas.microsoft.com/office/powerpoint/2010/main" val="3954981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911BD0-70E2-4F8D-93C4-B05C24AAA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406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以下範例，</a:t>
            </a:r>
            <a:r>
              <a:rPr lang="en-US" altLang="zh-TW" dirty="0"/>
              <a:t>vector_replace1</a:t>
            </a:r>
            <a:r>
              <a:rPr lang="zh-TW" altLang="en-US" dirty="0"/>
              <a:t>是由</a:t>
            </a:r>
            <a:r>
              <a:rPr lang="en-US" altLang="zh-TW" dirty="0"/>
              <a:t>apple</a:t>
            </a:r>
            <a:r>
              <a:rPr lang="zh-TW" altLang="en-US" dirty="0"/>
              <a:t>、</a:t>
            </a:r>
            <a:r>
              <a:rPr lang="en-US" altLang="zh-TW" dirty="0"/>
              <a:t>banana</a:t>
            </a:r>
            <a:r>
              <a:rPr lang="zh-TW" altLang="en-US" dirty="0"/>
              <a:t>、</a:t>
            </a:r>
            <a:r>
              <a:rPr lang="en-US" altLang="zh-TW" dirty="0"/>
              <a:t>cat</a:t>
            </a:r>
            <a:r>
              <a:rPr lang="zh-TW" altLang="en-US" dirty="0"/>
              <a:t>組成，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若想在</a:t>
            </a:r>
            <a:r>
              <a:rPr lang="en-US" altLang="zh-TW" dirty="0"/>
              <a:t>vector_replace1</a:t>
            </a:r>
            <a:r>
              <a:rPr lang="zh-TW" altLang="en-US" dirty="0"/>
              <a:t>中的</a:t>
            </a:r>
            <a:r>
              <a:rPr lang="en-US" altLang="zh-TW" dirty="0"/>
              <a:t>banana</a:t>
            </a:r>
            <a:r>
              <a:rPr lang="zh-TW" altLang="en-US" dirty="0"/>
              <a:t>替換成二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先創建</a:t>
            </a:r>
            <a:r>
              <a:rPr lang="en-US" altLang="zh-TW" dirty="0"/>
              <a:t>vector_replace1</a:t>
            </a:r>
            <a:r>
              <a:rPr lang="zh-TW" altLang="en-US" dirty="0"/>
              <a:t>，並判斷位置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D00DC4-560C-49CE-B1C1-77FB4097B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55" y="4197501"/>
            <a:ext cx="4397145" cy="175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3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B1334F-C84C-49BE-A811-07292824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678"/>
            <a:ext cx="10515600" cy="609247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找出需要替換元素的位置</a:t>
            </a:r>
          </a:p>
          <a:p>
            <a:pPr marL="0" indent="0">
              <a:buNone/>
            </a:pPr>
            <a:r>
              <a:rPr lang="zh-TW" altLang="en-US" dirty="0"/>
              <a:t>可以知道</a:t>
            </a:r>
            <a:r>
              <a:rPr lang="en-US" altLang="zh-TW" dirty="0"/>
              <a:t>vector_replace1</a:t>
            </a:r>
            <a:r>
              <a:rPr lang="zh-TW" altLang="en-US" dirty="0"/>
              <a:t>中的</a:t>
            </a:r>
            <a:r>
              <a:rPr lang="en-US" altLang="zh-TW" dirty="0"/>
              <a:t>banana</a:t>
            </a:r>
            <a:r>
              <a:rPr lang="zh-TW" altLang="en-US" dirty="0"/>
              <a:t>是在第二個位置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將要替換的值指派到需要替換元素的位置</a:t>
            </a:r>
          </a:p>
          <a:p>
            <a:pPr marL="0" indent="0">
              <a:buNone/>
            </a:pPr>
            <a:r>
              <a:rPr lang="zh-TW" altLang="en-US" dirty="0"/>
              <a:t>因此若想在</a:t>
            </a:r>
            <a:r>
              <a:rPr lang="en-US" altLang="zh-TW" dirty="0"/>
              <a:t>vector_replace1banana</a:t>
            </a:r>
            <a:r>
              <a:rPr lang="zh-TW" altLang="en-US" dirty="0"/>
              <a:t>替換成二，需要將二指派到</a:t>
            </a:r>
            <a:r>
              <a:rPr lang="en-US" altLang="zh-TW" dirty="0"/>
              <a:t>vector_replace1 </a:t>
            </a:r>
            <a:r>
              <a:rPr lang="zh-TW" altLang="en-US" dirty="0"/>
              <a:t>的第二個位置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FD1AD2-90BA-4884-AAF0-5F90B9B1B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479" y="1696457"/>
            <a:ext cx="3969098" cy="17325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A1806DC-CB6F-4145-9D17-C7EC0D935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76" y="4625322"/>
            <a:ext cx="3592684" cy="223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6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F94D4-E464-4906-B05E-CF15F46B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值與元素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92C2C-55FA-4EF2-8148-DD8FE6A4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上一章節說明了一些基礎概念，而在進行一下部分的操作時，還需要釐清一下「值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(values)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」與「元素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(element values)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」的概念，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62224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D5BEBD-DD72-4DDA-A9C5-1D4D906AD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8" y="484337"/>
            <a:ext cx="4306556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另外我們也可以一次替換多個元素，但同樣也需要指定位置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0D0068C-6192-4EB5-BC80-7B8D76B1C9D4}"/>
              </a:ext>
            </a:extLst>
          </p:cNvPr>
          <p:cNvSpPr txBox="1">
            <a:spLocks/>
          </p:cNvSpPr>
          <p:nvPr/>
        </p:nvSpPr>
        <p:spPr>
          <a:xfrm>
            <a:off x="6376516" y="621498"/>
            <a:ext cx="4646526" cy="1217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也可以同時新增和替換元素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FFDF7F-380C-45CA-8098-B860A5B33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68" y="2047057"/>
            <a:ext cx="5197290" cy="39093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0A749F3-1994-4A77-A52F-2938B2110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44" y="1838849"/>
            <a:ext cx="5144543" cy="2453883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862E8F0-AF75-418C-8EF4-EA2111DB9E0C}"/>
              </a:ext>
            </a:extLst>
          </p:cNvPr>
          <p:cNvSpPr txBox="1">
            <a:spLocks/>
          </p:cNvSpPr>
          <p:nvPr/>
        </p:nvSpPr>
        <p:spPr>
          <a:xfrm>
            <a:off x="668633" y="6236502"/>
            <a:ext cx="9411119" cy="56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其他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list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data frame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的替換也是類似相同概念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5797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50AF4-C63B-4B46-958A-885275EB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新增元素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63CD18-21C5-409F-BA2F-0F039BEC2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若要新增元素、首先我們必須知道元素的位置，也就是上一章節詳細介紹元素的部分，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找出不存在的位置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將要新增的值指派到不存在元素的位置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90214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6F3D54-60ED-4AAE-8546-4B67FE69D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8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以下範例，</a:t>
            </a:r>
            <a:r>
              <a:rPr lang="en-US" altLang="zh-TW" dirty="0"/>
              <a:t>vector_add1</a:t>
            </a:r>
            <a:r>
              <a:rPr lang="zh-TW" altLang="en-US" dirty="0"/>
              <a:t>是由</a:t>
            </a:r>
            <a:r>
              <a:rPr lang="en-US" altLang="zh-TW" dirty="0"/>
              <a:t>apple</a:t>
            </a:r>
            <a:r>
              <a:rPr lang="zh-TW" altLang="en-US" dirty="0"/>
              <a:t>、</a:t>
            </a:r>
            <a:r>
              <a:rPr lang="en-US" altLang="zh-TW" dirty="0"/>
              <a:t>banana</a:t>
            </a:r>
            <a:r>
              <a:rPr lang="zh-TW" altLang="en-US" dirty="0"/>
              <a:t>、</a:t>
            </a:r>
            <a:r>
              <a:rPr lang="en-US" altLang="zh-TW" dirty="0"/>
              <a:t>cat</a:t>
            </a:r>
            <a:r>
              <a:rPr lang="zh-TW" altLang="en-US" dirty="0"/>
              <a:t>組成，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若想在</a:t>
            </a:r>
            <a:r>
              <a:rPr lang="en-US" altLang="zh-TW" dirty="0" err="1"/>
              <a:t>vector_add</a:t>
            </a:r>
            <a:r>
              <a:rPr lang="zh-TW" altLang="en-US" dirty="0"/>
              <a:t>中的</a:t>
            </a:r>
            <a:r>
              <a:rPr lang="en-US" altLang="zh-TW" dirty="0"/>
              <a:t>cat</a:t>
            </a:r>
            <a:r>
              <a:rPr lang="zh-TW" altLang="en-US" dirty="0"/>
              <a:t>後面新增一個四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先創建</a:t>
            </a:r>
            <a:r>
              <a:rPr lang="en-US" altLang="zh-TW" dirty="0"/>
              <a:t>vector_add1</a:t>
            </a:r>
            <a:r>
              <a:rPr lang="zh-TW" altLang="en-US" dirty="0"/>
              <a:t>，並判斷位置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FD94C3-865F-42CF-AD88-5B7FBCF6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14" y="3995374"/>
            <a:ext cx="5297636" cy="217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26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674353-91BB-4981-8570-D28929B0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0258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找出不存在的位置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514350" indent="-514350">
              <a:buAutoNum type="arabicPeriod"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514350" indent="-514350">
              <a:buAutoNum type="arabicPeriod"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 將要新增的值指派到不存在元素的位置</a:t>
            </a: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剛剛已知第四個位置是不存在的，因此若想在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cat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後面新增一個四，需要將「四」直接指派到不存在的那個位置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9C2911-AE2F-400B-827D-EB12E1503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8" y="1385134"/>
            <a:ext cx="5823490" cy="13279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B94447-B683-4F24-8F73-AF0DD7101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508" y="4342486"/>
            <a:ext cx="4521521" cy="22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46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9EC22F-1187-44CF-83AA-4721926B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63" y="539436"/>
            <a:ext cx="5321439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原先</a:t>
            </a:r>
            <a:r>
              <a:rPr lang="en-US" altLang="zh-TW" dirty="0"/>
              <a:t>vector_add1</a:t>
            </a:r>
            <a:r>
              <a:rPr lang="zh-TW" altLang="en-US" dirty="0"/>
              <a:t>是只有三個位置，上面範例是新增到第四個位置，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若是直接新增到第五個位置，那麼第四個位置會顯示成</a:t>
            </a:r>
            <a:r>
              <a:rPr lang="en-US" altLang="zh-TW" dirty="0"/>
              <a:t>NA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568852-E002-4D5A-82A7-E3B945D77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63" y="3116713"/>
            <a:ext cx="5127277" cy="2440025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F197DF6-E885-41E8-9A1D-0EAB758403DD}"/>
              </a:ext>
            </a:extLst>
          </p:cNvPr>
          <p:cNvSpPr txBox="1">
            <a:spLocks/>
          </p:cNvSpPr>
          <p:nvPr/>
        </p:nvSpPr>
        <p:spPr>
          <a:xfrm>
            <a:off x="6296131" y="539436"/>
            <a:ext cx="5321439" cy="169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另外我們也可以一次新增多個元素，但同樣也需要指定位置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8410EF8-4F31-49C2-8512-EEB02226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4875"/>
            <a:ext cx="6057675" cy="2712392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DF10A2E4-A533-42FE-B23B-03928B62AFEF}"/>
              </a:ext>
            </a:extLst>
          </p:cNvPr>
          <p:cNvSpPr txBox="1">
            <a:spLocks/>
          </p:cNvSpPr>
          <p:nvPr/>
        </p:nvSpPr>
        <p:spPr>
          <a:xfrm>
            <a:off x="618391" y="6037297"/>
            <a:ext cx="9411119" cy="56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其他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list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data frame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的新增也是類似相同概念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469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F3C01-FBD4-43AC-9FDE-4E057A78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刪除元素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488EFB-EFDA-449D-B3F0-9BAD6D37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若要刪除元素有兩種方式，</a:t>
            </a:r>
          </a:p>
          <a:p>
            <a:pPr marL="0" indent="0">
              <a:buNone/>
            </a:pPr>
            <a:r>
              <a:rPr lang="zh-TW" altLang="en-US" dirty="0"/>
              <a:t>同樣先找出需要刪除元素的位置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第一種</a:t>
            </a:r>
            <a:r>
              <a:rPr lang="en-US" altLang="zh-TW" dirty="0"/>
              <a:t>: </a:t>
            </a:r>
            <a:r>
              <a:rPr lang="zh-TW" altLang="en-US" dirty="0"/>
              <a:t>只取出需要的元素，再指派到原先的物件</a:t>
            </a:r>
            <a:r>
              <a:rPr lang="en-US" altLang="zh-TW" dirty="0"/>
              <a:t>(</a:t>
            </a:r>
            <a:r>
              <a:rPr lang="zh-TW" altLang="en-US" dirty="0"/>
              <a:t>沒有取出的，即是刪去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第二種</a:t>
            </a:r>
            <a:r>
              <a:rPr lang="en-US" altLang="zh-TW" dirty="0"/>
              <a:t>: </a:t>
            </a:r>
            <a:r>
              <a:rPr lang="zh-TW" altLang="en-US" dirty="0"/>
              <a:t>取出不需要</a:t>
            </a:r>
            <a:r>
              <a:rPr lang="en-US" altLang="zh-TW" dirty="0"/>
              <a:t>(</a:t>
            </a:r>
            <a:r>
              <a:rPr lang="zh-TW" altLang="en-US" dirty="0"/>
              <a:t>要刪除</a:t>
            </a:r>
            <a:r>
              <a:rPr lang="en-US" altLang="zh-TW" dirty="0"/>
              <a:t>)</a:t>
            </a:r>
            <a:r>
              <a:rPr lang="zh-TW" altLang="en-US" dirty="0"/>
              <a:t>的元素，用</a:t>
            </a:r>
            <a:r>
              <a:rPr lang="en-US" altLang="zh-TW" dirty="0"/>
              <a:t>-</a:t>
            </a:r>
            <a:r>
              <a:rPr lang="zh-TW" altLang="en-US" dirty="0"/>
              <a:t>指派到原先的物件</a:t>
            </a:r>
            <a:r>
              <a:rPr lang="en-US" altLang="zh-TW" dirty="0"/>
              <a:t>(</a:t>
            </a:r>
            <a:r>
              <a:rPr lang="zh-TW" altLang="en-US" dirty="0"/>
              <a:t>回存</a:t>
            </a:r>
            <a:r>
              <a:rPr lang="en-US" altLang="zh-TW" dirty="0"/>
              <a:t>-</a:t>
            </a:r>
            <a:r>
              <a:rPr lang="zh-TW" altLang="en-US" dirty="0"/>
              <a:t>即是刪去</a:t>
            </a:r>
            <a:r>
              <a:rPr lang="en-US" altLang="zh-TW" dirty="0"/>
              <a:t>)</a:t>
            </a:r>
            <a:r>
              <a:rPr lang="zh-TW" altLang="en-US" dirty="0"/>
              <a:t>，但這個只能用在向量不能使用在列表</a:t>
            </a:r>
          </a:p>
        </p:txBody>
      </p:sp>
    </p:spTree>
    <p:extLst>
      <p:ext uri="{BB962C8B-B14F-4D97-AF65-F5344CB8AC3E}">
        <p14:creationId xmlns:p14="http://schemas.microsoft.com/office/powerpoint/2010/main" val="2364917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5996A-3ECE-4F36-85A8-94B04731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20" y="5997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例如，若想將範例</a:t>
            </a:r>
            <a:r>
              <a:rPr lang="en-US" altLang="zh-TW" dirty="0" err="1"/>
              <a:t>vector_delete</a:t>
            </a:r>
            <a:r>
              <a:rPr lang="zh-TW" altLang="en-US" dirty="0"/>
              <a:t>中原先的</a:t>
            </a:r>
            <a:r>
              <a:rPr lang="en-US" altLang="zh-TW" dirty="0"/>
              <a:t>"apple"</a:t>
            </a:r>
            <a:r>
              <a:rPr lang="zh-TW" altLang="en-US" dirty="0"/>
              <a:t>和</a:t>
            </a:r>
            <a:r>
              <a:rPr lang="en-US" altLang="zh-TW" dirty="0"/>
              <a:t>"cat"</a:t>
            </a:r>
            <a:r>
              <a:rPr lang="zh-TW" altLang="en-US" dirty="0"/>
              <a:t>刪除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以下範例，</a:t>
            </a:r>
            <a:r>
              <a:rPr lang="en-US" altLang="zh-TW" dirty="0"/>
              <a:t>vector_delete1</a:t>
            </a:r>
            <a:r>
              <a:rPr lang="zh-TW" altLang="en-US" dirty="0"/>
              <a:t>是由</a:t>
            </a:r>
            <a:r>
              <a:rPr lang="en-US" altLang="zh-TW" dirty="0"/>
              <a:t>apple</a:t>
            </a:r>
            <a:r>
              <a:rPr lang="zh-TW" altLang="en-US" dirty="0"/>
              <a:t>、</a:t>
            </a:r>
            <a:r>
              <a:rPr lang="en-US" altLang="zh-TW" dirty="0"/>
              <a:t>banana</a:t>
            </a:r>
            <a:r>
              <a:rPr lang="zh-TW" altLang="en-US" dirty="0"/>
              <a:t>、</a:t>
            </a:r>
            <a:r>
              <a:rPr lang="en-US" altLang="zh-TW" dirty="0"/>
              <a:t>cat</a:t>
            </a:r>
            <a:r>
              <a:rPr lang="zh-TW" altLang="en-US" dirty="0"/>
              <a:t>組成，若想在</a:t>
            </a:r>
            <a:r>
              <a:rPr lang="en-US" altLang="zh-TW" dirty="0"/>
              <a:t>vector_delete1</a:t>
            </a:r>
            <a:r>
              <a:rPr lang="zh-TW" altLang="en-US" dirty="0"/>
              <a:t>中的</a:t>
            </a:r>
            <a:r>
              <a:rPr lang="en-US" altLang="zh-TW" dirty="0"/>
              <a:t>"apple"</a:t>
            </a:r>
            <a:r>
              <a:rPr lang="zh-TW" altLang="en-US" dirty="0"/>
              <a:t>和</a:t>
            </a:r>
            <a:r>
              <a:rPr lang="en-US" altLang="zh-TW" dirty="0"/>
              <a:t>"cat"</a:t>
            </a:r>
            <a:r>
              <a:rPr lang="zh-TW" altLang="en-US" dirty="0"/>
              <a:t>刪除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先創建</a:t>
            </a:r>
            <a:r>
              <a:rPr lang="en-US" altLang="zh-TW" dirty="0"/>
              <a:t>vector_delete1</a:t>
            </a:r>
            <a:r>
              <a:rPr lang="zh-TW" altLang="en-US" dirty="0"/>
              <a:t>，並判斷位置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528C6C-05B1-477A-80DA-1216BF80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17" y="3872270"/>
            <a:ext cx="5583491" cy="23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04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5996A-3ECE-4F36-85A8-94B04731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281" y="529388"/>
            <a:ext cx="544871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找出需要刪除元素的位置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2_1.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取出需要的元素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banana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再指派到原先的物件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(vector_delete1)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，沒有取出的，即是刪去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823EB2-8D08-4449-AE68-601481B4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19" y="1182848"/>
            <a:ext cx="3301721" cy="13464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8C4FD00-FDB2-4A9D-8C12-239C87AC9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70" y="4537463"/>
            <a:ext cx="4532183" cy="1993445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6EA1079-C915-4393-852B-1899D80AE018}"/>
              </a:ext>
            </a:extLst>
          </p:cNvPr>
          <p:cNvSpPr txBox="1">
            <a:spLocks/>
          </p:cNvSpPr>
          <p:nvPr/>
        </p:nvSpPr>
        <p:spPr>
          <a:xfrm>
            <a:off x="6474490" y="528290"/>
            <a:ext cx="51497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2_2. 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取出不需要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(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要刪除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)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的元素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(apple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和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cat)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，用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-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指派到原先的物件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30AC5F0-A494-4BD4-9CE0-769ED1724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643" y="4361537"/>
            <a:ext cx="4721587" cy="234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24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5996A-3ECE-4F36-85A8-94B04731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26" y="2982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另外</a:t>
            </a:r>
            <a:r>
              <a:rPr lang="en-US" altLang="zh-TW" dirty="0"/>
              <a:t>list</a:t>
            </a:r>
            <a:r>
              <a:rPr lang="zh-TW" altLang="en-US" dirty="0"/>
              <a:t>的形式是用</a:t>
            </a:r>
            <a:r>
              <a:rPr lang="en-US" altLang="zh-TW" dirty="0"/>
              <a:t>NULL</a:t>
            </a:r>
            <a:r>
              <a:rPr lang="zh-TW" altLang="en-US" dirty="0"/>
              <a:t>來刪除，類似替換的概念，但替換成</a:t>
            </a:r>
            <a:r>
              <a:rPr lang="en-US" altLang="zh-TW" dirty="0"/>
              <a:t>NULL(</a:t>
            </a:r>
            <a:r>
              <a:rPr lang="zh-TW" altLang="en-US" dirty="0"/>
              <a:t>空的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例如，若想將範例</a:t>
            </a:r>
            <a:r>
              <a:rPr lang="en-US" altLang="zh-TW" dirty="0"/>
              <a:t>weather2</a:t>
            </a:r>
            <a:r>
              <a:rPr lang="zh-TW" altLang="en-US" dirty="0"/>
              <a:t>中的</a:t>
            </a:r>
            <a:r>
              <a:rPr lang="en-US" altLang="zh-TW" dirty="0"/>
              <a:t>"</a:t>
            </a:r>
            <a:r>
              <a:rPr lang="zh-TW" altLang="en-US" dirty="0"/>
              <a:t>台北市</a:t>
            </a:r>
            <a:r>
              <a:rPr lang="en-US" altLang="zh-TW" dirty="0"/>
              <a:t>"</a:t>
            </a:r>
            <a:r>
              <a:rPr lang="zh-TW" altLang="en-US" dirty="0"/>
              <a:t>刪除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先創建</a:t>
            </a:r>
            <a:r>
              <a:rPr lang="en-US" altLang="zh-TW" dirty="0"/>
              <a:t>weather2</a:t>
            </a:r>
            <a:r>
              <a:rPr lang="zh-TW" altLang="en-US" dirty="0"/>
              <a:t>查看架構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DDDD37F-8273-42AF-B3AD-57787D56F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54" y="2421652"/>
            <a:ext cx="3159850" cy="401057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9F3026E-B36C-4258-BDE1-981BA9A9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143" y="2196000"/>
            <a:ext cx="2266431" cy="43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52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5996A-3ECE-4F36-85A8-94B04731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13" y="6499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找出需要刪除元素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台北市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的位置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用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「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NULL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」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來替換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刪除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411F08-3620-45D5-A9B9-16FC5BF98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87" y="1246949"/>
            <a:ext cx="2834669" cy="20760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0455DB3-FE33-4FF2-B38C-9EF0AE06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87" y="4647279"/>
            <a:ext cx="4186321" cy="156075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5CC33A3-9503-45A6-B994-9DF17D79A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779" y="2669058"/>
            <a:ext cx="2732803" cy="38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2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708D03-CE17-4998-B06E-4DA99A854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6149591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我們先看一個範例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TW" altLang="en-US" dirty="0"/>
              <a:t>上面的程式碼中，每一行都可以當作是一個值，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apple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TRUE</a:t>
            </a:r>
            <a:r>
              <a:rPr lang="zh-TW" altLang="en-US" dirty="0"/>
              <a:t>，分別屬於單一的文字、數字、邏輯，都視為「一個值」，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而由</a:t>
            </a:r>
            <a:r>
              <a:rPr lang="en-US" altLang="zh-TW" dirty="0"/>
              <a:t>c(1, 2, 3)</a:t>
            </a:r>
            <a:r>
              <a:rPr lang="zh-TW" altLang="en-US" dirty="0"/>
              <a:t>組成的向量、由</a:t>
            </a:r>
            <a:r>
              <a:rPr lang="en-US" altLang="zh-TW" dirty="0"/>
              <a:t>list("apple", TRUE)</a:t>
            </a:r>
            <a:r>
              <a:rPr lang="zh-TW" altLang="en-US" dirty="0"/>
              <a:t>組成的列表、由</a:t>
            </a:r>
            <a:r>
              <a:rPr lang="en-US" altLang="zh-TW" dirty="0"/>
              <a:t>list("apple", 1, list("banana", 2))</a:t>
            </a:r>
            <a:r>
              <a:rPr lang="zh-TW" altLang="en-US" dirty="0"/>
              <a:t>所組成列表</a:t>
            </a:r>
            <a:r>
              <a:rPr lang="en-US" altLang="zh-TW" dirty="0"/>
              <a:t>(</a:t>
            </a:r>
            <a:r>
              <a:rPr lang="zh-TW" altLang="en-US" dirty="0"/>
              <a:t>當中單含另一個列表</a:t>
            </a:r>
            <a:r>
              <a:rPr lang="en-US" altLang="zh-TW" dirty="0"/>
              <a:t>)</a:t>
            </a:r>
            <a:r>
              <a:rPr lang="zh-TW" altLang="en-US" dirty="0"/>
              <a:t>也同樣都視為「一個值」。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383A54-3F4D-4EB0-A9FE-1E9637810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94" y="1080536"/>
            <a:ext cx="4682295" cy="22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97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7D068-9395-419E-900A-1943FF08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判斷位置的其他方法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5996A-3ECE-4F36-85A8-94B047310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在上述了解元素的操作後，我們還可以根據元素進行位置的判斷，</a:t>
            </a:r>
          </a:p>
          <a:p>
            <a:pPr marL="0" indent="0">
              <a:buNone/>
            </a:pPr>
            <a:r>
              <a:rPr lang="zh-TW" altLang="en-US" dirty="0"/>
              <a:t>可以使用</a:t>
            </a:r>
            <a:r>
              <a:rPr lang="en-US" altLang="zh-TW" dirty="0"/>
              <a:t>which()</a:t>
            </a:r>
            <a:r>
              <a:rPr lang="zh-TW" altLang="en-US" dirty="0"/>
              <a:t>和</a:t>
            </a:r>
            <a:r>
              <a:rPr lang="en-US" altLang="zh-TW" dirty="0"/>
              <a:t>%in%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which()</a:t>
            </a:r>
            <a:r>
              <a:rPr lang="zh-TW" altLang="en-US" dirty="0"/>
              <a:t>函數是進行</a:t>
            </a:r>
            <a:r>
              <a:rPr lang="en-US" altLang="zh-TW" dirty="0"/>
              <a:t>()</a:t>
            </a:r>
            <a:r>
              <a:rPr lang="zh-TW" altLang="en-US" dirty="0"/>
              <a:t>中的條件邏輯判斷，並返回位置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x %in% y </a:t>
            </a:r>
            <a:r>
              <a:rPr lang="zh-TW" altLang="en-US" dirty="0"/>
              <a:t>是針對左邊</a:t>
            </a:r>
            <a:r>
              <a:rPr lang="en-US" altLang="zh-TW" dirty="0"/>
              <a:t>x</a:t>
            </a:r>
            <a:r>
              <a:rPr lang="zh-TW" altLang="en-US" dirty="0"/>
              <a:t>是否包含在右邊</a:t>
            </a:r>
            <a:r>
              <a:rPr lang="en-US" altLang="zh-TW" dirty="0"/>
              <a:t>y</a:t>
            </a:r>
            <a:r>
              <a:rPr lang="zh-TW" altLang="en-US" dirty="0"/>
              <a:t>中，並返回邏輯值</a:t>
            </a:r>
          </a:p>
        </p:txBody>
      </p:sp>
    </p:spTree>
    <p:extLst>
      <p:ext uri="{BB962C8B-B14F-4D97-AF65-F5344CB8AC3E}">
        <p14:creationId xmlns:p14="http://schemas.microsoft.com/office/powerpoint/2010/main" val="1645215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7D068-9395-419E-900A-1943FF08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856B887-DDDA-4A77-99D6-47713CAFA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96" y="1863695"/>
            <a:ext cx="4582669" cy="333211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EFEDFA-13E6-4610-BA66-9D96D2FF5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884" y="1863695"/>
            <a:ext cx="6378500" cy="313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40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7D068-9395-419E-900A-1943FF08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元素命名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5996A-3ECE-4F36-85A8-94B047310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若要對元素進行命名，需使用</a:t>
            </a:r>
            <a:r>
              <a:rPr lang="en-US" altLang="zh-TW" dirty="0"/>
              <a:t>"name"=value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在命名時只能夠使用</a:t>
            </a:r>
            <a:r>
              <a:rPr lang="en-US" altLang="zh-TW" dirty="0"/>
              <a:t>=</a:t>
            </a:r>
            <a:r>
              <a:rPr lang="zh-TW" altLang="en-US" dirty="0"/>
              <a:t>，不能使用</a:t>
            </a:r>
            <a:r>
              <a:rPr lang="en-US" altLang="zh-TW" dirty="0"/>
              <a:t>&lt;-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另外在命名時，也可以使用</a:t>
            </a:r>
            <a:r>
              <a:rPr lang="en-US" altLang="zh-TW" dirty="0"/>
              <a:t>`</a:t>
            </a:r>
            <a:r>
              <a:rPr lang="zh-TW" altLang="en-US" dirty="0"/>
              <a:t>，如果是常規的命名，也可以都不加</a:t>
            </a:r>
          </a:p>
          <a:p>
            <a:pPr marL="0" indent="0">
              <a:buNone/>
            </a:pPr>
            <a:r>
              <a:rPr lang="zh-TW" altLang="en-US" dirty="0"/>
              <a:t>或者可以使用</a:t>
            </a:r>
            <a:r>
              <a:rPr lang="en-US" altLang="zh-TW" dirty="0" err="1"/>
              <a:t>setNames</a:t>
            </a:r>
            <a:r>
              <a:rPr lang="zh-TW" altLang="en-US" dirty="0"/>
              <a:t>、</a:t>
            </a:r>
            <a:r>
              <a:rPr lang="en-US" altLang="zh-TW" dirty="0"/>
              <a:t>names()</a:t>
            </a:r>
            <a:r>
              <a:rPr lang="zh-TW" altLang="en-US" dirty="0"/>
              <a:t>相關函數</a:t>
            </a:r>
          </a:p>
        </p:txBody>
      </p:sp>
    </p:spTree>
    <p:extLst>
      <p:ext uri="{BB962C8B-B14F-4D97-AF65-F5344CB8AC3E}">
        <p14:creationId xmlns:p14="http://schemas.microsoft.com/office/powerpoint/2010/main" val="2788283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5996A-3ECE-4F36-85A8-94B04731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" y="5997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以向量為例，想對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分別命名為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apple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banana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cat</a:t>
            </a: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方法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，使用””                            方法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，使用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`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5E9174-5244-475D-9475-D4A3E59D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77" y="1255309"/>
            <a:ext cx="2655454" cy="18456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6FC22DA-7B4F-4617-96E5-BBD71D896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26" y="4417100"/>
            <a:ext cx="5108612" cy="196762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300C27B-051E-41C0-A575-6F1E69834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791" y="4417100"/>
            <a:ext cx="5308883" cy="196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90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5996A-3ECE-4F36-85A8-94B04731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879" y="398758"/>
            <a:ext cx="11671997" cy="6459241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方法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，常規的命名，都不加           方法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4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，用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setNames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函數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方法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5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names()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函</a:t>
            </a: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0AE781-0469-45AE-B4B2-659A6A76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66" y="984406"/>
            <a:ext cx="4434776" cy="202976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F4B842-8BF4-468B-8F4C-7C2674645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785" y="1055081"/>
            <a:ext cx="5553589" cy="195908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699E2C7-E392-4AB9-A454-8B1377A4C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79" y="4091158"/>
            <a:ext cx="4754963" cy="236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90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5996A-3ECE-4F36-85A8-94B04731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16" y="1029958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另外若元素有命名，前面的選取、新增等操作中，也可以用命名的文字來取代位置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9EC46C-29DC-4571-A186-FFBAC26B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15" y="2014724"/>
            <a:ext cx="60144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6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342C50-BAA9-4225-8603-56CED6A6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8" y="589676"/>
            <a:ext cx="10868130" cy="5911608"/>
          </a:xfrm>
        </p:spPr>
        <p:txBody>
          <a:bodyPr>
            <a:normAutofit/>
          </a:bodyPr>
          <a:lstStyle/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若是像第二種是由向量或列表所組成的</a:t>
            </a:r>
            <a:r>
              <a:rPr lang="en-US" altLang="zh-TW" dirty="0"/>
              <a:t>(value4</a:t>
            </a:r>
            <a:r>
              <a:rPr lang="zh-TW" altLang="en-US" dirty="0"/>
              <a:t>、</a:t>
            </a:r>
            <a:r>
              <a:rPr lang="en-US" altLang="zh-TW" dirty="0"/>
              <a:t>value5</a:t>
            </a:r>
            <a:r>
              <a:rPr lang="zh-TW" altLang="en-US" dirty="0"/>
              <a:t>、</a:t>
            </a:r>
            <a:r>
              <a:rPr lang="en-US" altLang="zh-TW" dirty="0"/>
              <a:t>value6)</a:t>
            </a:r>
            <a:r>
              <a:rPr lang="zh-TW" altLang="en-US" dirty="0"/>
              <a:t>，他們內部也會包含著值，這些被包含的值就會稱之為「元素」</a:t>
            </a:r>
            <a:endParaRPr lang="en-US" altLang="zh-TW" dirty="0"/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也就是說像是剛剛的由</a:t>
            </a:r>
            <a:r>
              <a:rPr lang="en-US" altLang="zh-TW" dirty="0"/>
              <a:t>c(1, 2, 3)</a:t>
            </a:r>
            <a:r>
              <a:rPr lang="zh-TW" altLang="en-US" dirty="0"/>
              <a:t>組成的向量，他本身是一個值，且其中包含了三個元素，分別是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FEFDC8-0C13-4EAA-8461-464B18EB8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26" y="3578166"/>
            <a:ext cx="5664584" cy="256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2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90A39-1974-4D5A-8B47-D9495754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可以簡單的想像，每一個元素是由</a:t>
            </a:r>
            <a:r>
              <a:rPr lang="en-US" altLang="zh-TW" dirty="0"/>
              <a:t>,</a:t>
            </a:r>
            <a:r>
              <a:rPr lang="zh-TW" altLang="en-US" dirty="0"/>
              <a:t>或著</a:t>
            </a:r>
            <a:r>
              <a:rPr lang="en-US" altLang="zh-TW" dirty="0"/>
              <a:t>;</a:t>
            </a:r>
            <a:r>
              <a:rPr lang="zh-TW" altLang="en-US" dirty="0"/>
              <a:t>所隔開的，並且不能在同一個向量或列表內。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例如上述的</a:t>
            </a:r>
            <a:r>
              <a:rPr lang="en-US" altLang="zh-TW" dirty="0"/>
              <a:t>value6</a:t>
            </a:r>
            <a:r>
              <a:rPr lang="zh-TW" altLang="en-US" dirty="0"/>
              <a:t>，本身是一個列表，其中還包含列外一個列表，但</a:t>
            </a:r>
            <a:r>
              <a:rPr lang="en-US" altLang="zh-TW" dirty="0"/>
              <a:t>value6</a:t>
            </a:r>
            <a:r>
              <a:rPr lang="zh-TW" altLang="en-US" dirty="0"/>
              <a:t>中的元素就只有三個，分別是</a:t>
            </a:r>
            <a:r>
              <a:rPr lang="en-US" altLang="zh-TW" dirty="0"/>
              <a:t>apple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list("banana", 2)</a:t>
            </a:r>
            <a:r>
              <a:rPr lang="zh-TW" altLang="en-US" dirty="0"/>
              <a:t>，而</a:t>
            </a:r>
            <a:r>
              <a:rPr lang="en-US" altLang="zh-TW" dirty="0"/>
              <a:t>banana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，則是</a:t>
            </a:r>
            <a:r>
              <a:rPr lang="en-US" altLang="zh-TW" dirty="0"/>
              <a:t>list("banana", 2)</a:t>
            </a:r>
            <a:r>
              <a:rPr lang="zh-TW" altLang="en-US" dirty="0"/>
              <a:t>中的元素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66DD2B-4F9B-4FCC-91A3-210C7C9F0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43" y="3798925"/>
            <a:ext cx="7147689" cy="274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8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BE492D-BDD2-41F7-8AAE-52CAB595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元素位置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EA5E2-58B0-454A-96B3-CD9E2043F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205"/>
            <a:ext cx="10707356" cy="4149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剛剛了解到值和元素的不同，接著我們可以進一步的對「元素」開始進行各種操作，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舉例來說，假設今天有一份資料，我們想在</a:t>
            </a:r>
            <a:r>
              <a:rPr lang="en-US" altLang="zh-TW" dirty="0"/>
              <a:t>R</a:t>
            </a:r>
            <a:r>
              <a:rPr lang="zh-TW" altLang="en-US" dirty="0"/>
              <a:t>語言對這份的資料的某一個數據進行更動，且這個數據是包含在某個向量當中，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因此這個數據就是當中的元素，這時如果我們想要只單獨查看這個元素，或是想要更改這個元素，就位需要對其進行一些判斷與操作。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374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1957C7-836B-4A41-88DE-F53BD918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09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如何進行這些操作的最重要關鍵就是需要先判斷「元素的位置</a:t>
            </a:r>
            <a:r>
              <a:rPr lang="en-US" altLang="zh-TW" dirty="0"/>
              <a:t>(Position)</a:t>
            </a:r>
            <a:r>
              <a:rPr lang="zh-TW" altLang="en-US" dirty="0"/>
              <a:t>」，在我們能知道個元素是在哪個位置時，就能夠很輕易地去進一步操作。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元素的位置</a:t>
            </a:r>
            <a:r>
              <a:rPr lang="en-US" altLang="zh-TW" dirty="0"/>
              <a:t>: </a:t>
            </a:r>
          </a:p>
          <a:p>
            <a:pPr marL="0" indent="0">
              <a:buNone/>
            </a:pPr>
            <a:r>
              <a:rPr lang="zh-TW" altLang="en-US" dirty="0"/>
              <a:t>對於由</a:t>
            </a:r>
            <a:r>
              <a:rPr lang="en-US" altLang="zh-TW" dirty="0"/>
              <a:t>,</a:t>
            </a:r>
            <a:r>
              <a:rPr lang="zh-TW" altLang="en-US" dirty="0"/>
              <a:t>或著</a:t>
            </a:r>
            <a:r>
              <a:rPr lang="en-US" altLang="zh-TW" dirty="0"/>
              <a:t>;</a:t>
            </a:r>
            <a:r>
              <a:rPr lang="zh-TW" altLang="en-US" dirty="0"/>
              <a:t>隔開所構成的元素，美個元素都有一個位置，而個位置是由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3…</a:t>
            </a:r>
            <a:r>
              <a:rPr lang="zh-TW" altLang="en-US" dirty="0"/>
              <a:t>來排序</a:t>
            </a:r>
            <a:r>
              <a:rPr lang="en-US" altLang="zh-TW" dirty="0"/>
              <a:t>(</a:t>
            </a:r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開頭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1</a:t>
            </a:r>
            <a:r>
              <a:rPr lang="zh-TW" altLang="en-US" dirty="0"/>
              <a:t>為第一個位置、</a:t>
            </a:r>
            <a:r>
              <a:rPr lang="en-US" altLang="zh-TW" dirty="0"/>
              <a:t>2</a:t>
            </a:r>
            <a:r>
              <a:rPr lang="zh-TW" altLang="en-US" dirty="0"/>
              <a:t>為第二個位置，以此類推。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15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637D63-E668-49E1-BC17-A3E4E1862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73" y="512466"/>
            <a:ext cx="11063236" cy="61897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例如上述的</a:t>
            </a:r>
            <a:r>
              <a:rPr lang="en-US" altLang="zh-TW" dirty="0"/>
              <a:t>value6</a:t>
            </a:r>
            <a:r>
              <a:rPr lang="zh-TW" altLang="en-US" dirty="0"/>
              <a:t>，</a:t>
            </a:r>
            <a:r>
              <a:rPr lang="en-US" altLang="zh-TW" dirty="0"/>
              <a:t>apple</a:t>
            </a:r>
            <a:r>
              <a:rPr lang="zh-TW" altLang="en-US" dirty="0"/>
              <a:t>在第一個位置、</a:t>
            </a:r>
            <a:r>
              <a:rPr lang="en-US" altLang="zh-TW" dirty="0"/>
              <a:t>1</a:t>
            </a:r>
            <a:r>
              <a:rPr lang="zh-TW" altLang="en-US" dirty="0"/>
              <a:t>在第二個位置、</a:t>
            </a:r>
            <a:r>
              <a:rPr lang="en-US" altLang="zh-TW" dirty="0"/>
              <a:t>list("banana", 2)</a:t>
            </a:r>
            <a:r>
              <a:rPr lang="zh-TW" altLang="en-US" dirty="0"/>
              <a:t>在第三個位置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另外位置是可以連接起來的，</a:t>
            </a:r>
          </a:p>
          <a:p>
            <a:pPr marL="0" indent="0">
              <a:buNone/>
            </a:pPr>
            <a:r>
              <a:rPr lang="zh-TW" altLang="en-US" dirty="0"/>
              <a:t>例如上述的</a:t>
            </a:r>
            <a:r>
              <a:rPr lang="en-US" altLang="zh-TW" dirty="0"/>
              <a:t>value6</a:t>
            </a:r>
            <a:r>
              <a:rPr lang="zh-TW" altLang="en-US" dirty="0"/>
              <a:t>，</a:t>
            </a:r>
            <a:r>
              <a:rPr lang="en-US" altLang="zh-TW" dirty="0"/>
              <a:t>list("banana", 2)</a:t>
            </a:r>
            <a:r>
              <a:rPr lang="zh-TW" altLang="en-US" dirty="0"/>
              <a:t>在</a:t>
            </a:r>
            <a:r>
              <a:rPr lang="en-US" altLang="zh-TW" dirty="0"/>
              <a:t>value6</a:t>
            </a:r>
            <a:r>
              <a:rPr lang="zh-TW" altLang="en-US" dirty="0"/>
              <a:t>的第三個位置，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但是其中的</a:t>
            </a:r>
            <a:r>
              <a:rPr lang="en-US" altLang="zh-TW" dirty="0"/>
              <a:t>banana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卻是在</a:t>
            </a:r>
            <a:r>
              <a:rPr lang="en-US" altLang="zh-TW" dirty="0"/>
              <a:t>list("banana", 2)</a:t>
            </a:r>
            <a:r>
              <a:rPr lang="zh-TW" altLang="en-US" dirty="0"/>
              <a:t>中的第一、二個位置。</a:t>
            </a:r>
          </a:p>
          <a:p>
            <a:pPr marL="0" indent="0">
              <a:buNone/>
            </a:pPr>
            <a:r>
              <a:rPr lang="zh-TW" altLang="en-US" dirty="0"/>
              <a:t>也就是我們可以將</a:t>
            </a:r>
            <a:r>
              <a:rPr lang="en-US" altLang="zh-TW" dirty="0"/>
              <a:t>banana</a:t>
            </a:r>
            <a:r>
              <a:rPr lang="zh-TW" altLang="en-US" dirty="0"/>
              <a:t>視為是在</a:t>
            </a:r>
            <a:r>
              <a:rPr lang="en-US" altLang="zh-TW" dirty="0"/>
              <a:t>value6</a:t>
            </a:r>
            <a:r>
              <a:rPr lang="zh-TW" altLang="en-US" dirty="0"/>
              <a:t>的「第三 </a:t>
            </a:r>
            <a:r>
              <a:rPr lang="en-US" altLang="zh-TW" dirty="0"/>
              <a:t>-&gt; </a:t>
            </a:r>
            <a:r>
              <a:rPr lang="zh-TW" altLang="en-US" dirty="0"/>
              <a:t>一」個位置，這部份我們等等會在解釋。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7C156A-5E84-4685-9436-2DB44D734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07" y="1339168"/>
            <a:ext cx="6240026" cy="24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110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3149</Words>
  <Application>Microsoft Office PowerPoint</Application>
  <PresentationFormat>寬螢幕</PresentationFormat>
  <Paragraphs>222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0" baseType="lpstr">
      <vt:lpstr>Helvetica Neue</vt:lpstr>
      <vt:lpstr>Arial</vt:lpstr>
      <vt:lpstr>Calibri</vt:lpstr>
      <vt:lpstr>Calibri Light</vt:lpstr>
      <vt:lpstr>Office 佈景主題</vt:lpstr>
      <vt:lpstr>基礎篇_元素的基礎操作</vt:lpstr>
      <vt:lpstr>大綱(教材主題)</vt:lpstr>
      <vt:lpstr>值與元素</vt:lpstr>
      <vt:lpstr>PowerPoint 簡報</vt:lpstr>
      <vt:lpstr>PowerPoint 簡報</vt:lpstr>
      <vt:lpstr>PowerPoint 簡報</vt:lpstr>
      <vt:lpstr>元素位置</vt:lpstr>
      <vt:lpstr>PowerPoint 簡報</vt:lpstr>
      <vt:lpstr>PowerPoint 簡報</vt:lpstr>
      <vt:lpstr>檢索/取出元素</vt:lpstr>
      <vt:lpstr> 檢索/取出vector中的元素</vt:lpstr>
      <vt:lpstr>PowerPoint 簡報</vt:lpstr>
      <vt:lpstr>PowerPoint 簡報</vt:lpstr>
      <vt:lpstr>PowerPoint 簡報</vt:lpstr>
      <vt:lpstr>取出list中的元素</vt:lpstr>
      <vt:lpstr>PowerPoint 簡報</vt:lpstr>
      <vt:lpstr>PowerPoint 簡報</vt:lpstr>
      <vt:lpstr>PowerPoint 簡報</vt:lpstr>
      <vt:lpstr>[[]]和[] 差異</vt:lpstr>
      <vt:lpstr>PowerPoint 簡報</vt:lpstr>
      <vt:lpstr>PowerPoint 簡報</vt:lpstr>
      <vt:lpstr>PowerPoint 簡報</vt:lpstr>
      <vt:lpstr>取出data frame中的元素</vt:lpstr>
      <vt:lpstr>PowerPoint 簡報</vt:lpstr>
      <vt:lpstr>PowerPoint 簡報</vt:lpstr>
      <vt:lpstr>PowerPoint 簡報</vt:lpstr>
      <vt:lpstr>替換元素</vt:lpstr>
      <vt:lpstr>PowerPoint 簡報</vt:lpstr>
      <vt:lpstr>PowerPoint 簡報</vt:lpstr>
      <vt:lpstr>PowerPoint 簡報</vt:lpstr>
      <vt:lpstr>新增元素</vt:lpstr>
      <vt:lpstr>PowerPoint 簡報</vt:lpstr>
      <vt:lpstr>PowerPoint 簡報</vt:lpstr>
      <vt:lpstr>PowerPoint 簡報</vt:lpstr>
      <vt:lpstr>刪除元素</vt:lpstr>
      <vt:lpstr>PowerPoint 簡報</vt:lpstr>
      <vt:lpstr>PowerPoint 簡報</vt:lpstr>
      <vt:lpstr>PowerPoint 簡報</vt:lpstr>
      <vt:lpstr>PowerPoint 簡報</vt:lpstr>
      <vt:lpstr>判斷位置的其他方法</vt:lpstr>
      <vt:lpstr>PowerPoint 簡報</vt:lpstr>
      <vt:lpstr>元素命名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qbie</dc:creator>
  <cp:lastModifiedBy>以凡</cp:lastModifiedBy>
  <cp:revision>12</cp:revision>
  <dcterms:created xsi:type="dcterms:W3CDTF">2023-06-13T04:45:03Z</dcterms:created>
  <dcterms:modified xsi:type="dcterms:W3CDTF">2023-08-20T13:57:19Z</dcterms:modified>
</cp:coreProperties>
</file>