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64" r:id="rId14"/>
    <p:sldId id="265" r:id="rId15"/>
    <p:sldId id="275" r:id="rId16"/>
    <p:sldId id="276" r:id="rId17"/>
    <p:sldId id="277" r:id="rId18"/>
    <p:sldId id="266" r:id="rId19"/>
    <p:sldId id="309" r:id="rId20"/>
    <p:sldId id="310" r:id="rId21"/>
    <p:sldId id="267" r:id="rId22"/>
    <p:sldId id="268" r:id="rId23"/>
    <p:sldId id="269" r:id="rId24"/>
    <p:sldId id="270" r:id="rId25"/>
    <p:sldId id="271" r:id="rId26"/>
    <p:sldId id="291" r:id="rId27"/>
    <p:sldId id="311" r:id="rId28"/>
    <p:sldId id="292" r:id="rId29"/>
    <p:sldId id="293" r:id="rId30"/>
    <p:sldId id="312" r:id="rId31"/>
    <p:sldId id="313" r:id="rId32"/>
    <p:sldId id="294" r:id="rId33"/>
    <p:sldId id="314" r:id="rId34"/>
    <p:sldId id="315" r:id="rId35"/>
    <p:sldId id="295" r:id="rId36"/>
    <p:sldId id="296" r:id="rId37"/>
    <p:sldId id="297" r:id="rId38"/>
    <p:sldId id="274" r:id="rId39"/>
    <p:sldId id="298" r:id="rId40"/>
    <p:sldId id="318" r:id="rId41"/>
    <p:sldId id="319" r:id="rId42"/>
    <p:sldId id="320" r:id="rId43"/>
    <p:sldId id="321" r:id="rId44"/>
    <p:sldId id="279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12146A4-58F2-408E-B10D-966D6082C14C}">
          <p14:sldIdLst>
            <p14:sldId id="256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64"/>
            <p14:sldId id="265"/>
            <p14:sldId id="275"/>
            <p14:sldId id="276"/>
            <p14:sldId id="277"/>
            <p14:sldId id="266"/>
            <p14:sldId id="309"/>
            <p14:sldId id="310"/>
            <p14:sldId id="267"/>
            <p14:sldId id="268"/>
            <p14:sldId id="269"/>
            <p14:sldId id="270"/>
            <p14:sldId id="271"/>
            <p14:sldId id="291"/>
            <p14:sldId id="311"/>
            <p14:sldId id="292"/>
            <p14:sldId id="293"/>
            <p14:sldId id="312"/>
            <p14:sldId id="313"/>
            <p14:sldId id="294"/>
            <p14:sldId id="314"/>
            <p14:sldId id="315"/>
            <p14:sldId id="295"/>
            <p14:sldId id="296"/>
            <p14:sldId id="297"/>
            <p14:sldId id="274"/>
            <p14:sldId id="298"/>
            <p14:sldId id="318"/>
            <p14:sldId id="319"/>
            <p14:sldId id="320"/>
            <p14:sldId id="32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10C37-0A62-47CD-823F-7249C773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B0598-C28E-47F0-AC88-7E3F83A8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6A2E4-4DF4-4531-9A0B-8764BEB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095DA-5860-452A-8BD5-9146065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7EDD4-5DB4-4100-B16C-D8E71C0B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9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DF370-E1DE-4B73-9F57-1A87B37D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920CCD-9DF4-4BB0-85C5-16195CB4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8756D-978D-4EBE-842F-1734FB90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F1032-A39C-46F3-B5D6-4526F224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0E14B-DCA3-40BB-80BE-CBF7F98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17FDF3-240F-4D0E-B0BA-E7A06113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7755CE-9051-4000-97D4-4A9107FA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F122B-8EE0-44D1-801E-299C758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8EE24-FFD1-47EC-983F-2F197FD4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B946D-5632-4E06-8E7A-6BCDC389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6817-345A-4602-9784-FE1EA58B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C95F-14C0-4980-8F86-4006314D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D437E-F17D-4168-9244-03047B55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5766C-D448-4549-8946-48CF2E8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3F17C-3EB2-484A-819E-9A9E5900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BB9AD-15F0-4597-AAF9-FB14F576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C30B1C-275F-466B-9E70-94BECBEB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7619E-B581-4E00-B6E5-5987FDB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3612D-9029-41D8-A419-0DAE8A0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A825D-7C7B-4B9A-A6DA-4361FC1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B1001-EA3B-4E52-A7AB-D6A2A22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C937F-72FF-44CC-8160-4120B757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72E3A-A9AC-495A-B3CD-E8DF8300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F00295-3B00-460B-A263-7C854AC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A9AE92-EBCD-41EF-9156-007C2E3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CECEB-3019-4A59-A76B-3DC7110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1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AE117-C2FE-487C-B955-9AD1FB51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6F61E-48FF-435C-BBB3-C7B42D1F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C36B0-E7B9-4429-817F-650D0003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269B5C-D9F9-4032-9D34-6863591DC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3D3AA5-02D1-4DD9-AE80-4E7B4158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F32111-E2C4-4815-B2AD-F5E3C0D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82024D-9F01-4A75-9B93-259C5D19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3A8328-C251-424C-BE66-21811D27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75C49-275F-4A49-9D3A-347C14C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274AC8-5037-48CD-8D44-F47604A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33BA56-BAD3-4A62-AC16-137A23A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C33494-508D-4CF3-B7A0-E1A84113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F59BC0-F6AC-435D-884E-44F59914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5AB79E-8B4B-40D6-AFAC-8271845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EAF1F-AB8C-4A12-BF35-941B907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E177A-4360-4785-86AC-4017CE5D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F1190-9AE7-45FD-B36A-A207C34B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924CF-EFA7-4761-8EBD-6CCEE5B6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3908D0-4868-4E0A-BAA0-2E81E73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B8948A-6A44-405A-9B14-3F9FB8D6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D1908E-AEDC-4B06-8407-38AEEFD5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17866-8E57-414B-B053-60DE9D47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B6C56D-9D82-4FD7-886B-C7F10A2D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E7827A-01AE-4025-8AD8-B76576F3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35C0A-9B23-4C9E-A3F2-49F44065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31D94B-2DB2-408E-BA4D-DC774142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AD1A6-13F8-4AA8-A3C1-AA734431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3C18FC-3884-4C8C-9CC1-13B34B12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263BE-5119-463D-B2BB-90FE991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DD503-8720-4726-9120-21E1836D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BB155-65A1-4CBA-B9A9-1EA68E53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863C0-C114-41D6-938A-4A419BB2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biexyz.github.io/R-for-NGO/%E6%87%89%E7%94%A8%E7%AF%87_%E8%B3%87%E6%96%99%E8%AE%80%E5%8F%96%E5%8C%AF%E5%87%BA%E5%90%88%E4%BD%B5%E8%88%87%E7%80%8F%E8%A6%B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ijutseng.github.io/DataScienceRBook/manipulation.html#%E8%B3%87%E6%96%99%E7%B5%90%E5%90%88-join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rforhr.com/join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tidy-data.html#pivot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hyperlink" Target="https://www.r4epi.com/restructuring-data-frames.html#pivoting-longer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blob/main/data-transformation.pdf%E3%80%81" TargetMode="External"/><Relationship Id="rId7" Type="http://schemas.openxmlformats.org/officeDocument/2006/relationships/hyperlink" Target="https://www.math.pku.edu.cn/teachers/lidf/docs/Rbook/html/_Rbook/summary-manip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hyperlink" Target="https://yijutseng.github.io/DataScienceRBook/eda.html#dplyr" TargetMode="External"/><Relationship Id="rId5" Type="http://schemas.openxmlformats.org/officeDocument/2006/relationships/hyperlink" Target="https://tpemartin.github.io/NTPU-R-for-Data-Science/working-with-data-frame.html" TargetMode="External"/><Relationship Id="rId4" Type="http://schemas.openxmlformats.org/officeDocument/2006/relationships/hyperlink" Target="https://dplyr.tidyverse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yijutseng.github.io/DataScienceRBook/eda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loquentr.datainpoint.com/webScraping.html#%E5%AE%89%E8%A3%9D%E8%88%87%E8%BC%89%E5%85%A5%E5%A5%97%E4%BB%B6" TargetMode="External"/><Relationship Id="rId2" Type="http://schemas.openxmlformats.org/officeDocument/2006/relationships/hyperlink" Target="https://yijutseng.github.io/DataScienceRBook/io.html#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doc/manuals/r-release/R-data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qbiexyz/R-for-NGO/tree/master/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09FA-0BB5-4B75-9C6C-4F2C6DD2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應用篇</a:t>
            </a:r>
            <a:r>
              <a:rPr lang="en-US" altLang="zh-TW" b="1" dirty="0"/>
              <a:t>_</a:t>
            </a:r>
            <a:r>
              <a:rPr lang="zh-TW" altLang="en-US" b="1" dirty="0"/>
              <a:t>資料讀取、匯出、合併與瀏覽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46B97-E7D8-47EF-8A5B-FD32757D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4DBB67D-7AFD-43CB-9A3E-9D3C5F48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47" y="358566"/>
            <a:ext cx="10978662" cy="1269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4.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右下角也有提供程式碼，且就是根據你點選的方式呈現，可以點選完後複製程式碼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右下有個類似紙的圖案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，這樣就可以留下讀檔案的紀錄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092C374-93F7-4E63-AD22-9387C7297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5" y="1926107"/>
            <a:ext cx="7733611" cy="48163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AFF1E7A-CC65-4125-9DBB-80024E47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65" y="3380137"/>
            <a:ext cx="4972522" cy="190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7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AB133-CCD8-4E2D-B9B2-18ACF4DA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62" y="578104"/>
            <a:ext cx="8064639" cy="5047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讀取檔案後會出現在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Global Environment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中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也可以點開瀏覽檔案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3313DB-3F38-49E9-9921-6EE96D9D4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61" y="1135464"/>
            <a:ext cx="5250436" cy="202817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79D634D-E32A-4E19-A79E-52087EE74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39" b="24734"/>
          <a:stretch/>
        </p:blipFill>
        <p:spPr>
          <a:xfrm>
            <a:off x="4456561" y="3621314"/>
            <a:ext cx="7079424" cy="29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9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AB133-CCD8-4E2D-B9B2-18ACF4DA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另外若是要讀取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R_practice_new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r>
              <a:rPr lang="en-US" altLang="zh-TW" b="1" i="0" dirty="0" err="1">
                <a:solidFill>
                  <a:srgbClr val="333333"/>
                </a:solidFill>
                <a:effectLst/>
                <a:latin typeface="Helvetica Neue"/>
              </a:rPr>
              <a:t>dta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檔案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，可是可以用類似上述點選的方式讀取，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B7051D-011C-4D06-87B9-52BCF1216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5779"/>
            <a:ext cx="8452640" cy="25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7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匯出資料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R</a:t>
            </a:r>
            <a:r>
              <a:rPr lang="zh-TW" altLang="en-US" dirty="0"/>
              <a:t>處理完檔案後，通常會將資料匯出成其他另外檔案提供其他人使用，較常匯出使用的檔案格式</a:t>
            </a:r>
            <a:r>
              <a:rPr lang="en-US" altLang="zh-TW" dirty="0"/>
              <a:t>tab</a:t>
            </a:r>
            <a:r>
              <a:rPr lang="zh-TW" altLang="en-US" dirty="0"/>
              <a:t>分隔的文字檔</a:t>
            </a:r>
            <a:r>
              <a:rPr lang="en-US" altLang="zh-TW" dirty="0"/>
              <a:t>.txt</a:t>
            </a:r>
            <a:r>
              <a:rPr lang="zh-TW" altLang="en-US" dirty="0"/>
              <a:t>或是逗號分隔的文字檔</a:t>
            </a:r>
            <a:r>
              <a:rPr lang="en-US" altLang="zh-TW" dirty="0"/>
              <a:t>.csv</a:t>
            </a:r>
            <a:r>
              <a:rPr lang="zh-TW" altLang="en-US" dirty="0"/>
              <a:t>，有一些格式上的呈現可以另外再進行參數設定，這邊只會介紹簡單的匯出形式，若要調整可參考該函數的</a:t>
            </a:r>
            <a:r>
              <a:rPr lang="en-US" altLang="zh-TW" dirty="0"/>
              <a:t>help</a:t>
            </a:r>
            <a:r>
              <a:rPr lang="zh-TW" altLang="en-US" dirty="0"/>
              <a:t>文件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405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匯出資料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b="1" dirty="0"/>
              <a:t>R</a:t>
            </a:r>
            <a:r>
              <a:rPr lang="zh-TW" altLang="en-US" b="1" dirty="0"/>
              <a:t>物件</a:t>
            </a:r>
            <a:r>
              <a:rPr lang="en-US" altLang="zh-TW" b="1" dirty="0"/>
              <a:t>.</a:t>
            </a:r>
            <a:r>
              <a:rPr lang="en-US" altLang="zh-TW" b="1" dirty="0" err="1"/>
              <a:t>rds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若是處理到一半，之後還要繼續用</a:t>
            </a:r>
            <a:r>
              <a:rPr lang="en-US" altLang="zh-TW" dirty="0"/>
              <a:t>R</a:t>
            </a:r>
            <a:r>
              <a:rPr lang="zh-TW" altLang="en-US" dirty="0"/>
              <a:t>處理，可以先匯出成</a:t>
            </a:r>
            <a:r>
              <a:rPr lang="en-US" altLang="zh-TW" dirty="0"/>
              <a:t>R</a:t>
            </a:r>
            <a:r>
              <a:rPr lang="zh-TW" altLang="en-US" dirty="0"/>
              <a:t>物件檔案</a:t>
            </a:r>
            <a:r>
              <a:rPr lang="en-US" altLang="zh-TW" dirty="0"/>
              <a:t>.</a:t>
            </a:r>
            <a:r>
              <a:rPr lang="en-US" altLang="zh-TW" dirty="0" err="1"/>
              <a:t>rds</a:t>
            </a:r>
            <a:r>
              <a:rPr lang="zh-TW" altLang="en-US" dirty="0"/>
              <a:t>，較方便自己下次處理，後續最後處理完成再轉換成其他常見檔案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DD9087-003D-4D39-8640-724B3143A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5" y="3429000"/>
            <a:ext cx="8101927" cy="20971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13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匯出資料 </a:t>
            </a:r>
            <a:r>
              <a:rPr lang="en-US" altLang="zh-TW" b="1" dirty="0"/>
              <a:t>-</a:t>
            </a:r>
            <a:r>
              <a:rPr lang="zh-TW" altLang="en-US" b="1" dirty="0"/>
              <a:t>文字檔</a:t>
            </a:r>
            <a:r>
              <a:rPr lang="en-US" altLang="zh-TW" b="1" dirty="0"/>
              <a:t>.txt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61" y="1866851"/>
            <a:ext cx="5253556" cy="1159622"/>
          </a:xfrm>
        </p:spPr>
        <p:txBody>
          <a:bodyPr/>
          <a:lstStyle/>
          <a:p>
            <a:r>
              <a:rPr lang="en-US" altLang="zh-TW" dirty="0" err="1"/>
              <a:t>write.table</a:t>
            </a:r>
            <a:r>
              <a:rPr lang="zh-TW" altLang="en-US" dirty="0"/>
              <a:t>的</a:t>
            </a:r>
            <a:r>
              <a:rPr lang="en-US" altLang="zh-TW" dirty="0"/>
              <a:t>help</a:t>
            </a:r>
            <a:r>
              <a:rPr lang="zh-TW" altLang="en-US" dirty="0"/>
              <a:t>文件，文件後面也有針對每個參數的描述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6265C4-5E02-4F9C-80B8-E4E05909B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05" y="3429000"/>
            <a:ext cx="7244614" cy="27771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E90F934-E1A6-4210-9F00-7E2E54EC8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577" y="1651602"/>
            <a:ext cx="5100285" cy="31020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503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匯出資料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b="1" dirty="0"/>
              <a:t> CSV</a:t>
            </a:r>
            <a:r>
              <a:rPr lang="zh-TW" altLang="en-US" b="1" dirty="0"/>
              <a:t>檔</a:t>
            </a:r>
            <a:r>
              <a:rPr lang="en-US" altLang="zh-TW" b="1" dirty="0"/>
              <a:t>.csv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1FEDDF8-E243-4811-A292-BF9E8AB1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89" y="2006333"/>
            <a:ext cx="6225475" cy="32486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07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匯出資料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b="1" dirty="0"/>
              <a:t>Excel </a:t>
            </a:r>
            <a:r>
              <a:rPr lang="zh-TW" altLang="en-US" b="1" dirty="0"/>
              <a:t>試算表</a:t>
            </a:r>
            <a:r>
              <a:rPr lang="en-US" altLang="zh-TW" b="1" dirty="0"/>
              <a:t>.</a:t>
            </a:r>
            <a:r>
              <a:rPr lang="en-US" altLang="zh-TW" b="1" dirty="0" err="1"/>
              <a:t>xslx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2929" cy="4351338"/>
          </a:xfrm>
        </p:spPr>
        <p:txBody>
          <a:bodyPr/>
          <a:lstStyle/>
          <a:p>
            <a:r>
              <a:rPr lang="zh-TW" altLang="en-US" dirty="0"/>
              <a:t>存成</a:t>
            </a:r>
            <a:r>
              <a:rPr lang="en-US" altLang="zh-TW" dirty="0"/>
              <a:t>.xlsx</a:t>
            </a:r>
            <a:r>
              <a:rPr lang="zh-TW" altLang="en-US" dirty="0"/>
              <a:t>需另外使用其他套件，在此使用的是</a:t>
            </a:r>
            <a:r>
              <a:rPr lang="en-US" altLang="zh-TW" dirty="0" err="1"/>
              <a:t>writexl</a:t>
            </a:r>
            <a:r>
              <a:rPr lang="zh-TW" altLang="en-US" dirty="0"/>
              <a:t>，但也有其他的套件也可以輸出成</a:t>
            </a:r>
            <a:r>
              <a:rPr lang="en-US" altLang="zh-TW" dirty="0"/>
              <a:t>.xlsx(</a:t>
            </a:r>
            <a:r>
              <a:rPr lang="zh-TW" altLang="en-US" dirty="0"/>
              <a:t>如</a:t>
            </a:r>
            <a:r>
              <a:rPr lang="en-US" altLang="zh-TW" dirty="0" err="1"/>
              <a:t>openxlsx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410401-DB6E-4A7B-9F7D-E23D7E7D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155" y="1825625"/>
            <a:ext cx="4827634" cy="40919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347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簡單資料合併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6576"/>
            <a:ext cx="10968613" cy="526533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在上用資料時，可能遇到有有新資料需要整合在舊資料當中，這時我們就可以使用一些簡單的資料合併方法來整合資料，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舉例來說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若是今天有一份蒐集好的簡單資料，但收回來時發現忘記問受訪者的性別，因此又再去補問一次，此時我們手上就會有兩份資料，一個是原先收集的資料，另一個是後來蒐集的性別資料，而這兩份資料都是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相同的受訪者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回答，因此我們就可以透過受訪者的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id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編號將性別資料橫向合併到原先資料中，也就是原先資料可能有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100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筆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(100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個受訪者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且只有問年齡、教育程度，合併後的資料多了性別的變項但仍是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100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筆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(100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個受訪者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變項變多，但資料筆數不變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208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DA62C-8369-4FEC-B676-89E2F8E52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另外一種狀況同樣有一份蒐集好的資料，但隔一年又收集了一份問了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相同問題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的資料，但這兩份資料的受訪者不一樣，此時我們可以利用相同的問題，將兩份資料垂直的合併，也就是原先資料可能只有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100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筆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(100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個受訪者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且有問年齡、教育程度，合併之後變成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200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筆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(200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個受訪者且還是只有問年齡、教育程度，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變項不變，但資料筆數資加了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另外還有一些情況像是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excel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中的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vlookup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等也可以用合併的概念在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語言中使用。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385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6C4AFA1-A31C-4DA3-ADD1-1927406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大綱</a:t>
            </a:r>
            <a:r>
              <a:rPr lang="en-US" altLang="zh-TW" b="1" dirty="0"/>
              <a:t>(</a:t>
            </a:r>
            <a:r>
              <a:rPr lang="zh-TW" altLang="en-US" b="1" dirty="0"/>
              <a:t>教材主題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7C1B27B-6DBE-47EA-98BF-FCDBDA9F20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hlinkClick r:id="rId2"/>
              </a:rPr>
              <a:t>應用篇</a:t>
            </a:r>
            <a:r>
              <a:rPr lang="en-US" altLang="zh-TW" dirty="0">
                <a:hlinkClick r:id="rId2"/>
              </a:rPr>
              <a:t>_</a:t>
            </a:r>
            <a:r>
              <a:rPr lang="zh-TW" altLang="en-US" dirty="0">
                <a:hlinkClick r:id="rId2"/>
              </a:rPr>
              <a:t>資料讀取、匯出、合併與瀏覽</a:t>
            </a:r>
            <a:endParaRPr lang="zh-TW" altLang="en-US" dirty="0"/>
          </a:p>
          <a:p>
            <a:r>
              <a:rPr lang="zh-TW" altLang="en-US" dirty="0"/>
              <a:t>設定工作路徑</a:t>
            </a:r>
          </a:p>
          <a:p>
            <a:r>
              <a:rPr lang="zh-TW" altLang="en-US" dirty="0"/>
              <a:t>讀取資料</a:t>
            </a:r>
          </a:p>
          <a:p>
            <a:r>
              <a:rPr lang="zh-TW" altLang="en-US" dirty="0"/>
              <a:t>匯出資料</a:t>
            </a:r>
          </a:p>
          <a:p>
            <a:r>
              <a:rPr lang="zh-TW" altLang="en-US" dirty="0"/>
              <a:t>簡單資料合併</a:t>
            </a:r>
          </a:p>
          <a:p>
            <a:r>
              <a:rPr lang="zh-TW" altLang="en-US" dirty="0"/>
              <a:t>資料瀏覽</a:t>
            </a:r>
          </a:p>
        </p:txBody>
      </p:sp>
    </p:spTree>
    <p:extLst>
      <p:ext uri="{BB962C8B-B14F-4D97-AF65-F5344CB8AC3E}">
        <p14:creationId xmlns:p14="http://schemas.microsoft.com/office/powerpoint/2010/main" val="289860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4C0C6-075B-44B6-B17D-D6587E6F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err="1"/>
              <a:t>rbind</a:t>
            </a:r>
            <a:r>
              <a:rPr lang="en-US" altLang="zh-TW" sz="3600" b="1" dirty="0"/>
              <a:t>()</a:t>
            </a:r>
            <a:r>
              <a:rPr lang="zh-TW" altLang="en-US" sz="3600" b="1" dirty="0"/>
              <a:t>和</a:t>
            </a:r>
            <a:r>
              <a:rPr lang="en-US" altLang="zh-TW" sz="3600" b="1" dirty="0" err="1"/>
              <a:t>cbind</a:t>
            </a:r>
            <a:r>
              <a:rPr lang="en-US" altLang="zh-TW" sz="3600" b="1" dirty="0"/>
              <a:t>()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0C9A16-B834-443F-ACD8-F026FD10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3809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在資料當中有時需要新增整列或整行的資料，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可以使用</a:t>
            </a:r>
            <a:r>
              <a:rPr lang="en-US" altLang="zh-TW" dirty="0" err="1"/>
              <a:t>rbind</a:t>
            </a:r>
            <a:r>
              <a:rPr lang="en-US" altLang="zh-TW" dirty="0"/>
              <a:t>()</a:t>
            </a:r>
            <a:r>
              <a:rPr lang="zh-TW" altLang="en-US" dirty="0"/>
              <a:t>和</a:t>
            </a:r>
            <a:r>
              <a:rPr lang="en-US" altLang="zh-TW" dirty="0" err="1"/>
              <a:t>cbind</a:t>
            </a:r>
            <a:r>
              <a:rPr lang="en-US" altLang="zh-TW" dirty="0"/>
              <a:t>()</a:t>
            </a:r>
            <a:r>
              <a:rPr lang="zh-TW" altLang="en-US" dirty="0"/>
              <a:t>來完成</a:t>
            </a:r>
            <a:r>
              <a:rPr lang="en-US" altLang="zh-TW" dirty="0"/>
              <a:t>(vector</a:t>
            </a:r>
            <a:r>
              <a:rPr lang="zh-TW" altLang="en-US" dirty="0"/>
              <a:t>或是</a:t>
            </a:r>
            <a:r>
              <a:rPr lang="en-US" altLang="zh-TW" dirty="0" err="1"/>
              <a:t>data.frame</a:t>
            </a:r>
            <a:r>
              <a:rPr lang="zh-TW" altLang="en-US" dirty="0"/>
              <a:t>都適用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若今天想在</a:t>
            </a:r>
            <a:r>
              <a:rPr lang="en-US" altLang="zh-TW" dirty="0"/>
              <a:t>iris</a:t>
            </a:r>
            <a:r>
              <a:rPr lang="zh-TW" altLang="en-US" dirty="0"/>
              <a:t>資料中加入新的一列</a:t>
            </a:r>
            <a:r>
              <a:rPr lang="en-US" altLang="zh-TW" dirty="0"/>
              <a:t>(</a:t>
            </a:r>
            <a:r>
              <a:rPr lang="zh-TW" altLang="en-US" dirty="0"/>
              <a:t>原先有</a:t>
            </a:r>
            <a:r>
              <a:rPr lang="en-US" altLang="zh-TW" dirty="0"/>
              <a:t>150</a:t>
            </a:r>
            <a:r>
              <a:rPr lang="zh-TW" altLang="en-US" dirty="0"/>
              <a:t>筆資料新增一筆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E8D458-2DBB-4DB7-990A-9EE326D59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09" y="540515"/>
            <a:ext cx="4291051" cy="61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2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A25FC4B-FFDB-4513-9C05-D40B09B41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3706" y="3636730"/>
            <a:ext cx="8729779" cy="23508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11CF38B-9AC7-4E43-9C48-24611DAF6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706" y="781750"/>
            <a:ext cx="8443453" cy="24395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861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94" y="585133"/>
            <a:ext cx="4217894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若今天想在</a:t>
            </a:r>
            <a:r>
              <a:rPr lang="en-US" altLang="zh-TW" dirty="0"/>
              <a:t>iris</a:t>
            </a:r>
            <a:r>
              <a:rPr lang="zh-TW" altLang="en-US" dirty="0"/>
              <a:t>資料中加入新的一行</a:t>
            </a:r>
            <a:r>
              <a:rPr lang="en-US" altLang="zh-TW" dirty="0"/>
              <a:t>(</a:t>
            </a:r>
            <a:r>
              <a:rPr lang="zh-TW" altLang="en-US" dirty="0"/>
              <a:t>原先有四行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2E2F63-7A54-4EFC-A20F-D4360DF6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025" y="454772"/>
            <a:ext cx="6873947" cy="41976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193FD61-E402-4761-BD5B-782825B6F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4" y="4936471"/>
            <a:ext cx="7115175" cy="1628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53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用</a:t>
            </a:r>
            <a:r>
              <a:rPr lang="en-US" altLang="zh-TW" sz="3600" b="1" i="0" dirty="0" err="1">
                <a:solidFill>
                  <a:srgbClr val="333333"/>
                </a:solidFill>
                <a:effectLst/>
                <a:latin typeface="Helvetica Neue"/>
              </a:rPr>
              <a:t>dplyr</a:t>
            </a:r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套件合併資料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在資料想以某個欄位為依據進行合併時</a:t>
            </a:r>
            <a:r>
              <a:rPr lang="en-US" altLang="zh-TW" dirty="0"/>
              <a:t>(</a:t>
            </a:r>
            <a:r>
              <a:rPr lang="zh-TW" altLang="en-US" dirty="0"/>
              <a:t>像是長期資料，想以個人</a:t>
            </a:r>
            <a:r>
              <a:rPr lang="en-US" altLang="zh-TW" dirty="0"/>
              <a:t>id</a:t>
            </a:r>
            <a:r>
              <a:rPr lang="zh-TW" altLang="en-US" dirty="0"/>
              <a:t>將兩波資料合併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</a:p>
          <a:p>
            <a:pPr marL="0" indent="0">
              <a:buNone/>
            </a:pPr>
            <a:r>
              <a:rPr lang="zh-TW" altLang="en-US" dirty="0"/>
              <a:t>可以使用</a:t>
            </a:r>
            <a:r>
              <a:rPr lang="en-US" altLang="zh-TW" dirty="0"/>
              <a:t>R</a:t>
            </a:r>
            <a:r>
              <a:rPr lang="zh-TW" altLang="en-US" dirty="0"/>
              <a:t>原先內建的</a:t>
            </a:r>
            <a:r>
              <a:rPr lang="en-US" altLang="zh-TW" dirty="0"/>
              <a:t>merge</a:t>
            </a:r>
            <a:r>
              <a:rPr lang="zh-TW" altLang="en-US" dirty="0"/>
              <a:t>或是用</a:t>
            </a:r>
            <a:r>
              <a:rPr lang="en-US" altLang="zh-TW" dirty="0" err="1"/>
              <a:t>dplyr</a:t>
            </a:r>
            <a:r>
              <a:rPr lang="zh-TW" altLang="en-US" dirty="0"/>
              <a:t>套件提供的相關指令</a:t>
            </a:r>
          </a:p>
          <a:p>
            <a:pPr marL="0" indent="0">
              <a:buNone/>
            </a:pPr>
            <a:r>
              <a:rPr lang="zh-TW" altLang="en-US" dirty="0"/>
              <a:t>詳細可以查看</a:t>
            </a:r>
            <a:r>
              <a:rPr lang="zh-TW" altLang="en-US" dirty="0">
                <a:hlinkClick r:id="rId3"/>
              </a:rPr>
              <a:t>參考</a:t>
            </a:r>
            <a:r>
              <a:rPr lang="en-US" altLang="zh-TW" dirty="0">
                <a:hlinkClick r:id="rId3"/>
              </a:rPr>
              <a:t>1</a:t>
            </a:r>
            <a:r>
              <a:rPr lang="zh-TW" altLang="en-US" dirty="0"/>
              <a:t>、</a:t>
            </a:r>
            <a:r>
              <a:rPr lang="zh-TW" altLang="en-US" dirty="0">
                <a:hlinkClick r:id="rId4"/>
              </a:rPr>
              <a:t>參考</a:t>
            </a:r>
            <a:r>
              <a:rPr lang="en-US" altLang="zh-TW" dirty="0">
                <a:hlinkClick r:id="rId4"/>
              </a:rPr>
              <a:t>2</a:t>
            </a:r>
            <a:r>
              <a:rPr lang="zh-TW" altLang="en-US" dirty="0"/>
              <a:t>的整理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BF58C1-28F3-461B-88EE-28D76BED9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01294"/>
            <a:ext cx="4200525" cy="24479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37FA5F3-3FB4-45CC-9D65-0E38F78D0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916" y="4001294"/>
            <a:ext cx="5432723" cy="23117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4406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長寬資料轉換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在處理特殊資料或是一些特殊統計分析時，可能需要將資料做長寬轉換處理，</a:t>
            </a:r>
            <a:r>
              <a:rPr lang="en-US" altLang="zh-TW" dirty="0" err="1"/>
              <a:t>tidyr</a:t>
            </a:r>
            <a:r>
              <a:rPr lang="zh-TW" altLang="en-US" dirty="0"/>
              <a:t>套件中提供的兩個好用的函數</a:t>
            </a:r>
            <a:r>
              <a:rPr lang="en-US" altLang="zh-TW" dirty="0" err="1"/>
              <a:t>pivot_longer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pivot_wider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在此並不多作介紹，有興趣可以查看</a:t>
            </a:r>
            <a:r>
              <a:rPr lang="zh-TW" altLang="en-US" dirty="0">
                <a:hlinkClick r:id="rId3"/>
              </a:rPr>
              <a:t>參考</a:t>
            </a:r>
            <a:r>
              <a:rPr lang="en-US" altLang="zh-TW" dirty="0">
                <a:hlinkClick r:id="rId3"/>
              </a:rPr>
              <a:t>1</a:t>
            </a:r>
            <a:r>
              <a:rPr lang="zh-TW" altLang="en-US" dirty="0"/>
              <a:t>、</a:t>
            </a:r>
            <a:r>
              <a:rPr lang="zh-TW" altLang="en-US" dirty="0">
                <a:hlinkClick r:id="rId4"/>
              </a:rPr>
              <a:t>參考</a:t>
            </a:r>
            <a:r>
              <a:rPr lang="en-US" altLang="zh-TW" dirty="0">
                <a:hlinkClick r:id="rId4"/>
              </a:rPr>
              <a:t>2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065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資料瀏覽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若已經將資料讀取到</a:t>
            </a:r>
            <a:r>
              <a:rPr lang="en-US" altLang="zh-TW" dirty="0"/>
              <a:t>R</a:t>
            </a:r>
            <a:r>
              <a:rPr lang="zh-TW" altLang="en-US" dirty="0"/>
              <a:t>裡面，一開始需要看一下或檢查資料的大致狀況如何</a:t>
            </a:r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以</a:t>
            </a:r>
            <a:r>
              <a:rPr lang="en-US" altLang="zh-TW" dirty="0"/>
              <a:t>R_practice_new.csv</a:t>
            </a:r>
            <a:r>
              <a:rPr lang="zh-TW" altLang="en-US" dirty="0"/>
              <a:t>資料為例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讀取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R_practice_new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cvs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檔案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或用點選方式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0C0A11-90EE-4E9F-99C3-FC9A914B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18268"/>
            <a:ext cx="7505753" cy="12299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6654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990B4-747B-48F3-AA9D-113F3355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資料屬性查詢函數 </a:t>
            </a:r>
            <a:r>
              <a:rPr lang="en-US" altLang="zh-TW" sz="3600" b="1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 查看資料內容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164513-EA28-401D-A4B9-2BF7F87E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11" y="1562429"/>
            <a:ext cx="4268669" cy="8409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7E513DB-B80A-484E-8F2A-5D664A3BA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11" y="2681883"/>
            <a:ext cx="4819022" cy="84216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31249DF-5838-4A00-9342-D89A8B55C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11" y="3802504"/>
            <a:ext cx="4664955" cy="269037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69C45A5-7173-496E-B585-CC990507C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052" y="2681883"/>
            <a:ext cx="5696578" cy="85725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FDC449A-D556-43DE-A814-E7ACA57EB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4065" y="3903020"/>
            <a:ext cx="4594192" cy="25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14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990B4-747B-48F3-AA9D-113F3355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資料屬性查詢函數 </a:t>
            </a:r>
            <a:r>
              <a:rPr lang="en-US" altLang="zh-TW" sz="3600" b="1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 查看資料各種名稱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4AFD69-0641-4091-A384-901FEDDC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43" y="1499768"/>
            <a:ext cx="9004023" cy="21302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7995C9E-D942-4DB1-844E-A98048945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9823"/>
            <a:ext cx="9209830" cy="21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97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990B4-747B-48F3-AA9D-113F3355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AEFA539-EE8A-4937-96AC-27BC2F466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13" y="662371"/>
            <a:ext cx="9821530" cy="5533257"/>
          </a:xfrm>
        </p:spPr>
      </p:pic>
    </p:spTree>
    <p:extLst>
      <p:ext uri="{BB962C8B-B14F-4D97-AF65-F5344CB8AC3E}">
        <p14:creationId xmlns:p14="http://schemas.microsoft.com/office/powerpoint/2010/main" val="285666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EC0704A-0568-43E3-84DE-C2BBDA69A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3" y="175750"/>
            <a:ext cx="8136788" cy="631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5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990B4-747B-48F3-AA9D-113F3355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設定工作路徑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AB133-CCD8-4E2D-B9B2-18ACF4DA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首先可以先設定放檔案路徑，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需要注意的是在路徑上平常多是使用</a:t>
            </a:r>
            <a:r>
              <a:rPr lang="en-US" altLang="zh-TW" dirty="0"/>
              <a:t>\</a:t>
            </a:r>
            <a:r>
              <a:rPr lang="zh-TW" altLang="en-US" dirty="0"/>
              <a:t>，但在</a:t>
            </a:r>
            <a:r>
              <a:rPr lang="en-US" altLang="zh-TW" dirty="0"/>
              <a:t>R</a:t>
            </a:r>
            <a:r>
              <a:rPr lang="zh-TW" altLang="en-US" dirty="0"/>
              <a:t>中需要使用</a:t>
            </a:r>
            <a:r>
              <a:rPr lang="en-US" altLang="zh-TW" dirty="0"/>
              <a:t>/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設定好路徑之後，讀取或匯出資料就只需要寫檔案名稱，不用加上前面路徑，會直接存在設定路徑的資料夾中，若檔案需要放在另外位置，也只須在檔名前面加上需要存取的位置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5518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990B4-747B-48F3-AA9D-113F3355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資料屬性查詢函數 </a:t>
            </a:r>
            <a:r>
              <a:rPr lang="en-US" altLang="zh-TW" sz="3600" b="1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 查看資料長度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086704-C800-4CFB-AA93-A5E1C468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34" y="1869802"/>
            <a:ext cx="8688730" cy="437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75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990B4-747B-48F3-AA9D-113F3355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資料屬性查詢函數 </a:t>
            </a:r>
            <a:r>
              <a:rPr lang="en-US" altLang="zh-TW" sz="3600" b="1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 顯示資料的架構資訊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4D7C25A-CCDF-4852-A4B7-6307D355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6" y="2220547"/>
            <a:ext cx="6061397" cy="36577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061E740-406A-495E-96F9-7EA4293C7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1" y="2064776"/>
            <a:ext cx="3952352" cy="38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51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990B4-747B-48F3-AA9D-113F3355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46A2D6-6AAC-4FF0-BCD3-03DB4351C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54555"/>
            <a:ext cx="6098066" cy="4738170"/>
          </a:xfrm>
        </p:spPr>
      </p:pic>
    </p:spTree>
    <p:extLst>
      <p:ext uri="{BB962C8B-B14F-4D97-AF65-F5344CB8AC3E}">
        <p14:creationId xmlns:p14="http://schemas.microsoft.com/office/powerpoint/2010/main" val="294679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990B4-747B-48F3-AA9D-113F3355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資料屬性查詢函數 </a:t>
            </a:r>
            <a:r>
              <a:rPr lang="en-US" altLang="zh-TW" sz="3600" b="1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 簡單查看資料分配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6EE908-BE59-4F5C-AE2D-8F5A717A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87" y="1602469"/>
            <a:ext cx="4951322" cy="48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93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990B4-747B-48F3-AA9D-113F3355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資料屬性查詢函數 </a:t>
            </a:r>
            <a:r>
              <a:rPr lang="en-US" altLang="zh-TW" sz="3600" b="1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zh-TW" altLang="en-US" sz="3600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函數也可以合併使用</a:t>
            </a:r>
            <a:b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zh-TW" altLang="en-US" sz="36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2FF102-D821-40C9-9F1B-C22C5E3A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91" y="1784462"/>
            <a:ext cx="6029394" cy="40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02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990B4-747B-48F3-AA9D-113F3355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 資料排序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AB133-CCD8-4E2D-B9B2-18ACF4DA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078"/>
            <a:ext cx="5669857" cy="535392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另外也可以對向量或資料進行排序</a:t>
            </a:r>
          </a:p>
          <a:p>
            <a:pPr marL="0" indent="0">
              <a:buNone/>
            </a:pPr>
            <a:r>
              <a:rPr lang="zh-TW" altLang="en-US" dirty="0"/>
              <a:t>創建一個由數值組成的</a:t>
            </a:r>
            <a:r>
              <a:rPr lang="en-US" altLang="zh-TW" dirty="0" err="1"/>
              <a:t>nosort</a:t>
            </a:r>
            <a:r>
              <a:rPr lang="zh-TW" altLang="en-US" dirty="0"/>
              <a:t>向量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sort()</a:t>
            </a:r>
            <a:r>
              <a:rPr lang="zh-TW" altLang="en-US" dirty="0"/>
              <a:t>函數，預設是由小排到大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sort()</a:t>
            </a:r>
            <a:r>
              <a:rPr lang="zh-TW" altLang="en-US" dirty="0"/>
              <a:t>函數，將</a:t>
            </a:r>
            <a:r>
              <a:rPr lang="en-US" altLang="zh-TW" dirty="0"/>
              <a:t>decreasing</a:t>
            </a:r>
            <a:r>
              <a:rPr lang="zh-TW" altLang="en-US" dirty="0"/>
              <a:t>設為</a:t>
            </a:r>
            <a:r>
              <a:rPr lang="en-US" altLang="zh-TW" dirty="0"/>
              <a:t>T(TRUE)</a:t>
            </a:r>
            <a:r>
              <a:rPr lang="zh-TW" altLang="en-US" dirty="0"/>
              <a:t>，代表由大排到小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080CD2-204E-42EA-9E3E-515E8707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149" y="1690688"/>
            <a:ext cx="4153245" cy="7928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54026F5-0454-4953-BDBF-C7DFBD79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149" y="2783783"/>
            <a:ext cx="3542881" cy="167422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EF31C20-DE7E-41A0-BADC-9E8F86483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149" y="4758211"/>
            <a:ext cx="5226498" cy="17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AB133-CCD8-4E2D-B9B2-18ACF4DA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05" y="484206"/>
            <a:ext cx="6396613" cy="614770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使用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R_practice_new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資料為範例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讀取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R_practice_new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cvs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檔案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或用點選方式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marL="0" indent="0" algn="l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age(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年齡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前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6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筆資料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age(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年齡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排序之後的前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6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筆資料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age(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年齡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排序之後前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6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筆資料的原始位置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由小到大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BB7794-9A32-4838-86D9-7E00400A2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218" y="377464"/>
            <a:ext cx="5166903" cy="8061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9F518C-F33A-442C-A83F-02C653B5C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218" y="1882952"/>
            <a:ext cx="2434182" cy="135562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DDEA018-7041-4C19-8F1D-246DFE8C9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218" y="3632491"/>
            <a:ext cx="3029125" cy="13441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E91BA6A-3355-41CA-84D6-931F3788C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218" y="5370583"/>
            <a:ext cx="2714365" cy="13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9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AB133-CCD8-4E2D-B9B2-18ACF4DA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29" y="6097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根據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age(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年齡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排序之後的前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6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筆資料的原始位置，來排序整個資料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89BF41-DF57-452D-80F1-6BF76EDDD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29" y="1689367"/>
            <a:ext cx="6115574" cy="445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80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資料瀏覽 </a:t>
            </a:r>
            <a:r>
              <a:rPr lang="en-US" altLang="zh-TW" b="1" dirty="0"/>
              <a:t>-</a:t>
            </a:r>
            <a:r>
              <a:rPr lang="zh-TW" altLang="en-US" b="1" dirty="0"/>
              <a:t> 用</a:t>
            </a:r>
            <a:r>
              <a:rPr lang="en-US" altLang="zh-TW" b="1" dirty="0" err="1"/>
              <a:t>dplyr</a:t>
            </a:r>
            <a:r>
              <a:rPr lang="zh-TW" altLang="en-US" b="1" dirty="0"/>
              <a:t>瀏覽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dplyr</a:t>
            </a:r>
            <a:r>
              <a:rPr lang="zh-TW" altLang="en-US" dirty="0"/>
              <a:t>套件有許多函數可以更方便的瀏覽或操作</a:t>
            </a:r>
            <a:r>
              <a:rPr lang="en-US" altLang="zh-TW" dirty="0" err="1"/>
              <a:t>data.frame</a:t>
            </a:r>
            <a:r>
              <a:rPr lang="zh-TW" altLang="en-US" dirty="0"/>
              <a:t>資料，在此先介紹部分關於瀏覽相關功能，之後章節會進一步介紹處理資料功能，</a:t>
            </a:r>
            <a:br>
              <a:rPr lang="zh-TW" altLang="en-US" dirty="0"/>
            </a:br>
            <a:r>
              <a:rPr lang="en-US" altLang="zh-TW" dirty="0" err="1">
                <a:hlinkClick r:id="rId3"/>
              </a:rPr>
              <a:t>dplyr</a:t>
            </a:r>
            <a:r>
              <a:rPr lang="en-US" altLang="zh-TW" dirty="0">
                <a:hlinkClick r:id="rId3"/>
              </a:rPr>
              <a:t> cheat sheet</a:t>
            </a:r>
            <a:r>
              <a:rPr lang="zh-TW" altLang="en-US" dirty="0"/>
              <a:t>、</a:t>
            </a:r>
            <a:r>
              <a:rPr lang="zh-TW" altLang="en-US" dirty="0">
                <a:hlinkClick r:id="rId4"/>
              </a:rPr>
              <a:t>參考</a:t>
            </a:r>
            <a:r>
              <a:rPr lang="en-US" altLang="zh-TW" dirty="0">
                <a:hlinkClick r:id="rId4"/>
              </a:rPr>
              <a:t>1</a:t>
            </a:r>
            <a:r>
              <a:rPr lang="zh-TW" altLang="en-US" dirty="0"/>
              <a:t>、</a:t>
            </a:r>
            <a:r>
              <a:rPr lang="zh-TW" altLang="en-US" dirty="0">
                <a:hlinkClick r:id="rId5"/>
              </a:rPr>
              <a:t>參考</a:t>
            </a:r>
            <a:r>
              <a:rPr lang="en-US" altLang="zh-TW" dirty="0">
                <a:hlinkClick r:id="rId5"/>
              </a:rPr>
              <a:t>2</a:t>
            </a:r>
            <a:r>
              <a:rPr lang="zh-TW" altLang="en-US" dirty="0"/>
              <a:t>、</a:t>
            </a:r>
            <a:r>
              <a:rPr lang="zh-TW" altLang="en-US" dirty="0">
                <a:hlinkClick r:id="rId6"/>
              </a:rPr>
              <a:t>參考</a:t>
            </a:r>
            <a:r>
              <a:rPr lang="en-US" altLang="zh-TW" dirty="0">
                <a:hlinkClick r:id="rId6"/>
              </a:rPr>
              <a:t>3</a:t>
            </a:r>
            <a:r>
              <a:rPr lang="zh-TW" altLang="en-US" dirty="0"/>
              <a:t>、</a:t>
            </a:r>
            <a:r>
              <a:rPr lang="zh-TW" altLang="en-US" dirty="0">
                <a:hlinkClick r:id="rId7"/>
              </a:rPr>
              <a:t>參考</a:t>
            </a:r>
            <a:r>
              <a:rPr lang="en-US" altLang="zh-TW" dirty="0">
                <a:hlinkClick r:id="rId7"/>
              </a:rPr>
              <a:t>4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select(): </a:t>
            </a:r>
            <a:r>
              <a:rPr lang="zh-TW" altLang="en-US" dirty="0"/>
              <a:t>可以選擇要分析的欄位</a:t>
            </a:r>
            <a:r>
              <a:rPr lang="en-US" altLang="zh-TW" dirty="0"/>
              <a:t>(Column)</a:t>
            </a:r>
          </a:p>
          <a:p>
            <a:r>
              <a:rPr lang="en-US" altLang="zh-TW" dirty="0"/>
              <a:t>filter(): </a:t>
            </a:r>
            <a:r>
              <a:rPr lang="zh-TW" altLang="en-US" dirty="0"/>
              <a:t>可以選擇要分析的觀察值</a:t>
            </a:r>
            <a:r>
              <a:rPr lang="en-US" altLang="zh-TW" dirty="0"/>
              <a:t>(Row)</a:t>
            </a:r>
          </a:p>
          <a:p>
            <a:r>
              <a:rPr lang="en-US" altLang="zh-TW" dirty="0"/>
              <a:t>arrange(): </a:t>
            </a:r>
            <a:r>
              <a:rPr lang="zh-TW" altLang="en-US" dirty="0"/>
              <a:t>用來排序觀察值</a:t>
            </a:r>
          </a:p>
          <a:p>
            <a:r>
              <a:rPr lang="en-US" altLang="zh-TW" dirty="0" err="1"/>
              <a:t>group_by</a:t>
            </a:r>
            <a:r>
              <a:rPr lang="en-US" altLang="zh-TW" dirty="0"/>
              <a:t>(): </a:t>
            </a:r>
            <a:r>
              <a:rPr lang="zh-TW" altLang="en-US" dirty="0"/>
              <a:t>用來分組瀏覽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8013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AB133-CCD8-4E2D-B9B2-18ACF4DA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95" y="1317742"/>
            <a:ext cx="6265984" cy="4351338"/>
          </a:xfrm>
        </p:spPr>
        <p:txBody>
          <a:bodyPr/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使用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R_practice_new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資料為範例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讀取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R_practice_new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cvs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檔案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或用點選方式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載入套件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DA09F2-A4C2-4D24-8E98-DC53E13D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79" y="1465632"/>
            <a:ext cx="5166903" cy="8061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8E242A7-BE39-478F-9B75-711F13967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210" y="3429000"/>
            <a:ext cx="5875328" cy="211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0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AB133-CCD8-4E2D-B9B2-18ACF4DA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88" y="5595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可以對需要存放的資料夾按</a:t>
            </a:r>
          </a:p>
          <a:p>
            <a:pPr marL="0" indent="0">
              <a:buNone/>
            </a:pPr>
            <a:r>
              <a:rPr lang="zh-TW" altLang="en-US" dirty="0"/>
              <a:t>右鍵</a:t>
            </a:r>
            <a:r>
              <a:rPr lang="en-US" altLang="zh-TW" dirty="0"/>
              <a:t>-&gt;</a:t>
            </a:r>
            <a:r>
              <a:rPr lang="zh-TW" altLang="en-US" dirty="0"/>
              <a:t>內容</a:t>
            </a:r>
            <a:r>
              <a:rPr lang="en-US" altLang="zh-TW" dirty="0"/>
              <a:t>-&gt;</a:t>
            </a:r>
            <a:r>
              <a:rPr lang="zh-TW" altLang="en-US" dirty="0"/>
              <a:t>位置或是右鍵</a:t>
            </a:r>
            <a:r>
              <a:rPr lang="en-US" altLang="zh-TW" dirty="0"/>
              <a:t>-&gt;</a:t>
            </a:r>
            <a:r>
              <a:rPr lang="zh-TW" altLang="en-US" dirty="0"/>
              <a:t>複製路徑</a:t>
            </a:r>
          </a:p>
          <a:p>
            <a:pPr marL="0" indent="0">
              <a:buNone/>
            </a:pPr>
            <a:r>
              <a:rPr lang="zh-TW" altLang="en-US" dirty="0"/>
              <a:t>查看資料夾的路徑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若是使用</a:t>
            </a:r>
            <a:r>
              <a:rPr lang="en-US" altLang="zh-TW" dirty="0"/>
              <a:t>R Project</a:t>
            </a:r>
            <a:r>
              <a:rPr lang="zh-TW" altLang="en-US" dirty="0"/>
              <a:t>打開，除非需要更換路徑，不然預設就是</a:t>
            </a:r>
            <a:r>
              <a:rPr lang="en-US" altLang="zh-TW" dirty="0"/>
              <a:t>R Project</a:t>
            </a:r>
            <a:r>
              <a:rPr lang="zh-TW" altLang="en-US" dirty="0"/>
              <a:t>的資料夾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9ABBAE1-C283-4684-986B-D49565AD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88" y="3724438"/>
            <a:ext cx="4484897" cy="277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32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3862828-0AA4-4E35-BC80-945E7F42B672}"/>
              </a:ext>
            </a:extLst>
          </p:cNvPr>
          <p:cNvSpPr txBox="1">
            <a:spLocks/>
          </p:cNvSpPr>
          <p:nvPr/>
        </p:nvSpPr>
        <p:spPr>
          <a:xfrm>
            <a:off x="707570" y="1610306"/>
            <a:ext cx="52075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若只想要查看前</a:t>
            </a:r>
            <a:r>
              <a:rPr lang="en-US" altLang="zh-TW" dirty="0"/>
              <a:t>6</a:t>
            </a:r>
            <a:r>
              <a:rPr lang="zh-TW" altLang="en-US" dirty="0"/>
              <a:t>筆資料值中，欄位 </a:t>
            </a:r>
            <a:r>
              <a:rPr lang="en-US" altLang="zh-TW" dirty="0"/>
              <a:t>id</a:t>
            </a:r>
            <a:r>
              <a:rPr lang="zh-TW" altLang="en-US" dirty="0"/>
              <a:t>、</a:t>
            </a:r>
            <a:r>
              <a:rPr lang="en-US" altLang="zh-TW" dirty="0"/>
              <a:t>age(</a:t>
            </a:r>
            <a:r>
              <a:rPr lang="zh-TW" altLang="en-US" dirty="0"/>
              <a:t>年齡</a:t>
            </a:r>
            <a:r>
              <a:rPr lang="en-US" altLang="zh-TW" dirty="0"/>
              <a:t>),</a:t>
            </a:r>
            <a:r>
              <a:rPr lang="zh-TW" altLang="en-US" dirty="0"/>
              <a:t>用</a:t>
            </a:r>
            <a:r>
              <a:rPr lang="en-US" altLang="zh-TW" dirty="0"/>
              <a:t>select() </a:t>
            </a:r>
            <a:r>
              <a:rPr lang="zh-TW" altLang="en-US" dirty="0"/>
              <a:t>進行選擇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2CD6179-4905-4CD4-9BBF-34E2C695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222" y="390090"/>
            <a:ext cx="3705338" cy="60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47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3862828-0AA4-4E35-BC80-945E7F42B672}"/>
              </a:ext>
            </a:extLst>
          </p:cNvPr>
          <p:cNvSpPr txBox="1">
            <a:spLocks/>
          </p:cNvSpPr>
          <p:nvPr/>
        </p:nvSpPr>
        <p:spPr>
          <a:xfrm>
            <a:off x="526701" y="1660547"/>
            <a:ext cx="52075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若只想要查看前</a:t>
            </a:r>
            <a:r>
              <a:rPr lang="en-US" altLang="zh-TW" dirty="0"/>
              <a:t>6</a:t>
            </a:r>
            <a:r>
              <a:rPr lang="zh-TW" altLang="en-US" dirty="0"/>
              <a:t>筆資料值中，</a:t>
            </a:r>
            <a:r>
              <a:rPr lang="en-US" altLang="zh-TW" dirty="0"/>
              <a:t>weight(</a:t>
            </a:r>
            <a:r>
              <a:rPr lang="zh-TW" altLang="en-US" dirty="0"/>
              <a:t>體重</a:t>
            </a:r>
            <a:r>
              <a:rPr lang="en-US" altLang="zh-TW" dirty="0"/>
              <a:t>)</a:t>
            </a:r>
            <a:r>
              <a:rPr lang="zh-TW" altLang="en-US" dirty="0"/>
              <a:t>大於等於</a:t>
            </a:r>
            <a:r>
              <a:rPr lang="en-US" altLang="zh-TW" dirty="0"/>
              <a:t>60</a:t>
            </a:r>
            <a:r>
              <a:rPr lang="zh-TW" altLang="en-US" dirty="0"/>
              <a:t>，用</a:t>
            </a:r>
            <a:r>
              <a:rPr lang="en-US" altLang="zh-TW" dirty="0"/>
              <a:t>filter()</a:t>
            </a:r>
            <a:r>
              <a:rPr lang="zh-TW" altLang="en-US" dirty="0"/>
              <a:t>進行篩選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92EF62-1DA1-4FDF-BFEC-5ACF5EBD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484" y="1597839"/>
            <a:ext cx="5974815" cy="36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47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3862828-0AA4-4E35-BC80-945E7F42B672}"/>
              </a:ext>
            </a:extLst>
          </p:cNvPr>
          <p:cNvSpPr txBox="1">
            <a:spLocks/>
          </p:cNvSpPr>
          <p:nvPr/>
        </p:nvSpPr>
        <p:spPr>
          <a:xfrm>
            <a:off x="506603" y="1650499"/>
            <a:ext cx="52075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若想根據</a:t>
            </a:r>
            <a:r>
              <a:rPr lang="en-US" altLang="zh-TW" dirty="0"/>
              <a:t>sex(</a:t>
            </a:r>
            <a:r>
              <a:rPr lang="zh-TW" altLang="en-US" dirty="0"/>
              <a:t>性別</a:t>
            </a:r>
            <a:r>
              <a:rPr lang="en-US" altLang="zh-TW" dirty="0"/>
              <a:t>)</a:t>
            </a:r>
            <a:r>
              <a:rPr lang="zh-TW" altLang="en-US" dirty="0"/>
              <a:t>和</a:t>
            </a:r>
            <a:r>
              <a:rPr lang="en-US" altLang="zh-TW" dirty="0"/>
              <a:t>age(</a:t>
            </a:r>
            <a:r>
              <a:rPr lang="zh-TW" altLang="en-US" dirty="0"/>
              <a:t>年齡</a:t>
            </a:r>
            <a:r>
              <a:rPr lang="en-US" altLang="zh-TW" dirty="0"/>
              <a:t>)</a:t>
            </a:r>
            <a:r>
              <a:rPr lang="zh-TW" altLang="en-US" dirty="0"/>
              <a:t>排序</a:t>
            </a:r>
            <a:r>
              <a:rPr lang="en-US" altLang="zh-TW" dirty="0"/>
              <a:t>(</a:t>
            </a:r>
            <a:r>
              <a:rPr lang="zh-TW" altLang="en-US" dirty="0"/>
              <a:t>先排序</a:t>
            </a:r>
            <a:r>
              <a:rPr lang="en-US" altLang="zh-TW" dirty="0"/>
              <a:t>sex</a:t>
            </a:r>
            <a:r>
              <a:rPr lang="zh-TW" altLang="en-US" dirty="0"/>
              <a:t>再排</a:t>
            </a:r>
            <a:r>
              <a:rPr lang="en-US" altLang="zh-TW" dirty="0"/>
              <a:t>age)</a:t>
            </a:r>
            <a:r>
              <a:rPr lang="zh-TW" altLang="en-US" dirty="0"/>
              <a:t>來查看前</a:t>
            </a:r>
            <a:r>
              <a:rPr lang="en-US" altLang="zh-TW" dirty="0"/>
              <a:t>6</a:t>
            </a:r>
            <a:r>
              <a:rPr lang="zh-TW" altLang="en-US" dirty="0"/>
              <a:t>筆資料值，用</a:t>
            </a:r>
            <a:r>
              <a:rPr lang="en-US" altLang="zh-TW" dirty="0"/>
              <a:t>arrange()</a:t>
            </a:r>
            <a:r>
              <a:rPr lang="zh-TW" altLang="en-US" dirty="0"/>
              <a:t>進行排序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13CCE3-AEBB-44D8-AE7B-FD632BF0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033" y="300381"/>
            <a:ext cx="6003290" cy="62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58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3862828-0AA4-4E35-BC80-945E7F42B672}"/>
              </a:ext>
            </a:extLst>
          </p:cNvPr>
          <p:cNvSpPr txBox="1">
            <a:spLocks/>
          </p:cNvSpPr>
          <p:nvPr/>
        </p:nvSpPr>
        <p:spPr>
          <a:xfrm>
            <a:off x="506603" y="1650499"/>
            <a:ext cx="52075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若想根據</a:t>
            </a:r>
            <a:r>
              <a:rPr lang="en-US" altLang="zh-TW" dirty="0"/>
              <a:t>sex(</a:t>
            </a:r>
            <a:r>
              <a:rPr lang="zh-TW" altLang="en-US" dirty="0"/>
              <a:t>性別</a:t>
            </a:r>
            <a:r>
              <a:rPr lang="en-US" altLang="zh-TW" dirty="0"/>
              <a:t>)</a:t>
            </a:r>
            <a:r>
              <a:rPr lang="zh-TW" altLang="en-US" dirty="0"/>
              <a:t>進行分組來看男女性不同的</a:t>
            </a:r>
            <a:r>
              <a:rPr lang="en-US" altLang="zh-TW" dirty="0"/>
              <a:t>age(</a:t>
            </a:r>
            <a:r>
              <a:rPr lang="zh-TW" altLang="en-US" dirty="0"/>
              <a:t>年齡</a:t>
            </a:r>
            <a:r>
              <a:rPr lang="en-US" altLang="zh-TW" dirty="0"/>
              <a:t>)</a:t>
            </a:r>
            <a:r>
              <a:rPr lang="zh-TW" altLang="en-US" dirty="0"/>
              <a:t>平均，用</a:t>
            </a:r>
            <a:r>
              <a:rPr lang="en-US" altLang="zh-TW" dirty="0" err="1"/>
              <a:t>group_by</a:t>
            </a:r>
            <a:r>
              <a:rPr lang="en-US" altLang="zh-TW" dirty="0"/>
              <a:t>()</a:t>
            </a:r>
            <a:r>
              <a:rPr lang="zh-TW" altLang="en-US" dirty="0"/>
              <a:t>進行分組統計，通常是與</a:t>
            </a:r>
            <a:r>
              <a:rPr lang="en-US" altLang="zh-TW" dirty="0" err="1"/>
              <a:t>summarise</a:t>
            </a:r>
            <a:r>
              <a:rPr lang="en-US" altLang="zh-TW" dirty="0"/>
              <a:t>()</a:t>
            </a:r>
            <a:r>
              <a:rPr lang="zh-TW" altLang="en-US" dirty="0"/>
              <a:t>結合使用，來查看描述統計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BCD0D91-935A-4EF3-B60F-C7F20F606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967" y="1355456"/>
            <a:ext cx="4454382" cy="464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54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6E9B8-41DA-4678-8C6C-AE855D5F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資料瀏覽 </a:t>
            </a:r>
            <a:r>
              <a:rPr lang="en-US" altLang="zh-TW" b="1" dirty="0"/>
              <a:t>-</a:t>
            </a:r>
            <a:r>
              <a:rPr lang="zh-TW" altLang="en-US" b="1" dirty="0"/>
              <a:t> 其他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50A5F4-F943-4461-BC24-25EFE5E7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data.table</a:t>
            </a:r>
            <a:r>
              <a:rPr lang="zh-TW" altLang="en-US" dirty="0"/>
              <a:t>是</a:t>
            </a:r>
            <a:r>
              <a:rPr lang="en-US" altLang="zh-TW" dirty="0" err="1"/>
              <a:t>data.frame</a:t>
            </a:r>
            <a:r>
              <a:rPr lang="zh-TW" altLang="en-US" dirty="0"/>
              <a:t>資料格式的延伸，在處理或讀取資料上比</a:t>
            </a:r>
            <a:r>
              <a:rPr lang="en-US" altLang="zh-TW" dirty="0" err="1"/>
              <a:t>data.frame</a:t>
            </a:r>
            <a:r>
              <a:rPr lang="zh-TW" altLang="en-US" dirty="0"/>
              <a:t>還來的有效率，</a:t>
            </a:r>
            <a:endParaRPr lang="en-US" altLang="zh-TW" dirty="0"/>
          </a:p>
          <a:p>
            <a:pPr marL="0" indent="0">
              <a:buNone/>
            </a:pPr>
            <a:br>
              <a:rPr lang="zh-TW" altLang="en-US" dirty="0"/>
            </a:br>
            <a:r>
              <a:rPr lang="zh-TW" altLang="en-US" dirty="0"/>
              <a:t>這部分進階的可以</a:t>
            </a:r>
            <a:r>
              <a:rPr lang="zh-TW" altLang="en-US" dirty="0">
                <a:hlinkClick r:id="rId3"/>
              </a:rPr>
              <a:t>參考</a:t>
            </a:r>
            <a:r>
              <a:rPr lang="en-US" altLang="zh-TW" dirty="0">
                <a:hlinkClick r:id="rId3"/>
              </a:rPr>
              <a:t>1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4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990B4-747B-48F3-AA9D-113F3355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讀取資料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AB133-CCD8-4E2D-B9B2-18ACF4DA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常見的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Open Data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儲存方式包括</a:t>
            </a: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表格式檔案（包含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CSV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資料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(.csv)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Excel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試算表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(.xlsx)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spss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(.sav)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stata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(.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dta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SAS(.sas7bdat)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非表格式檔案（包含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TXT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資料、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JSON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資料、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XML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資料）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但大多數的公開資料都可以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直接下載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CSV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檔案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，或是調查資料大多都有提供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spss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stata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SAS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的檔案格式，因此在此先介紹這個較簡單的方式，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另外其他透過網路爬蟲、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API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JSON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與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XML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格式的資料，暫不多做介紹，有興趣者可以到以下連結查看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2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2"/>
              </a:rPr>
              <a:t>1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3</a:t>
            </a: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434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990B4-747B-48F3-AA9D-113F3355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Import Dataset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功能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(RStudio)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AB133-CCD8-4E2D-B9B2-18ACF4DA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若是檔案為可直接下載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表格式檔案式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，包括文字檔、其他軟體的檔案格式，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br>
              <a:rPr lang="zh-TW" altLang="en-US" dirty="0"/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RStudio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當中有提供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直接點選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讀取資料的功能，</a:t>
            </a: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包括純文字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.txt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cvs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Excel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試算表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xslx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spss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SAS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Stata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的檔案格式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13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AB133-CCD8-4E2D-B9B2-18ACF4DA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78" y="6499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下圖以讀取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R_practice_new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r>
              <a:rPr lang="en-US" altLang="zh-TW" b="1" i="0" dirty="0" err="1">
                <a:solidFill>
                  <a:srgbClr val="333333"/>
                </a:solidFill>
                <a:effectLst/>
                <a:latin typeface="Helvetica Neue"/>
              </a:rPr>
              <a:t>cvs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檔案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為範例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資料在</a:t>
            </a:r>
            <a:r>
              <a:rPr lang="zh-TW" altLang="en-US" b="0" i="0" u="sng" dirty="0">
                <a:solidFill>
                  <a:srgbClr val="4183C4"/>
                </a:solidFill>
                <a:effectLst/>
                <a:latin typeface="Helvetica Neue"/>
                <a:hlinkClick r:id="rId2"/>
              </a:rPr>
              <a:t>這裡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下載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FC1944-FCDF-42E8-93E6-99E81147FE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0"/>
          <a:stretch/>
        </p:blipFill>
        <p:spPr>
          <a:xfrm>
            <a:off x="497760" y="1668026"/>
            <a:ext cx="5598240" cy="47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3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FAE1377-869B-46A9-B116-BDA716A35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36"/>
          <a:stretch/>
        </p:blipFill>
        <p:spPr>
          <a:xfrm>
            <a:off x="14689" y="994786"/>
            <a:ext cx="12177311" cy="5703131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8C64B1D-0B92-4EE6-8369-30B517B08EBE}"/>
              </a:ext>
            </a:extLst>
          </p:cNvPr>
          <p:cNvSpPr txBox="1">
            <a:spLocks/>
          </p:cNvSpPr>
          <p:nvPr/>
        </p:nvSpPr>
        <p:spPr>
          <a:xfrm>
            <a:off x="134815" y="278179"/>
            <a:ext cx="10515600" cy="465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2.</a:t>
            </a:r>
            <a:r>
              <a:rPr lang="zh-TW" altLang="en-US"/>
              <a:t>出現視窗後點選左上角</a:t>
            </a:r>
            <a:r>
              <a:rPr lang="en-US" altLang="zh-TW"/>
              <a:t>Browse</a:t>
            </a:r>
            <a:r>
              <a:rPr lang="zh-TW" altLang="en-US"/>
              <a:t>，點選要輸入的檔案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28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AB133-CCD8-4E2D-B9B2-18ACF4DA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52665F-00BE-4296-9E94-C2E361233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95"/>
          <a:stretch/>
        </p:blipFill>
        <p:spPr>
          <a:xfrm>
            <a:off x="495719" y="948236"/>
            <a:ext cx="9491506" cy="5814120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33026B2-5C5B-4361-B510-8237E3C3C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718" y="-117196"/>
            <a:ext cx="1158156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 startAt="3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之後空白處會載入部分資料提供預覽，可以根據需求更改參數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左下角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132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2490</Words>
  <Application>Microsoft Office PowerPoint</Application>
  <PresentationFormat>寬螢幕</PresentationFormat>
  <Paragraphs>126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9" baseType="lpstr">
      <vt:lpstr>Helvetica Neue</vt:lpstr>
      <vt:lpstr>Arial</vt:lpstr>
      <vt:lpstr>Calibri</vt:lpstr>
      <vt:lpstr>Calibri Light</vt:lpstr>
      <vt:lpstr>Office 佈景主題</vt:lpstr>
      <vt:lpstr>應用篇_資料讀取、匯出、合併與瀏覽</vt:lpstr>
      <vt:lpstr>大綱(教材主題)</vt:lpstr>
      <vt:lpstr>設定工作路徑</vt:lpstr>
      <vt:lpstr>PowerPoint 簡報</vt:lpstr>
      <vt:lpstr>讀取資料</vt:lpstr>
      <vt:lpstr>Import Dataset功能 (RStudio)</vt:lpstr>
      <vt:lpstr>PowerPoint 簡報</vt:lpstr>
      <vt:lpstr>PowerPoint 簡報</vt:lpstr>
      <vt:lpstr>之後空白處會載入部分資料提供預覽，可以根據需求更改參數(左下角)</vt:lpstr>
      <vt:lpstr>PowerPoint 簡報</vt:lpstr>
      <vt:lpstr>PowerPoint 簡報</vt:lpstr>
      <vt:lpstr>PowerPoint 簡報</vt:lpstr>
      <vt:lpstr>匯出資料</vt:lpstr>
      <vt:lpstr>匯出資料 - R物件.rds</vt:lpstr>
      <vt:lpstr>匯出資料 -文字檔.txt</vt:lpstr>
      <vt:lpstr>匯出資料 -  CSV檔.csv</vt:lpstr>
      <vt:lpstr>匯出資料 - Excel 試算表.xslx</vt:lpstr>
      <vt:lpstr>簡單資料合併</vt:lpstr>
      <vt:lpstr>PowerPoint 簡報</vt:lpstr>
      <vt:lpstr>rbind()和cbind()</vt:lpstr>
      <vt:lpstr>PowerPoint 簡報</vt:lpstr>
      <vt:lpstr>PowerPoint 簡報</vt:lpstr>
      <vt:lpstr>用dplyr套件合併資料</vt:lpstr>
      <vt:lpstr>長寬資料轉換</vt:lpstr>
      <vt:lpstr>資料瀏覽</vt:lpstr>
      <vt:lpstr>資料屬性查詢函數 - 查看資料內容</vt:lpstr>
      <vt:lpstr>資料屬性查詢函數 - 查看資料各種名稱</vt:lpstr>
      <vt:lpstr>PowerPoint 簡報</vt:lpstr>
      <vt:lpstr>PowerPoint 簡報</vt:lpstr>
      <vt:lpstr>資料屬性查詢函數 - 查看資料長度</vt:lpstr>
      <vt:lpstr>資料屬性查詢函數 - 顯示資料的架構資訊</vt:lpstr>
      <vt:lpstr>PowerPoint 簡報</vt:lpstr>
      <vt:lpstr>資料屬性查詢函數 - 簡單查看資料分配</vt:lpstr>
      <vt:lpstr>資料屬性查詢函數 - 函數也可以合併使用 </vt:lpstr>
      <vt:lpstr> 資料排序</vt:lpstr>
      <vt:lpstr>PowerPoint 簡報</vt:lpstr>
      <vt:lpstr>PowerPoint 簡報</vt:lpstr>
      <vt:lpstr>資料瀏覽 - 用dplyr瀏覽</vt:lpstr>
      <vt:lpstr>PowerPoint 簡報</vt:lpstr>
      <vt:lpstr>PowerPoint 簡報</vt:lpstr>
      <vt:lpstr>PowerPoint 簡報</vt:lpstr>
      <vt:lpstr>PowerPoint 簡報</vt:lpstr>
      <vt:lpstr>PowerPoint 簡報</vt:lpstr>
      <vt:lpstr>資料瀏覽 - 其他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qbie</dc:creator>
  <cp:lastModifiedBy>以凡</cp:lastModifiedBy>
  <cp:revision>12</cp:revision>
  <dcterms:created xsi:type="dcterms:W3CDTF">2023-06-13T04:45:03Z</dcterms:created>
  <dcterms:modified xsi:type="dcterms:W3CDTF">2023-08-20T15:32:05Z</dcterms:modified>
</cp:coreProperties>
</file>